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1"/>
  </p:sldMasterIdLst>
  <p:notesMasterIdLst>
    <p:notesMasterId r:id="rId35"/>
  </p:notesMasterIdLst>
  <p:sldIdLst>
    <p:sldId id="256" r:id="rId2"/>
    <p:sldId id="258" r:id="rId3"/>
    <p:sldId id="259" r:id="rId4"/>
    <p:sldId id="260" r:id="rId5"/>
    <p:sldId id="296" r:id="rId6"/>
    <p:sldId id="261" r:id="rId7"/>
    <p:sldId id="263" r:id="rId8"/>
    <p:sldId id="264" r:id="rId9"/>
    <p:sldId id="262" r:id="rId10"/>
    <p:sldId id="266" r:id="rId11"/>
    <p:sldId id="267" r:id="rId12"/>
    <p:sldId id="269" r:id="rId13"/>
    <p:sldId id="271" r:id="rId14"/>
    <p:sldId id="274" r:id="rId15"/>
    <p:sldId id="276" r:id="rId16"/>
    <p:sldId id="277" r:id="rId17"/>
    <p:sldId id="278" r:id="rId18"/>
    <p:sldId id="297" r:id="rId19"/>
    <p:sldId id="298" r:id="rId20"/>
    <p:sldId id="299" r:id="rId21"/>
    <p:sldId id="279" r:id="rId22"/>
    <p:sldId id="280" r:id="rId23"/>
    <p:sldId id="281" r:id="rId24"/>
    <p:sldId id="282" r:id="rId25"/>
    <p:sldId id="284" r:id="rId26"/>
    <p:sldId id="285" r:id="rId27"/>
    <p:sldId id="286" r:id="rId28"/>
    <p:sldId id="287" r:id="rId29"/>
    <p:sldId id="290" r:id="rId30"/>
    <p:sldId id="293" r:id="rId31"/>
    <p:sldId id="294" r:id="rId32"/>
    <p:sldId id="295" r:id="rId33"/>
    <p:sldId id="292"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C5F24-AE83-4C98-832B-D972679A46F6}" type="datetimeFigureOut">
              <a:rPr lang="uk-UA" smtClean="0"/>
              <a:t>23.04.2026</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99D94F-CBB8-4FCB-951E-30BB0D5FA1DF}" type="slidenum">
              <a:rPr lang="uk-UA" smtClean="0"/>
              <a:t>‹#›</a:t>
            </a:fld>
            <a:endParaRPr lang="uk-UA"/>
          </a:p>
        </p:txBody>
      </p:sp>
    </p:spTree>
    <p:extLst>
      <p:ext uri="{BB962C8B-B14F-4D97-AF65-F5344CB8AC3E}">
        <p14:creationId xmlns:p14="http://schemas.microsoft.com/office/powerpoint/2010/main" val="2178907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4607605-FA0B-4106-8241-DBC3D03965EB}"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89286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F3102E0-A328-4F3D-93A9-48E4BD93DEF6}"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778534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7724BA8-E3D4-4EE6-8F73-0E125BBBAFFA}"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3904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DAC55F9-5334-44F3-84B4-19BBDD4F4565}"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662513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B141F8A-C043-4E79-A7F6-6E2119C21B9D}"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3665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8EF080D-C16A-435E-82BB-EEE5DBEE2706}"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9287066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5E0C65DC-36B3-4EC0-841B-0D26FE200F84}"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116513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8C6C9626-AF4F-4878-A680-3B30BA81C92C}"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58454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1BD0779-5D49-47B1-9F09-B4B7C2674ADD}"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510439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8EB5005C-DA81-4306-8A41-0C3EBD007CD6}" type="datetime1">
              <a:rPr lang="uk-UA" smtClean="0"/>
              <a:t>23.04.2026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610009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D57C1D4-718D-4A86-BB45-18B9DF7D1165}" type="datetime1">
              <a:rPr lang="uk-UA" smtClean="0"/>
              <a:t>23.04.2026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64153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8553374-58FA-4744-9639-92892AE0CFF7}" type="datetime1">
              <a:rPr lang="uk-UA" smtClean="0"/>
              <a:t>23.04.2026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147749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F7FAF21E-8E72-473C-A6BA-7D8FB53CDF67}" type="datetime1">
              <a:rPr lang="uk-UA" smtClean="0"/>
              <a:t>23.04.2026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544431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FDE458-AE43-45B8-9492-E2B51028A468}" type="datetime1">
              <a:rPr lang="uk-UA" smtClean="0"/>
              <a:t>23.04.2026</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75070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D6591B5-4543-4A4F-B91E-408D77F3B69C}" type="datetime1">
              <a:rPr lang="uk-UA" smtClean="0"/>
              <a:t>23.04.2026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587900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
        <p:nvSpPr>
          <p:cNvPr id="5" name="Date Placeholder 4"/>
          <p:cNvSpPr>
            <a:spLocks noGrp="1"/>
          </p:cNvSpPr>
          <p:nvPr>
            <p:ph type="dt" sz="half" idx="10"/>
          </p:nvPr>
        </p:nvSpPr>
        <p:spPr/>
        <p:txBody>
          <a:bodyPr/>
          <a:lstStyle/>
          <a:p>
            <a:fld id="{1043E4CA-1B41-4461-8C6C-5AEBAF0720BD}" type="datetime1">
              <a:rPr lang="uk-UA" smtClean="0"/>
              <a:t>23.04.2026</a:t>
            </a:fld>
            <a:endParaRPr lang="uk-UA"/>
          </a:p>
        </p:txBody>
      </p:sp>
    </p:spTree>
    <p:extLst>
      <p:ext uri="{BB962C8B-B14F-4D97-AF65-F5344CB8AC3E}">
        <p14:creationId xmlns:p14="http://schemas.microsoft.com/office/powerpoint/2010/main" val="361211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BEAE8A1-D485-45BF-A5E2-BEBAF852EBE6}" type="datetime1">
              <a:rPr lang="uk-UA" smtClean="0"/>
              <a:t>23.04.2026</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6F5C6E1-4C75-4B7B-A450-D286F8B2876C}" type="slidenum">
              <a:rPr lang="uk-UA" smtClean="0"/>
              <a:t>‹#›</a:t>
            </a:fld>
            <a:endParaRPr lang="uk-UA"/>
          </a:p>
        </p:txBody>
      </p:sp>
    </p:spTree>
    <p:extLst>
      <p:ext uri="{BB962C8B-B14F-4D97-AF65-F5344CB8AC3E}">
        <p14:creationId xmlns:p14="http://schemas.microsoft.com/office/powerpoint/2010/main" val="205371301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36A297C-A2E3-4A6C-80CA-7161C2FD1648}"/>
              </a:ext>
            </a:extLst>
          </p:cNvPr>
          <p:cNvSpPr>
            <a:spLocks noGrp="1"/>
          </p:cNvSpPr>
          <p:nvPr>
            <p:ph type="ctrTitle"/>
          </p:nvPr>
        </p:nvSpPr>
        <p:spPr>
          <a:xfrm>
            <a:off x="862712" y="1543049"/>
            <a:ext cx="8614661" cy="1288329"/>
          </a:xfrm>
        </p:spPr>
        <p:txBody>
          <a:bodyPr/>
          <a:lstStyle/>
          <a:p>
            <a:pPr algn="ctr"/>
            <a:r>
              <a:rPr lang="ru-RU" sz="3600" dirty="0" smtClean="0">
                <a:solidFill>
                  <a:schemeClr val="tx1"/>
                </a:solidFill>
              </a:rPr>
              <a:t>ТЕМА 11: ПІДПРИЄМНИЦТВО </a:t>
            </a:r>
            <a:r>
              <a:rPr lang="ru-RU" sz="3600" dirty="0">
                <a:solidFill>
                  <a:schemeClr val="tx1"/>
                </a:solidFill>
              </a:rPr>
              <a:t>У СФЕРІ НАДАННЯ КОНСАЛТИНГОВИХ ПОСЛУГ</a:t>
            </a:r>
            <a:endParaRPr lang="uk-UA" sz="3600" dirty="0">
              <a:solidFill>
                <a:schemeClr val="tx1"/>
              </a:solidFill>
            </a:endParaRPr>
          </a:p>
        </p:txBody>
      </p:sp>
      <p:sp>
        <p:nvSpPr>
          <p:cNvPr id="5" name="TextBox 4">
            <a:extLst>
              <a:ext uri="{FF2B5EF4-FFF2-40B4-BE49-F238E27FC236}">
                <a16:creationId xmlns="" xmlns:a16="http://schemas.microsoft.com/office/drawing/2014/main" id="{1D0397B7-F921-49F8-B6F7-E77F91882561}"/>
              </a:ext>
            </a:extLst>
          </p:cNvPr>
          <p:cNvSpPr txBox="1"/>
          <p:nvPr/>
        </p:nvSpPr>
        <p:spPr>
          <a:xfrm>
            <a:off x="1475629" y="3145704"/>
            <a:ext cx="7388826" cy="1754326"/>
          </a:xfrm>
          <a:prstGeom prst="rect">
            <a:avLst/>
          </a:prstGeom>
          <a:noFill/>
        </p:spPr>
        <p:txBody>
          <a:bodyPr wrap="square">
            <a:spAutoFit/>
          </a:bodyPr>
          <a:lstStyle/>
          <a:p>
            <a:pPr algn="ctr"/>
            <a:r>
              <a:rPr lang="uk-UA" dirty="0"/>
              <a:t>ПЛАН</a:t>
            </a:r>
          </a:p>
          <a:p>
            <a:endParaRPr lang="uk-UA" dirty="0"/>
          </a:p>
          <a:p>
            <a:r>
              <a:rPr lang="uk-UA" dirty="0"/>
              <a:t>1. Сутність та види консалтингових послуг</a:t>
            </a:r>
          </a:p>
          <a:p>
            <a:r>
              <a:rPr lang="uk-UA" dirty="0"/>
              <a:t>2. Суб’єкти підприємництва у сфері надання консалтингових послуг</a:t>
            </a:r>
          </a:p>
          <a:p>
            <a:r>
              <a:rPr lang="uk-UA" dirty="0"/>
              <a:t>3. Організація підприємницької діяльності у сфері консалтингу</a:t>
            </a:r>
          </a:p>
        </p:txBody>
      </p:sp>
    </p:spTree>
    <p:extLst>
      <p:ext uri="{BB962C8B-B14F-4D97-AF65-F5344CB8AC3E}">
        <p14:creationId xmlns:p14="http://schemas.microsoft.com/office/powerpoint/2010/main" val="3809482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7D7BB3EE-9D48-4770-A972-69BE3B00E877}"/>
              </a:ext>
            </a:extLst>
          </p:cNvPr>
          <p:cNvSpPr txBox="1"/>
          <p:nvPr/>
        </p:nvSpPr>
        <p:spPr>
          <a:xfrm>
            <a:off x="565321" y="542564"/>
            <a:ext cx="8654879" cy="5940088"/>
          </a:xfrm>
          <a:prstGeom prst="rect">
            <a:avLst/>
          </a:prstGeom>
          <a:noFill/>
        </p:spPr>
        <p:txBody>
          <a:bodyPr wrap="square">
            <a:spAutoFit/>
          </a:bodyPr>
          <a:lstStyle/>
          <a:p>
            <a:pPr algn="just"/>
            <a:r>
              <a:rPr lang="uk-UA" sz="2000" b="1" i="1" dirty="0"/>
              <a:t>Консалтинг щодо організації служби маркетингу на підприємстві, проведення маркетингових досліджень, реалізації маркетингових програм. </a:t>
            </a:r>
            <a:endParaRPr lang="uk-UA" sz="2000" b="1" i="1" dirty="0" smtClean="0"/>
          </a:p>
          <a:p>
            <a:pPr marL="285750" indent="-285750" algn="just">
              <a:buFont typeface="Wingdings" panose="05000000000000000000" pitchFamily="2" charset="2"/>
              <a:buChar char="q"/>
            </a:pPr>
            <a:r>
              <a:rPr lang="uk-UA" sz="2000" dirty="0" smtClean="0"/>
              <a:t>Програму </a:t>
            </a:r>
            <a:r>
              <a:rPr lang="uk-UA" sz="2000" dirty="0"/>
              <a:t>маркетингових досліджень консалтингові фірми розробляють окремо для кожного підприємства після вивчення особливостей його бізнесу й аналізу проблем (експертиза ринкового становища; вивчення кон'юнктури ринку; дослідження конкуренції та основних конкурентів; вивчення споживачів; аналіз галузі, регіону). </a:t>
            </a:r>
            <a:endParaRPr lang="uk-UA" sz="2000" dirty="0" smtClean="0"/>
          </a:p>
          <a:p>
            <a:pPr marL="285750" indent="-285750" algn="just">
              <a:buFont typeface="Wingdings" panose="05000000000000000000" pitchFamily="2" charset="2"/>
              <a:buChar char="q"/>
            </a:pPr>
            <a:r>
              <a:rPr lang="uk-UA" sz="2000" dirty="0" smtClean="0"/>
              <a:t>При </a:t>
            </a:r>
            <a:r>
              <a:rPr lang="uk-UA" sz="2000" dirty="0"/>
              <a:t>цьому використовують масові, експертні, поштові, телефонні інтерв'ю, аналіз статистичних матеріалів та інші методи дослідження. </a:t>
            </a:r>
            <a:endParaRPr lang="uk-UA" sz="2000" dirty="0" smtClean="0"/>
          </a:p>
          <a:p>
            <a:pPr marL="285750" indent="-285750" algn="just">
              <a:buFont typeface="Wingdings" panose="05000000000000000000" pitchFamily="2" charset="2"/>
              <a:buChar char="q"/>
            </a:pPr>
            <a:r>
              <a:rPr lang="uk-UA" sz="2000" dirty="0" smtClean="0"/>
              <a:t>Однією </a:t>
            </a:r>
            <a:r>
              <a:rPr lang="uk-UA" sz="2000" dirty="0"/>
              <a:t>із найпоширеніших маркетингових послуг консалтингових фірм є планування і проведення рекламних акцій з метою стимулювання споживчого попиту, збільшення обсягів продажів, підвищення популярності торгової марки, товару і послуг. При цьому вони не тільки організовують і контролюють реалізацію рекламних акцій, а й аналізують їх результати, оцінюючи ефективність використовуваних методів і засобів.</a:t>
            </a:r>
          </a:p>
        </p:txBody>
      </p:sp>
    </p:spTree>
    <p:extLst>
      <p:ext uri="{BB962C8B-B14F-4D97-AF65-F5344CB8AC3E}">
        <p14:creationId xmlns:p14="http://schemas.microsoft.com/office/powerpoint/2010/main" val="3279413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A5E82467-BAFF-4907-B451-30E16D39153C}"/>
              </a:ext>
            </a:extLst>
          </p:cNvPr>
          <p:cNvSpPr txBox="1"/>
          <p:nvPr/>
        </p:nvSpPr>
        <p:spPr>
          <a:xfrm>
            <a:off x="956877" y="414117"/>
            <a:ext cx="8130746"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i="1" dirty="0"/>
              <a:t>Консалтинг з юридичних питань.</a:t>
            </a:r>
            <a:r>
              <a:rPr lang="uk-UA" dirty="0"/>
              <a:t> Стосуються вони здебільшого таких питань: </a:t>
            </a:r>
            <a:endParaRPr lang="uk-UA" dirty="0" smtClean="0"/>
          </a:p>
          <a:p>
            <a:pPr marL="285750" indent="-285750" algn="just">
              <a:buFont typeface="Arial" panose="020B0604020202020204" pitchFamily="34" charset="0"/>
              <a:buChar char="•"/>
            </a:pPr>
            <a:r>
              <a:rPr lang="uk-UA" dirty="0" smtClean="0"/>
              <a:t>розроблення </a:t>
            </a:r>
            <a:r>
              <a:rPr lang="uk-UA" dirty="0"/>
              <a:t>і створення установчих документів підприємств та організацій, їх реєстрація і внесення змін до них, ліквідація існуючих підприємств; </a:t>
            </a:r>
            <a:endParaRPr lang="uk-UA" dirty="0" smtClean="0"/>
          </a:p>
          <a:p>
            <a:pPr marL="285750" indent="-285750" algn="just">
              <a:buFont typeface="Arial" panose="020B0604020202020204" pitchFamily="34" charset="0"/>
              <a:buChar char="•"/>
            </a:pPr>
            <a:r>
              <a:rPr lang="uk-UA" dirty="0" smtClean="0"/>
              <a:t>одержання </a:t>
            </a:r>
            <a:r>
              <a:rPr lang="uk-UA" dirty="0"/>
              <a:t>ліцензій на види діяльності підприємств, що потребують обов'язкового ліцензування; </a:t>
            </a:r>
            <a:endParaRPr lang="uk-UA" dirty="0" smtClean="0"/>
          </a:p>
          <a:p>
            <a:pPr marL="285750" indent="-285750" algn="just">
              <a:buFont typeface="Arial" panose="020B0604020202020204" pitchFamily="34" charset="0"/>
              <a:buChar char="•"/>
            </a:pPr>
            <a:r>
              <a:rPr lang="uk-UA" dirty="0" smtClean="0"/>
              <a:t>розроблення</a:t>
            </a:r>
            <a:r>
              <a:rPr lang="uk-UA" dirty="0"/>
              <a:t>, формування, супровід, ревізія внутрішньої нормативної бази клієнта.</a:t>
            </a:r>
          </a:p>
        </p:txBody>
      </p:sp>
      <p:sp>
        <p:nvSpPr>
          <p:cNvPr id="3" name="TextBox 2">
            <a:extLst>
              <a:ext uri="{FF2B5EF4-FFF2-40B4-BE49-F238E27FC236}">
                <a16:creationId xmlns="" xmlns:a16="http://schemas.microsoft.com/office/drawing/2014/main" id="{106A2849-960D-4C82-85B4-A52FC4AE74C5}"/>
              </a:ext>
            </a:extLst>
          </p:cNvPr>
          <p:cNvSpPr txBox="1"/>
          <p:nvPr/>
        </p:nvSpPr>
        <p:spPr>
          <a:xfrm>
            <a:off x="956877" y="3428133"/>
            <a:ext cx="8130746"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i="1" dirty="0"/>
              <a:t>Інжиніринг. </a:t>
            </a:r>
            <a:endParaRPr lang="uk-UA" b="1" i="1" dirty="0" smtClean="0"/>
          </a:p>
          <a:p>
            <a:pPr algn="just"/>
            <a:r>
              <a:rPr lang="uk-UA" dirty="0" smtClean="0"/>
              <a:t>Поняття </a:t>
            </a:r>
            <a:r>
              <a:rPr lang="uk-UA" dirty="0"/>
              <a:t>«інжиніринг» запозичене з інженерної діяльності (від </a:t>
            </a:r>
            <a:r>
              <a:rPr lang="uk-UA" dirty="0" err="1"/>
              <a:t>англ</a:t>
            </a:r>
            <a:r>
              <a:rPr lang="uk-UA" dirty="0"/>
              <a:t>. е</a:t>
            </a:r>
            <a:r>
              <a:rPr lang="en-US" dirty="0" err="1"/>
              <a:t>ngineering</a:t>
            </a:r>
            <a:r>
              <a:rPr lang="en-US" dirty="0"/>
              <a:t> – </a:t>
            </a:r>
            <a:r>
              <a:rPr lang="uk-UA" dirty="0"/>
              <a:t>проектувати, винаходити, придумувати). </a:t>
            </a:r>
            <a:endParaRPr lang="uk-UA" dirty="0" smtClean="0"/>
          </a:p>
          <a:p>
            <a:pPr algn="just"/>
            <a:r>
              <a:rPr lang="uk-UA" dirty="0" smtClean="0"/>
              <a:t>Як </a:t>
            </a:r>
            <a:r>
              <a:rPr lang="uk-UA" dirty="0"/>
              <a:t>вид консалтингових послуг – це інженерно-консультативні послуги зі спорудження об’єктів та їх експлуатації. Метою інжинірингу є отримання клієнтом найкращого результату від вкладання капіталу. Усю сукупність послуг інжинірингу можна поділити на дві групи: </a:t>
            </a:r>
            <a:endParaRPr lang="uk-UA" dirty="0" smtClean="0"/>
          </a:p>
          <a:p>
            <a:pPr marL="342900" indent="-342900" algn="just">
              <a:buAutoNum type="arabicParenR"/>
            </a:pPr>
            <a:r>
              <a:rPr lang="uk-UA" dirty="0" smtClean="0"/>
              <a:t>послуги</a:t>
            </a:r>
            <a:r>
              <a:rPr lang="uk-UA" dirty="0"/>
              <a:t>, пов’язані з підготовкою та розробкою бізнес-процесу; </a:t>
            </a:r>
            <a:endParaRPr lang="uk-UA" dirty="0"/>
          </a:p>
          <a:p>
            <a:pPr algn="just"/>
            <a:r>
              <a:rPr lang="uk-UA" dirty="0" smtClean="0"/>
              <a:t>2</a:t>
            </a:r>
            <a:r>
              <a:rPr lang="uk-UA" dirty="0"/>
              <a:t>) послуги, пов’язані із забезпеченням ефективності бізнес-процесів.</a:t>
            </a:r>
          </a:p>
        </p:txBody>
      </p:sp>
    </p:spTree>
    <p:extLst>
      <p:ext uri="{BB962C8B-B14F-4D97-AF65-F5344CB8AC3E}">
        <p14:creationId xmlns:p14="http://schemas.microsoft.com/office/powerpoint/2010/main" val="4114916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7D095BDD-4407-4AD9-BDFE-CFC175216365}"/>
              </a:ext>
            </a:extLst>
          </p:cNvPr>
          <p:cNvSpPr txBox="1"/>
          <p:nvPr/>
        </p:nvSpPr>
        <p:spPr>
          <a:xfrm>
            <a:off x="925727" y="504217"/>
            <a:ext cx="8294473" cy="2031325"/>
          </a:xfrm>
          <a:prstGeom prst="rect">
            <a:avLst/>
          </a:prstGeom>
          <a:noFill/>
        </p:spPr>
        <p:txBody>
          <a:bodyPr wrap="square">
            <a:spAutoFit/>
          </a:bodyPr>
          <a:lstStyle/>
          <a:p>
            <a:pPr algn="just"/>
            <a:r>
              <a:rPr lang="uk-UA" dirty="0"/>
              <a:t>Мета та завдання консалтингу розкриваються через його функції. Можна виділити наступні </a:t>
            </a:r>
            <a:r>
              <a:rPr lang="uk-UA" b="1" i="1" dirty="0"/>
              <a:t>основні функції, що виконує консалтинг</a:t>
            </a:r>
            <a:r>
              <a:rPr lang="uk-UA" dirty="0"/>
              <a:t>:</a:t>
            </a:r>
          </a:p>
          <a:p>
            <a:pPr algn="just"/>
            <a:endParaRPr lang="uk-UA" dirty="0"/>
          </a:p>
          <a:p>
            <a:pPr algn="just"/>
            <a:r>
              <a:rPr lang="uk-UA" b="1" i="1" dirty="0"/>
              <a:t>1. Інформаційна функція. </a:t>
            </a:r>
            <a:r>
              <a:rPr lang="uk-UA" dirty="0"/>
              <a:t>Надання в розпорядження суспільства, його навчальних та управлінських структур, підприємницьких, комерційних та інших організацій інформації про соціальні об’єкти, що цікавлять їх, особливості розвитку у сучасному суспільстві тощо;</a:t>
            </a:r>
          </a:p>
        </p:txBody>
      </p:sp>
      <p:sp>
        <p:nvSpPr>
          <p:cNvPr id="3" name="TextBox 2">
            <a:extLst>
              <a:ext uri="{FF2B5EF4-FFF2-40B4-BE49-F238E27FC236}">
                <a16:creationId xmlns="" xmlns:a16="http://schemas.microsoft.com/office/drawing/2014/main" id="{1DA0072E-4C66-47DD-BF84-BFC8D7F0A9F4}"/>
              </a:ext>
            </a:extLst>
          </p:cNvPr>
          <p:cNvSpPr txBox="1"/>
          <p:nvPr/>
        </p:nvSpPr>
        <p:spPr>
          <a:xfrm>
            <a:off x="925727" y="2641008"/>
            <a:ext cx="8353167" cy="2585323"/>
          </a:xfrm>
          <a:prstGeom prst="rect">
            <a:avLst/>
          </a:prstGeom>
          <a:noFill/>
        </p:spPr>
        <p:txBody>
          <a:bodyPr wrap="square">
            <a:spAutoFit/>
          </a:bodyPr>
          <a:lstStyle/>
          <a:p>
            <a:pPr algn="just"/>
            <a:r>
              <a:rPr lang="uk-UA" b="1" i="1" dirty="0"/>
              <a:t>2. Наукова або пізнавальна функція.</a:t>
            </a:r>
            <a:r>
              <a:rPr lang="uk-UA" dirty="0"/>
              <a:t> </a:t>
            </a:r>
            <a:r>
              <a:rPr lang="uk-UA" dirty="0" smtClean="0"/>
              <a:t>Опосередковано допомагає </a:t>
            </a:r>
            <a:r>
              <a:rPr lang="uk-UA" dirty="0"/>
              <a:t>глибше зрозуміти суть тих чи інших соціальних явищ, розкрити динаміку, тенденції і перспективи їх розвитку, вплив на соціально-економічні та громадські процеси в країні та світі. Ця функція пов’язана з поширенням наукових досягнень у сфері виробництва; з наданням своєчасної інформації про продукцію і конкурентоспроможність виробників; з проектуванням і впровадженням інформаційно-пошукових систем; здійсненням технічної підтримки комп’ютерних мереж, включаючи обчислювальні системи, локальні мережі, системи телекомунікації;</a:t>
            </a:r>
          </a:p>
        </p:txBody>
      </p:sp>
    </p:spTree>
    <p:extLst>
      <p:ext uri="{BB962C8B-B14F-4D97-AF65-F5344CB8AC3E}">
        <p14:creationId xmlns:p14="http://schemas.microsoft.com/office/powerpoint/2010/main" val="2737515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2A321D9A-45AF-4529-A054-6DAD07E2E05C}"/>
              </a:ext>
            </a:extLst>
          </p:cNvPr>
          <p:cNvSpPr txBox="1"/>
          <p:nvPr/>
        </p:nvSpPr>
        <p:spPr>
          <a:xfrm>
            <a:off x="492982" y="416944"/>
            <a:ext cx="8860567" cy="2585323"/>
          </a:xfrm>
          <a:prstGeom prst="rect">
            <a:avLst/>
          </a:prstGeom>
          <a:noFill/>
        </p:spPr>
        <p:txBody>
          <a:bodyPr wrap="square">
            <a:spAutoFit/>
          </a:bodyPr>
          <a:lstStyle/>
          <a:p>
            <a:pPr algn="just"/>
            <a:r>
              <a:rPr lang="uk-UA" b="1" i="1" dirty="0"/>
              <a:t>3. Дослідницька або діагностична функція.</a:t>
            </a:r>
            <a:r>
              <a:rPr lang="uk-UA" dirty="0"/>
              <a:t> Дозволяє встановити і вивчити ознаки, що характеризують стан соціальних об’єктів, у тому числі ознаки соціальної напруженості, екстремальних ситуацій, конфліктів, що сприяє своєчасному ухваленню управлінських рішень, що сприяють підтримці соціальної системи в динамічному й стійкому стані. Ця функція пов’язана із проведенням комплексних аналітичних досліджень у галузі виробництва високотехнологічної продукції і засобів телекомунікації, з виявленням чинників, тенденцій та закономірностей, які мають вирішальний вплив на результати роботи суб’єктів господарювання в умовах інформатизації суспільства;</a:t>
            </a:r>
          </a:p>
        </p:txBody>
      </p:sp>
      <p:sp>
        <p:nvSpPr>
          <p:cNvPr id="3" name="TextBox 2">
            <a:extLst>
              <a:ext uri="{FF2B5EF4-FFF2-40B4-BE49-F238E27FC236}">
                <a16:creationId xmlns="" xmlns:a16="http://schemas.microsoft.com/office/drawing/2014/main" id="{0D8E281C-039D-4BB5-A093-A781BC8B3DC6}"/>
              </a:ext>
            </a:extLst>
          </p:cNvPr>
          <p:cNvSpPr txBox="1"/>
          <p:nvPr/>
        </p:nvSpPr>
        <p:spPr>
          <a:xfrm>
            <a:off x="1350233" y="3124366"/>
            <a:ext cx="8513805" cy="1477328"/>
          </a:xfrm>
          <a:prstGeom prst="rect">
            <a:avLst/>
          </a:prstGeom>
          <a:noFill/>
        </p:spPr>
        <p:txBody>
          <a:bodyPr wrap="square">
            <a:spAutoFit/>
          </a:bodyPr>
          <a:lstStyle/>
          <a:p>
            <a:pPr algn="just"/>
            <a:r>
              <a:rPr lang="uk-UA" b="1" i="1" dirty="0"/>
              <a:t>4. Посередницька функція. </a:t>
            </a:r>
            <a:r>
              <a:rPr lang="uk-UA" dirty="0"/>
              <a:t>Полягає в наданні допомоги у виборі правильної стратегії в галузі інформаційних технологій, підборі ділових партнерів як всередині, так і за її межами. Ця функція пов’язана з виявленням найбільш перспективних об’єктів співпраці для здійснення прямих інвестицій, спільних дій у галузі виробництва та збуту продукції;</a:t>
            </a:r>
          </a:p>
        </p:txBody>
      </p:sp>
      <p:sp>
        <p:nvSpPr>
          <p:cNvPr id="4" name="TextBox 3">
            <a:extLst>
              <a:ext uri="{FF2B5EF4-FFF2-40B4-BE49-F238E27FC236}">
                <a16:creationId xmlns="" xmlns:a16="http://schemas.microsoft.com/office/drawing/2014/main" id="{21FD311B-623D-4884-8FA2-D65471444C4D}"/>
              </a:ext>
            </a:extLst>
          </p:cNvPr>
          <p:cNvSpPr txBox="1"/>
          <p:nvPr/>
        </p:nvSpPr>
        <p:spPr>
          <a:xfrm>
            <a:off x="563005" y="4914293"/>
            <a:ext cx="8790544" cy="1477328"/>
          </a:xfrm>
          <a:prstGeom prst="rect">
            <a:avLst/>
          </a:prstGeom>
          <a:noFill/>
        </p:spPr>
        <p:txBody>
          <a:bodyPr wrap="square">
            <a:spAutoFit/>
          </a:bodyPr>
          <a:lstStyle/>
          <a:p>
            <a:pPr algn="just"/>
            <a:r>
              <a:rPr lang="uk-UA" b="1" i="1" dirty="0"/>
              <a:t>5. Освітня функція. </a:t>
            </a:r>
            <a:r>
              <a:rPr lang="uk-UA" dirty="0"/>
              <a:t>Ця функція пов’язана з організацією і проведенням семінарів для працівників замовника з ефективності використання ІТ у відповідній галузі, підвищенням кваліфікації керівників; розвитком нових навичок управління шляхом навчання керівників без відриву від роботи у рамках інформаційного проекту;</a:t>
            </a:r>
          </a:p>
        </p:txBody>
      </p:sp>
    </p:spTree>
    <p:extLst>
      <p:ext uri="{BB962C8B-B14F-4D97-AF65-F5344CB8AC3E}">
        <p14:creationId xmlns:p14="http://schemas.microsoft.com/office/powerpoint/2010/main" val="4076508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E0828691-A778-4F87-BE17-5BFA0E7974DF}"/>
              </a:ext>
            </a:extLst>
          </p:cNvPr>
          <p:cNvSpPr txBox="1"/>
          <p:nvPr/>
        </p:nvSpPr>
        <p:spPr>
          <a:xfrm>
            <a:off x="435318" y="520601"/>
            <a:ext cx="8826843" cy="2308324"/>
          </a:xfrm>
          <a:prstGeom prst="rect">
            <a:avLst/>
          </a:prstGeom>
          <a:noFill/>
        </p:spPr>
        <p:txBody>
          <a:bodyPr wrap="square">
            <a:spAutoFit/>
          </a:bodyPr>
          <a:lstStyle/>
          <a:p>
            <a:pPr algn="just"/>
            <a:r>
              <a:rPr lang="ru-RU" b="1" i="1" dirty="0"/>
              <a:t>2. </a:t>
            </a:r>
            <a:r>
              <a:rPr lang="ru-RU" b="1" i="1" dirty="0" err="1"/>
              <a:t>Суб’єкти</a:t>
            </a:r>
            <a:r>
              <a:rPr lang="ru-RU" b="1" i="1" dirty="0"/>
              <a:t> </a:t>
            </a:r>
            <a:r>
              <a:rPr lang="ru-RU" b="1" i="1" dirty="0" err="1"/>
              <a:t>підприємництва</a:t>
            </a:r>
            <a:r>
              <a:rPr lang="ru-RU" b="1" i="1" dirty="0"/>
              <a:t> у </a:t>
            </a:r>
            <a:r>
              <a:rPr lang="ru-RU" b="1" i="1" dirty="0" err="1"/>
              <a:t>сфері</a:t>
            </a:r>
            <a:r>
              <a:rPr lang="ru-RU" b="1" i="1" dirty="0"/>
              <a:t> </a:t>
            </a:r>
            <a:r>
              <a:rPr lang="ru-RU" b="1" i="1" dirty="0" err="1"/>
              <a:t>надання</a:t>
            </a:r>
            <a:r>
              <a:rPr lang="ru-RU" b="1" i="1" dirty="0"/>
              <a:t> </a:t>
            </a:r>
            <a:r>
              <a:rPr lang="ru-RU" b="1" i="1" dirty="0" err="1"/>
              <a:t>консалтингових</a:t>
            </a:r>
            <a:r>
              <a:rPr lang="ru-RU" b="1" i="1" dirty="0"/>
              <a:t> </a:t>
            </a:r>
            <a:r>
              <a:rPr lang="ru-RU" b="1" i="1" dirty="0" err="1"/>
              <a:t>послуг</a:t>
            </a:r>
            <a:endParaRPr lang="ru-RU" b="1" i="1" dirty="0"/>
          </a:p>
          <a:p>
            <a:pPr algn="just"/>
            <a:endParaRPr lang="ru-RU" dirty="0"/>
          </a:p>
          <a:p>
            <a:pPr algn="just"/>
            <a:r>
              <a:rPr lang="uk-UA" dirty="0"/>
              <a:t>Сьогодні перемогу в конкурентній боротьбі важко забезпечити тільки матеріальними ресурсами компанії. Основу її стратегічних конкурентних переваг формують, передусім, нематеріальні активи, інтелектуальна складова підприємництва. Тому залучення такого інтелектуального ресурсу, як консалтинг, стає об’єктивною необхідністю для забезпечення довгострокового стратегічного розвитку сучасної компанії.</a:t>
            </a:r>
          </a:p>
        </p:txBody>
      </p:sp>
      <p:sp>
        <p:nvSpPr>
          <p:cNvPr id="3" name="TextBox 2">
            <a:extLst>
              <a:ext uri="{FF2B5EF4-FFF2-40B4-BE49-F238E27FC236}">
                <a16:creationId xmlns="" xmlns:a16="http://schemas.microsoft.com/office/drawing/2014/main" id="{E26F7750-18E1-4670-9B13-40F4E4E2B681}"/>
              </a:ext>
            </a:extLst>
          </p:cNvPr>
          <p:cNvSpPr txBox="1"/>
          <p:nvPr/>
        </p:nvSpPr>
        <p:spPr>
          <a:xfrm>
            <a:off x="435318" y="3144182"/>
            <a:ext cx="8826843" cy="2862322"/>
          </a:xfrm>
          <a:prstGeom prst="rect">
            <a:avLst/>
          </a:prstGeom>
          <a:noFill/>
        </p:spPr>
        <p:txBody>
          <a:bodyPr wrap="square">
            <a:spAutoFit/>
          </a:bodyPr>
          <a:lstStyle/>
          <a:p>
            <a:pPr algn="just"/>
            <a:r>
              <a:rPr lang="uk-UA" dirty="0"/>
              <a:t>До </a:t>
            </a:r>
            <a:r>
              <a:rPr lang="uk-UA" b="1" dirty="0"/>
              <a:t>найважливіших причин стрімкого розвитку консультування </a:t>
            </a:r>
            <a:r>
              <a:rPr lang="uk-UA" dirty="0"/>
              <a:t>та зростання попиту на консалтингові послуги на світовому ринку відносять наступні:</a:t>
            </a:r>
          </a:p>
          <a:p>
            <a:pPr marL="285750" indent="-285750" algn="just">
              <a:buFont typeface="Wingdings" panose="05000000000000000000" pitchFamily="2" charset="2"/>
              <a:buChar char="v"/>
            </a:pPr>
            <a:r>
              <a:rPr lang="uk-UA" dirty="0"/>
              <a:t>загальну тенденцію глобалізації бізнесу, яка однаково сприяє попиту на консалтингові послуги і серед транснаціональних корпорацій, що захоплюють нові ринки, і серед щойно створених компаній, які сподіваються позиціонуватися на світовому ринку;</a:t>
            </a:r>
          </a:p>
          <a:p>
            <a:pPr marL="285750" indent="-285750" algn="just">
              <a:buFont typeface="Wingdings" panose="05000000000000000000" pitchFamily="2" charset="2"/>
              <a:buChar char="v"/>
            </a:pPr>
            <a:r>
              <a:rPr lang="uk-UA" dirty="0"/>
              <a:t>можливість використання ідей і таланту консультанта в якості конкурентної переваги в ринковій боротьбі;</a:t>
            </a:r>
          </a:p>
          <a:p>
            <a:pPr marL="285750" indent="-285750" algn="just">
              <a:buFont typeface="Wingdings" panose="05000000000000000000" pitchFamily="2" charset="2"/>
              <a:buChar char="v"/>
            </a:pPr>
            <a:r>
              <a:rPr lang="uk-UA" dirty="0"/>
              <a:t>необхідність впровадження інформаційних технологій, які дозволяють значною мірою підвищити продуктивність компанії </a:t>
            </a:r>
          </a:p>
        </p:txBody>
      </p:sp>
    </p:spTree>
    <p:extLst>
      <p:ext uri="{BB962C8B-B14F-4D97-AF65-F5344CB8AC3E}">
        <p14:creationId xmlns:p14="http://schemas.microsoft.com/office/powerpoint/2010/main" val="2502483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B8F5D16C-B7B7-4E65-AFC3-0DCBBEC32F55}"/>
              </a:ext>
            </a:extLst>
          </p:cNvPr>
          <p:cNvSpPr txBox="1"/>
          <p:nvPr/>
        </p:nvSpPr>
        <p:spPr>
          <a:xfrm>
            <a:off x="426566" y="1925496"/>
            <a:ext cx="8307859" cy="4401205"/>
          </a:xfrm>
          <a:prstGeom prst="rect">
            <a:avLst/>
          </a:prstGeom>
          <a:noFill/>
        </p:spPr>
        <p:txBody>
          <a:bodyPr wrap="square">
            <a:spAutoFit/>
          </a:bodyPr>
          <a:lstStyle/>
          <a:p>
            <a:pPr algn="just"/>
            <a:r>
              <a:rPr lang="uk-UA" sz="2000" dirty="0"/>
              <a:t>Сьогодні основними постачальниками консалтингових послуг в Україні є:</a:t>
            </a:r>
          </a:p>
          <a:p>
            <a:pPr marL="285750" indent="-285750" algn="just">
              <a:buFont typeface="Wingdings" panose="05000000000000000000" pitchFamily="2" charset="2"/>
              <a:buChar char="v"/>
            </a:pPr>
            <a:r>
              <a:rPr lang="uk-UA" sz="2000" dirty="0"/>
              <a:t>філіали великих іноземних компаній, що обслуговують державні структури з питань оподаткування, бюджетного регулювання, вдосконалення нормативно-правової бази;</a:t>
            </a:r>
          </a:p>
          <a:p>
            <a:pPr marL="285750" indent="-285750" algn="just">
              <a:buFont typeface="Wingdings" panose="05000000000000000000" pitchFamily="2" charset="2"/>
              <a:buChar char="v"/>
            </a:pPr>
            <a:r>
              <a:rPr lang="uk-UA" sz="2000" dirty="0"/>
              <a:t>представництва іноземних консалтингових фірм, які працюють з приватним сектором;</a:t>
            </a:r>
          </a:p>
          <a:p>
            <a:pPr marL="285750" indent="-285750" algn="just">
              <a:buFont typeface="Wingdings" panose="05000000000000000000" pitchFamily="2" charset="2"/>
              <a:buChar char="v"/>
            </a:pPr>
            <a:r>
              <a:rPr lang="uk-UA" sz="2000" dirty="0"/>
              <a:t>іноземні консалтингові фірми, що працюють за програмами донорських організацій та надають технічну допомогу з консалтингу в пріоритетних галузях народного господарства;</a:t>
            </a:r>
          </a:p>
          <a:p>
            <a:pPr marL="285750" indent="-285750" algn="just">
              <a:buFont typeface="Wingdings" panose="05000000000000000000" pitchFamily="2" charset="2"/>
              <a:buChar char="v"/>
            </a:pPr>
            <a:r>
              <a:rPr lang="uk-UA" sz="2000" dirty="0"/>
              <a:t>вітчизняні консалтингові компанії, які спеціалізуються на приватизації та антикризовому управлінні компаніями;</a:t>
            </a:r>
          </a:p>
          <a:p>
            <a:pPr marL="285750" indent="-285750" algn="just">
              <a:buFont typeface="Wingdings" panose="05000000000000000000" pitchFamily="2" charset="2"/>
              <a:buChar char="v"/>
            </a:pPr>
            <a:r>
              <a:rPr lang="uk-UA" sz="2000" dirty="0"/>
              <a:t>інші консалтингові </a:t>
            </a:r>
            <a:r>
              <a:rPr lang="uk-UA" sz="2000" dirty="0" smtClean="0"/>
              <a:t>фірми;</a:t>
            </a:r>
          </a:p>
          <a:p>
            <a:pPr marL="285750" indent="-285750" algn="just">
              <a:buFont typeface="Wingdings" panose="05000000000000000000" pitchFamily="2" charset="2"/>
              <a:buChar char="v"/>
            </a:pPr>
            <a:r>
              <a:rPr lang="ru-RU" sz="2000" dirty="0" err="1" smtClean="0"/>
              <a:t>фізичні</a:t>
            </a:r>
            <a:r>
              <a:rPr lang="ru-RU" sz="2000" dirty="0" smtClean="0"/>
              <a:t> особи-</a:t>
            </a:r>
            <a:r>
              <a:rPr lang="ru-RU" sz="2000" dirty="0" err="1" smtClean="0"/>
              <a:t>підприємці</a:t>
            </a:r>
            <a:r>
              <a:rPr lang="ru-RU" sz="2000" dirty="0" smtClean="0"/>
              <a:t> </a:t>
            </a:r>
            <a:r>
              <a:rPr lang="ru-RU" sz="2000" dirty="0"/>
              <a:t>(ФОП)</a:t>
            </a:r>
            <a:endParaRPr lang="uk-UA" sz="2000" dirty="0"/>
          </a:p>
        </p:txBody>
      </p:sp>
      <p:sp>
        <p:nvSpPr>
          <p:cNvPr id="2" name="Прямоугольник 1"/>
          <p:cNvSpPr/>
          <p:nvPr/>
        </p:nvSpPr>
        <p:spPr>
          <a:xfrm>
            <a:off x="426566" y="471011"/>
            <a:ext cx="8307859" cy="1200329"/>
          </a:xfrm>
          <a:prstGeom prst="rect">
            <a:avLst/>
          </a:prstGeom>
        </p:spPr>
        <p:txBody>
          <a:bodyPr wrap="square">
            <a:spAutoFit/>
          </a:bodyPr>
          <a:lstStyle/>
          <a:p>
            <a:pPr algn="just"/>
            <a:r>
              <a:rPr lang="uk-UA" b="1" dirty="0" smtClean="0"/>
              <a:t>Суб’єкти підприємництва у сфері консалтингових послуг</a:t>
            </a:r>
            <a:r>
              <a:rPr lang="uk-UA" dirty="0" smtClean="0"/>
              <a:t> — це фізичні та юридичні особи, які здійснюють господарську діяльність, пов’язану з наданням професійних консультаційних, аналітичних та експертних послуг з метою отримання прибутку.</a:t>
            </a:r>
            <a:endParaRPr lang="uk-UA" dirty="0"/>
          </a:p>
        </p:txBody>
      </p:sp>
    </p:spTree>
    <p:extLst>
      <p:ext uri="{BB962C8B-B14F-4D97-AF65-F5344CB8AC3E}">
        <p14:creationId xmlns:p14="http://schemas.microsoft.com/office/powerpoint/2010/main" val="1940617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06EA6560-4902-49F1-8735-523B79A5A209}"/>
              </a:ext>
            </a:extLst>
          </p:cNvPr>
          <p:cNvSpPr txBox="1"/>
          <p:nvPr/>
        </p:nvSpPr>
        <p:spPr>
          <a:xfrm>
            <a:off x="757367" y="843763"/>
            <a:ext cx="7967534" cy="4247317"/>
          </a:xfrm>
          <a:prstGeom prst="rect">
            <a:avLst/>
          </a:prstGeom>
          <a:noFill/>
        </p:spPr>
        <p:txBody>
          <a:bodyPr wrap="square">
            <a:spAutoFit/>
          </a:bodyPr>
          <a:lstStyle/>
          <a:p>
            <a:pPr algn="just"/>
            <a:r>
              <a:rPr lang="uk-UA" dirty="0"/>
              <a:t>Водночас, достовірно оцінити розмір консалтингового сектору та його частку в економіці України досить складно. Це зумовлено наступними причинами:</a:t>
            </a:r>
          </a:p>
          <a:p>
            <a:pPr algn="just"/>
            <a:endParaRPr lang="uk-UA" dirty="0"/>
          </a:p>
          <a:p>
            <a:pPr marL="285750" indent="-285750" algn="just">
              <a:buFont typeface="Wingdings" panose="05000000000000000000" pitchFamily="2" charset="2"/>
              <a:buChar char="v"/>
            </a:pPr>
            <a:r>
              <a:rPr lang="uk-UA" dirty="0"/>
              <a:t>по-перше, відсутністю виділення консалтингу як окремого виду діяльності, регламентованих Державним класифікатором видів економічної діяльності в Україні, що не дає можливості вести статистичну звітність підприємств за цим напрямом діяльності;</a:t>
            </a:r>
          </a:p>
          <a:p>
            <a:pPr marL="285750" indent="-285750" algn="just">
              <a:buFont typeface="Wingdings" panose="05000000000000000000" pitchFamily="2" charset="2"/>
              <a:buChar char="v"/>
            </a:pPr>
            <a:r>
              <a:rPr lang="uk-UA" dirty="0"/>
              <a:t>по-друге, складністю визначення структури та напрямів співпраці українських підприємств з консультантами, що зумовлює відсутність потрібних форм регламентації відповідних витрат у фінансовій звітності компаній;</a:t>
            </a:r>
          </a:p>
          <a:p>
            <a:pPr marL="285750" indent="-285750" algn="just">
              <a:buFont typeface="Wingdings" panose="05000000000000000000" pitchFamily="2" charset="2"/>
              <a:buChar char="v"/>
            </a:pPr>
            <a:r>
              <a:rPr lang="uk-UA" dirty="0"/>
              <a:t>по-третє, значним рівнем </a:t>
            </a:r>
            <a:r>
              <a:rPr lang="uk-UA" dirty="0" err="1"/>
              <a:t>тінізації</a:t>
            </a:r>
            <a:r>
              <a:rPr lang="uk-UA" dirty="0"/>
              <a:t> вітчизняної економіки, що зумовлює значні похибки у статистичних показниках доходів окремих компаній, секторів економіки та країни загалом.</a:t>
            </a:r>
          </a:p>
        </p:txBody>
      </p:sp>
    </p:spTree>
    <p:extLst>
      <p:ext uri="{BB962C8B-B14F-4D97-AF65-F5344CB8AC3E}">
        <p14:creationId xmlns:p14="http://schemas.microsoft.com/office/powerpoint/2010/main" val="405694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D361D9AB-55AD-4767-AF81-63C3FF49E51F}"/>
              </a:ext>
            </a:extLst>
          </p:cNvPr>
          <p:cNvSpPr txBox="1"/>
          <p:nvPr/>
        </p:nvSpPr>
        <p:spPr>
          <a:xfrm>
            <a:off x="334405" y="458894"/>
            <a:ext cx="9047720" cy="6045438"/>
          </a:xfrm>
          <a:prstGeom prst="rect">
            <a:avLst/>
          </a:prstGeom>
          <a:noFill/>
        </p:spPr>
        <p:txBody>
          <a:bodyPr wrap="square">
            <a:spAutoFit/>
          </a:bodyPr>
          <a:lstStyle/>
          <a:p>
            <a:pPr algn="just">
              <a:lnSpc>
                <a:spcPct val="120000"/>
              </a:lnSpc>
            </a:pPr>
            <a:r>
              <a:rPr lang="uk-UA" dirty="0"/>
              <a:t>Різновид клієнтів, послуг, підходів – причина різноманітності типів консультаційних організацій. В Україні можна виділити:</a:t>
            </a:r>
          </a:p>
          <a:p>
            <a:pPr marL="285750" indent="-285750" algn="just">
              <a:lnSpc>
                <a:spcPct val="120000"/>
              </a:lnSpc>
              <a:buFont typeface="Wingdings" panose="05000000000000000000" pitchFamily="2" charset="2"/>
              <a:buChar char="v"/>
            </a:pPr>
            <a:r>
              <a:rPr lang="uk-UA" b="1" dirty="0"/>
              <a:t>великі багатофункціональні зарубіжні консультаційні фірми.</a:t>
            </a:r>
            <a:r>
              <a:rPr lang="uk-UA" dirty="0"/>
              <a:t> Як </a:t>
            </a:r>
            <a:r>
              <a:rPr lang="uk-UA" dirty="0" smtClean="0"/>
              <a:t>правило, </a:t>
            </a:r>
            <a:r>
              <a:rPr lang="uk-UA" dirty="0"/>
              <a:t>в Україні вони представлені філіалами. Для роботи на українському ринку деякі з них залучають українських спеціалістів, щоб краще орієнтуватися у специфіці місцевих умов господарювання, особливостях національного законодавства;</a:t>
            </a:r>
          </a:p>
          <a:p>
            <a:pPr marL="285750" indent="-285750" algn="just">
              <a:lnSpc>
                <a:spcPct val="120000"/>
              </a:lnSpc>
              <a:buFont typeface="Wingdings" panose="05000000000000000000" pitchFamily="2" charset="2"/>
              <a:buChar char="v"/>
            </a:pPr>
            <a:r>
              <a:rPr lang="uk-UA" b="1" dirty="0"/>
              <a:t>дрібні та середні консультаційні фірми</a:t>
            </a:r>
            <a:r>
              <a:rPr lang="uk-UA" dirty="0"/>
              <a:t>;</a:t>
            </a:r>
          </a:p>
          <a:p>
            <a:pPr marL="285750" indent="-285750" algn="just">
              <a:lnSpc>
                <a:spcPct val="120000"/>
              </a:lnSpc>
              <a:buFont typeface="Wingdings" panose="05000000000000000000" pitchFamily="2" charset="2"/>
              <a:buChar char="v"/>
            </a:pPr>
            <a:r>
              <a:rPr lang="uk-UA" b="1" dirty="0"/>
              <a:t>консультативні підрозділи (відділи) закладів</a:t>
            </a:r>
            <a:r>
              <a:rPr lang="uk-UA" dirty="0"/>
              <a:t>, що займаються питаннями галузевої ефективності, підвищенням кваліфікації керівних кадрів, удосконаленням системи управління організаціями;</a:t>
            </a:r>
          </a:p>
          <a:p>
            <a:pPr marL="285750" indent="-285750" algn="just">
              <a:lnSpc>
                <a:spcPct val="120000"/>
              </a:lnSpc>
              <a:buFont typeface="Wingdings" panose="05000000000000000000" pitchFamily="2" charset="2"/>
              <a:buChar char="v"/>
            </a:pPr>
            <a:r>
              <a:rPr lang="uk-UA" b="1" dirty="0"/>
              <a:t>консультанти-індивідуали</a:t>
            </a:r>
            <a:r>
              <a:rPr lang="uk-UA" dirty="0"/>
              <a:t>. Це можуть бути універсали з широким досвідом в області управління або спеціалісти , які працюють у вузькій технічній сфері;</a:t>
            </a:r>
          </a:p>
          <a:p>
            <a:pPr marL="285750" indent="-285750" algn="just">
              <a:lnSpc>
                <a:spcPct val="120000"/>
              </a:lnSpc>
              <a:buFont typeface="Wingdings" panose="05000000000000000000" pitchFamily="2" charset="2"/>
              <a:buChar char="v"/>
            </a:pPr>
            <a:r>
              <a:rPr lang="uk-UA" b="1" dirty="0"/>
              <a:t>консультуючі професори</a:t>
            </a:r>
            <a:r>
              <a:rPr lang="uk-UA" dirty="0"/>
              <a:t>. Існує певна категорія спеціалістів, для яких консультування не є єдиним джерелом заробітку. Це професори, інструктори, наукові </a:t>
            </a:r>
            <a:r>
              <a:rPr lang="uk-UA" dirty="0" smtClean="0"/>
              <a:t>працівники, </a:t>
            </a:r>
            <a:r>
              <a:rPr lang="uk-UA" dirty="0"/>
              <a:t>основне заняття яких не консультування, але вони можуть періодично ним займатися. Вони можуть працювати за сумісництвом, брати участь у виконанні проекту або надавати поради з конкретного питання, у якому добре орієнтуються.</a:t>
            </a:r>
          </a:p>
        </p:txBody>
      </p:sp>
    </p:spTree>
    <p:extLst>
      <p:ext uri="{BB962C8B-B14F-4D97-AF65-F5344CB8AC3E}">
        <p14:creationId xmlns:p14="http://schemas.microsoft.com/office/powerpoint/2010/main" val="1014075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2425" y="386566"/>
            <a:ext cx="5610225" cy="424731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dirty="0" smtClean="0"/>
              <a:t>Фізичні особи-підприємці (ФОП)</a:t>
            </a:r>
          </a:p>
          <a:p>
            <a:r>
              <a:rPr lang="uk-UA" dirty="0" smtClean="0"/>
              <a:t>Це найпростіша форма ведення консалтингового бізнесу.</a:t>
            </a:r>
          </a:p>
          <a:p>
            <a:r>
              <a:rPr lang="uk-UA" b="1" dirty="0" smtClean="0"/>
              <a:t>Характеристика:</a:t>
            </a:r>
            <a:endParaRPr lang="uk-UA" dirty="0" smtClean="0"/>
          </a:p>
          <a:p>
            <a:pPr>
              <a:buFont typeface="Arial" panose="020B0604020202020204" pitchFamily="34" charset="0"/>
              <a:buChar char="•"/>
            </a:pPr>
            <a:r>
              <a:rPr lang="uk-UA" dirty="0" smtClean="0"/>
              <a:t>працюють самостійно або з мінімальною командою </a:t>
            </a:r>
          </a:p>
          <a:p>
            <a:pPr>
              <a:buFont typeface="Arial" panose="020B0604020202020204" pitchFamily="34" charset="0"/>
              <a:buChar char="•"/>
            </a:pPr>
            <a:r>
              <a:rPr lang="uk-UA" dirty="0" smtClean="0"/>
              <a:t>надають вузькоспеціалізовані послуги </a:t>
            </a:r>
          </a:p>
          <a:p>
            <a:pPr>
              <a:buFont typeface="Arial" panose="020B0604020202020204" pitchFamily="34" charset="0"/>
              <a:buChar char="•"/>
            </a:pPr>
            <a:r>
              <a:rPr lang="uk-UA" dirty="0" smtClean="0"/>
              <a:t>часто виступають як незалежні консультанти </a:t>
            </a:r>
          </a:p>
          <a:p>
            <a:r>
              <a:rPr lang="uk-UA" b="1" dirty="0" smtClean="0"/>
              <a:t>Приклади діяльності:</a:t>
            </a:r>
            <a:endParaRPr lang="uk-UA" dirty="0" smtClean="0"/>
          </a:p>
          <a:p>
            <a:pPr>
              <a:buFont typeface="Arial" panose="020B0604020202020204" pitchFamily="34" charset="0"/>
              <a:buChar char="•"/>
            </a:pPr>
            <a:r>
              <a:rPr lang="uk-UA" dirty="0" smtClean="0"/>
              <a:t>бізнес-консультант </a:t>
            </a:r>
          </a:p>
          <a:p>
            <a:pPr>
              <a:buFont typeface="Arial" panose="020B0604020202020204" pitchFamily="34" charset="0"/>
              <a:buChar char="•"/>
            </a:pPr>
            <a:r>
              <a:rPr lang="uk-UA" dirty="0" smtClean="0"/>
              <a:t>маркетинговий консультант </a:t>
            </a:r>
          </a:p>
          <a:p>
            <a:pPr>
              <a:buFont typeface="Arial" panose="020B0604020202020204" pitchFamily="34" charset="0"/>
              <a:buChar char="•"/>
            </a:pPr>
            <a:r>
              <a:rPr lang="uk-UA" dirty="0" smtClean="0"/>
              <a:t>фінансовий радник </a:t>
            </a:r>
          </a:p>
          <a:p>
            <a:r>
              <a:rPr lang="uk-UA" b="1" dirty="0" smtClean="0"/>
              <a:t>Переваги:</a:t>
            </a:r>
            <a:endParaRPr lang="uk-UA" dirty="0" smtClean="0"/>
          </a:p>
          <a:p>
            <a:pPr>
              <a:buFont typeface="Arial" panose="020B0604020202020204" pitchFamily="34" charset="0"/>
              <a:buChar char="•"/>
            </a:pPr>
            <a:r>
              <a:rPr lang="uk-UA" dirty="0" smtClean="0"/>
              <a:t>гнучкість </a:t>
            </a:r>
          </a:p>
          <a:p>
            <a:pPr>
              <a:buFont typeface="Arial" panose="020B0604020202020204" pitchFamily="34" charset="0"/>
              <a:buChar char="•"/>
            </a:pPr>
            <a:r>
              <a:rPr lang="uk-UA" dirty="0" smtClean="0"/>
              <a:t>низькі витрати на організацію</a:t>
            </a:r>
            <a:endParaRPr lang="uk-UA" dirty="0"/>
          </a:p>
        </p:txBody>
      </p:sp>
      <p:sp>
        <p:nvSpPr>
          <p:cNvPr id="3" name="Прямоугольник 2"/>
          <p:cNvSpPr/>
          <p:nvPr/>
        </p:nvSpPr>
        <p:spPr>
          <a:xfrm>
            <a:off x="6362700" y="2377291"/>
            <a:ext cx="5524500" cy="397031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b="1" dirty="0" smtClean="0"/>
              <a:t>Консалтингові компанії (юридичні особи)</a:t>
            </a:r>
          </a:p>
          <a:p>
            <a:r>
              <a:rPr lang="uk-UA" dirty="0" smtClean="0"/>
              <a:t>Це найпоширеніший суб’єкт у сфері консалтингу.</a:t>
            </a:r>
          </a:p>
          <a:p>
            <a:r>
              <a:rPr lang="uk-UA" b="1" dirty="0" smtClean="0"/>
              <a:t>Характеристика:</a:t>
            </a:r>
            <a:endParaRPr lang="uk-UA" dirty="0" smtClean="0"/>
          </a:p>
          <a:p>
            <a:pPr>
              <a:buFont typeface="Arial" panose="020B0604020202020204" pitchFamily="34" charset="0"/>
              <a:buChar char="•"/>
            </a:pPr>
            <a:r>
              <a:rPr lang="uk-UA" dirty="0" smtClean="0"/>
              <a:t>мають організаційну структуру </a:t>
            </a:r>
          </a:p>
          <a:p>
            <a:pPr>
              <a:buFont typeface="Arial" panose="020B0604020202020204" pitchFamily="34" charset="0"/>
              <a:buChar char="•"/>
            </a:pPr>
            <a:r>
              <a:rPr lang="uk-UA" dirty="0" smtClean="0"/>
              <a:t>залучають команду фахівців </a:t>
            </a:r>
          </a:p>
          <a:p>
            <a:pPr>
              <a:buFont typeface="Arial" panose="020B0604020202020204" pitchFamily="34" charset="0"/>
              <a:buChar char="•"/>
            </a:pPr>
            <a:r>
              <a:rPr lang="uk-UA" dirty="0" smtClean="0"/>
              <a:t>реалізують комплексні </a:t>
            </a:r>
            <a:r>
              <a:rPr lang="uk-UA" dirty="0" err="1" smtClean="0"/>
              <a:t>проєкти</a:t>
            </a:r>
            <a:r>
              <a:rPr lang="uk-UA" dirty="0" smtClean="0"/>
              <a:t> </a:t>
            </a:r>
          </a:p>
          <a:p>
            <a:r>
              <a:rPr lang="uk-UA" b="1" dirty="0" smtClean="0"/>
              <a:t>Основні типи:</a:t>
            </a:r>
            <a:endParaRPr lang="uk-UA" dirty="0" smtClean="0"/>
          </a:p>
          <a:p>
            <a:pPr>
              <a:buFont typeface="Arial" panose="020B0604020202020204" pitchFamily="34" charset="0"/>
              <a:buChar char="•"/>
            </a:pPr>
            <a:r>
              <a:rPr lang="uk-UA" dirty="0" smtClean="0"/>
              <a:t>малі компанії </a:t>
            </a:r>
          </a:p>
          <a:p>
            <a:pPr>
              <a:buFont typeface="Arial" panose="020B0604020202020204" pitchFamily="34" charset="0"/>
              <a:buChar char="•"/>
            </a:pPr>
            <a:r>
              <a:rPr lang="uk-UA" dirty="0" smtClean="0"/>
              <a:t>середні консалтингові фірми </a:t>
            </a:r>
          </a:p>
          <a:p>
            <a:pPr>
              <a:buFont typeface="Arial" panose="020B0604020202020204" pitchFamily="34" charset="0"/>
              <a:buChar char="•"/>
            </a:pPr>
            <a:r>
              <a:rPr lang="uk-UA" dirty="0" smtClean="0"/>
              <a:t>великі міжнародні компанії </a:t>
            </a:r>
          </a:p>
          <a:p>
            <a:r>
              <a:rPr lang="uk-UA" b="1" dirty="0" smtClean="0"/>
              <a:t>Напрями діяльності:</a:t>
            </a:r>
            <a:endParaRPr lang="uk-UA" dirty="0" smtClean="0"/>
          </a:p>
          <a:p>
            <a:pPr>
              <a:buFont typeface="Arial" panose="020B0604020202020204" pitchFamily="34" charset="0"/>
              <a:buChar char="•"/>
            </a:pPr>
            <a:r>
              <a:rPr lang="uk-UA" dirty="0" smtClean="0"/>
              <a:t>стратегічний консалтинг </a:t>
            </a:r>
          </a:p>
          <a:p>
            <a:pPr>
              <a:buFont typeface="Arial" panose="020B0604020202020204" pitchFamily="34" charset="0"/>
              <a:buChar char="•"/>
            </a:pPr>
            <a:r>
              <a:rPr lang="uk-UA" dirty="0" smtClean="0"/>
              <a:t>ІТ-консалтинг </a:t>
            </a:r>
          </a:p>
          <a:p>
            <a:pPr>
              <a:buFont typeface="Arial" panose="020B0604020202020204" pitchFamily="34" charset="0"/>
              <a:buChar char="•"/>
            </a:pPr>
            <a:r>
              <a:rPr lang="uk-UA" dirty="0" smtClean="0"/>
              <a:t>фінансовий консалтинг</a:t>
            </a:r>
            <a:endParaRPr lang="uk-UA" dirty="0"/>
          </a:p>
        </p:txBody>
      </p:sp>
    </p:spTree>
    <p:extLst>
      <p:ext uri="{BB962C8B-B14F-4D97-AF65-F5344CB8AC3E}">
        <p14:creationId xmlns:p14="http://schemas.microsoft.com/office/powerpoint/2010/main" val="75596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402015"/>
            <a:ext cx="8324850" cy="618630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dirty="0" smtClean="0"/>
              <a:t>Великі міжнародні консалтингові компанії</a:t>
            </a:r>
          </a:p>
          <a:p>
            <a:pPr algn="just"/>
            <a:r>
              <a:rPr lang="uk-UA" dirty="0" smtClean="0"/>
              <a:t>Це глобальні гравці на ринку консалтингу, наприклад:</a:t>
            </a:r>
          </a:p>
          <a:p>
            <a:pPr algn="just">
              <a:buFont typeface="Arial" panose="020B0604020202020204" pitchFamily="34" charset="0"/>
              <a:buChar char="•"/>
            </a:pPr>
            <a:r>
              <a:rPr lang="ru-RU" b="1" dirty="0" err="1" smtClean="0"/>
              <a:t>Deloitte</a:t>
            </a:r>
            <a:r>
              <a:rPr lang="ru-RU" dirty="0"/>
              <a:t> — </a:t>
            </a:r>
            <a:r>
              <a:rPr lang="uk-UA" dirty="0" smtClean="0"/>
              <a:t>це глобальна мережа компаній, що надає професійні послуги у сфері аудиту, консалтингу, оподаткування та фінансового консультування. Заснована у 1845 році в Лондоні</a:t>
            </a:r>
            <a:r>
              <a:rPr lang="ru-RU" dirty="0" smtClean="0"/>
              <a:t>,</a:t>
            </a:r>
            <a:r>
              <a:rPr lang="ru-RU" dirty="0"/>
              <a:t> </a:t>
            </a:r>
            <a:endParaRPr lang="en-US" dirty="0"/>
          </a:p>
          <a:p>
            <a:pPr algn="just">
              <a:buFont typeface="Arial" panose="020B0604020202020204" pitchFamily="34" charset="0"/>
              <a:buChar char="•"/>
            </a:pPr>
            <a:r>
              <a:rPr lang="en-US" b="1" dirty="0"/>
              <a:t>PwC (PricewaterhouseCoopers)</a:t>
            </a:r>
            <a:r>
              <a:rPr lang="en-US" dirty="0"/>
              <a:t> — </a:t>
            </a:r>
            <a:r>
              <a:rPr lang="uk-UA" dirty="0" smtClean="0"/>
              <a:t>це одна з найбільших у світі мереж професійних послуг, яка надає аудиторські, податкові та консалтингові рішення для бізнесу, урядів і некомерційних організацій. Компанія є частиною “Великої четвірки” аудиторських фірм і має глобальний вплив у сфері корпоративних фінансів та управління ризиками.</a:t>
            </a:r>
          </a:p>
          <a:p>
            <a:pPr algn="just">
              <a:buFont typeface="Arial" panose="020B0604020202020204" pitchFamily="34" charset="0"/>
              <a:buChar char="•"/>
            </a:pPr>
            <a:r>
              <a:rPr lang="en-US" b="1" dirty="0"/>
              <a:t>EY (</a:t>
            </a:r>
            <a:r>
              <a:rPr lang="ru-RU" b="1" dirty="0" err="1"/>
              <a:t>раніше</a:t>
            </a:r>
            <a:r>
              <a:rPr lang="ru-RU" b="1" dirty="0"/>
              <a:t> </a:t>
            </a:r>
            <a:r>
              <a:rPr lang="en-US" b="1" dirty="0"/>
              <a:t>Ernst &amp; Young) </a:t>
            </a:r>
            <a:r>
              <a:rPr lang="en-US" dirty="0"/>
              <a:t>— </a:t>
            </a:r>
            <a:r>
              <a:rPr lang="ru-RU" dirty="0" err="1"/>
              <a:t>це</a:t>
            </a:r>
            <a:r>
              <a:rPr lang="ru-RU" dirty="0"/>
              <a:t> глобальна </a:t>
            </a:r>
            <a:r>
              <a:rPr lang="ru-RU" dirty="0" err="1"/>
              <a:t>компанія</a:t>
            </a:r>
            <a:r>
              <a:rPr lang="ru-RU" dirty="0"/>
              <a:t> у </a:t>
            </a:r>
            <a:r>
              <a:rPr lang="ru-RU" dirty="0" err="1"/>
              <a:t>сфері</a:t>
            </a:r>
            <a:r>
              <a:rPr lang="ru-RU" dirty="0"/>
              <a:t> </a:t>
            </a:r>
            <a:r>
              <a:rPr lang="ru-RU" dirty="0" err="1"/>
              <a:t>професійних</a:t>
            </a:r>
            <a:r>
              <a:rPr lang="ru-RU" dirty="0"/>
              <a:t> </a:t>
            </a:r>
            <a:r>
              <a:rPr lang="ru-RU" dirty="0" err="1"/>
              <a:t>послуг</a:t>
            </a:r>
            <a:r>
              <a:rPr lang="ru-RU" dirty="0"/>
              <a:t>, </a:t>
            </a:r>
            <a:r>
              <a:rPr lang="uk-UA" dirty="0" smtClean="0"/>
              <a:t>яка </a:t>
            </a:r>
            <a:r>
              <a:rPr lang="ru-RU" dirty="0" err="1" smtClean="0"/>
              <a:t>спеціалізується</a:t>
            </a:r>
            <a:r>
              <a:rPr lang="ru-RU" dirty="0" smtClean="0"/>
              <a:t> </a:t>
            </a:r>
            <a:r>
              <a:rPr lang="ru-RU" dirty="0"/>
              <a:t>на </a:t>
            </a:r>
            <a:r>
              <a:rPr lang="ru-RU" dirty="0" err="1"/>
              <a:t>аудиті</a:t>
            </a:r>
            <a:r>
              <a:rPr lang="ru-RU" dirty="0"/>
              <a:t>, </a:t>
            </a:r>
            <a:r>
              <a:rPr lang="ru-RU" dirty="0" err="1"/>
              <a:t>податковому</a:t>
            </a:r>
            <a:r>
              <a:rPr lang="ru-RU" dirty="0"/>
              <a:t> консалтингу, </a:t>
            </a:r>
            <a:r>
              <a:rPr lang="ru-RU" dirty="0" err="1"/>
              <a:t>стратегічному</a:t>
            </a:r>
            <a:r>
              <a:rPr lang="ru-RU" dirty="0"/>
              <a:t> </a:t>
            </a:r>
            <a:r>
              <a:rPr lang="ru-RU" dirty="0" err="1"/>
              <a:t>супроводі</a:t>
            </a:r>
            <a:r>
              <a:rPr lang="ru-RU" dirty="0"/>
              <a:t> </a:t>
            </a:r>
            <a:r>
              <a:rPr lang="ru-RU" dirty="0" err="1"/>
              <a:t>угод</a:t>
            </a:r>
            <a:r>
              <a:rPr lang="ru-RU" dirty="0"/>
              <a:t> і </a:t>
            </a:r>
            <a:r>
              <a:rPr lang="ru-RU" dirty="0" err="1"/>
              <a:t>управлінському</a:t>
            </a:r>
            <a:r>
              <a:rPr lang="ru-RU" dirty="0"/>
              <a:t> консалтингу, </a:t>
            </a:r>
            <a:r>
              <a:rPr lang="ru-RU" dirty="0" err="1"/>
              <a:t>працюючи</a:t>
            </a:r>
            <a:r>
              <a:rPr lang="ru-RU" dirty="0"/>
              <a:t> у </a:t>
            </a:r>
            <a:r>
              <a:rPr lang="ru-RU" dirty="0" err="1"/>
              <a:t>понад</a:t>
            </a:r>
            <a:r>
              <a:rPr lang="ru-RU" dirty="0"/>
              <a:t> 150 </a:t>
            </a:r>
            <a:r>
              <a:rPr lang="ru-RU" dirty="0" err="1" smtClean="0"/>
              <a:t>країнах</a:t>
            </a:r>
            <a:r>
              <a:rPr lang="ru-RU" dirty="0" smtClean="0"/>
              <a:t>.</a:t>
            </a:r>
          </a:p>
          <a:p>
            <a:pPr algn="just">
              <a:buFont typeface="Arial" panose="020B0604020202020204" pitchFamily="34" charset="0"/>
              <a:buChar char="•"/>
            </a:pPr>
            <a:r>
              <a:rPr lang="ru-RU" b="1" dirty="0" smtClean="0"/>
              <a:t>KPMG</a:t>
            </a:r>
            <a:r>
              <a:rPr lang="ru-RU" dirty="0" smtClean="0"/>
              <a:t> </a:t>
            </a:r>
            <a:r>
              <a:rPr lang="ru-RU" dirty="0"/>
              <a:t>— </a:t>
            </a:r>
            <a:r>
              <a:rPr lang="ru-RU" dirty="0" err="1"/>
              <a:t>це</a:t>
            </a:r>
            <a:r>
              <a:rPr lang="ru-RU" dirty="0"/>
              <a:t> глобальна мережа </a:t>
            </a:r>
            <a:r>
              <a:rPr lang="ru-RU" dirty="0" err="1"/>
              <a:t>незалежних</a:t>
            </a:r>
            <a:r>
              <a:rPr lang="ru-RU" dirty="0"/>
              <a:t> </a:t>
            </a:r>
            <a:r>
              <a:rPr lang="ru-RU" dirty="0" err="1"/>
              <a:t>компаній</a:t>
            </a:r>
            <a:r>
              <a:rPr lang="ru-RU" dirty="0"/>
              <a:t>, </a:t>
            </a:r>
            <a:r>
              <a:rPr lang="ru-RU" dirty="0" err="1"/>
              <a:t>що</a:t>
            </a:r>
            <a:r>
              <a:rPr lang="ru-RU" dirty="0"/>
              <a:t> </a:t>
            </a:r>
            <a:r>
              <a:rPr lang="ru-RU" dirty="0" err="1"/>
              <a:t>надають</a:t>
            </a:r>
            <a:r>
              <a:rPr lang="ru-RU" dirty="0"/>
              <a:t> </a:t>
            </a:r>
            <a:r>
              <a:rPr lang="ru-RU" dirty="0" err="1"/>
              <a:t>професійні</a:t>
            </a:r>
            <a:r>
              <a:rPr lang="ru-RU" dirty="0"/>
              <a:t> </a:t>
            </a:r>
            <a:r>
              <a:rPr lang="ru-RU" dirty="0" err="1"/>
              <a:t>послуги</a:t>
            </a:r>
            <a:r>
              <a:rPr lang="ru-RU" dirty="0"/>
              <a:t> у сферах аудиту, </a:t>
            </a:r>
            <a:r>
              <a:rPr lang="ru-RU" dirty="0" err="1"/>
              <a:t>податкового</a:t>
            </a:r>
            <a:r>
              <a:rPr lang="ru-RU" dirty="0"/>
              <a:t> консалтингу та консалтингу з </a:t>
            </a:r>
            <a:r>
              <a:rPr lang="ru-RU" dirty="0" err="1"/>
              <a:t>управління</a:t>
            </a:r>
            <a:r>
              <a:rPr lang="ru-RU" dirty="0"/>
              <a:t>. </a:t>
            </a:r>
            <a:endParaRPr lang="uk-UA" b="1" dirty="0" smtClean="0"/>
          </a:p>
          <a:p>
            <a:pPr algn="just"/>
            <a:endParaRPr lang="uk-UA" b="1" dirty="0" smtClean="0"/>
          </a:p>
          <a:p>
            <a:pPr algn="just"/>
            <a:r>
              <a:rPr lang="uk-UA" b="1" dirty="0" smtClean="0"/>
              <a:t>Особливості:</a:t>
            </a:r>
            <a:endParaRPr lang="uk-UA" dirty="0" smtClean="0"/>
          </a:p>
          <a:p>
            <a:pPr algn="just">
              <a:buFont typeface="Arial" panose="020B0604020202020204" pitchFamily="34" charset="0"/>
              <a:buChar char="•"/>
            </a:pPr>
            <a:r>
              <a:rPr lang="uk-UA" dirty="0" smtClean="0"/>
              <a:t>працюють у багатьох країнах </a:t>
            </a:r>
          </a:p>
          <a:p>
            <a:pPr algn="just">
              <a:buFont typeface="Arial" panose="020B0604020202020204" pitchFamily="34" charset="0"/>
              <a:buChar char="•"/>
            </a:pPr>
            <a:r>
              <a:rPr lang="uk-UA" dirty="0" smtClean="0"/>
              <a:t>надають комплексні послуги (аудит, консалтинг, податки) </a:t>
            </a:r>
          </a:p>
          <a:p>
            <a:pPr algn="just">
              <a:buFont typeface="Arial" panose="020B0604020202020204" pitchFamily="34" charset="0"/>
              <a:buChar char="•"/>
            </a:pPr>
            <a:r>
              <a:rPr lang="uk-UA" dirty="0" smtClean="0"/>
              <a:t>орієнтовані на великий бізнес</a:t>
            </a:r>
            <a:endParaRPr lang="uk-UA" dirty="0"/>
          </a:p>
        </p:txBody>
      </p:sp>
    </p:spTree>
    <p:extLst>
      <p:ext uri="{BB962C8B-B14F-4D97-AF65-F5344CB8AC3E}">
        <p14:creationId xmlns:p14="http://schemas.microsoft.com/office/powerpoint/2010/main" val="2598561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829DC999-A0F4-480F-9FD0-98C50ED34E6D}"/>
              </a:ext>
            </a:extLst>
          </p:cNvPr>
          <p:cNvSpPr txBox="1"/>
          <p:nvPr/>
        </p:nvSpPr>
        <p:spPr>
          <a:xfrm>
            <a:off x="389011" y="481042"/>
            <a:ext cx="8564490" cy="5386090"/>
          </a:xfrm>
          <a:prstGeom prst="rect">
            <a:avLst/>
          </a:prstGeom>
          <a:noFill/>
        </p:spPr>
        <p:txBody>
          <a:bodyPr wrap="square">
            <a:spAutoFit/>
          </a:bodyPr>
          <a:lstStyle/>
          <a:p>
            <a:pPr algn="ctr"/>
            <a:r>
              <a:rPr lang="uk-UA" sz="2000" b="1" dirty="0"/>
              <a:t>1. Сутність та види консалтингових послуг</a:t>
            </a:r>
          </a:p>
          <a:p>
            <a:endParaRPr lang="uk-UA" dirty="0"/>
          </a:p>
          <a:p>
            <a:pPr algn="just"/>
            <a:r>
              <a:rPr lang="uk-UA" dirty="0"/>
              <a:t>Термін «консалтинг» походить від англійського </a:t>
            </a:r>
            <a:r>
              <a:rPr lang="en-US" dirty="0"/>
              <a:t>consulting (</a:t>
            </a:r>
            <a:r>
              <a:rPr lang="uk-UA" dirty="0"/>
              <a:t>консультування) та у широкому розумінні означає здійснення консультування будь-якого масштабу. Слід відмітити, що не існує однозначного трактування терміну «консалтинг». З економічної точки зору поняття консалтинг можна розглядати у трьох напрямках:</a:t>
            </a:r>
          </a:p>
          <a:p>
            <a:endParaRPr lang="uk-UA" dirty="0"/>
          </a:p>
          <a:p>
            <a:pPr marL="400050" indent="-400050" algn="just">
              <a:buAutoNum type="romanUcPeriod"/>
            </a:pPr>
            <a:r>
              <a:rPr lang="uk-UA" b="1" i="1" dirty="0" smtClean="0"/>
              <a:t>Процес </a:t>
            </a:r>
            <a:r>
              <a:rPr lang="uk-UA" b="1" i="1" dirty="0"/>
              <a:t>забезпечення клієнта спеціалізованим досвідом.</a:t>
            </a:r>
            <a:r>
              <a:rPr lang="uk-UA" dirty="0"/>
              <a:t> </a:t>
            </a:r>
            <a:endParaRPr lang="uk-UA" dirty="0" smtClean="0"/>
          </a:p>
          <a:p>
            <a:pPr marL="285750" indent="-285750" algn="just">
              <a:buFont typeface="Arial" panose="020B0604020202020204" pitchFamily="34" charset="0"/>
              <a:buChar char="•"/>
            </a:pPr>
            <a:r>
              <a:rPr lang="uk-UA" b="1" dirty="0" smtClean="0"/>
              <a:t>Бізнес-консалтинг </a:t>
            </a:r>
            <a:r>
              <a:rPr lang="uk-UA" b="1" dirty="0"/>
              <a:t>–</a:t>
            </a:r>
            <a:r>
              <a:rPr lang="uk-UA" dirty="0"/>
              <a:t> забезпечення клієнта спеціалізованим досвідом, методологією, професійними навичками чи іншими ресурсами, що допомагають йому в оптимізації ситуації, яка склалася на підприємстві, у фінансово-економічному стані в межах чинної законодавчо-нормативної бази. </a:t>
            </a:r>
            <a:endParaRPr lang="uk-UA" dirty="0" smtClean="0"/>
          </a:p>
          <a:p>
            <a:pPr marL="285750" indent="-285750" algn="just">
              <a:buFont typeface="Arial" panose="020B0604020202020204" pitchFamily="34" charset="0"/>
              <a:buChar char="•"/>
            </a:pPr>
            <a:r>
              <a:rPr lang="uk-UA" b="1" dirty="0" smtClean="0"/>
              <a:t>Консалтинг</a:t>
            </a:r>
            <a:r>
              <a:rPr lang="uk-UA" dirty="0" smtClean="0"/>
              <a:t> </a:t>
            </a:r>
            <a:r>
              <a:rPr lang="uk-UA" dirty="0"/>
              <a:t>– це процес, в межах якого зовнішній щодо підприємства фахівець ділиться своїми знаннями і досвідом щодо розробки концепції діяльності і стратегії розвитку виробництва, пошуку джерела фінансування для інвестиційних програм, визначення шляхів підвищення продуктивності, консультацій з набору персоналу тощо</a:t>
            </a:r>
          </a:p>
        </p:txBody>
      </p:sp>
    </p:spTree>
    <p:extLst>
      <p:ext uri="{BB962C8B-B14F-4D97-AF65-F5344CB8AC3E}">
        <p14:creationId xmlns:p14="http://schemas.microsoft.com/office/powerpoint/2010/main" val="735096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8175" y="503188"/>
            <a:ext cx="5257800"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dirty="0" smtClean="0"/>
              <a:t>Спеціалізовані консалтингові агентства</a:t>
            </a:r>
          </a:p>
          <a:p>
            <a:r>
              <a:rPr lang="uk-UA" dirty="0" smtClean="0"/>
              <a:t>Це компанії, які працюють у вузькій сфері:</a:t>
            </a:r>
          </a:p>
          <a:p>
            <a:pPr>
              <a:buFont typeface="Arial" panose="020B0604020202020204" pitchFamily="34" charset="0"/>
              <a:buChar char="•"/>
            </a:pPr>
            <a:r>
              <a:rPr lang="en-US" dirty="0" smtClean="0"/>
              <a:t>HR-</a:t>
            </a:r>
            <a:r>
              <a:rPr lang="ru-RU" dirty="0"/>
              <a:t>консалтинг </a:t>
            </a:r>
          </a:p>
          <a:p>
            <a:pPr>
              <a:buFont typeface="Arial" panose="020B0604020202020204" pitchFamily="34" charset="0"/>
              <a:buChar char="•"/>
            </a:pPr>
            <a:r>
              <a:rPr lang="ru-RU" dirty="0" err="1"/>
              <a:t>маркетингові</a:t>
            </a:r>
            <a:r>
              <a:rPr lang="ru-RU" dirty="0"/>
              <a:t> агентства </a:t>
            </a:r>
          </a:p>
          <a:p>
            <a:pPr>
              <a:buFont typeface="Arial" panose="020B0604020202020204" pitchFamily="34" charset="0"/>
              <a:buChar char="•"/>
            </a:pPr>
            <a:r>
              <a:rPr lang="ru-RU" dirty="0"/>
              <a:t>ІТ-консалтинг </a:t>
            </a:r>
          </a:p>
          <a:p>
            <a:pPr>
              <a:buFont typeface="Arial" panose="020B0604020202020204" pitchFamily="34" charset="0"/>
              <a:buChar char="•"/>
            </a:pPr>
            <a:r>
              <a:rPr lang="ru-RU" dirty="0" err="1"/>
              <a:t>юридичний</a:t>
            </a:r>
            <a:r>
              <a:rPr lang="ru-RU" dirty="0"/>
              <a:t> консалтинг </a:t>
            </a:r>
          </a:p>
          <a:p>
            <a:r>
              <a:rPr lang="ru-RU" b="1" dirty="0" err="1"/>
              <a:t>Особливість</a:t>
            </a:r>
            <a:r>
              <a:rPr lang="ru-RU" b="1" dirty="0"/>
              <a:t>:</a:t>
            </a:r>
            <a:endParaRPr lang="ru-RU" dirty="0"/>
          </a:p>
          <a:p>
            <a:pPr>
              <a:buFont typeface="Arial" panose="020B0604020202020204" pitchFamily="34" charset="0"/>
              <a:buChar char="•"/>
            </a:pPr>
            <a:r>
              <a:rPr lang="ru-RU" dirty="0" err="1"/>
              <a:t>глибока</a:t>
            </a:r>
            <a:r>
              <a:rPr lang="ru-RU" dirty="0"/>
              <a:t> </a:t>
            </a:r>
            <a:r>
              <a:rPr lang="ru-RU" dirty="0" err="1"/>
              <a:t>експертиза</a:t>
            </a:r>
            <a:r>
              <a:rPr lang="ru-RU" dirty="0"/>
              <a:t> в </a:t>
            </a:r>
            <a:r>
              <a:rPr lang="ru-RU" dirty="0" err="1"/>
              <a:t>конкретній</a:t>
            </a:r>
            <a:r>
              <a:rPr lang="ru-RU" dirty="0"/>
              <a:t> </a:t>
            </a:r>
            <a:r>
              <a:rPr lang="ru-RU" dirty="0" err="1"/>
              <a:t>галузі</a:t>
            </a:r>
            <a:r>
              <a:rPr lang="ru-RU" dirty="0"/>
              <a:t> </a:t>
            </a:r>
          </a:p>
        </p:txBody>
      </p:sp>
      <p:sp>
        <p:nvSpPr>
          <p:cNvPr id="3" name="Прямоугольник 2"/>
          <p:cNvSpPr/>
          <p:nvPr/>
        </p:nvSpPr>
        <p:spPr>
          <a:xfrm>
            <a:off x="638175" y="3484513"/>
            <a:ext cx="5257800" cy="28623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ru-RU" b="1" dirty="0" err="1"/>
              <a:t>Внутрішні</a:t>
            </a:r>
            <a:r>
              <a:rPr lang="ru-RU" b="1" dirty="0"/>
              <a:t> </a:t>
            </a:r>
            <a:r>
              <a:rPr lang="ru-RU" b="1" dirty="0" err="1"/>
              <a:t>консалтингові</a:t>
            </a:r>
            <a:r>
              <a:rPr lang="ru-RU" b="1" dirty="0"/>
              <a:t> </a:t>
            </a:r>
            <a:r>
              <a:rPr lang="ru-RU" b="1" dirty="0" err="1"/>
              <a:t>підрозділи</a:t>
            </a:r>
            <a:r>
              <a:rPr lang="ru-RU" b="1" dirty="0"/>
              <a:t> (</a:t>
            </a:r>
            <a:r>
              <a:rPr lang="en-US" b="1" dirty="0"/>
              <a:t>in-house)</a:t>
            </a:r>
          </a:p>
          <a:p>
            <a:r>
              <a:rPr lang="uk-UA" dirty="0" smtClean="0"/>
              <a:t>Це структурні підрозділи великих компаній, які:</a:t>
            </a:r>
          </a:p>
          <a:p>
            <a:pPr>
              <a:buFont typeface="Arial" panose="020B0604020202020204" pitchFamily="34" charset="0"/>
              <a:buChar char="•"/>
            </a:pPr>
            <a:r>
              <a:rPr lang="uk-UA" dirty="0" smtClean="0"/>
              <a:t>виконують консалтингові функції всередині організації </a:t>
            </a:r>
          </a:p>
          <a:p>
            <a:pPr>
              <a:buFont typeface="Arial" panose="020B0604020202020204" pitchFamily="34" charset="0"/>
              <a:buChar char="•"/>
            </a:pPr>
            <a:r>
              <a:rPr lang="uk-UA" dirty="0" smtClean="0"/>
              <a:t>не завжди працюють на зовнішній ринок </a:t>
            </a:r>
          </a:p>
          <a:p>
            <a:r>
              <a:rPr lang="uk-UA" b="1" dirty="0" smtClean="0"/>
              <a:t>Приклад:</a:t>
            </a:r>
            <a:endParaRPr lang="uk-UA" dirty="0" smtClean="0"/>
          </a:p>
          <a:p>
            <a:pPr>
              <a:buFont typeface="Arial" panose="020B0604020202020204" pitchFamily="34" charset="0"/>
              <a:buChar char="•"/>
            </a:pPr>
            <a:r>
              <a:rPr lang="uk-UA" dirty="0" smtClean="0"/>
              <a:t>аналітичний відділ </a:t>
            </a:r>
          </a:p>
          <a:p>
            <a:pPr>
              <a:buFont typeface="Arial" panose="020B0604020202020204" pitchFamily="34" charset="0"/>
              <a:buChar char="•"/>
            </a:pPr>
            <a:r>
              <a:rPr lang="uk-UA" dirty="0" smtClean="0"/>
              <a:t>відділ цифрової трансформації</a:t>
            </a:r>
            <a:endParaRPr lang="uk-UA" dirty="0"/>
          </a:p>
        </p:txBody>
      </p:sp>
      <p:sp>
        <p:nvSpPr>
          <p:cNvPr id="4" name="Прямоугольник 3"/>
          <p:cNvSpPr/>
          <p:nvPr/>
        </p:nvSpPr>
        <p:spPr>
          <a:xfrm>
            <a:off x="6200775" y="2330351"/>
            <a:ext cx="5534025"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dirty="0" smtClean="0"/>
              <a:t>Освітні та наукові установи</a:t>
            </a:r>
          </a:p>
          <a:p>
            <a:r>
              <a:rPr lang="uk-UA" dirty="0" smtClean="0"/>
              <a:t>До суб’єктів також можуть належати:</a:t>
            </a:r>
          </a:p>
          <a:p>
            <a:pPr>
              <a:buFont typeface="Arial" panose="020B0604020202020204" pitchFamily="34" charset="0"/>
              <a:buChar char="•"/>
            </a:pPr>
            <a:r>
              <a:rPr lang="uk-UA" dirty="0" smtClean="0"/>
              <a:t>університети </a:t>
            </a:r>
          </a:p>
          <a:p>
            <a:pPr>
              <a:buFont typeface="Arial" panose="020B0604020202020204" pitchFamily="34" charset="0"/>
              <a:buChar char="•"/>
            </a:pPr>
            <a:r>
              <a:rPr lang="uk-UA" dirty="0" smtClean="0"/>
              <a:t>науково-дослідні установи </a:t>
            </a:r>
          </a:p>
          <a:p>
            <a:pPr>
              <a:buFont typeface="Arial" panose="020B0604020202020204" pitchFamily="34" charset="0"/>
              <a:buChar char="•"/>
            </a:pPr>
            <a:r>
              <a:rPr lang="uk-UA" dirty="0" smtClean="0"/>
              <a:t>аналітичні центри </a:t>
            </a:r>
          </a:p>
          <a:p>
            <a:r>
              <a:rPr lang="uk-UA" dirty="0" smtClean="0"/>
              <a:t>Вони:</a:t>
            </a:r>
          </a:p>
          <a:p>
            <a:pPr>
              <a:buFont typeface="Arial" panose="020B0604020202020204" pitchFamily="34" charset="0"/>
              <a:buChar char="•"/>
            </a:pPr>
            <a:r>
              <a:rPr lang="uk-UA" dirty="0" smtClean="0"/>
              <a:t>проводять дослідження </a:t>
            </a:r>
          </a:p>
          <a:p>
            <a:pPr>
              <a:buFont typeface="Arial" panose="020B0604020202020204" pitchFamily="34" charset="0"/>
              <a:buChar char="•"/>
            </a:pPr>
            <a:r>
              <a:rPr lang="uk-UA" dirty="0" smtClean="0"/>
              <a:t>надають експертні консультації </a:t>
            </a:r>
          </a:p>
          <a:p>
            <a:pPr>
              <a:buFont typeface="Arial" panose="020B0604020202020204" pitchFamily="34" charset="0"/>
              <a:buChar char="•"/>
            </a:pPr>
            <a:r>
              <a:rPr lang="uk-UA" dirty="0" smtClean="0"/>
              <a:t>беруть участь у консалтингових </a:t>
            </a:r>
            <a:r>
              <a:rPr lang="uk-UA" dirty="0" err="1" smtClean="0"/>
              <a:t>проєктах</a:t>
            </a:r>
            <a:endParaRPr lang="uk-UA" dirty="0"/>
          </a:p>
        </p:txBody>
      </p:sp>
    </p:spTree>
    <p:extLst>
      <p:ext uri="{BB962C8B-B14F-4D97-AF65-F5344CB8AC3E}">
        <p14:creationId xmlns:p14="http://schemas.microsoft.com/office/powerpoint/2010/main" val="1654378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902E2528-FE79-4045-87E1-34991015722A}"/>
              </a:ext>
            </a:extLst>
          </p:cNvPr>
          <p:cNvSpPr txBox="1"/>
          <p:nvPr/>
        </p:nvSpPr>
        <p:spPr>
          <a:xfrm>
            <a:off x="366841" y="826519"/>
            <a:ext cx="8205659" cy="4678204"/>
          </a:xfrm>
          <a:prstGeom prst="rect">
            <a:avLst/>
          </a:prstGeom>
          <a:noFill/>
        </p:spPr>
        <p:txBody>
          <a:bodyPr wrap="square">
            <a:spAutoFit/>
          </a:bodyPr>
          <a:lstStyle/>
          <a:p>
            <a:pPr algn="just"/>
            <a:r>
              <a:rPr lang="uk-UA" sz="2000" dirty="0"/>
              <a:t>Існує також й </a:t>
            </a:r>
            <a:r>
              <a:rPr lang="uk-UA" sz="2000" b="1" i="1" dirty="0"/>
              <a:t>нетрадиційний спосіб надання послуг з консультування</a:t>
            </a:r>
            <a:r>
              <a:rPr lang="uk-UA" sz="2000" dirty="0"/>
              <a:t>. </a:t>
            </a:r>
          </a:p>
          <a:p>
            <a:pPr algn="just"/>
            <a:r>
              <a:rPr lang="uk-UA" sz="2000" dirty="0"/>
              <a:t>Так, для окремих організацій консультування не є основною функцією, а розглядається як вигідне доповнення до інших видів діяльності. </a:t>
            </a:r>
          </a:p>
          <a:p>
            <a:pPr algn="just"/>
            <a:r>
              <a:rPr lang="uk-UA" sz="2000" dirty="0"/>
              <a:t>До таких організацій відносяться: </a:t>
            </a:r>
            <a:endParaRPr lang="uk-UA" sz="2000" dirty="0" smtClean="0"/>
          </a:p>
          <a:p>
            <a:pPr marL="285750" indent="-285750" algn="just">
              <a:buFont typeface="Arial" panose="020B0604020202020204" pitchFamily="34" charset="0"/>
              <a:buChar char="•"/>
            </a:pPr>
            <a:r>
              <a:rPr lang="uk-UA" sz="2000" dirty="0" smtClean="0"/>
              <a:t>постачальники </a:t>
            </a:r>
            <a:r>
              <a:rPr lang="uk-UA" sz="2000" dirty="0"/>
              <a:t>і продавці комп’ютерної техніки та засобів зв’язку; </a:t>
            </a:r>
            <a:endParaRPr lang="uk-UA" sz="2000" dirty="0" smtClean="0"/>
          </a:p>
          <a:p>
            <a:pPr marL="285750" indent="-285750" algn="just">
              <a:buFont typeface="Arial" panose="020B0604020202020204" pitchFamily="34" charset="0"/>
              <a:buChar char="•"/>
            </a:pPr>
            <a:r>
              <a:rPr lang="uk-UA" sz="2000" dirty="0" smtClean="0"/>
              <a:t>організації</a:t>
            </a:r>
            <a:r>
              <a:rPr lang="uk-UA" sz="2000" dirty="0"/>
              <a:t>, що працюють з програмним забезпеченням; </a:t>
            </a:r>
            <a:endParaRPr lang="uk-UA" sz="2000" dirty="0" smtClean="0"/>
          </a:p>
          <a:p>
            <a:pPr marL="285750" indent="-285750" algn="just">
              <a:buFont typeface="Arial" panose="020B0604020202020204" pitchFamily="34" charset="0"/>
              <a:buChar char="•"/>
            </a:pPr>
            <a:r>
              <a:rPr lang="uk-UA" sz="2000" dirty="0" smtClean="0"/>
              <a:t>комерційні </a:t>
            </a:r>
            <a:r>
              <a:rPr lang="uk-UA" sz="2000" dirty="0"/>
              <a:t>банки, страхові компанії, біржі; </a:t>
            </a:r>
            <a:endParaRPr lang="uk-UA" sz="2000" dirty="0" smtClean="0"/>
          </a:p>
          <a:p>
            <a:pPr marL="285750" indent="-285750" algn="just">
              <a:buFont typeface="Arial" panose="020B0604020202020204" pitchFamily="34" charset="0"/>
              <a:buChar char="•"/>
            </a:pPr>
            <a:r>
              <a:rPr lang="uk-UA" sz="2000" dirty="0" smtClean="0"/>
              <a:t>постачальники </a:t>
            </a:r>
            <a:r>
              <a:rPr lang="uk-UA" sz="2000" dirty="0"/>
              <a:t>обладнання та виконавці проектів у сфері будівництва, енергетики, транспорту; </a:t>
            </a:r>
            <a:endParaRPr lang="uk-UA" sz="2000" dirty="0" smtClean="0"/>
          </a:p>
          <a:p>
            <a:pPr marL="285750" indent="-285750" algn="just">
              <a:buFont typeface="Arial" panose="020B0604020202020204" pitchFamily="34" charset="0"/>
              <a:buChar char="•"/>
            </a:pPr>
            <a:r>
              <a:rPr lang="uk-UA" sz="2000" dirty="0" smtClean="0"/>
              <a:t>інші </a:t>
            </a:r>
            <a:r>
              <a:rPr lang="uk-UA" sz="2000" dirty="0"/>
              <a:t>організації, що перетворили свої внутрішні підрозділи у зовнішні консультаційні служби. </a:t>
            </a:r>
            <a:endParaRPr lang="uk-UA" sz="2000" dirty="0" smtClean="0"/>
          </a:p>
          <a:p>
            <a:pPr algn="just"/>
            <a:r>
              <a:rPr lang="uk-UA" sz="2000" dirty="0" smtClean="0"/>
              <a:t>Основна </a:t>
            </a:r>
            <a:r>
              <a:rPr lang="uk-UA" sz="2000" dirty="0"/>
              <a:t>мета – додаткові прибутки.</a:t>
            </a:r>
          </a:p>
        </p:txBody>
      </p:sp>
    </p:spTree>
    <p:extLst>
      <p:ext uri="{BB962C8B-B14F-4D97-AF65-F5344CB8AC3E}">
        <p14:creationId xmlns:p14="http://schemas.microsoft.com/office/powerpoint/2010/main" val="1222302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9120932F-795A-4E35-82E8-F9AB39D038D9}"/>
              </a:ext>
            </a:extLst>
          </p:cNvPr>
          <p:cNvSpPr txBox="1"/>
          <p:nvPr/>
        </p:nvSpPr>
        <p:spPr>
          <a:xfrm>
            <a:off x="437151" y="532799"/>
            <a:ext cx="8363950" cy="4524315"/>
          </a:xfrm>
          <a:prstGeom prst="rect">
            <a:avLst/>
          </a:prstGeom>
          <a:noFill/>
        </p:spPr>
        <p:txBody>
          <a:bodyPr wrap="square">
            <a:spAutoFit/>
          </a:bodyPr>
          <a:lstStyle/>
          <a:p>
            <a:pPr algn="ctr"/>
            <a:r>
              <a:rPr lang="uk-UA" b="1" dirty="0"/>
              <a:t>3. Організація підприємницької діяльності у сфері консалтингу</a:t>
            </a:r>
          </a:p>
          <a:p>
            <a:pPr algn="ctr"/>
            <a:endParaRPr lang="uk-UA" b="1" dirty="0"/>
          </a:p>
          <a:p>
            <a:r>
              <a:rPr lang="uk-UA" b="1" dirty="0"/>
              <a:t>До послуг консалтингових компаній доцільно звертатися у ситуаціях, коли необхідно:</a:t>
            </a:r>
          </a:p>
          <a:p>
            <a:pPr marL="285750" indent="-285750">
              <a:buFont typeface="Wingdings" panose="05000000000000000000" pitchFamily="2" charset="2"/>
              <a:buChar char="v"/>
            </a:pPr>
            <a:r>
              <a:rPr lang="uk-UA" b="1" dirty="0"/>
              <a:t>необхідно розробити пакети організаційної та нормативної документації (статут, установчий договір, проект страхового полісу, будь-який вид цивільно-правового договору та ін.);</a:t>
            </a:r>
          </a:p>
          <a:p>
            <a:pPr marL="285750" indent="-285750">
              <a:buFont typeface="Wingdings" panose="05000000000000000000" pitchFamily="2" charset="2"/>
              <a:buChar char="v"/>
            </a:pPr>
            <a:r>
              <a:rPr lang="uk-UA" b="1" dirty="0"/>
              <a:t>необхідно обґрунтувати вибір організаційно-правової форми підприємства для нового виду підприємницької діяльності;</a:t>
            </a:r>
          </a:p>
          <a:p>
            <a:pPr marL="285750" indent="-285750">
              <a:buFont typeface="Wingdings" panose="05000000000000000000" pitchFamily="2" charset="2"/>
              <a:buChar char="v"/>
            </a:pPr>
            <a:r>
              <a:rPr lang="uk-UA" b="1" dirty="0"/>
              <a:t>власник підприємства хоче підвищити ефективність вже стабільно працюючого бізнесу для збільшення частки ринку, рентабельності тощо;</a:t>
            </a:r>
          </a:p>
          <a:p>
            <a:pPr marL="285750" indent="-285750">
              <a:buFont typeface="Wingdings" panose="05000000000000000000" pitchFamily="2" charset="2"/>
              <a:buChar char="v"/>
            </a:pPr>
            <a:r>
              <a:rPr lang="uk-UA" b="1" dirty="0"/>
              <a:t>необхідна методична та експертна допомога менеджерам і спеціалістам підприємства;</a:t>
            </a:r>
          </a:p>
          <a:p>
            <a:pPr marL="285750" indent="-285750">
              <a:buFont typeface="Wingdings" panose="05000000000000000000" pitchFamily="2" charset="2"/>
              <a:buChar char="v"/>
            </a:pPr>
            <a:r>
              <a:rPr lang="uk-UA" b="1" dirty="0"/>
              <a:t>на підприємстві є складні проблеми, які не можливо вирішити внутрішніми силами;</a:t>
            </a:r>
          </a:p>
        </p:txBody>
      </p:sp>
    </p:spTree>
    <p:extLst>
      <p:ext uri="{BB962C8B-B14F-4D97-AF65-F5344CB8AC3E}">
        <p14:creationId xmlns:p14="http://schemas.microsoft.com/office/powerpoint/2010/main" val="1807404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D2A44340-32A2-485A-9462-4E7D52291A13}"/>
              </a:ext>
            </a:extLst>
          </p:cNvPr>
          <p:cNvSpPr txBox="1"/>
          <p:nvPr/>
        </p:nvSpPr>
        <p:spPr>
          <a:xfrm>
            <a:off x="486546" y="774345"/>
            <a:ext cx="8402596" cy="3754874"/>
          </a:xfrm>
          <a:prstGeom prst="rect">
            <a:avLst/>
          </a:prstGeom>
          <a:noFill/>
        </p:spPr>
        <p:txBody>
          <a:bodyPr wrap="square">
            <a:spAutoFit/>
          </a:bodyPr>
          <a:lstStyle/>
          <a:p>
            <a:pPr marL="285750" indent="-285750" algn="just">
              <a:buFont typeface="Wingdings" panose="05000000000000000000" pitchFamily="2" charset="2"/>
              <a:buChar char="v"/>
            </a:pPr>
            <a:r>
              <a:rPr lang="uk-UA" sz="2000" dirty="0"/>
              <a:t>підприємству необхідно реалізувати один конкретний </a:t>
            </a:r>
            <a:r>
              <a:rPr lang="uk-UA" sz="2000" dirty="0" err="1" smtClean="0"/>
              <a:t>проєкт</a:t>
            </a:r>
            <a:r>
              <a:rPr lang="uk-UA" sz="2000" dirty="0" smtClean="0"/>
              <a:t> </a:t>
            </a:r>
            <a:r>
              <a:rPr lang="uk-UA" sz="2000" dirty="0"/>
              <a:t>(впровадження системи управлінського обліку, удосконалення системи інформаційних потоків, оптимізувати бізнес-процеси тощо);</a:t>
            </a:r>
          </a:p>
          <a:p>
            <a:pPr marL="285750" indent="-285750" algn="just">
              <a:buFont typeface="Wingdings" panose="05000000000000000000" pitchFamily="2" charset="2"/>
              <a:buChar char="v"/>
            </a:pPr>
            <a:r>
              <a:rPr lang="uk-UA" sz="2000" dirty="0"/>
              <a:t>власнику підприємства необхідна група спеціалістів для обговорення нових рішень, розробки рішень і експертизи незвичайних ідей;</a:t>
            </a:r>
          </a:p>
          <a:p>
            <a:pPr marL="285750" indent="-285750" algn="just">
              <a:buFont typeface="Wingdings" panose="05000000000000000000" pitchFamily="2" charset="2"/>
              <a:buChar char="v"/>
            </a:pPr>
            <a:r>
              <a:rPr lang="uk-UA" sz="2000" dirty="0"/>
              <a:t>отримати довідкову, аналітичну, правову інформацію з різних аспектів господарської діяльності;</a:t>
            </a:r>
          </a:p>
          <a:p>
            <a:pPr marL="285750" indent="-285750" algn="just">
              <a:buFont typeface="Wingdings" panose="05000000000000000000" pitchFamily="2" charset="2"/>
              <a:buChar char="v"/>
            </a:pPr>
            <a:r>
              <a:rPr lang="uk-UA" sz="2000" dirty="0"/>
              <a:t>знайти надійних партнерів до спільної діяльності або постачальників;</a:t>
            </a:r>
          </a:p>
          <a:p>
            <a:pPr marL="285750" indent="-285750" algn="just">
              <a:buFont typeface="Wingdings" panose="05000000000000000000" pitchFamily="2" charset="2"/>
              <a:buChar char="v"/>
            </a:pPr>
            <a:r>
              <a:rPr lang="uk-UA" sz="2000" dirty="0"/>
              <a:t>оцінити зовнішньоекономічний потенціал підприємства.</a:t>
            </a:r>
          </a:p>
        </p:txBody>
      </p:sp>
    </p:spTree>
    <p:extLst>
      <p:ext uri="{BB962C8B-B14F-4D97-AF65-F5344CB8AC3E}">
        <p14:creationId xmlns:p14="http://schemas.microsoft.com/office/powerpoint/2010/main" val="1669467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99F7BD60-8C4F-4BD3-A681-157DCD955A38}"/>
              </a:ext>
            </a:extLst>
          </p:cNvPr>
          <p:cNvSpPr txBox="1"/>
          <p:nvPr/>
        </p:nvSpPr>
        <p:spPr>
          <a:xfrm>
            <a:off x="386662" y="315757"/>
            <a:ext cx="9233587" cy="2585323"/>
          </a:xfrm>
          <a:prstGeom prst="rect">
            <a:avLst/>
          </a:prstGeom>
          <a:noFill/>
        </p:spPr>
        <p:txBody>
          <a:bodyPr wrap="square">
            <a:spAutoFit/>
          </a:bodyPr>
          <a:lstStyle/>
          <a:p>
            <a:pPr algn="just"/>
            <a:r>
              <a:rPr lang="uk-UA" dirty="0"/>
              <a:t>Підприємництво у сфері надання консалтингових послуг, крім загальних принципів підприємницької діяльності, має будуватися з </a:t>
            </a:r>
            <a:r>
              <a:rPr lang="uk-UA" b="1" u="sng" dirty="0"/>
              <a:t>врахуванням наступних принципів:</a:t>
            </a:r>
          </a:p>
          <a:p>
            <a:pPr algn="just"/>
            <a:r>
              <a:rPr lang="uk-UA" dirty="0"/>
              <a:t>1</a:t>
            </a:r>
            <a:r>
              <a:rPr lang="uk-UA" b="1" dirty="0"/>
              <a:t>. Виробництво та розповсюдження інтелектуального товару. </a:t>
            </a:r>
            <a:r>
              <a:rPr lang="uk-UA" dirty="0"/>
              <a:t>Консалтингова фірма не тільки виробляє інтелектуальний продукт, але і робить його доступним усім, хто має у ньому потребу;</a:t>
            </a:r>
          </a:p>
          <a:p>
            <a:pPr algn="just"/>
            <a:r>
              <a:rPr lang="uk-UA" b="1" dirty="0"/>
              <a:t>2. Незалежність допомоги, яка надається. </a:t>
            </a:r>
            <a:r>
              <a:rPr lang="uk-UA" dirty="0"/>
              <a:t>Консалтингова фірма за своїм особливим становищем існує поза організацією-клієнтом, не має особистих інтересів на підприємстві; стосунки з клієнтом регулюються на умовах контракту, в рамках технічного завдання і графіка виконання робіт;</a:t>
            </a:r>
          </a:p>
        </p:txBody>
      </p:sp>
      <p:sp>
        <p:nvSpPr>
          <p:cNvPr id="3" name="TextBox 2">
            <a:extLst>
              <a:ext uri="{FF2B5EF4-FFF2-40B4-BE49-F238E27FC236}">
                <a16:creationId xmlns="" xmlns:a16="http://schemas.microsoft.com/office/drawing/2014/main" id="{9B249BF2-1FE6-4E0B-9CD8-6273BCC0B21B}"/>
              </a:ext>
            </a:extLst>
          </p:cNvPr>
          <p:cNvSpPr txBox="1"/>
          <p:nvPr/>
        </p:nvSpPr>
        <p:spPr>
          <a:xfrm>
            <a:off x="386663" y="2901080"/>
            <a:ext cx="9233586" cy="3693319"/>
          </a:xfrm>
          <a:prstGeom prst="rect">
            <a:avLst/>
          </a:prstGeom>
          <a:noFill/>
        </p:spPr>
        <p:txBody>
          <a:bodyPr wrap="square">
            <a:spAutoFit/>
          </a:bodyPr>
          <a:lstStyle/>
          <a:p>
            <a:pPr algn="just"/>
            <a:r>
              <a:rPr lang="uk-UA" b="1" dirty="0"/>
              <a:t>3. Рекомендаційний характер діяльності. </a:t>
            </a:r>
            <a:r>
              <a:rPr lang="uk-UA" dirty="0"/>
              <a:t>Рекомендації, надані консалтинговою фірмою, необов’язкові для керівника організації-клієнта, при цьому фірма-консультант не має адміністративної влади відносно до клієнта і до впровадження своїх рекомендацій;</a:t>
            </a:r>
          </a:p>
          <a:p>
            <a:pPr algn="just"/>
            <a:r>
              <a:rPr lang="uk-UA" b="1" dirty="0"/>
              <a:t>4. Поширення передового досвіду. </a:t>
            </a:r>
            <a:r>
              <a:rPr lang="uk-UA" dirty="0"/>
              <a:t>Консалтингова фірма, використовуючи досягнення науки та провідний досвід, допомагає вирішити проблеми одного типу в різних організаціях;</a:t>
            </a:r>
          </a:p>
          <a:p>
            <a:pPr algn="just"/>
            <a:r>
              <a:rPr lang="uk-UA" b="1" dirty="0"/>
              <a:t>5. Професійна компетентність та високий професійний рівень допомоги, яка надається. </a:t>
            </a:r>
            <a:r>
              <a:rPr lang="uk-UA" dirty="0"/>
              <a:t>Консультант, призначений консалтинговою фірмою, знає з питання, з якого надається консультація, більше, ніж клієнт; консультант має досвід вирішення схожих проблем в інших організаціях; консультант володіє достатньою ерудицією і знаннями у проблемній та суміжних сферах; консультант володіє найновішими знаннями, методиками й технологіями консалтингу.</a:t>
            </a:r>
          </a:p>
        </p:txBody>
      </p:sp>
    </p:spTree>
    <p:extLst>
      <p:ext uri="{BB962C8B-B14F-4D97-AF65-F5344CB8AC3E}">
        <p14:creationId xmlns:p14="http://schemas.microsoft.com/office/powerpoint/2010/main" val="42445145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8C246A68-5DBC-4170-B9FB-DF30C8ABAB74}"/>
              </a:ext>
            </a:extLst>
          </p:cNvPr>
          <p:cNvSpPr txBox="1"/>
          <p:nvPr/>
        </p:nvSpPr>
        <p:spPr>
          <a:xfrm>
            <a:off x="418844" y="855345"/>
            <a:ext cx="8848981" cy="5078313"/>
          </a:xfrm>
          <a:prstGeom prst="rect">
            <a:avLst/>
          </a:prstGeom>
          <a:noFill/>
        </p:spPr>
        <p:txBody>
          <a:bodyPr wrap="square">
            <a:spAutoFit/>
          </a:bodyPr>
          <a:lstStyle/>
          <a:p>
            <a:pPr algn="just"/>
            <a:r>
              <a:rPr lang="uk-UA" b="1" dirty="0"/>
              <a:t>Основними критеріями (факторами) вибору клієнтом консалтингової фірми є:</a:t>
            </a:r>
          </a:p>
          <a:p>
            <a:pPr algn="just"/>
            <a:r>
              <a:rPr lang="uk-UA" dirty="0"/>
              <a:t>1. Професіоналізм консультантів як сукупність трьох складових – кваліфікації, інтелекту, комунікабельності;</a:t>
            </a:r>
          </a:p>
          <a:p>
            <a:pPr algn="just"/>
            <a:r>
              <a:rPr lang="uk-UA" dirty="0"/>
              <a:t>2. Розмір оплати за послуги;</a:t>
            </a:r>
          </a:p>
          <a:p>
            <a:pPr algn="just"/>
            <a:r>
              <a:rPr lang="uk-UA" dirty="0"/>
              <a:t>3. Репутація фірми. При цьому аналізується виконання нею попередніх замовлень: чи були вони завершені у строк, чи не перевищували витати заздалегідь встановленого кошторису, чи залишився клієнт задоволений отриманими рекомендаціями;</a:t>
            </a:r>
          </a:p>
          <a:p>
            <a:pPr algn="just"/>
            <a:r>
              <a:rPr lang="uk-UA" dirty="0"/>
              <a:t>4. Якість послуги. Більшість клієнтів визначає якість як оперативність, достовірність, точність, повноту отриманої від консультанта інформації;</a:t>
            </a:r>
          </a:p>
          <a:p>
            <a:pPr algn="just"/>
            <a:r>
              <a:rPr lang="uk-UA" dirty="0"/>
              <a:t>5. Наявність досвіду роботи консалтингової фірми у тій галузі, де працює клієнт;</a:t>
            </a:r>
          </a:p>
          <a:p>
            <a:pPr algn="just"/>
            <a:r>
              <a:rPr lang="uk-UA" dirty="0"/>
              <a:t>6. Гарантія конкретних результатів;</a:t>
            </a:r>
          </a:p>
          <a:p>
            <a:pPr algn="just"/>
            <a:r>
              <a:rPr lang="uk-UA" dirty="0"/>
              <a:t>7. Дотримання етичних норм, включаючи забезпечення конфіденційності інформації про діяльність фірми-клієнта, порядність та обов’язковість консультантів;</a:t>
            </a:r>
          </a:p>
          <a:p>
            <a:pPr algn="just"/>
            <a:r>
              <a:rPr lang="uk-UA" dirty="0"/>
              <a:t>8. Широта асортименту послуг.</a:t>
            </a:r>
          </a:p>
        </p:txBody>
      </p:sp>
    </p:spTree>
    <p:extLst>
      <p:ext uri="{BB962C8B-B14F-4D97-AF65-F5344CB8AC3E}">
        <p14:creationId xmlns:p14="http://schemas.microsoft.com/office/powerpoint/2010/main" val="30672919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327CC95D-8B20-4DDE-A0EB-A256D2440EC4}"/>
              </a:ext>
            </a:extLst>
          </p:cNvPr>
          <p:cNvSpPr txBox="1"/>
          <p:nvPr/>
        </p:nvSpPr>
        <p:spPr>
          <a:xfrm>
            <a:off x="498130" y="483104"/>
            <a:ext cx="8470301" cy="3693319"/>
          </a:xfrm>
          <a:prstGeom prst="rect">
            <a:avLst/>
          </a:prstGeom>
          <a:noFill/>
        </p:spPr>
        <p:txBody>
          <a:bodyPr wrap="square">
            <a:spAutoFit/>
          </a:bodyPr>
          <a:lstStyle/>
          <a:p>
            <a:r>
              <a:rPr lang="uk-UA" b="1" dirty="0"/>
              <a:t>До складових якості консалтингової послуги відносять: </a:t>
            </a:r>
            <a:endParaRPr lang="uk-UA" b="1" dirty="0" smtClean="0"/>
          </a:p>
          <a:p>
            <a:pPr marL="285750" indent="-285750">
              <a:buFont typeface="Arial" panose="020B0604020202020204" pitchFamily="34" charset="0"/>
              <a:buChar char="•"/>
            </a:pPr>
            <a:r>
              <a:rPr lang="uk-UA" dirty="0" smtClean="0"/>
              <a:t>високий </a:t>
            </a:r>
            <a:r>
              <a:rPr lang="uk-UA" dirty="0"/>
              <a:t>кваліфікаційний рівень консультантів, </a:t>
            </a:r>
            <a:endParaRPr lang="uk-UA" dirty="0" smtClean="0"/>
          </a:p>
          <a:p>
            <a:pPr marL="285750" indent="-285750">
              <a:buFont typeface="Arial" panose="020B0604020202020204" pitchFamily="34" charset="0"/>
              <a:buChar char="•"/>
            </a:pPr>
            <a:r>
              <a:rPr lang="uk-UA" dirty="0" smtClean="0"/>
              <a:t>виконання </a:t>
            </a:r>
            <a:r>
              <a:rPr lang="uk-UA" dirty="0"/>
              <a:t>замовлень у строк, </a:t>
            </a:r>
            <a:endParaRPr lang="uk-UA" dirty="0" smtClean="0"/>
          </a:p>
          <a:p>
            <a:pPr marL="285750" indent="-285750">
              <a:buFont typeface="Arial" panose="020B0604020202020204" pitchFamily="34" charset="0"/>
              <a:buChar char="•"/>
            </a:pPr>
            <a:r>
              <a:rPr lang="uk-UA" dirty="0" smtClean="0"/>
              <a:t>гарантія </a:t>
            </a:r>
            <a:r>
              <a:rPr lang="uk-UA" dirty="0"/>
              <a:t>конфіденційності, </a:t>
            </a:r>
            <a:endParaRPr lang="uk-UA" dirty="0" smtClean="0"/>
          </a:p>
          <a:p>
            <a:pPr marL="285750" indent="-285750">
              <a:buFont typeface="Arial" panose="020B0604020202020204" pitchFamily="34" charset="0"/>
              <a:buChar char="•"/>
            </a:pPr>
            <a:r>
              <a:rPr lang="uk-UA" dirty="0" smtClean="0"/>
              <a:t>налагодження </a:t>
            </a:r>
            <a:r>
              <a:rPr lang="uk-UA" dirty="0"/>
              <a:t>внутрішніх контактів, </a:t>
            </a:r>
            <a:endParaRPr lang="uk-UA" dirty="0" smtClean="0"/>
          </a:p>
          <a:p>
            <a:pPr marL="285750" indent="-285750">
              <a:buFont typeface="Arial" panose="020B0604020202020204" pitchFamily="34" charset="0"/>
              <a:buChar char="•"/>
            </a:pPr>
            <a:r>
              <a:rPr lang="uk-UA" dirty="0" smtClean="0"/>
              <a:t>індивідуальність </a:t>
            </a:r>
            <a:r>
              <a:rPr lang="uk-UA" dirty="0"/>
              <a:t>підходу, </a:t>
            </a:r>
            <a:endParaRPr lang="uk-UA" dirty="0" smtClean="0"/>
          </a:p>
          <a:p>
            <a:pPr marL="285750" indent="-285750">
              <a:buFont typeface="Arial" panose="020B0604020202020204" pitchFamily="34" charset="0"/>
              <a:buChar char="•"/>
            </a:pPr>
            <a:r>
              <a:rPr lang="uk-UA" dirty="0" smtClean="0"/>
              <a:t>незалежність </a:t>
            </a:r>
            <a:r>
              <a:rPr lang="uk-UA" dirty="0"/>
              <a:t>консультантів.</a:t>
            </a:r>
          </a:p>
          <a:p>
            <a:endParaRPr lang="uk-UA" dirty="0"/>
          </a:p>
          <a:p>
            <a:pPr algn="just"/>
            <a:r>
              <a:rPr lang="uk-UA" dirty="0"/>
              <a:t>Для великих консалтингових фірм критеріями оцінки їх роботи мають бути не тільки кількість виконаних проектів або абсолютна величина доходу, а задоволеність клієнтів та знаходження таких рішень, які допоможуть йому суттєво покращити ринкове і фінансове становище. Саме це є запорукою успіху та отримання конкурентних переваг на ринку консалтингових послуг.</a:t>
            </a:r>
          </a:p>
        </p:txBody>
      </p:sp>
    </p:spTree>
    <p:extLst>
      <p:ext uri="{BB962C8B-B14F-4D97-AF65-F5344CB8AC3E}">
        <p14:creationId xmlns:p14="http://schemas.microsoft.com/office/powerpoint/2010/main" val="18974361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66C87167-1CFE-48E2-AB00-1A0F55C05720}"/>
              </a:ext>
            </a:extLst>
          </p:cNvPr>
          <p:cNvSpPr txBox="1"/>
          <p:nvPr/>
        </p:nvSpPr>
        <p:spPr>
          <a:xfrm>
            <a:off x="702790" y="904262"/>
            <a:ext cx="8241957" cy="3139321"/>
          </a:xfrm>
          <a:prstGeom prst="rect">
            <a:avLst/>
          </a:prstGeom>
          <a:noFill/>
        </p:spPr>
        <p:txBody>
          <a:bodyPr wrap="square">
            <a:spAutoFit/>
          </a:bodyPr>
          <a:lstStyle/>
          <a:p>
            <a:pPr algn="just"/>
            <a:r>
              <a:rPr lang="uk-UA" dirty="0"/>
              <a:t>У своїй роботі консалтингові фірми використовують такі підходи:</a:t>
            </a:r>
          </a:p>
          <a:p>
            <a:pPr marL="285750" indent="-285750" algn="just">
              <a:buFont typeface="Wingdings" panose="05000000000000000000" pitchFamily="2" charset="2"/>
              <a:buChar char="v"/>
            </a:pPr>
            <a:r>
              <a:rPr lang="uk-UA" dirty="0"/>
              <a:t>проблемний підхід спрямований на вирішення окремо взятих проблем діяльності фірми-клієнта та її працівників; передбачає діагностику, проектування оптимального стану, визначення ступеня відхилення фактичного стану від оптимального, коригування напрямів та обсягів діяльності підприємства-клієнта;</a:t>
            </a:r>
          </a:p>
          <a:p>
            <a:pPr marL="285750" indent="-285750" algn="just">
              <a:buFont typeface="Wingdings" panose="05000000000000000000" pitchFamily="2" charset="2"/>
              <a:buChar char="v"/>
            </a:pPr>
            <a:r>
              <a:rPr lang="uk-UA" dirty="0"/>
              <a:t>міжособистісний підхід пов'язаний з діловими контактами між сторонами, конструюванням сприятливого мікроклімату у колективі;</a:t>
            </a:r>
          </a:p>
          <a:p>
            <a:pPr marL="285750" indent="-285750" algn="just">
              <a:buFont typeface="Wingdings" panose="05000000000000000000" pitchFamily="2" charset="2"/>
              <a:buChar char="v"/>
            </a:pPr>
            <a:r>
              <a:rPr lang="uk-UA" dirty="0"/>
              <a:t>управлінській підхід зводиться до загального коригування системи управління, включаючи стратегію планування, організаційну структуру, впровадження нововведень.</a:t>
            </a:r>
          </a:p>
        </p:txBody>
      </p:sp>
    </p:spTree>
    <p:extLst>
      <p:ext uri="{BB962C8B-B14F-4D97-AF65-F5344CB8AC3E}">
        <p14:creationId xmlns:p14="http://schemas.microsoft.com/office/powerpoint/2010/main" val="16203593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23621C2D-59B1-4101-BE49-9D2EBA534FDC}"/>
              </a:ext>
            </a:extLst>
          </p:cNvPr>
          <p:cNvSpPr txBox="1"/>
          <p:nvPr/>
        </p:nvSpPr>
        <p:spPr>
          <a:xfrm>
            <a:off x="657225" y="639110"/>
            <a:ext cx="8019535" cy="2585323"/>
          </a:xfrm>
          <a:prstGeom prst="rect">
            <a:avLst/>
          </a:prstGeom>
          <a:noFill/>
        </p:spPr>
        <p:txBody>
          <a:bodyPr wrap="square">
            <a:spAutoFit/>
          </a:bodyPr>
          <a:lstStyle/>
          <a:p>
            <a:pPr algn="just"/>
            <a:r>
              <a:rPr lang="uk-UA" dirty="0"/>
              <a:t>Процес консультування складається з наступних </a:t>
            </a:r>
            <a:r>
              <a:rPr lang="uk-UA" b="1" i="1" dirty="0"/>
              <a:t>етапів</a:t>
            </a:r>
            <a:r>
              <a:rPr lang="uk-UA" dirty="0"/>
              <a:t>:</a:t>
            </a:r>
          </a:p>
          <a:p>
            <a:pPr algn="just"/>
            <a:endParaRPr lang="uk-UA" dirty="0"/>
          </a:p>
          <a:p>
            <a:pPr algn="just"/>
            <a:r>
              <a:rPr lang="uk-UA" b="1" i="1" dirty="0"/>
              <a:t>1. Підготовчий етап.</a:t>
            </a:r>
            <a:r>
              <a:rPr lang="uk-UA" dirty="0"/>
              <a:t> Не заглиблюючись у деталі проблеми, консультант збирає важливі орієнтовні дані про клієнта та його оточення, а також про ті проблеми, які є типовими для сфери діяльності клієнта. Після цього зібрані дані аналізуються та стають основою для складання плану-завдання, що розглядає саму проблему, рекомендації щодо способів її розв'язання та умов, за яких консультант може пропонувати свою допомогу;</a:t>
            </a:r>
          </a:p>
        </p:txBody>
      </p:sp>
      <p:sp>
        <p:nvSpPr>
          <p:cNvPr id="3" name="TextBox 2">
            <a:extLst>
              <a:ext uri="{FF2B5EF4-FFF2-40B4-BE49-F238E27FC236}">
                <a16:creationId xmlns="" xmlns:a16="http://schemas.microsoft.com/office/drawing/2014/main" id="{A05AE962-1EF4-4769-9F5E-414D319A7307}"/>
              </a:ext>
            </a:extLst>
          </p:cNvPr>
          <p:cNvSpPr txBox="1"/>
          <p:nvPr/>
        </p:nvSpPr>
        <p:spPr>
          <a:xfrm>
            <a:off x="1145317" y="3298648"/>
            <a:ext cx="7834184" cy="1477328"/>
          </a:xfrm>
          <a:prstGeom prst="rect">
            <a:avLst/>
          </a:prstGeom>
          <a:noFill/>
        </p:spPr>
        <p:txBody>
          <a:bodyPr wrap="square">
            <a:spAutoFit/>
          </a:bodyPr>
          <a:lstStyle/>
          <a:p>
            <a:pPr algn="just"/>
            <a:r>
              <a:rPr lang="uk-UA" b="1" i="1" dirty="0"/>
              <a:t>2. Діагностичний етап. </a:t>
            </a:r>
            <a:r>
              <a:rPr lang="uk-UA" dirty="0"/>
              <a:t>Протягом цього етапу консультування конкретизуються проблеми, що потребують розв’язання, </a:t>
            </a:r>
            <a:r>
              <a:rPr lang="uk-UA" dirty="0" err="1"/>
              <a:t>уточнюються</a:t>
            </a:r>
            <a:r>
              <a:rPr lang="uk-UA" dirty="0"/>
              <a:t> причини їх виникнення, з’ясовуються фактори і засоби впливу на дану проблему, встановлюється широта та глибина охоплення об’єкта та період дослідження;</a:t>
            </a:r>
          </a:p>
        </p:txBody>
      </p:sp>
      <p:sp>
        <p:nvSpPr>
          <p:cNvPr id="4" name="TextBox 3">
            <a:extLst>
              <a:ext uri="{FF2B5EF4-FFF2-40B4-BE49-F238E27FC236}">
                <a16:creationId xmlns="" xmlns:a16="http://schemas.microsoft.com/office/drawing/2014/main" id="{FB0EA131-FD40-4CE4-9473-13F3C068D80D}"/>
              </a:ext>
            </a:extLst>
          </p:cNvPr>
          <p:cNvSpPr txBox="1"/>
          <p:nvPr/>
        </p:nvSpPr>
        <p:spPr>
          <a:xfrm>
            <a:off x="1788898" y="4956257"/>
            <a:ext cx="7564652" cy="1200329"/>
          </a:xfrm>
          <a:prstGeom prst="rect">
            <a:avLst/>
          </a:prstGeom>
          <a:noFill/>
        </p:spPr>
        <p:txBody>
          <a:bodyPr wrap="square">
            <a:spAutoFit/>
          </a:bodyPr>
          <a:lstStyle/>
          <a:p>
            <a:pPr algn="just"/>
            <a:r>
              <a:rPr lang="uk-UA" b="1" i="1" dirty="0"/>
              <a:t>3. Етап планування. </a:t>
            </a:r>
            <a:r>
              <a:rPr lang="uk-UA" dirty="0"/>
              <a:t>Включає розробку варіантів рішення проблем, що діагностуються, надання клієнту пропозицій щодо способів усунення існуючих недоліків та прийняття рішення про реалізацію пропозицій;</a:t>
            </a:r>
          </a:p>
        </p:txBody>
      </p:sp>
    </p:spTree>
    <p:extLst>
      <p:ext uri="{BB962C8B-B14F-4D97-AF65-F5344CB8AC3E}">
        <p14:creationId xmlns:p14="http://schemas.microsoft.com/office/powerpoint/2010/main" val="184205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67E94CE1-C48E-466C-BBB0-2DEB466F8CCA}"/>
              </a:ext>
            </a:extLst>
          </p:cNvPr>
          <p:cNvSpPr txBox="1"/>
          <p:nvPr/>
        </p:nvSpPr>
        <p:spPr>
          <a:xfrm>
            <a:off x="647442" y="1140334"/>
            <a:ext cx="8155460" cy="1754326"/>
          </a:xfrm>
          <a:prstGeom prst="rect">
            <a:avLst/>
          </a:prstGeom>
          <a:noFill/>
        </p:spPr>
        <p:txBody>
          <a:bodyPr wrap="square">
            <a:spAutoFit/>
          </a:bodyPr>
          <a:lstStyle/>
          <a:p>
            <a:pPr algn="just"/>
            <a:r>
              <a:rPr lang="uk-UA" b="1" i="1" dirty="0" smtClean="0"/>
              <a:t>4. Етап впровадження пропозицій.</a:t>
            </a:r>
            <a:r>
              <a:rPr lang="uk-UA" dirty="0" smtClean="0"/>
              <a:t> Цей етап консультування дозволяє реально змінити проблемну ситуацію на краще. На цьому етапі досягається мета будь-якого консультативного завдання, орієнтована на отримання запланованого ефекту. Контроль за ходом </a:t>
            </a:r>
            <a:r>
              <a:rPr lang="uk-UA" dirty="0" err="1" smtClean="0"/>
              <a:t>впроваджень</a:t>
            </a:r>
            <a:r>
              <a:rPr lang="uk-UA" dirty="0" smtClean="0"/>
              <a:t> підвищує результативність консультативної роботи і формує імідж, рекламу фірми;</a:t>
            </a:r>
            <a:endParaRPr lang="uk-UA" dirty="0"/>
          </a:p>
        </p:txBody>
      </p:sp>
      <p:sp>
        <p:nvSpPr>
          <p:cNvPr id="3" name="TextBox 2">
            <a:extLst>
              <a:ext uri="{FF2B5EF4-FFF2-40B4-BE49-F238E27FC236}">
                <a16:creationId xmlns="" xmlns:a16="http://schemas.microsoft.com/office/drawing/2014/main" id="{6E936EC0-8C45-4755-B7F9-4B340D73C800}"/>
              </a:ext>
            </a:extLst>
          </p:cNvPr>
          <p:cNvSpPr txBox="1"/>
          <p:nvPr/>
        </p:nvSpPr>
        <p:spPr>
          <a:xfrm>
            <a:off x="1430295" y="3297361"/>
            <a:ext cx="8204886" cy="1477328"/>
          </a:xfrm>
          <a:prstGeom prst="rect">
            <a:avLst/>
          </a:prstGeom>
          <a:noFill/>
        </p:spPr>
        <p:txBody>
          <a:bodyPr wrap="square">
            <a:spAutoFit/>
          </a:bodyPr>
          <a:lstStyle/>
          <a:p>
            <a:pPr algn="just"/>
            <a:r>
              <a:rPr lang="uk-UA" b="1" i="1" dirty="0"/>
              <a:t>5. Етап оцінювання результатів.</a:t>
            </a:r>
            <a:r>
              <a:rPr lang="uk-UA" dirty="0"/>
              <a:t> Консультант самостійно визначає час та форми припинення робіт над завданням. Здійснюється оцінка виконаних робіт та </a:t>
            </a:r>
            <a:r>
              <a:rPr lang="uk-UA" dirty="0" err="1"/>
              <a:t>впроваджень</a:t>
            </a:r>
            <a:r>
              <a:rPr lang="uk-UA" dirty="0"/>
              <a:t>, вирішується, чи буде співробітництво між консультантом та клієнтом припинено повністю, або ділові контакти продовжуватимуться у майбутньому.</a:t>
            </a:r>
          </a:p>
        </p:txBody>
      </p:sp>
    </p:spTree>
    <p:extLst>
      <p:ext uri="{BB962C8B-B14F-4D97-AF65-F5344CB8AC3E}">
        <p14:creationId xmlns:p14="http://schemas.microsoft.com/office/powerpoint/2010/main" val="428056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06890318-4C6A-4819-A23A-630C212576B5}"/>
              </a:ext>
            </a:extLst>
          </p:cNvPr>
          <p:cNvSpPr txBox="1"/>
          <p:nvPr/>
        </p:nvSpPr>
        <p:spPr>
          <a:xfrm>
            <a:off x="603936" y="305213"/>
            <a:ext cx="8178114" cy="5940088"/>
          </a:xfrm>
          <a:prstGeom prst="rect">
            <a:avLst/>
          </a:prstGeom>
          <a:noFill/>
        </p:spPr>
        <p:txBody>
          <a:bodyPr wrap="square">
            <a:spAutoFit/>
          </a:bodyPr>
          <a:lstStyle/>
          <a:p>
            <a:r>
              <a:rPr lang="en-US" sz="2000" b="1" i="1" dirty="0"/>
              <a:t>II. </a:t>
            </a:r>
            <a:r>
              <a:rPr lang="uk-UA" sz="2000" b="1" i="1" dirty="0"/>
              <a:t>Експертна допомога у певних сферах діяльності. </a:t>
            </a:r>
            <a:endParaRPr lang="uk-UA" sz="2000" b="1" i="1" dirty="0" smtClean="0"/>
          </a:p>
          <a:p>
            <a:endParaRPr lang="uk-UA" sz="2000" b="1" i="1" dirty="0" smtClean="0"/>
          </a:p>
          <a:p>
            <a:pPr marL="285750" indent="-285750" algn="just">
              <a:buFont typeface="Arial" panose="020B0604020202020204" pitchFamily="34" charset="0"/>
              <a:buChar char="•"/>
            </a:pPr>
            <a:r>
              <a:rPr lang="uk-UA" sz="2000" b="1" dirty="0" smtClean="0"/>
              <a:t>Фінансове </a:t>
            </a:r>
            <a:r>
              <a:rPr lang="uk-UA" sz="2000" b="1" dirty="0"/>
              <a:t>консультування </a:t>
            </a:r>
            <a:r>
              <a:rPr lang="uk-UA" sz="2000" dirty="0"/>
              <a:t>– послуги з оцінки бізнесу, ризиків, майнових і немайнових витрат, операцій з цінними паперами; розроблення фінансової стратегії; оцінка фінансово-економічного стану як результату діяльності; управління фондами й інвестиціями; оптимізація системи фінансового обліку; оптимізація витрат; розрахунок ефективності окремих проектів. </a:t>
            </a:r>
            <a:endParaRPr lang="uk-UA" sz="2000" dirty="0" smtClean="0"/>
          </a:p>
          <a:p>
            <a:pPr algn="just"/>
            <a:endParaRPr lang="uk-UA" sz="2000" dirty="0" smtClean="0"/>
          </a:p>
          <a:p>
            <a:pPr marL="285750" indent="-285750" algn="just">
              <a:buFont typeface="Arial" panose="020B0604020202020204" pitchFamily="34" charset="0"/>
              <a:buChar char="•"/>
            </a:pPr>
            <a:r>
              <a:rPr lang="uk-UA" sz="2000" b="1" dirty="0"/>
              <a:t>Управлінське консультування </a:t>
            </a:r>
            <a:r>
              <a:rPr lang="uk-UA" sz="2000" dirty="0"/>
              <a:t>– послуги із загальних питань управління, а саме: розроблення стратегії; маркетинг, управління маркетингом і збутом; управління виробництвом; управління кадровими і трудовими ресурсами, їхнім розвитком; структура управління; екологія і безпека роботи. </a:t>
            </a:r>
            <a:endParaRPr lang="uk-UA" sz="2000" dirty="0" smtClean="0"/>
          </a:p>
          <a:p>
            <a:pPr marL="285750" indent="-285750" algn="just">
              <a:buFont typeface="Arial" panose="020B0604020202020204" pitchFamily="34" charset="0"/>
              <a:buChar char="•"/>
            </a:pPr>
            <a:endParaRPr lang="uk-UA" sz="2000" dirty="0"/>
          </a:p>
          <a:p>
            <a:pPr marL="285750" indent="-285750" algn="just">
              <a:buFont typeface="Arial" panose="020B0604020202020204" pitchFamily="34" charset="0"/>
              <a:buChar char="•"/>
            </a:pPr>
            <a:r>
              <a:rPr lang="uk-UA" sz="2000" dirty="0" smtClean="0"/>
              <a:t>Консультування – це різновид експертної допомоги керівникам організації у вирішенні завдань перебудови управління в мінливих зовнішніх і внутрішніх умовах</a:t>
            </a:r>
            <a:endParaRPr lang="uk-UA" sz="2000" dirty="0"/>
          </a:p>
        </p:txBody>
      </p:sp>
    </p:spTree>
    <p:extLst>
      <p:ext uri="{BB962C8B-B14F-4D97-AF65-F5344CB8AC3E}">
        <p14:creationId xmlns:p14="http://schemas.microsoft.com/office/powerpoint/2010/main" val="41405785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 xmlns:a16="http://schemas.microsoft.com/office/drawing/2014/main" id="{59CE3DF8-D7C2-48AA-B763-B87623C2C0B6}"/>
              </a:ext>
            </a:extLst>
          </p:cNvPr>
          <p:cNvSpPr/>
          <p:nvPr/>
        </p:nvSpPr>
        <p:spPr>
          <a:xfrm>
            <a:off x="829559" y="1028343"/>
            <a:ext cx="10152668" cy="4801314"/>
          </a:xfrm>
          <a:prstGeom prst="rect">
            <a:avLst/>
          </a:prstGeom>
        </p:spPr>
        <p:txBody>
          <a:bodyPr wrap="square">
            <a:spAutoFit/>
          </a:bodyPr>
          <a:lstStyle/>
          <a:p>
            <a:pPr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до опитування </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Консалтинг, як процес забезпечення клієнта спеціалізованим досвідом (слайд 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Консалтинг як експертна допомого у певних сферах діяльності (слайд 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Консалтинг як комплекс існуючих та отримання нових знань, професійних навичок (слайд 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Які існують методи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 Що таке експертне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 Сутність активної взаємодії консалтингової фірми з клієнтом.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7. Що таке навчальне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8. Від чого залежить вибір методу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9. Бізнес-планування як вид консалтингу.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10. Сутність консалтингу із питань випуску та обігу цінних паперів.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11. Сутність консалтингу із питань реструктуризації підприємств. (слайд 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12. Сутність консалтингу із питань приватизації майна (слайд 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13. Консалтинг щодо оптимізації споживчих якостей товарів і послуг. (слайд 10).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14. Консалтинг щодо організації служби маркетингу на підприємстві, проведення маркетингових досліджень, реалізації маркетингових програм. (слайд 11).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15. Консалтинг з юридичних питань. (слайд 12).</a:t>
            </a:r>
          </a:p>
        </p:txBody>
      </p:sp>
    </p:spTree>
    <p:extLst>
      <p:ext uri="{BB962C8B-B14F-4D97-AF65-F5344CB8AC3E}">
        <p14:creationId xmlns:p14="http://schemas.microsoft.com/office/powerpoint/2010/main" val="22243230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 xmlns:a16="http://schemas.microsoft.com/office/drawing/2014/main" id="{D39E0064-062E-4CE2-9966-39D3823DF363}"/>
              </a:ext>
            </a:extLst>
          </p:cNvPr>
          <p:cNvSpPr/>
          <p:nvPr/>
        </p:nvSpPr>
        <p:spPr>
          <a:xfrm>
            <a:off x="1112362" y="1305341"/>
            <a:ext cx="10199803"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Інжиніринг як вид консалтингових послуг. (слайд 13).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Інформаційна функція консалтингу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18. Наукова або пізнавальна функція консалтингу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19. Дослідницька або діагностична функція консалтингу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Посередницька функція консалтингу. (слайд 17).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Освітня функція консалтингу.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Які причини розвитку консалтингу та зростання попиту на консалтингові послуги?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Хто є основними постачальниками консалтингових послуг в Україні? (слайд 21).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З яких причин складно оцінити розмір консалтингового сектору України?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Які типи консультаційних організацій існують в Україні?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Нетрадиційний спосіб надання послуг з консультування. (слайд 24).</a:t>
            </a: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27. Коли </a:t>
            </a:r>
            <a:r>
              <a:rPr lang="ru-RU" dirty="0" err="1">
                <a:latin typeface="Times New Roman" panose="02020603050405020304" pitchFamily="18" charset="0"/>
                <a:ea typeface="Calibri" panose="020F0502020204030204" pitchFamily="34" charset="0"/>
                <a:cs typeface="Times New Roman" panose="02020603050405020304" pitchFamily="18" charset="0"/>
              </a:rPr>
              <a:t>доцільно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звертатися</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компаній</a:t>
            </a:r>
            <a:r>
              <a:rPr lang="ru-RU" dirty="0">
                <a:latin typeface="Times New Roman" panose="02020603050405020304" pitchFamily="18" charset="0"/>
                <a:ea typeface="Calibri" panose="020F0502020204030204" pitchFamily="34" charset="0"/>
                <a:cs typeface="Times New Roman" panose="02020603050405020304" pitchFamily="18" charset="0"/>
              </a:rPr>
              <a:t>? (слайд 25, 26).</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28. </a:t>
            </a:r>
            <a:r>
              <a:rPr lang="ru-RU" dirty="0" err="1">
                <a:latin typeface="Times New Roman" panose="02020603050405020304" pitchFamily="18" charset="0"/>
                <a:ea typeface="Calibri" panose="020F0502020204030204" pitchFamily="34" charset="0"/>
                <a:cs typeface="Times New Roman" panose="02020603050405020304" pitchFamily="18" charset="0"/>
              </a:rPr>
              <a:t>Принципи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(слайд 27, 28).</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29.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основні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критерії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вибору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клієнтом</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фірми</a:t>
            </a:r>
            <a:r>
              <a:rPr lang="ru-RU" dirty="0">
                <a:latin typeface="Times New Roman" panose="02020603050405020304" pitchFamily="18" charset="0"/>
                <a:ea typeface="Calibri" panose="020F0502020204030204" pitchFamily="34" charset="0"/>
                <a:cs typeface="Times New Roman" panose="02020603050405020304" pitchFamily="18" charset="0"/>
              </a:rPr>
              <a:t>? (слайд 29).</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30.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складові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(слайд 30)</a:t>
            </a:r>
            <a:endParaRPr lang="uk-UA"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664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 xmlns:a16="http://schemas.microsoft.com/office/drawing/2014/main" id="{620CBBFC-FA33-4D2C-8C8B-317FB1F22E3C}"/>
              </a:ext>
            </a:extLst>
          </p:cNvPr>
          <p:cNvSpPr/>
          <p:nvPr/>
        </p:nvSpPr>
        <p:spPr>
          <a:xfrm>
            <a:off x="1414021" y="1871669"/>
            <a:ext cx="8719794" cy="2031325"/>
          </a:xfrm>
          <a:prstGeom prst="rect">
            <a:avLst/>
          </a:prstGeom>
        </p:spPr>
        <p:txBody>
          <a:bodyPr wrap="square">
            <a:spAutoFit/>
          </a:bodyPr>
          <a:lstStyle/>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31.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критерії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оцінки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роботи</a:t>
            </a:r>
            <a:r>
              <a:rPr lang="ru-RU" dirty="0">
                <a:latin typeface="Times New Roman" panose="02020603050405020304" pitchFamily="18" charset="0"/>
                <a:ea typeface="Calibri" panose="020F0502020204030204" pitchFamily="34" charset="0"/>
                <a:cs typeface="Times New Roman" panose="02020603050405020304" pitchFamily="18" charset="0"/>
              </a:rPr>
              <a:t> для великих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a:t>
            </a:r>
            <a:r>
              <a:rPr lang="ru-RU" dirty="0">
                <a:latin typeface="Times New Roman" panose="02020603050405020304" pitchFamily="18" charset="0"/>
                <a:ea typeface="Calibri" panose="020F0502020204030204" pitchFamily="34" charset="0"/>
                <a:cs typeface="Times New Roman" panose="02020603050405020304" pitchFamily="18" charset="0"/>
              </a:rPr>
              <a:t>? (слайд 31).</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32.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підходи</a:t>
            </a:r>
            <a:r>
              <a:rPr lang="ru-RU" dirty="0">
                <a:latin typeface="Times New Roman" panose="02020603050405020304" pitchFamily="18" charset="0"/>
                <a:ea typeface="Calibri" panose="020F0502020204030204" pitchFamily="34" charset="0"/>
                <a:cs typeface="Times New Roman" panose="02020603050405020304" pitchFamily="18" charset="0"/>
              </a:rPr>
              <a:t> у </a:t>
            </a:r>
            <a:r>
              <a:rPr lang="ru-RU" dirty="0" err="1">
                <a:latin typeface="Times New Roman" panose="02020603050405020304" pitchFamily="18" charset="0"/>
                <a:ea typeface="Calibri" panose="020F0502020204030204" pitchFamily="34" charset="0"/>
                <a:cs typeface="Times New Roman" panose="02020603050405020304" pitchFamily="18" charset="0"/>
              </a:rPr>
              <a:t>своїй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роботі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використовують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фірми</a:t>
            </a:r>
            <a:r>
              <a:rPr lang="ru-RU" dirty="0">
                <a:latin typeface="Times New Roman" panose="02020603050405020304" pitchFamily="18" charset="0"/>
                <a:ea typeface="Calibri" panose="020F0502020204030204" pitchFamily="34" charset="0"/>
                <a:cs typeface="Times New Roman" panose="02020603050405020304" pitchFamily="18" charset="0"/>
              </a:rPr>
              <a:t>? (слайд 32).</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33.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підготовчого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33).</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34.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діагностичного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34).</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35.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планування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35).</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36.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впровадження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пропозицій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36).</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Сутність етапу оцінювання результатів консультування. (слайд 37).</a:t>
            </a:r>
          </a:p>
        </p:txBody>
      </p:sp>
    </p:spTree>
    <p:extLst>
      <p:ext uri="{BB962C8B-B14F-4D97-AF65-F5344CB8AC3E}">
        <p14:creationId xmlns:p14="http://schemas.microsoft.com/office/powerpoint/2010/main" val="18170253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 xmlns:a16="http://schemas.microsoft.com/office/drawing/2014/main" id="{4558B7C7-2132-40C7-A4F0-2DA59E58C106}"/>
              </a:ext>
            </a:extLst>
          </p:cNvPr>
          <p:cNvSpPr>
            <a:spLocks noGrp="1"/>
          </p:cNvSpPr>
          <p:nvPr>
            <p:ph type="ctrTitle"/>
          </p:nvPr>
        </p:nvSpPr>
        <p:spPr>
          <a:xfrm>
            <a:off x="1791273" y="451513"/>
            <a:ext cx="7766936" cy="994228"/>
          </a:xfrm>
        </p:spPr>
        <p:txBody>
          <a:bodyPr/>
          <a:lstStyle/>
          <a:p>
            <a:r>
              <a:rPr lang="uk-UA" dirty="0"/>
              <a:t>Теми доповідей</a:t>
            </a:r>
          </a:p>
        </p:txBody>
      </p:sp>
      <p:sp>
        <p:nvSpPr>
          <p:cNvPr id="5" name="Підзаголовок 4">
            <a:extLst>
              <a:ext uri="{FF2B5EF4-FFF2-40B4-BE49-F238E27FC236}">
                <a16:creationId xmlns="" xmlns:a16="http://schemas.microsoft.com/office/drawing/2014/main" id="{BA5CB64B-2B7D-4E0C-BDB4-2F328E007C4D}"/>
              </a:ext>
            </a:extLst>
          </p:cNvPr>
          <p:cNvSpPr>
            <a:spLocks noGrp="1"/>
          </p:cNvSpPr>
          <p:nvPr>
            <p:ph type="subTitle" idx="1"/>
          </p:nvPr>
        </p:nvSpPr>
        <p:spPr>
          <a:xfrm>
            <a:off x="1507067" y="1742303"/>
            <a:ext cx="7766936" cy="3405429"/>
          </a:xfrm>
        </p:spPr>
        <p:txBody>
          <a:bodyPr>
            <a:normAutofit/>
          </a:bodyPr>
          <a:lstStyle/>
          <a:p>
            <a:pPr algn="l"/>
            <a:r>
              <a:rPr lang="ru-RU" dirty="0"/>
              <a:t>1. </a:t>
            </a:r>
            <a:r>
              <a:rPr lang="ru-RU" dirty="0" err="1"/>
              <a:t>Проблеми</a:t>
            </a:r>
            <a:r>
              <a:rPr lang="ru-RU" dirty="0"/>
              <a:t> </a:t>
            </a:r>
            <a:r>
              <a:rPr lang="ru-RU" dirty="0" err="1"/>
              <a:t>розвитку</a:t>
            </a:r>
            <a:r>
              <a:rPr lang="ru-RU" dirty="0"/>
              <a:t> </a:t>
            </a:r>
            <a:r>
              <a:rPr lang="ru-RU" dirty="0" err="1"/>
              <a:t>сфери</a:t>
            </a:r>
            <a:r>
              <a:rPr lang="ru-RU" dirty="0"/>
              <a:t> консалтингу в </a:t>
            </a:r>
            <a:r>
              <a:rPr lang="ru-RU" dirty="0" err="1"/>
              <a:t>Україні</a:t>
            </a:r>
            <a:endParaRPr lang="ru-RU" dirty="0"/>
          </a:p>
          <a:p>
            <a:pPr algn="l"/>
            <a:r>
              <a:rPr lang="ru-RU" dirty="0"/>
              <a:t>2. Коучинг як вид консалтингу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3. </a:t>
            </a:r>
            <a:r>
              <a:rPr lang="ru-RU" dirty="0" err="1"/>
              <a:t>Тимбілдінг</a:t>
            </a:r>
            <a:r>
              <a:rPr lang="ru-RU" dirty="0"/>
              <a:t>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4. </a:t>
            </a:r>
            <a:r>
              <a:rPr lang="ru-RU" dirty="0" err="1"/>
              <a:t>Тренінги</a:t>
            </a:r>
            <a:r>
              <a:rPr lang="ru-RU" dirty="0"/>
              <a:t>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5. Консалтинг в </a:t>
            </a:r>
            <a:r>
              <a:rPr lang="ru-RU" dirty="0" err="1"/>
              <a:t>різних</a:t>
            </a:r>
            <a:r>
              <a:rPr lang="ru-RU" dirty="0"/>
              <a:t> </a:t>
            </a:r>
            <a:r>
              <a:rPr lang="ru-RU" dirty="0" err="1"/>
              <a:t>країнах</a:t>
            </a:r>
            <a:r>
              <a:rPr lang="ru-RU" dirty="0"/>
              <a:t> </a:t>
            </a:r>
            <a:r>
              <a:rPr lang="ru-RU" dirty="0" err="1"/>
              <a:t>світу</a:t>
            </a:r>
            <a:r>
              <a:rPr lang="ru-RU" dirty="0"/>
              <a:t>.</a:t>
            </a:r>
          </a:p>
          <a:p>
            <a:pPr algn="l"/>
            <a:endParaRPr lang="ru-RU" dirty="0"/>
          </a:p>
        </p:txBody>
      </p:sp>
    </p:spTree>
    <p:extLst>
      <p:ext uri="{BB962C8B-B14F-4D97-AF65-F5344CB8AC3E}">
        <p14:creationId xmlns:p14="http://schemas.microsoft.com/office/powerpoint/2010/main" val="3642892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E2778E1E-4A9C-4834-B8F1-39879199275C}"/>
              </a:ext>
            </a:extLst>
          </p:cNvPr>
          <p:cNvSpPr txBox="1"/>
          <p:nvPr/>
        </p:nvSpPr>
        <p:spPr>
          <a:xfrm>
            <a:off x="583858" y="775037"/>
            <a:ext cx="7807667" cy="3139321"/>
          </a:xfrm>
          <a:prstGeom prst="rect">
            <a:avLst/>
          </a:prstGeom>
          <a:noFill/>
        </p:spPr>
        <p:txBody>
          <a:bodyPr wrap="square">
            <a:spAutoFit/>
          </a:bodyPr>
          <a:lstStyle/>
          <a:p>
            <a:pPr algn="just"/>
            <a:r>
              <a:rPr lang="en-US" b="1" i="1" dirty="0"/>
              <a:t>III. </a:t>
            </a:r>
            <a:r>
              <a:rPr lang="uk-UA" b="1" i="1" dirty="0"/>
              <a:t>Комплекс існуючих та отримання нових знань, професіональних навичок</a:t>
            </a:r>
            <a:r>
              <a:rPr lang="uk-UA" dirty="0"/>
              <a:t>. </a:t>
            </a:r>
            <a:endParaRPr lang="uk-UA" dirty="0" smtClean="0"/>
          </a:p>
          <a:p>
            <a:pPr marL="285750" indent="-285750" algn="just">
              <a:buFont typeface="Arial" panose="020B0604020202020204" pitchFamily="34" charset="0"/>
              <a:buChar char="•"/>
            </a:pPr>
            <a:r>
              <a:rPr lang="uk-UA" dirty="0" smtClean="0"/>
              <a:t>Діяльність </a:t>
            </a:r>
            <a:r>
              <a:rPr lang="uk-UA" dirty="0"/>
              <a:t>та професія, змістом яких є надання допомоги керівникові у вирішенні проблем та впровадження досягнень науки та передового досвіду. </a:t>
            </a:r>
            <a:endParaRPr lang="uk-UA" dirty="0" smtClean="0"/>
          </a:p>
          <a:p>
            <a:pPr marL="285750" indent="-285750" algn="just">
              <a:buFont typeface="Arial" panose="020B0604020202020204" pitchFamily="34" charset="0"/>
              <a:buChar char="•"/>
            </a:pPr>
            <a:r>
              <a:rPr lang="uk-UA" dirty="0" smtClean="0"/>
              <a:t>Консалтинг </a:t>
            </a:r>
            <a:r>
              <a:rPr lang="uk-UA" dirty="0"/>
              <a:t>– це комплекс знань, пов'язаних з науковим пошуком, проведенням досліджень, постановкою експериментів з метою розширення наявних та отримання нових знань, перевірки наукових гіпотез, встановлення закономірностей, наукових узагальнень, наукового обґрунтування проектів для успішного розвитку організації</a:t>
            </a:r>
          </a:p>
        </p:txBody>
      </p:sp>
      <p:sp>
        <p:nvSpPr>
          <p:cNvPr id="2" name="Прямоугольник 1"/>
          <p:cNvSpPr/>
          <p:nvPr/>
        </p:nvSpPr>
        <p:spPr>
          <a:xfrm>
            <a:off x="819150" y="4447312"/>
            <a:ext cx="7572375" cy="1477328"/>
          </a:xfrm>
          <a:prstGeom prst="rect">
            <a:avLst/>
          </a:prstGeom>
        </p:spPr>
        <p:txBody>
          <a:bodyPr wrap="square">
            <a:spAutoFit/>
          </a:bodyPr>
          <a:lstStyle/>
          <a:p>
            <a:pPr algn="just"/>
            <a:r>
              <a:rPr lang="ru-RU" b="1" dirty="0"/>
              <a:t>Таким чином, </a:t>
            </a:r>
            <a:r>
              <a:rPr lang="uk-UA" b="1" dirty="0"/>
              <a:t>підприємництво у сфері надання консалтингових послуг</a:t>
            </a:r>
            <a:r>
              <a:rPr lang="uk-UA" dirty="0"/>
              <a:t> — це вид підприємницької діяльності, що полягає у </a:t>
            </a:r>
            <a:r>
              <a:rPr lang="uk-UA" b="1" dirty="0"/>
              <a:t>професійному наданні експертних знань, рекомендацій та рішень</a:t>
            </a:r>
            <a:r>
              <a:rPr lang="uk-UA" dirty="0"/>
              <a:t> для бізнесу, організацій або державних установ з метою підвищення їх ефективності.</a:t>
            </a:r>
          </a:p>
        </p:txBody>
      </p:sp>
      <p:sp>
        <p:nvSpPr>
          <p:cNvPr id="3" name="Прямоугольник 2"/>
          <p:cNvSpPr/>
          <p:nvPr/>
        </p:nvSpPr>
        <p:spPr>
          <a:xfrm>
            <a:off x="8753475" y="4588639"/>
            <a:ext cx="3190876"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dirty="0" smtClean="0"/>
              <a:t>Наприклад:</a:t>
            </a:r>
            <a:r>
              <a:rPr lang="uk-UA" dirty="0" smtClean="0"/>
              <a:t/>
            </a:r>
            <a:br>
              <a:rPr lang="uk-UA" dirty="0" smtClean="0"/>
            </a:br>
            <a:r>
              <a:rPr lang="uk-UA" dirty="0" smtClean="0"/>
              <a:t>підприємство звертається до консультанта, щоб:</a:t>
            </a:r>
          </a:p>
          <a:p>
            <a:pPr>
              <a:buFont typeface="Arial" panose="020B0604020202020204" pitchFamily="34" charset="0"/>
              <a:buChar char="•"/>
            </a:pPr>
            <a:r>
              <a:rPr lang="uk-UA" dirty="0" smtClean="0"/>
              <a:t>оптимізувати витрати </a:t>
            </a:r>
          </a:p>
          <a:p>
            <a:pPr>
              <a:buFont typeface="Arial" panose="020B0604020202020204" pitchFamily="34" charset="0"/>
              <a:buChar char="•"/>
            </a:pPr>
            <a:r>
              <a:rPr lang="uk-UA" dirty="0" smtClean="0"/>
              <a:t>впровадити цифрові технології </a:t>
            </a:r>
          </a:p>
          <a:p>
            <a:pPr>
              <a:buFont typeface="Arial" panose="020B0604020202020204" pitchFamily="34" charset="0"/>
              <a:buChar char="•"/>
            </a:pPr>
            <a:r>
              <a:rPr lang="uk-UA" dirty="0" smtClean="0"/>
              <a:t>розробити бізнес-стратегію</a:t>
            </a:r>
            <a:endParaRPr lang="uk-UA" dirty="0"/>
          </a:p>
        </p:txBody>
      </p:sp>
    </p:spTree>
    <p:extLst>
      <p:ext uri="{BB962C8B-B14F-4D97-AF65-F5344CB8AC3E}">
        <p14:creationId xmlns:p14="http://schemas.microsoft.com/office/powerpoint/2010/main" val="92118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3400" y="521970"/>
            <a:ext cx="4248149" cy="590931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dirty="0" smtClean="0"/>
              <a:t>Основні напрями консалтингу</a:t>
            </a:r>
          </a:p>
          <a:p>
            <a:r>
              <a:rPr lang="uk-UA" b="1" dirty="0" smtClean="0"/>
              <a:t>✔ Економічний та управлінський</a:t>
            </a:r>
          </a:p>
          <a:p>
            <a:pPr>
              <a:buFont typeface="Arial" panose="020B0604020202020204" pitchFamily="34" charset="0"/>
              <a:buChar char="•"/>
            </a:pPr>
            <a:r>
              <a:rPr lang="uk-UA" dirty="0" smtClean="0"/>
              <a:t>стратегічне планування </a:t>
            </a:r>
          </a:p>
          <a:p>
            <a:pPr>
              <a:buFont typeface="Arial" panose="020B0604020202020204" pitchFamily="34" charset="0"/>
              <a:buChar char="•"/>
            </a:pPr>
            <a:r>
              <a:rPr lang="uk-UA" dirty="0" smtClean="0"/>
              <a:t>бізнес-моделі </a:t>
            </a:r>
          </a:p>
          <a:p>
            <a:pPr>
              <a:buFont typeface="Arial" panose="020B0604020202020204" pitchFamily="34" charset="0"/>
              <a:buChar char="•"/>
            </a:pPr>
            <a:r>
              <a:rPr lang="uk-UA" dirty="0" smtClean="0"/>
              <a:t>управління підприємством </a:t>
            </a:r>
          </a:p>
          <a:p>
            <a:r>
              <a:rPr lang="uk-UA" b="1" dirty="0" smtClean="0"/>
              <a:t>✔ Фінансовий</a:t>
            </a:r>
          </a:p>
          <a:p>
            <a:pPr>
              <a:buFont typeface="Arial" panose="020B0604020202020204" pitchFamily="34" charset="0"/>
              <a:buChar char="•"/>
            </a:pPr>
            <a:r>
              <a:rPr lang="uk-UA" dirty="0" smtClean="0"/>
              <a:t>бюджетування </a:t>
            </a:r>
          </a:p>
          <a:p>
            <a:pPr>
              <a:buFont typeface="Arial" panose="020B0604020202020204" pitchFamily="34" charset="0"/>
              <a:buChar char="•"/>
            </a:pPr>
            <a:r>
              <a:rPr lang="uk-UA" dirty="0" smtClean="0"/>
              <a:t>інвестиційний аналіз </a:t>
            </a:r>
          </a:p>
          <a:p>
            <a:pPr>
              <a:buFont typeface="Arial" panose="020B0604020202020204" pitchFamily="34" charset="0"/>
              <a:buChar char="•"/>
            </a:pPr>
            <a:r>
              <a:rPr lang="uk-UA" dirty="0" smtClean="0"/>
              <a:t>оцінка бізнесу </a:t>
            </a:r>
          </a:p>
          <a:p>
            <a:r>
              <a:rPr lang="uk-UA" b="1" dirty="0" smtClean="0"/>
              <a:t>✔ ІТ та цифровий консалтинг</a:t>
            </a:r>
          </a:p>
          <a:p>
            <a:pPr>
              <a:buFont typeface="Arial" panose="020B0604020202020204" pitchFamily="34" charset="0"/>
              <a:buChar char="•"/>
            </a:pPr>
            <a:r>
              <a:rPr lang="uk-UA" dirty="0" smtClean="0"/>
              <a:t>цифрова трансформація </a:t>
            </a:r>
          </a:p>
          <a:p>
            <a:pPr>
              <a:buFont typeface="Arial" panose="020B0604020202020204" pitchFamily="34" charset="0"/>
              <a:buChar char="•"/>
            </a:pPr>
            <a:r>
              <a:rPr lang="uk-UA" dirty="0" smtClean="0"/>
              <a:t>автоматизація бізнес-процесів </a:t>
            </a:r>
          </a:p>
          <a:p>
            <a:pPr>
              <a:buFont typeface="Arial" panose="020B0604020202020204" pitchFamily="34" charset="0"/>
              <a:buChar char="•"/>
            </a:pPr>
            <a:r>
              <a:rPr lang="uk-UA" dirty="0" smtClean="0"/>
              <a:t>аналітика даних </a:t>
            </a:r>
          </a:p>
          <a:p>
            <a:r>
              <a:rPr lang="uk-UA" b="1" dirty="0" smtClean="0"/>
              <a:t>✔ Маркетинговий</a:t>
            </a:r>
          </a:p>
          <a:p>
            <a:pPr>
              <a:buFont typeface="Arial" panose="020B0604020202020204" pitchFamily="34" charset="0"/>
              <a:buChar char="•"/>
            </a:pPr>
            <a:r>
              <a:rPr lang="uk-UA" dirty="0" smtClean="0"/>
              <a:t>дослідження ринку </a:t>
            </a:r>
          </a:p>
          <a:p>
            <a:pPr>
              <a:buFont typeface="Arial" panose="020B0604020202020204" pitchFamily="34" charset="0"/>
              <a:buChar char="•"/>
            </a:pPr>
            <a:r>
              <a:rPr lang="uk-UA" dirty="0" smtClean="0"/>
              <a:t>бренд-стратегія </a:t>
            </a:r>
          </a:p>
          <a:p>
            <a:pPr>
              <a:buFont typeface="Arial" panose="020B0604020202020204" pitchFamily="34" charset="0"/>
              <a:buChar char="•"/>
            </a:pPr>
            <a:r>
              <a:rPr lang="uk-UA" dirty="0" smtClean="0"/>
              <a:t>просування </a:t>
            </a:r>
          </a:p>
          <a:p>
            <a:r>
              <a:rPr lang="ru-RU" b="1" dirty="0" smtClean="0"/>
              <a:t>✔ </a:t>
            </a:r>
            <a:r>
              <a:rPr lang="en-US" b="1" dirty="0"/>
              <a:t>HR-</a:t>
            </a:r>
            <a:r>
              <a:rPr lang="ru-RU" b="1" dirty="0"/>
              <a:t>консалтинг</a:t>
            </a:r>
          </a:p>
          <a:p>
            <a:pPr>
              <a:buFont typeface="Arial" panose="020B0604020202020204" pitchFamily="34" charset="0"/>
              <a:buChar char="•"/>
            </a:pPr>
            <a:r>
              <a:rPr lang="ru-RU" dirty="0" err="1"/>
              <a:t>підбір</a:t>
            </a:r>
            <a:r>
              <a:rPr lang="ru-RU" dirty="0"/>
              <a:t> персоналу </a:t>
            </a:r>
          </a:p>
          <a:p>
            <a:pPr>
              <a:buFont typeface="Arial" panose="020B0604020202020204" pitchFamily="34" charset="0"/>
              <a:buChar char="•"/>
            </a:pPr>
            <a:r>
              <a:rPr lang="ru-RU" dirty="0" err="1"/>
              <a:t>мотивація</a:t>
            </a:r>
            <a:r>
              <a:rPr lang="ru-RU" dirty="0"/>
              <a:t> </a:t>
            </a:r>
          </a:p>
          <a:p>
            <a:pPr>
              <a:buFont typeface="Arial" panose="020B0604020202020204" pitchFamily="34" charset="0"/>
              <a:buChar char="•"/>
            </a:pPr>
            <a:r>
              <a:rPr lang="ru-RU" dirty="0" err="1"/>
              <a:t>організаційна</a:t>
            </a:r>
            <a:r>
              <a:rPr lang="ru-RU" dirty="0"/>
              <a:t> структура</a:t>
            </a:r>
          </a:p>
        </p:txBody>
      </p:sp>
      <p:sp>
        <p:nvSpPr>
          <p:cNvPr id="4" name="Прямоугольник 3"/>
          <p:cNvSpPr/>
          <p:nvPr/>
        </p:nvSpPr>
        <p:spPr>
          <a:xfrm>
            <a:off x="5324475" y="521970"/>
            <a:ext cx="5210175"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b="1" dirty="0" smtClean="0"/>
              <a:t>🔹 Ознаки підприємництва у консалтингу</a:t>
            </a:r>
          </a:p>
          <a:p>
            <a:pPr>
              <a:buFont typeface="Arial" panose="020B0604020202020204" pitchFamily="34" charset="0"/>
              <a:buChar char="•"/>
            </a:pPr>
            <a:r>
              <a:rPr lang="uk-UA" dirty="0" smtClean="0"/>
              <a:t>✔ самостійна діяльність (ФОП або компанія) </a:t>
            </a:r>
          </a:p>
          <a:p>
            <a:pPr>
              <a:buFont typeface="Arial" panose="020B0604020202020204" pitchFamily="34" charset="0"/>
              <a:buChar char="•"/>
            </a:pPr>
            <a:r>
              <a:rPr lang="uk-UA" dirty="0" smtClean="0"/>
              <a:t>✔ орієнтація на прибуток </a:t>
            </a:r>
          </a:p>
          <a:p>
            <a:pPr>
              <a:buFont typeface="Arial" panose="020B0604020202020204" pitchFamily="34" charset="0"/>
              <a:buChar char="•"/>
            </a:pPr>
            <a:r>
              <a:rPr lang="uk-UA" dirty="0" smtClean="0"/>
              <a:t>✔ надання інтелектуальних послуг </a:t>
            </a:r>
          </a:p>
          <a:p>
            <a:pPr>
              <a:buFont typeface="Arial" panose="020B0604020202020204" pitchFamily="34" charset="0"/>
              <a:buChar char="•"/>
            </a:pPr>
            <a:r>
              <a:rPr lang="uk-UA" dirty="0" smtClean="0"/>
              <a:t>✔ висока роль людського капіталу </a:t>
            </a:r>
          </a:p>
          <a:p>
            <a:pPr>
              <a:buFont typeface="Arial" panose="020B0604020202020204" pitchFamily="34" charset="0"/>
              <a:buChar char="•"/>
            </a:pPr>
            <a:r>
              <a:rPr lang="uk-UA" dirty="0" smtClean="0"/>
              <a:t>✔ індивідуальний підхід до клієнта</a:t>
            </a:r>
            <a:endParaRPr lang="uk-UA" dirty="0"/>
          </a:p>
        </p:txBody>
      </p:sp>
      <p:sp>
        <p:nvSpPr>
          <p:cNvPr id="5" name="Прямоугольник 4"/>
          <p:cNvSpPr/>
          <p:nvPr/>
        </p:nvSpPr>
        <p:spPr>
          <a:xfrm>
            <a:off x="5324475" y="2847112"/>
            <a:ext cx="5210175"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ru-RU" b="1" dirty="0"/>
              <a:t>Приклад</a:t>
            </a:r>
          </a:p>
          <a:p>
            <a:r>
              <a:rPr lang="uk-UA" dirty="0" smtClean="0"/>
              <a:t>Підприємство хоче вийти на онлайн-ринок → звертається до консультанта → той:</a:t>
            </a:r>
          </a:p>
          <a:p>
            <a:pPr>
              <a:buFont typeface="+mj-lt"/>
              <a:buAutoNum type="arabicPeriod"/>
            </a:pPr>
            <a:r>
              <a:rPr lang="uk-UA" dirty="0" smtClean="0"/>
              <a:t>аналізує бізнес </a:t>
            </a:r>
          </a:p>
          <a:p>
            <a:pPr>
              <a:buFont typeface="+mj-lt"/>
              <a:buAutoNum type="arabicPeriod"/>
            </a:pPr>
            <a:r>
              <a:rPr lang="ru-RU" dirty="0" err="1" smtClean="0"/>
              <a:t>пропонує</a:t>
            </a:r>
            <a:r>
              <a:rPr lang="ru-RU" dirty="0" smtClean="0"/>
              <a:t> </a:t>
            </a:r>
            <a:r>
              <a:rPr lang="en-US" dirty="0"/>
              <a:t>digital-</a:t>
            </a:r>
            <a:r>
              <a:rPr lang="ru-RU" dirty="0" err="1"/>
              <a:t>стратегію</a:t>
            </a:r>
            <a:r>
              <a:rPr lang="ru-RU" dirty="0"/>
              <a:t> </a:t>
            </a:r>
          </a:p>
          <a:p>
            <a:pPr>
              <a:buFont typeface="+mj-lt"/>
              <a:buAutoNum type="arabicPeriod"/>
            </a:pPr>
            <a:r>
              <a:rPr lang="ru-RU" dirty="0" err="1"/>
              <a:t>допомагає</a:t>
            </a:r>
            <a:r>
              <a:rPr lang="ru-RU" dirty="0"/>
              <a:t> </a:t>
            </a:r>
            <a:r>
              <a:rPr lang="ru-RU" dirty="0" err="1"/>
              <a:t>впровадити</a:t>
            </a:r>
            <a:r>
              <a:rPr lang="ru-RU" dirty="0"/>
              <a:t> </a:t>
            </a:r>
            <a:r>
              <a:rPr lang="en-US" dirty="0"/>
              <a:t>CRM</a:t>
            </a:r>
          </a:p>
        </p:txBody>
      </p:sp>
    </p:spTree>
    <p:extLst>
      <p:ext uri="{BB962C8B-B14F-4D97-AF65-F5344CB8AC3E}">
        <p14:creationId xmlns:p14="http://schemas.microsoft.com/office/powerpoint/2010/main" val="3285263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DC46137A-2DB7-4218-8477-8A865192AA78}"/>
              </a:ext>
            </a:extLst>
          </p:cNvPr>
          <p:cNvSpPr txBox="1"/>
          <p:nvPr/>
        </p:nvSpPr>
        <p:spPr>
          <a:xfrm>
            <a:off x="527765" y="631344"/>
            <a:ext cx="8492410" cy="5632311"/>
          </a:xfrm>
          <a:prstGeom prst="rect">
            <a:avLst/>
          </a:prstGeom>
          <a:noFill/>
        </p:spPr>
        <p:txBody>
          <a:bodyPr wrap="square">
            <a:spAutoFit/>
          </a:bodyPr>
          <a:lstStyle/>
          <a:p>
            <a:pPr algn="just"/>
            <a:r>
              <a:rPr lang="uk-UA" dirty="0"/>
              <a:t>Сучасні консалтингові фірми працюють на замовлення своїх клієнтів або на постійній основі. При цьому вони використовують такі </a:t>
            </a:r>
            <a:r>
              <a:rPr lang="uk-UA" b="1" i="1" dirty="0"/>
              <a:t>методи консультування</a:t>
            </a:r>
            <a:r>
              <a:rPr lang="uk-UA" dirty="0"/>
              <a:t>:</a:t>
            </a:r>
          </a:p>
          <a:p>
            <a:pPr marL="285750" indent="-285750" algn="just">
              <a:buFont typeface="Wingdings" panose="05000000000000000000" pitchFamily="2" charset="2"/>
              <a:buChar char="v"/>
            </a:pPr>
            <a:r>
              <a:rPr lang="uk-UA" b="1" i="1" dirty="0"/>
              <a:t>експертне консультування</a:t>
            </a:r>
            <a:r>
              <a:rPr lang="uk-UA" dirty="0"/>
              <a:t>, суть якого полягає в діагностуванні консалтинговою фірмою проблемної ситуації, розробленні рішень і рекомендацій для їх впровадження. Роль клієнта полягає у забезпеченні консультанта інформацією та оцінюванні результатів його діяльності;</a:t>
            </a:r>
          </a:p>
          <a:p>
            <a:pPr marL="285750" indent="-285750" algn="just">
              <a:buFont typeface="Wingdings" panose="05000000000000000000" pitchFamily="2" charset="2"/>
              <a:buChar char="v"/>
            </a:pPr>
            <a:r>
              <a:rPr lang="uk-UA" b="1" i="1" dirty="0"/>
              <a:t>активна взаємодія консалтингової фірми з клієнтом на всіх етапах реалізації проекту</a:t>
            </a:r>
            <a:r>
              <a:rPr lang="uk-UA" dirty="0"/>
              <a:t>. Завдання консалтингової фірми полягає у сприянні формулювання клієнтом ідей, пропозицій, самостійному аналізі проблем, пошуку оптимальних рішень. При цьому спеціалісти консалтингової фірми оцінюють вироблення рішення, за необхідності пропонують інші його варіанти;</a:t>
            </a:r>
          </a:p>
          <a:p>
            <a:pPr marL="285750" indent="-285750" algn="just">
              <a:buFont typeface="Wingdings" panose="05000000000000000000" pitchFamily="2" charset="2"/>
              <a:buChar char="v"/>
            </a:pPr>
            <a:r>
              <a:rPr lang="uk-UA" b="1" i="1" dirty="0"/>
              <a:t>навчальне консультування</a:t>
            </a:r>
            <a:r>
              <a:rPr lang="uk-UA" dirty="0"/>
              <a:t>, яке зосереджене на організації тренінгів працівників фірм, що сприяє створенню необхідних інтелектуальних умов для розвитку їх новаторської діяльності.</a:t>
            </a:r>
          </a:p>
          <a:p>
            <a:pPr marL="285750" indent="-285750" algn="just">
              <a:buFont typeface="Wingdings" panose="05000000000000000000" pitchFamily="2" charset="2"/>
              <a:buChar char="v"/>
            </a:pPr>
            <a:endParaRPr lang="uk-UA" dirty="0"/>
          </a:p>
          <a:p>
            <a:pPr algn="just"/>
            <a:r>
              <a:rPr lang="uk-UA" dirty="0" smtClean="0"/>
              <a:t>Вибір методу консультування залежить від можливостей і потреб клієнтів у конкретних послугах (аудит, маркетинг, інжиніринг, правова допомога та ін.), а також можливостей </a:t>
            </a:r>
            <a:r>
              <a:rPr lang="uk-UA" dirty="0" err="1" smtClean="0"/>
              <a:t>субʼєкта</a:t>
            </a:r>
            <a:r>
              <a:rPr lang="uk-UA" dirty="0" smtClean="0"/>
              <a:t> консалтингової діяльності.</a:t>
            </a:r>
            <a:endParaRPr lang="uk-UA" dirty="0"/>
          </a:p>
        </p:txBody>
      </p:sp>
    </p:spTree>
    <p:extLst>
      <p:ext uri="{BB962C8B-B14F-4D97-AF65-F5344CB8AC3E}">
        <p14:creationId xmlns:p14="http://schemas.microsoft.com/office/powerpoint/2010/main" val="245151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1372892C-4023-4E62-89F7-8ADA07F9C57B}"/>
              </a:ext>
            </a:extLst>
          </p:cNvPr>
          <p:cNvSpPr txBox="1"/>
          <p:nvPr/>
        </p:nvSpPr>
        <p:spPr>
          <a:xfrm>
            <a:off x="475736" y="674896"/>
            <a:ext cx="8220590" cy="5016758"/>
          </a:xfrm>
          <a:prstGeom prst="rect">
            <a:avLst/>
          </a:prstGeom>
          <a:noFill/>
        </p:spPr>
        <p:txBody>
          <a:bodyPr wrap="square">
            <a:spAutoFit/>
          </a:bodyPr>
          <a:lstStyle/>
          <a:p>
            <a:pPr algn="just"/>
            <a:endParaRPr lang="uk-UA" sz="2000" dirty="0"/>
          </a:p>
          <a:p>
            <a:pPr algn="just"/>
            <a:r>
              <a:rPr lang="uk-UA" sz="2000" dirty="0"/>
              <a:t>Одним із найпоширеніших видів консалтингу є </a:t>
            </a:r>
            <a:r>
              <a:rPr lang="uk-UA" sz="2000" b="1" i="1" dirty="0"/>
              <a:t>бізнес-планування</a:t>
            </a:r>
            <a:r>
              <a:rPr lang="uk-UA" sz="2000" dirty="0"/>
              <a:t>, в якому різноманітні суб’єкти відчувають потребу в період виходу на ринок, опанування нових його сегментів, придбання промислових та інших об'єктів, отриманні кредитів. Тобто якщо суб’єкту бізнесу в певних ситуаціях не вистачає знань, досвіду, впевненості у кваліфікованості своїх кадрів, він вдається до послуг консалтингових фірм.</a:t>
            </a:r>
          </a:p>
          <a:p>
            <a:pPr algn="just"/>
            <a:endParaRPr lang="uk-UA" sz="2000" dirty="0"/>
          </a:p>
          <a:p>
            <a:pPr algn="just"/>
            <a:r>
              <a:rPr lang="uk-UA" sz="2000" b="1" i="1" dirty="0"/>
              <a:t>Консалтинг із питань випуску та обігу цінних паперів. </a:t>
            </a:r>
            <a:r>
              <a:rPr lang="uk-UA" sz="2000" dirty="0"/>
              <a:t>Фірми, що консультують щодо випуску та обігу цінних паперів, допомагають своїм клієнтам у виробленні стратегії поведінки на фондовому ринку, виборі видів цінних паперів, обсягів їх випуску і термінів проведення відкритої передплати, підготовці документів для реєстрації проекту емісії, підготовці зборів акціонерів, а також із питань придбання цінних паперів та ін.</a:t>
            </a:r>
          </a:p>
        </p:txBody>
      </p:sp>
    </p:spTree>
    <p:extLst>
      <p:ext uri="{BB962C8B-B14F-4D97-AF65-F5344CB8AC3E}">
        <p14:creationId xmlns:p14="http://schemas.microsoft.com/office/powerpoint/2010/main" val="816823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F864DB62-E3B4-4AF7-8303-304DE3E30879}"/>
              </a:ext>
            </a:extLst>
          </p:cNvPr>
          <p:cNvSpPr txBox="1"/>
          <p:nvPr/>
        </p:nvSpPr>
        <p:spPr>
          <a:xfrm>
            <a:off x="490409" y="844797"/>
            <a:ext cx="7777292" cy="4708981"/>
          </a:xfrm>
          <a:prstGeom prst="rect">
            <a:avLst/>
          </a:prstGeom>
          <a:noFill/>
        </p:spPr>
        <p:txBody>
          <a:bodyPr wrap="square">
            <a:spAutoFit/>
          </a:bodyPr>
          <a:lstStyle/>
          <a:p>
            <a:pPr algn="just"/>
            <a:r>
              <a:rPr lang="uk-UA" sz="2000" b="1" i="1" dirty="0"/>
              <a:t>Консалтинг із питань реструктуризації підприємств</a:t>
            </a:r>
            <a:r>
              <a:rPr lang="uk-UA" sz="2000" dirty="0"/>
              <a:t>. Консультування з питань реструктуризації підприємств передбачає: </a:t>
            </a:r>
            <a:endParaRPr lang="uk-UA" sz="2000" dirty="0" smtClean="0"/>
          </a:p>
          <a:p>
            <a:pPr marL="342900" indent="-342900" algn="just">
              <a:buFont typeface="Arial" panose="020B0604020202020204" pitchFamily="34" charset="0"/>
              <a:buChar char="•"/>
            </a:pPr>
            <a:r>
              <a:rPr lang="uk-UA" sz="2000" dirty="0" smtClean="0"/>
              <a:t>оцінювання </a:t>
            </a:r>
            <a:r>
              <a:rPr lang="uk-UA" sz="2000" dirty="0"/>
              <a:t>перспектив підприємства на ринку; </a:t>
            </a:r>
            <a:endParaRPr lang="uk-UA" sz="2000" dirty="0" smtClean="0"/>
          </a:p>
          <a:p>
            <a:pPr marL="342900" indent="-342900" algn="just">
              <a:buFont typeface="Arial" panose="020B0604020202020204" pitchFamily="34" charset="0"/>
              <a:buChar char="•"/>
            </a:pPr>
            <a:r>
              <a:rPr lang="uk-UA" sz="2000" dirty="0" smtClean="0"/>
              <a:t>оптимізація </a:t>
            </a:r>
            <a:r>
              <a:rPr lang="uk-UA" sz="2000" dirty="0"/>
              <a:t>структури і системи управління підприємством, а також системи маркетингу і збуту; </a:t>
            </a:r>
            <a:endParaRPr lang="uk-UA" sz="2000" dirty="0" smtClean="0"/>
          </a:p>
          <a:p>
            <a:pPr marL="342900" indent="-342900" algn="just">
              <a:buFont typeface="Arial" panose="020B0604020202020204" pitchFamily="34" charset="0"/>
              <a:buChar char="•"/>
            </a:pPr>
            <a:r>
              <a:rPr lang="uk-UA" sz="2000" dirty="0" smtClean="0"/>
              <a:t>вдосконалення </a:t>
            </a:r>
            <a:r>
              <a:rPr lang="uk-UA" sz="2000" dirty="0"/>
              <a:t>систем управління витратами, розроблення ефективної системи управління обліком і фінансами; </a:t>
            </a:r>
            <a:endParaRPr lang="uk-UA" sz="2000" dirty="0" smtClean="0"/>
          </a:p>
          <a:p>
            <a:pPr marL="342900" indent="-342900" algn="just">
              <a:buFont typeface="Arial" panose="020B0604020202020204" pitchFamily="34" charset="0"/>
              <a:buChar char="•"/>
            </a:pPr>
            <a:r>
              <a:rPr lang="uk-UA" sz="2000" dirty="0" smtClean="0"/>
              <a:t>оптимізацію </a:t>
            </a:r>
            <a:r>
              <a:rPr lang="uk-UA" sz="2000" dirty="0"/>
              <a:t>майнового комплексу.</a:t>
            </a:r>
          </a:p>
          <a:p>
            <a:pPr algn="just"/>
            <a:endParaRPr lang="uk-UA" sz="2000" dirty="0"/>
          </a:p>
          <a:p>
            <a:pPr algn="just"/>
            <a:r>
              <a:rPr lang="uk-UA" sz="2000" dirty="0"/>
              <a:t>Результатом діяльності консалтингової фірми з цих питань можуть бути концепція (програма, план) реструктуризації з метою забезпечення адаптованості компанії до умов ринку, вироблення гнучкої системи планування управління і контролю виробництва, збуту.</a:t>
            </a:r>
          </a:p>
        </p:txBody>
      </p:sp>
    </p:spTree>
    <p:extLst>
      <p:ext uri="{BB962C8B-B14F-4D97-AF65-F5344CB8AC3E}">
        <p14:creationId xmlns:p14="http://schemas.microsoft.com/office/powerpoint/2010/main" val="783591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52958A74-3AE7-48BA-A2FC-5B8380831E63}"/>
              </a:ext>
            </a:extLst>
          </p:cNvPr>
          <p:cNvSpPr txBox="1"/>
          <p:nvPr/>
        </p:nvSpPr>
        <p:spPr>
          <a:xfrm>
            <a:off x="406485" y="202244"/>
            <a:ext cx="8537489" cy="40934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sz="2000" b="1" i="1" dirty="0"/>
              <a:t>Консалтинг із питань приватизації майна. </a:t>
            </a:r>
            <a:endParaRPr lang="uk-UA" sz="2000" b="1" i="1" dirty="0" smtClean="0"/>
          </a:p>
          <a:p>
            <a:pPr algn="just"/>
            <a:r>
              <a:rPr lang="uk-UA" sz="2000" dirty="0" smtClean="0"/>
              <a:t>Під </a:t>
            </a:r>
            <a:r>
              <a:rPr lang="uk-UA" sz="2000" dirty="0"/>
              <a:t>час підготовки державних підприємств до приватизації виникають питання, що стосуються різноманітних правових, процедурних аспектів, підготовки документів тощо (розподіл акцій, терміни проведення етапів приватизації). Маючи їх у полі зору, консалтингові фірми розподіляють весь процес діяльності на такі етапи: </a:t>
            </a:r>
            <a:endParaRPr lang="uk-UA" sz="2000" dirty="0" smtClean="0"/>
          </a:p>
          <a:p>
            <a:pPr marL="285750" indent="-285750" algn="just">
              <a:buFont typeface="Arial" panose="020B0604020202020204" pitchFamily="34" charset="0"/>
              <a:buChar char="•"/>
            </a:pPr>
            <a:r>
              <a:rPr lang="uk-UA" sz="2000" dirty="0" smtClean="0"/>
              <a:t>аналіз </a:t>
            </a:r>
            <a:r>
              <a:rPr lang="uk-UA" sz="2000" dirty="0"/>
              <a:t>стану підприємства; </a:t>
            </a:r>
            <a:endParaRPr lang="uk-UA" sz="2000" dirty="0" smtClean="0"/>
          </a:p>
          <a:p>
            <a:pPr marL="285750" indent="-285750" algn="just">
              <a:buFont typeface="Arial" panose="020B0604020202020204" pitchFamily="34" charset="0"/>
              <a:buChar char="•"/>
            </a:pPr>
            <a:r>
              <a:rPr lang="uk-UA" sz="2000" dirty="0" smtClean="0"/>
              <a:t>проведення </a:t>
            </a:r>
            <a:r>
              <a:rPr lang="uk-UA" sz="2000" dirty="0"/>
              <a:t>перед приватизаційної реструктуризації; </a:t>
            </a:r>
            <a:endParaRPr lang="uk-UA" sz="2000" dirty="0" smtClean="0"/>
          </a:p>
          <a:p>
            <a:pPr marL="285750" indent="-285750" algn="just">
              <a:buFont typeface="Arial" panose="020B0604020202020204" pitchFamily="34" charset="0"/>
              <a:buChar char="•"/>
            </a:pPr>
            <a:r>
              <a:rPr lang="uk-UA" sz="2000" dirty="0" smtClean="0"/>
              <a:t>супровід </a:t>
            </a:r>
            <a:r>
              <a:rPr lang="uk-UA" sz="2000" dirty="0"/>
              <a:t>підприємства у процесі приватизації (від наказу Фонду державного майна про приватизацію до перших загальних зборів акціонерів). </a:t>
            </a:r>
            <a:endParaRPr lang="uk-UA" sz="2000" dirty="0" smtClean="0"/>
          </a:p>
          <a:p>
            <a:pPr algn="just"/>
            <a:r>
              <a:rPr lang="uk-UA" sz="2000" dirty="0" smtClean="0"/>
              <a:t>При </a:t>
            </a:r>
            <a:r>
              <a:rPr lang="uk-UA" sz="2000" dirty="0"/>
              <a:t>цьому вони розробляють усі необхідні документи і супроводжують їх проходження у відповідних інстанціях.</a:t>
            </a:r>
          </a:p>
        </p:txBody>
      </p:sp>
      <p:sp>
        <p:nvSpPr>
          <p:cNvPr id="3" name="TextBox 2">
            <a:extLst>
              <a:ext uri="{FF2B5EF4-FFF2-40B4-BE49-F238E27FC236}">
                <a16:creationId xmlns="" xmlns:a16="http://schemas.microsoft.com/office/drawing/2014/main" id="{D8E87E0D-90BF-4F88-9373-66A23690041B}"/>
              </a:ext>
            </a:extLst>
          </p:cNvPr>
          <p:cNvSpPr txBox="1"/>
          <p:nvPr/>
        </p:nvSpPr>
        <p:spPr>
          <a:xfrm>
            <a:off x="1383443" y="4634978"/>
            <a:ext cx="8779732" cy="193899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sz="2000" b="1" i="1" dirty="0"/>
              <a:t>Консалтинг щодо оптимізації споживчих якостей товарів і послуг. </a:t>
            </a:r>
            <a:r>
              <a:rPr lang="uk-UA" sz="2000" dirty="0"/>
              <a:t>Консалтингові послуги щодо оптимізації споживчих характеристик товарів і послуг пов'язані з їх тестуванням, дослідженням споживчих переваг, аналізом аналогічних досліджуваних товарів і послуг, а також їх замінників. Важливим напрямком їхньої роботи є виявлення чинників, що впливають на попит.</a:t>
            </a:r>
          </a:p>
        </p:txBody>
      </p:sp>
    </p:spTree>
    <p:extLst>
      <p:ext uri="{BB962C8B-B14F-4D97-AF65-F5344CB8AC3E}">
        <p14:creationId xmlns:p14="http://schemas.microsoft.com/office/powerpoint/2010/main" val="4235951758"/>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511</TotalTime>
  <Words>3866</Words>
  <Application>Microsoft Office PowerPoint</Application>
  <PresentationFormat>Широкоэкранный</PresentationFormat>
  <Paragraphs>293</Paragraphs>
  <Slides>33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33</vt:i4>
      </vt:variant>
    </vt:vector>
  </HeadingPairs>
  <TitlesOfParts>
    <vt:vector size="40" baseType="lpstr">
      <vt:lpstr>Arial</vt:lpstr>
      <vt:lpstr>Calibri</vt:lpstr>
      <vt:lpstr>Times New Roman</vt:lpstr>
      <vt:lpstr>Trebuchet MS</vt:lpstr>
      <vt:lpstr>Wingdings</vt:lpstr>
      <vt:lpstr>Wingdings 3</vt:lpstr>
      <vt:lpstr>Грань</vt:lpstr>
      <vt:lpstr>ТЕМА 11: ПІДПРИЄМНИЦТВО У СФЕРІ НАДАННЯ КОНСАЛТИНГОВИХ ПОСЛУГ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Теми доповідей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ПІДПРИЄМНИЦТВО У СФЕРІ НАДАННЯ КОНСАЛТИНГОВИХ ПОСЛУГ</dc:title>
  <dc:creator>Катерина Бужимська</dc:creator>
  <cp:lastModifiedBy>ХХХ</cp:lastModifiedBy>
  <cp:revision>34</cp:revision>
  <dcterms:created xsi:type="dcterms:W3CDTF">2021-03-25T06:30:03Z</dcterms:created>
  <dcterms:modified xsi:type="dcterms:W3CDTF">2026-04-23T16:50:08Z</dcterms:modified>
</cp:coreProperties>
</file>