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8BF7C-CE30-49B8-B61D-63C131E67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457200"/>
            <a:ext cx="8915399" cy="2262781"/>
          </a:xfrm>
        </p:spPr>
        <p:txBody>
          <a:bodyPr/>
          <a:lstStyle/>
          <a:p>
            <a:r>
              <a:rPr lang="uk-UA" dirty="0"/>
              <a:t>Тема 8. Агробізнес у розвинених країнах світу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33E96AE-24CA-44E9-AB90-E43DFE42F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093" y="3011737"/>
            <a:ext cx="8915399" cy="1126283"/>
          </a:xfrm>
        </p:spPr>
        <p:txBody>
          <a:bodyPr>
            <a:noAutofit/>
          </a:bodyPr>
          <a:lstStyle/>
          <a:p>
            <a:r>
              <a:rPr lang="uk-UA" sz="1600" dirty="0"/>
              <a:t>План</a:t>
            </a:r>
          </a:p>
          <a:p>
            <a:r>
              <a:rPr lang="uk-UA" sz="1600" dirty="0"/>
              <a:t>1.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Основні</a:t>
            </a:r>
            <a:r>
              <a:rPr lang="uk-UA" sz="16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організаційні</a:t>
            </a:r>
            <a:r>
              <a:rPr lang="uk-UA" sz="16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форми</a:t>
            </a:r>
            <a:r>
              <a:rPr lang="uk-UA" sz="16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агробізнесу в США</a:t>
            </a:r>
            <a:endParaRPr lang="uk-UA" sz="1600" b="1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r>
              <a:rPr lang="uk-UA" sz="1600" dirty="0"/>
              <a:t>2.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Агропромисловий</a:t>
            </a:r>
            <a:r>
              <a:rPr lang="uk-UA" sz="1600" b="1" spc="-5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комплекс</a:t>
            </a:r>
            <a:r>
              <a:rPr lang="uk-UA" sz="1600" b="1" spc="-5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1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Канади</a:t>
            </a:r>
          </a:p>
          <a:p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3.  Агропромислова</a:t>
            </a:r>
            <a:r>
              <a:rPr lang="uk-UA" sz="1600" b="1" spc="-3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інтеграція</a:t>
            </a:r>
            <a:r>
              <a:rPr lang="uk-UA" sz="1600" b="1" spc="-3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1600" b="1" spc="-4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країнах</a:t>
            </a:r>
            <a:r>
              <a:rPr lang="uk-UA" sz="1600" b="1" spc="-4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1" spc="-2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ЄС</a:t>
            </a:r>
            <a:endParaRPr lang="uk-UA" sz="1600" b="1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uk-UA" sz="1600" b="1" spc="-10" dirty="0">
              <a:solidFill>
                <a:srgbClr val="0C0C0C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uk-UA" sz="1600" b="1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04992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4A814D-A18E-4EA7-A13A-F18AD2B82962}"/>
              </a:ext>
            </a:extLst>
          </p:cNvPr>
          <p:cNvSpPr txBox="1"/>
          <p:nvPr/>
        </p:nvSpPr>
        <p:spPr>
          <a:xfrm>
            <a:off x="1981200" y="1101300"/>
            <a:ext cx="8488680" cy="3224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128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групи основних продуктів, для яких існують програми підтримки американським урядом, належать пшениця, кормові зернові, бавовник, цукор, молочні продукти, тютюн і арахіс. Кожна окрема програма підтримки за видом продукції має свої відмінні риси. Найбільш ґрунтовно розробленими є програми підтримки для зернових культур, зокрема для пшениці й кормових культур.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0645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Щоб претендувати на участь у цих програмах, фермери повинні прийняти певні правила гри. Програми підтримки для зернових передбачають встановлення урядом (точніше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USDA) мінімальних цін на продукцію фермерів, але при цьому площі, які використовуються фермерами у виробництві, повинні бути обмеженими.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збирання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врожаю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позичає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фермерам гроші під заставу у вигляді зібраного зерна. Фіксована сума грошей дається в кредит за кожну одиницю фізичного обсягу продукції, і цей питомий показник позики називається «заставна ставка».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660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6C3072-C0AE-40AD-8760-A66AFAE16ED4}"/>
              </a:ext>
            </a:extLst>
          </p:cNvPr>
          <p:cNvSpPr txBox="1"/>
          <p:nvPr/>
        </p:nvSpPr>
        <p:spPr>
          <a:xfrm>
            <a:off x="3474720" y="6611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1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Агропромисловий</a:t>
            </a:r>
            <a:r>
              <a:rPr lang="uk-UA" sz="1800" b="1" spc="-5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  <a:r>
              <a:rPr lang="uk-UA" sz="1800" b="1" spc="-5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spc="-1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Канади</a:t>
            </a:r>
            <a:endParaRPr lang="uk-U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983A4-181A-48A1-AFFD-6E5FB6BD7F43}"/>
              </a:ext>
            </a:extLst>
          </p:cNvPr>
          <p:cNvSpPr txBox="1"/>
          <p:nvPr/>
        </p:nvSpPr>
        <p:spPr>
          <a:xfrm>
            <a:off x="1158240" y="1554480"/>
            <a:ext cx="8686800" cy="3305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Сільське</a:t>
            </a:r>
            <a:r>
              <a:rPr lang="uk-UA" sz="2400" spc="-4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господарство</a:t>
            </a:r>
            <a:r>
              <a:rPr lang="uk-UA" sz="2400" spc="-3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Канади</a:t>
            </a:r>
            <a:r>
              <a:rPr lang="uk-UA" sz="2400" spc="-3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2400" spc="-3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високоспеціалізована</a:t>
            </a:r>
            <a:r>
              <a:rPr lang="uk-UA" sz="2400" spc="-2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галузь. За даними 2020 р., 3/4 товарних ферм (обсяг річного продажу по- над 3,0 тис.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дол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 були спеціалізованими, тобто більше 50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прибутків від сільського господарства одержували за рахунок продажу цього виду продукції. З них 40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господарств займались вирощуванням переважно різних видів зернових, 23</a:t>
            </a:r>
            <a:r>
              <a:rPr lang="uk-UA" sz="24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спеціалізувались на відгодівлі худоби. 13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становили молочні, 6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свинарські ферми, 4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орієнтувались на виробництво овочів і фруктів, а 2 % — на вирощування птиці.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9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E05251-5514-4553-BAB6-52D7BB7CA798}"/>
              </a:ext>
            </a:extLst>
          </p:cNvPr>
          <p:cNvSpPr txBox="1"/>
          <p:nvPr/>
        </p:nvSpPr>
        <p:spPr>
          <a:xfrm>
            <a:off x="2423160" y="1036321"/>
            <a:ext cx="7924800" cy="3626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0645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цілому частка продукції землеробства в структурі фермерських прибутків від сільськогосподарського виробництва досягає 40-45</a:t>
            </a:r>
            <a:r>
              <a:rPr lang="uk-UA" sz="24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 а продукції тваринництва 55-60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Основою сільського господарства Канади лишається виробництво зерна, переваж- но пшениці. На початку 2000-х років структура виробництва основних видів продукції рослинництва виглядала таким чином: на пшеницю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припадало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кормове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зерно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насіння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У</a:t>
            </a:r>
            <a:r>
              <a:rPr lang="uk-UA" sz="2400" spc="-2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цьому полягає головна відмінність канадського зернового господарства від американського, у якому ці частки становлять відповідно 18 %, 67 % і 15 %.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11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49482B1-869D-46CC-A170-CDD86261FAAD}"/>
              </a:ext>
            </a:extLst>
          </p:cNvPr>
          <p:cNvSpPr txBox="1"/>
          <p:nvPr/>
        </p:nvSpPr>
        <p:spPr>
          <a:xfrm>
            <a:off x="1935480" y="1417321"/>
            <a:ext cx="81229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Канада є значним світовим виробником і експортером якісно- го товарного зерна. Пріоритетне значення надається продовольчій пшениці здебільшого сильних і твердих ярих сортів.  </a:t>
            </a:r>
            <a:endParaRPr lang="uk-U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BE0D2-77BC-4D52-91BF-E96B419E380E}"/>
              </a:ext>
            </a:extLst>
          </p:cNvPr>
          <p:cNvSpPr txBox="1"/>
          <p:nvPr/>
        </p:nvSpPr>
        <p:spPr>
          <a:xfrm>
            <a:off x="1935480" y="2986980"/>
            <a:ext cx="83210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канадському ринку зерна діє багато ефективних структур, але основними з них є Канадська комісія по зерну і Канадський пшеничний комітет, який не має аналогів у світовій практиці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нків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зернової продукції. Головне завдання останнього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бути лідером маркетингу зерна фермерів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5999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D977B5-D6EE-4E83-97BA-98011EB56D5E}"/>
              </a:ext>
            </a:extLst>
          </p:cNvPr>
          <p:cNvSpPr txBox="1"/>
          <p:nvPr/>
        </p:nvSpPr>
        <p:spPr>
          <a:xfrm>
            <a:off x="2636520" y="1042154"/>
            <a:ext cx="72237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spcBef>
                <a:spcPts val="1280"/>
              </a:spcBef>
              <a:spcAft>
                <a:spcPts val="0"/>
              </a:spcAft>
              <a:buClr>
                <a:srgbClr val="0C0C0C"/>
              </a:buClr>
              <a:buSzPts val="1150"/>
              <a:tabLst>
                <a:tab pos="1022350" algn="l"/>
              </a:tabLst>
            </a:pPr>
            <a:r>
              <a:rPr lang="uk-UA" sz="24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3. Агропромислова</a:t>
            </a:r>
            <a:r>
              <a:rPr lang="uk-UA" sz="2400" b="1" spc="-3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інтеграція</a:t>
            </a:r>
            <a:r>
              <a:rPr lang="uk-UA" sz="2400" b="1" spc="-3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в</a:t>
            </a:r>
            <a:r>
              <a:rPr lang="uk-UA" sz="2400" b="1" spc="-4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країнах</a:t>
            </a:r>
            <a:r>
              <a:rPr lang="uk-UA" sz="2400" b="1" spc="-4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spc="-2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ЄС</a:t>
            </a:r>
            <a:endParaRPr lang="uk-UA" sz="2400" b="1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E77C45-79A4-4B08-9620-66FCC5824C6D}"/>
              </a:ext>
            </a:extLst>
          </p:cNvPr>
          <p:cNvSpPr txBox="1"/>
          <p:nvPr/>
        </p:nvSpPr>
        <p:spPr>
          <a:xfrm>
            <a:off x="2194560" y="1872207"/>
            <a:ext cx="9159240" cy="3305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1280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Головні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сільського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господарства Західної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Європи</a:t>
            </a:r>
            <a:r>
              <a:rPr lang="uk-UA" sz="2400" spc="-2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рослинництво і тваринництво, що поширені повсюдно, </a:t>
            </a: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сполучаючись один з одним. Але в більшості країн переважний розвиток одержало тваринництво.</a:t>
            </a:r>
          </a:p>
          <a:p>
            <a:pPr marL="91440" marR="81280" indent="191135" algn="just">
              <a:lnSpc>
                <a:spcPct val="87000"/>
              </a:lnSpc>
              <a:spcBef>
                <a:spcPts val="15"/>
              </a:spcBef>
            </a:pP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Під впливом природних і історичних умов у регіоні склалися три основних типи сільського господарства: </a:t>
            </a:r>
          </a:p>
          <a:p>
            <a:pPr marL="434340" marR="81280" indent="-342900" algn="just">
              <a:lnSpc>
                <a:spcPct val="87000"/>
              </a:lnSpc>
              <a:spcBef>
                <a:spcPts val="15"/>
              </a:spcBef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північноєвропейський, </a:t>
            </a:r>
          </a:p>
          <a:p>
            <a:pPr marL="434340" marR="81280" indent="-342900" algn="just">
              <a:lnSpc>
                <a:spcPct val="87000"/>
              </a:lnSpc>
              <a:spcBef>
                <a:spcPts val="15"/>
              </a:spcBef>
              <a:buFont typeface="Wingdings" panose="05000000000000000000" pitchFamily="2" charset="2"/>
              <a:buChar char="ü"/>
            </a:pP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середньоєвропейський, </a:t>
            </a:r>
          </a:p>
          <a:p>
            <a:pPr marL="434340" marR="81280" indent="-342900" algn="just">
              <a:lnSpc>
                <a:spcPct val="87000"/>
              </a:lnSpc>
              <a:spcBef>
                <a:spcPts val="15"/>
              </a:spcBef>
              <a:buFont typeface="Wingdings" panose="05000000000000000000" pitchFamily="2" charset="2"/>
              <a:buChar char="ü"/>
            </a:pPr>
            <a:r>
              <a:rPr lang="uk-UA" sz="2400" dirty="0" err="1">
                <a:solidFill>
                  <a:srgbClr val="0C0C0C"/>
                </a:solidFill>
                <a:latin typeface="Times New Roman" panose="02020603050405020304" pitchFamily="18" charset="0"/>
              </a:rPr>
              <a:t>південноєвропейський</a:t>
            </a: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.</a:t>
            </a:r>
          </a:p>
          <a:p>
            <a:pPr marL="91440" marR="81280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10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5A4D2-597E-4E7F-9D3E-8365DE8D062B}"/>
              </a:ext>
            </a:extLst>
          </p:cNvPr>
          <p:cNvSpPr txBox="1"/>
          <p:nvPr/>
        </p:nvSpPr>
        <p:spPr>
          <a:xfrm>
            <a:off x="1706880" y="777241"/>
            <a:ext cx="9128760" cy="426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128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uk-UA" sz="24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північноєвропейського типу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розповсюдженого в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Скан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динавії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Фінляндії, а також у Великобританії, характерна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га інтенсивного молочного тваринництва, а в обслуговуючому його рослинництві — кормових культур і сірих хлібів.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1280" indent="191135" algn="just">
              <a:lnSpc>
                <a:spcPct val="87000"/>
              </a:lnSpc>
            </a:pPr>
            <a:r>
              <a:rPr lang="uk-UA" sz="24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Середньоєвропейський тип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відрізняється перевагою тварин-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ництва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молочного і молочно-м’ясного напрямку, а також свинар-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птахівництва. Дуже високого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досягло тваринництво в Данії, де воно стало галуззю міжнародної спеціалізації. Ця краї- на</a:t>
            </a:r>
            <a:r>
              <a:rPr lang="uk-UA" sz="2400" spc="-2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один</a:t>
            </a:r>
            <a:r>
              <a:rPr lang="uk-UA" sz="24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найбільших у світі виробників і експортерів олії,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лока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сиру, свинини, яєць. Недарма її нерідко називають «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молоч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ною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фермою» Європи. Рослинництво задовольняє потреби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лення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продовольстві, але і «працює» на тваринництво (значна частина оброблюваних земель зайнята кормовими культурами).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47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25369F-CDCD-4C7E-8232-60CC239A401D}"/>
              </a:ext>
            </a:extLst>
          </p:cNvPr>
          <p:cNvSpPr txBox="1"/>
          <p:nvPr/>
        </p:nvSpPr>
        <p:spPr>
          <a:xfrm>
            <a:off x="1859280" y="822961"/>
            <a:ext cx="8747760" cy="5203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1915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uk-UA" sz="24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південно-європейського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типу характерна перевага рос-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линництва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тваринництво відіграє другорядну роль.</a:t>
            </a:r>
          </a:p>
          <a:p>
            <a:pPr marL="91440" marR="80645" indent="191135" algn="just">
              <a:lnSpc>
                <a:spcPct val="87000"/>
              </a:lnSpc>
              <a:spcBef>
                <a:spcPts val="59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Хоча в посівах головне місце займають зернові культури, міжнародна спеціалізація Південної Європи визначається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насам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перед виробництвом фруктів, цитрусових, винограду, оливок, мигдалю, горіхів, тютюну,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ефірооліїстих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культур. За збором ви-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нограду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виробництву вин Італія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перша країна у світі, за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збо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ром маслин — Іспанія.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128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деяких випадках спеціалізація сільського господарства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буває особливо вузький профіль: у Франції, Швейцарії,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Нідерла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ндах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виробництво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сиру,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Франції,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Італії,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Іспанії,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Португа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лії</a:t>
            </a:r>
            <a:r>
              <a:rPr lang="uk-UA" sz="2400" spc="-2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винограду і вина, у ФРН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ячменя і хмелю для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пивоварст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ва, у Нідерландах -квітів. Рибальство давно стало галуззю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родної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спеціалізації в Норвегії, Данії й особливо в Ісландії.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1915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40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Органічне сільське господарство в ЄС (2022) - Organicinfo.ua">
            <a:extLst>
              <a:ext uri="{FF2B5EF4-FFF2-40B4-BE49-F238E27FC236}">
                <a16:creationId xmlns:a16="http://schemas.microsoft.com/office/drawing/2014/main" id="{96250A17-E880-4715-A69F-B72C1812D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822" y="289093"/>
            <a:ext cx="8274237" cy="627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808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C6CE6A-1C78-4607-A500-9072F03F5482}"/>
              </a:ext>
            </a:extLst>
          </p:cNvPr>
          <p:cNvSpPr txBox="1"/>
          <p:nvPr/>
        </p:nvSpPr>
        <p:spPr>
          <a:xfrm>
            <a:off x="1874520" y="1021080"/>
            <a:ext cx="8808720" cy="4590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2550" indent="191135" algn="just">
              <a:lnSpc>
                <a:spcPct val="87000"/>
              </a:lnSpc>
              <a:spcBef>
                <a:spcPts val="595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Підтримка сільської території — перспективний шлях роз- витку агробізнесу. На цьому шляху відбувається розвиток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фраструктури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життєзабезпечення сільського населення, від-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криваються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можливости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зайнятості селян у будівництві побутовому обслуговуванні, житлово-комунальному господар- </a:t>
            </a:r>
            <a:r>
              <a:rPr lang="uk-UA" sz="2400" spc="-1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стві</a:t>
            </a:r>
            <a:r>
              <a:rPr lang="uk-UA" sz="24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0645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політиці підтримки сільських територій забезпечується підтримка усіх виробників незалежно від форми власності та го-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сподарювання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спеціалізації виробництва, </a:t>
            </a:r>
            <a:r>
              <a:rPr lang="uk-UA" sz="24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коньюнктури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ринку тощо. Окрім вищезазначеного також підвищується якість життя сільського населення, ефективно відтворюється робоча сила, підвищується її кваліфікація. На розвиток сільського господарства і харчової промисловості певний вплив справляє аграрна політика ЕС.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3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82B6FA-85D8-48FD-B680-E722EA630C6B}"/>
              </a:ext>
            </a:extLst>
          </p:cNvPr>
          <p:cNvSpPr txBox="1"/>
          <p:nvPr/>
        </p:nvSpPr>
        <p:spPr>
          <a:xfrm>
            <a:off x="2331720" y="1097280"/>
            <a:ext cx="8016240" cy="42957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253365" lvl="1" indent="-285750">
              <a:lnSpc>
                <a:spcPct val="87000"/>
              </a:lnSpc>
              <a:spcBef>
                <a:spcPts val="590"/>
              </a:spcBef>
              <a:spcAft>
                <a:spcPts val="0"/>
              </a:spcAft>
              <a:buClr>
                <a:srgbClr val="0C0C0C"/>
              </a:buClr>
              <a:buSzPts val="1150"/>
              <a:buFont typeface="Arial" panose="020B0604020202020204" pitchFamily="34" charset="0"/>
              <a:buAutoNum type="arabicPeriod"/>
              <a:tabLst>
                <a:tab pos="1022350" algn="l"/>
              </a:tabLst>
            </a:pPr>
            <a:r>
              <a:rPr lang="uk-UA" sz="20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Основні</a:t>
            </a:r>
            <a:r>
              <a:rPr lang="uk-UA" sz="20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організаційні</a:t>
            </a:r>
            <a:r>
              <a:rPr lang="uk-UA" sz="20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форми</a:t>
            </a:r>
            <a:r>
              <a:rPr lang="uk-UA" sz="2000" b="1" spc="-5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spc="-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агробізнесу в США</a:t>
            </a:r>
            <a:endParaRPr lang="uk-UA" sz="2000" b="1" spc="-5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91440" marR="80645" indent="648335" algn="just">
              <a:lnSpc>
                <a:spcPct val="87000"/>
              </a:lnSpc>
              <a:spcBef>
                <a:spcPts val="1205"/>
              </a:spcBef>
              <a:spcAft>
                <a:spcPts val="0"/>
              </a:spcAft>
            </a:pP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продовольчого ринку світу багато у чому ви-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значається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розвитком сільськогосподарського виробництва у США, Японії, Європі, Канаді. Виробництво зерна і м’яса в цих регіонах в останні десятиріччя характеризується високою стабільністю і перевищує 3/4 виробництва в розвинутих країнах.</a:t>
            </a:r>
          </a:p>
          <a:p>
            <a:pPr marL="91440" marR="80645" indent="648335" algn="just">
              <a:lnSpc>
                <a:spcPct val="87000"/>
              </a:lnSpc>
              <a:spcBef>
                <a:spcPts val="1205"/>
              </a:spcBef>
            </a:pP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Найпотужніша система агробізнесу в США де продукція цієї системи складає 12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 ВВП, в той же час частка продукції власне сільського господарства США в ВВП складає лише 1,5</a:t>
            </a:r>
            <a:r>
              <a:rPr lang="uk-UA" sz="18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Частка США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світовому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виробництві: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сої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43,7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кукурудзи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34,4</a:t>
            </a:r>
            <a:r>
              <a:rPr lang="uk-UA" sz="18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 бавовни — 21,2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 пшениці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11,6</a:t>
            </a:r>
            <a:r>
              <a:rPr lang="uk-UA" sz="1800" spc="-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%. Частка занятих в агробізнесі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США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загальній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чисельності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працюючих</a:t>
            </a:r>
            <a:r>
              <a:rPr lang="uk-UA" sz="18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 12 %, а у сільському господарстві всього — 3 %.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0645" indent="648335" algn="just">
              <a:lnSpc>
                <a:spcPct val="87000"/>
              </a:lnSpc>
              <a:spcBef>
                <a:spcPts val="1205"/>
              </a:spcBef>
              <a:spcAft>
                <a:spcPts val="0"/>
              </a:spcAft>
            </a:pPr>
            <a:endParaRPr lang="uk-UA" sz="2000" dirty="0">
              <a:solidFill>
                <a:srgbClr val="0C0C0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" marR="80645" indent="648335" algn="just">
              <a:lnSpc>
                <a:spcPct val="87000"/>
              </a:lnSpc>
              <a:spcBef>
                <a:spcPts val="1205"/>
              </a:spcBef>
              <a:spcAft>
                <a:spcPts val="0"/>
              </a:spcAft>
            </a:pP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5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38D143-F19C-4F30-A81B-7AE326308B7B}"/>
              </a:ext>
            </a:extLst>
          </p:cNvPr>
          <p:cNvSpPr txBox="1"/>
          <p:nvPr/>
        </p:nvSpPr>
        <p:spPr>
          <a:xfrm>
            <a:off x="2346960" y="1336239"/>
            <a:ext cx="8153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C0C0C"/>
                </a:solidFill>
                <a:latin typeface="Times New Roman" panose="02020603050405020304" pitchFamily="18" charset="0"/>
              </a:rPr>
              <a:t>Вирішальна роль США і країн ЄС на світових ринках продовольства пояснюється довгостроковими зусиллями, спрямованими на індустріалізацію сільського господарства. Абсолютна перевага сільськогосподарських сфер у структурі АПК США дозволяє їм ініціювати створення сучасного механізму його як більш жорсткого, маючого техніко-економічний характер нормативного контролю над технологією і організацією сільськогосподарського виробництва. </a:t>
            </a:r>
          </a:p>
        </p:txBody>
      </p:sp>
    </p:spTree>
    <p:extLst>
      <p:ext uri="{BB962C8B-B14F-4D97-AF65-F5344CB8AC3E}">
        <p14:creationId xmlns:p14="http://schemas.microsoft.com/office/powerpoint/2010/main" val="839249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26D02835-E286-4487-BA64-29CB4C08B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435" y="0"/>
            <a:ext cx="8467352" cy="59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7D503D-976F-4094-AFD7-8DA317C4F6B5}"/>
              </a:ext>
            </a:extLst>
          </p:cNvPr>
          <p:cNvSpPr txBox="1"/>
          <p:nvPr/>
        </p:nvSpPr>
        <p:spPr>
          <a:xfrm>
            <a:off x="3048000" y="584588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Прибуток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виробництва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сільськогосподарської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продукції</a:t>
            </a:r>
            <a:r>
              <a:rPr lang="ru-RU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в США з 1961 до 2019 року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359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C9D286-970B-4DA5-AACF-8D6D692F83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60" t="12417" r="31396" b="44185"/>
          <a:stretch/>
        </p:blipFill>
        <p:spPr>
          <a:xfrm>
            <a:off x="1676400" y="851647"/>
            <a:ext cx="9897821" cy="436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DEDBA9-253D-4D82-8D37-D981DC38B531}"/>
              </a:ext>
            </a:extLst>
          </p:cNvPr>
          <p:cNvSpPr txBox="1"/>
          <p:nvPr/>
        </p:nvSpPr>
        <p:spPr>
          <a:xfrm>
            <a:off x="2034988" y="1127760"/>
            <a:ext cx="7810052" cy="357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1280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Характерна особливість розвитку сільського господарства розвинутих країн</a:t>
            </a:r>
            <a:r>
              <a:rPr lang="uk-UA" sz="20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посилення державно-монополістичного регулювання цієї галузі. Форми і методи цього регулювання суттєве відрізняються в різних країнах, що зумовлено специфікою розвитку сільського господарства кожної з них.</a:t>
            </a:r>
          </a:p>
          <a:p>
            <a:pPr marL="91440" marR="81280" indent="191135" algn="just">
              <a:lnSpc>
                <a:spcPct val="87000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Більшість американських програм з контролю за виробництвом обмежують доступність фермерських продуктів для середніх американців і підвищують ціни на них. Це є монопольний ефект, який досягається в послідовно конкурентній економіці лише силою держави, що діє в інтересах фермерів. Як і більшість країн Заходу, США здійснює програми підтримки фермерів по каналах USDA</a:t>
            </a:r>
            <a:r>
              <a:rPr lang="uk-UA" sz="20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United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States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Agriculture</a:t>
            </a:r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(Міністерство сільського господарства США).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D93220-4FCD-4697-B507-E44170494E71}"/>
              </a:ext>
            </a:extLst>
          </p:cNvPr>
          <p:cNvSpPr txBox="1"/>
          <p:nvPr/>
        </p:nvSpPr>
        <p:spPr>
          <a:xfrm>
            <a:off x="2667000" y="1164580"/>
            <a:ext cx="7543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Основною метою цих програм є забезпечення стабільності або підвищення цін на продукцію фермерів та їхніх доходів, хоча, як правило, цього вдається досягти за рахунок підвищення закупівельних цін на сільськогосподарську продукцію і відносного зниження її споживання. Західні й американські програми передбачають заходи щодо підтримки рівня експорту, а також інші форми непрямого субсидування фермерських господарств. Слід також врахувати заходи, що проводяться в рамках інших програм USDA, зокрема розвиток сільської інфраструктури й страхування врожаїв, які можна також розглядати і як непрямі субсидії фермерам.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40164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81D047-923C-4788-AFAB-DAD145415CDF}"/>
              </a:ext>
            </a:extLst>
          </p:cNvPr>
          <p:cNvSpPr txBox="1"/>
          <p:nvPr/>
        </p:nvSpPr>
        <p:spPr>
          <a:xfrm>
            <a:off x="2468880" y="1143001"/>
            <a:ext cx="806196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Існує три принципових підходи до програм підтримки цін з позицій аналізу попиту і пропозиції. </a:t>
            </a:r>
          </a:p>
          <a:p>
            <a:pPr algn="just"/>
            <a:r>
              <a:rPr lang="uk-UA" sz="24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першому підході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підвищують фермерські ціни шляхом обмеження пропозиції фермерської продукції / підвищення ціни для споживачів. Сільськогосподарські ринки є настільки конкурентними, що фермери не можуть діяти монопольно без допомоги держави. Уряд США, звичайно, не може примусити індивідуальних фермерів обмежити виробництво, він просить ферми обмежити його, надаючи їм</a:t>
            </a:r>
            <a:r>
              <a:rPr lang="uk-UA" sz="2400" spc="2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це можливість брати участь в інших програмах.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3580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CD215D-923C-4ECC-8F3C-E8340F1F8B73}"/>
              </a:ext>
            </a:extLst>
          </p:cNvPr>
          <p:cNvSpPr txBox="1"/>
          <p:nvPr/>
        </p:nvSpPr>
        <p:spPr>
          <a:xfrm>
            <a:off x="1927860" y="944880"/>
            <a:ext cx="83362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другому підході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підвищує фермерські ціни, купуючи ту кількість продукції, яка, будучи проданою, може знизити ринкову ціну. Ситуація, коли уряд змушений купити продукцію, оцінюється ним як негативна, і як позитивна</a:t>
            </a:r>
            <a:r>
              <a:rPr lang="uk-UA" sz="2400" spc="-1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коли запаси уряду досить незначні.</a:t>
            </a:r>
          </a:p>
          <a:p>
            <a:pPr algn="just"/>
            <a:r>
              <a:rPr lang="uk-UA" sz="2400" b="1" dirty="0">
                <a:solidFill>
                  <a:srgbClr val="0C0C0C"/>
                </a:solidFill>
                <a:latin typeface="Times New Roman" panose="02020603050405020304" pitchFamily="18" charset="0"/>
              </a:rPr>
              <a:t>Третій підхід </a:t>
            </a:r>
            <a:r>
              <a:rPr lang="uk-UA" sz="2400" dirty="0">
                <a:solidFill>
                  <a:srgbClr val="0C0C0C"/>
                </a:solidFill>
                <a:latin typeface="Times New Roman" panose="02020603050405020304" pitchFamily="18" charset="0"/>
              </a:rPr>
              <a:t>включає існуючі нині цільову ціну і дефіцитну платіжну схему, які використовуються в зернових програмах у комбінації з першим і другим підходами. При цьому підході фермер одержує другу гарантовану ціну, яка називається цільовою. </a:t>
            </a:r>
          </a:p>
        </p:txBody>
      </p:sp>
    </p:spTree>
    <p:extLst>
      <p:ext uri="{BB962C8B-B14F-4D97-AF65-F5344CB8AC3E}">
        <p14:creationId xmlns:p14="http://schemas.microsoft.com/office/powerpoint/2010/main" val="2400170676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1369</Words>
  <Application>Microsoft Office PowerPoint</Application>
  <PresentationFormat>Широкий екран</PresentationFormat>
  <Paragraphs>38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4" baseType="lpstr">
      <vt:lpstr>Arial</vt:lpstr>
      <vt:lpstr>Century Gothic</vt:lpstr>
      <vt:lpstr>Times New Roman</vt:lpstr>
      <vt:lpstr>Wingdings</vt:lpstr>
      <vt:lpstr>Wingdings 3</vt:lpstr>
      <vt:lpstr>Віхоть</vt:lpstr>
      <vt:lpstr>Тема 8. Агробізнес у розвинених країнах світу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Агробізнес у розвинених країнах світу</dc:title>
  <dc:creator>Iryna Abramova</dc:creator>
  <cp:lastModifiedBy>Iryna Abramova</cp:lastModifiedBy>
  <cp:revision>7</cp:revision>
  <dcterms:created xsi:type="dcterms:W3CDTF">2024-11-28T08:27:33Z</dcterms:created>
  <dcterms:modified xsi:type="dcterms:W3CDTF">2024-11-28T10:21:35Z</dcterms:modified>
</cp:coreProperties>
</file>