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9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936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975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932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93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4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47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6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2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55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9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78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4616-AB58-4F0A-B88D-0BFA8C14FBEB}" type="datetimeFigureOut">
              <a:rPr lang="ru-RU" smtClean="0"/>
              <a:t>05.12.2020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1A6677-3605-4B4B-85E7-021C35E5A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5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Маркетинговий аналіз продукту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Виконав Вишневський Вадим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2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7219" y="4676358"/>
            <a:ext cx="6045958" cy="128089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Дякую за увагу!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8" y="341194"/>
            <a:ext cx="8734116" cy="38896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/>
              <a:t>Останнім</a:t>
            </a:r>
            <a:r>
              <a:rPr lang="ru-RU" sz="2800" dirty="0"/>
              <a:t> </a:t>
            </a:r>
            <a:r>
              <a:rPr lang="ru-RU" sz="2800" dirty="0" err="1"/>
              <a:t>етапом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 нового товару є </a:t>
            </a:r>
            <a:r>
              <a:rPr lang="ru-RU" sz="2800" dirty="0" err="1"/>
              <a:t>тестування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концепції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зразків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існують</a:t>
            </a:r>
            <a:r>
              <a:rPr lang="ru-RU" sz="2800" dirty="0"/>
              <a:t>. На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/>
              <a:t>етапі</a:t>
            </a:r>
            <a:r>
              <a:rPr lang="ru-RU" sz="2800" dirty="0"/>
              <a:t> </a:t>
            </a:r>
            <a:r>
              <a:rPr lang="ru-RU" sz="2800" dirty="0" err="1"/>
              <a:t>використовуються</a:t>
            </a:r>
            <a:r>
              <a:rPr lang="ru-RU" sz="2800" dirty="0"/>
              <a:t>:</a:t>
            </a:r>
          </a:p>
          <a:p>
            <a:pPr lvl="0"/>
            <a:r>
              <a:rPr lang="ru-RU" sz="2400" u="sng" dirty="0"/>
              <a:t> </a:t>
            </a:r>
            <a:r>
              <a:rPr lang="ru-RU" sz="2400" b="1" u="sng" dirty="0" err="1"/>
              <a:t>різноманітні</a:t>
            </a:r>
            <a:r>
              <a:rPr lang="ru-RU" sz="2400" b="1" u="sng" dirty="0"/>
              <a:t> методики </a:t>
            </a:r>
            <a:r>
              <a:rPr lang="ru-RU" sz="2400" b="1" u="sng" dirty="0" err="1"/>
              <a:t>опитувань</a:t>
            </a:r>
            <a:r>
              <a:rPr lang="ru-RU" sz="2400" u="sng" dirty="0"/>
              <a:t>; </a:t>
            </a:r>
            <a:endParaRPr lang="ru-RU" sz="2400" dirty="0"/>
          </a:p>
          <a:p>
            <a:pPr lvl="0"/>
            <a:r>
              <a:rPr lang="ru-RU" sz="2400" dirty="0"/>
              <a:t>метод </a:t>
            </a:r>
            <a:r>
              <a:rPr lang="ru-RU" sz="2400" dirty="0" err="1"/>
              <a:t>порівняння</a:t>
            </a:r>
            <a:r>
              <a:rPr lang="ru-RU" sz="2400" dirty="0"/>
              <a:t> </a:t>
            </a:r>
            <a:r>
              <a:rPr lang="ru-RU" sz="2400" dirty="0" err="1"/>
              <a:t>рейтингів</a:t>
            </a:r>
            <a:r>
              <a:rPr lang="ru-RU" sz="2400" dirty="0"/>
              <a:t> </a:t>
            </a:r>
            <a:r>
              <a:rPr lang="ru-RU" sz="2400" dirty="0" err="1"/>
              <a:t>концепцій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і </a:t>
            </a:r>
            <a:r>
              <a:rPr lang="ru-RU" sz="2400" dirty="0" err="1"/>
              <a:t>наявних</a:t>
            </a:r>
            <a:r>
              <a:rPr lang="ru-RU" sz="2400" dirty="0"/>
              <a:t> на ринку (</a:t>
            </a:r>
            <a:r>
              <a:rPr lang="ru-RU" sz="2400" dirty="0" err="1"/>
              <a:t>такі</a:t>
            </a:r>
            <a:r>
              <a:rPr lang="ru-RU" sz="2400" dirty="0"/>
              <a:t> рейтинги </a:t>
            </a:r>
            <a:r>
              <a:rPr lang="ru-RU" sz="2400" dirty="0" err="1"/>
              <a:t>попередньо</a:t>
            </a:r>
            <a:r>
              <a:rPr lang="ru-RU" sz="2400" dirty="0"/>
              <a:t> </a:t>
            </a:r>
            <a:r>
              <a:rPr lang="ru-RU" sz="2400" dirty="0" err="1"/>
              <a:t>визначаються</a:t>
            </a:r>
            <a:r>
              <a:rPr lang="ru-RU" sz="2400" dirty="0"/>
              <a:t>);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нарешті</a:t>
            </a:r>
            <a:r>
              <a:rPr lang="ru-RU" sz="2400" dirty="0"/>
              <a:t>, </a:t>
            </a:r>
            <a:r>
              <a:rPr lang="ru-RU" sz="2400" dirty="0" err="1"/>
              <a:t>хоум</a:t>
            </a:r>
            <a:r>
              <a:rPr lang="ru-RU" sz="2400" dirty="0"/>
              <a:t>-тести для </a:t>
            </a:r>
            <a:r>
              <a:rPr lang="ru-RU" sz="2400" b="1" dirty="0" err="1"/>
              <a:t>тестування</a:t>
            </a:r>
            <a:r>
              <a:rPr lang="ru-RU" sz="2400" b="1" dirty="0"/>
              <a:t> </a:t>
            </a:r>
            <a:r>
              <a:rPr lang="ru-RU" sz="2400" b="1" dirty="0" err="1"/>
              <a:t>вже</a:t>
            </a:r>
            <a:r>
              <a:rPr lang="ru-RU" sz="2400" b="1" dirty="0"/>
              <a:t> </a:t>
            </a:r>
            <a:r>
              <a:rPr lang="ru-RU" sz="2400" b="1" dirty="0" err="1"/>
              <a:t>наявного</a:t>
            </a:r>
            <a:r>
              <a:rPr lang="ru-RU" sz="2400" b="1" dirty="0"/>
              <a:t> нового продукту</a:t>
            </a:r>
            <a:r>
              <a:rPr lang="ru-RU" sz="2400" dirty="0"/>
              <a:t>, товару</a:t>
            </a:r>
          </a:p>
        </p:txBody>
      </p:sp>
    </p:spTree>
    <p:extLst>
      <p:ext uri="{BB962C8B-B14F-4D97-AF65-F5344CB8AC3E}">
        <p14:creationId xmlns:p14="http://schemas.microsoft.com/office/powerpoint/2010/main" val="9373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Чому це так важливо?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7701200" cy="40062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800" dirty="0"/>
              <a:t>Т</a:t>
            </a:r>
            <a:r>
              <a:rPr lang="ru-RU" sz="2800" dirty="0" smtClean="0"/>
              <a:t>овар </a:t>
            </a:r>
            <a:r>
              <a:rPr lang="ru-RU" sz="2800" dirty="0" err="1"/>
              <a:t>виступає</a:t>
            </a:r>
            <a:r>
              <a:rPr lang="ru-RU" sz="2800" dirty="0"/>
              <a:t> як </a:t>
            </a:r>
            <a:r>
              <a:rPr lang="ru-RU" sz="2800" u="sng" dirty="0" err="1"/>
              <a:t>основний</a:t>
            </a:r>
            <a:r>
              <a:rPr lang="ru-RU" sz="2800" u="sng" dirty="0"/>
              <a:t> </a:t>
            </a:r>
            <a:r>
              <a:rPr lang="ru-RU" sz="2800" u="sng" dirty="0" err="1"/>
              <a:t>інструмент</a:t>
            </a:r>
            <a:r>
              <a:rPr lang="ru-RU" sz="2800" u="sng" dirty="0"/>
              <a:t> </a:t>
            </a:r>
            <a:r>
              <a:rPr lang="ru-RU" sz="2800" u="sng" dirty="0" err="1"/>
              <a:t>конкурентної</a:t>
            </a:r>
            <a:r>
              <a:rPr lang="ru-RU" sz="2800" u="sng" dirty="0"/>
              <a:t> </a:t>
            </a:r>
            <a:r>
              <a:rPr lang="ru-RU" sz="2800" u="sng" dirty="0" err="1"/>
              <a:t>боротьби</a:t>
            </a:r>
            <a:r>
              <a:rPr lang="ru-RU" sz="2800" u="sng" dirty="0"/>
              <a:t> </a:t>
            </a:r>
            <a:r>
              <a:rPr lang="ru-RU" sz="2800" dirty="0"/>
              <a:t>на ринку. </a:t>
            </a:r>
            <a:endParaRPr lang="ru-RU" sz="2800" dirty="0" smtClean="0"/>
          </a:p>
          <a:p>
            <a:pPr>
              <a:buFont typeface="+mj-lt"/>
              <a:buAutoNum type="arabicPeriod"/>
            </a:pPr>
            <a:r>
              <a:rPr lang="ru-RU" sz="2800" dirty="0"/>
              <a:t>Т</a:t>
            </a:r>
            <a:r>
              <a:rPr lang="ru-RU" sz="2800" dirty="0" smtClean="0"/>
              <a:t>овар </a:t>
            </a:r>
            <a:r>
              <a:rPr lang="ru-RU" sz="2800" u="sng" dirty="0" err="1" smtClean="0"/>
              <a:t>відображає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фірму</a:t>
            </a:r>
            <a:r>
              <a:rPr lang="ru-RU" sz="2800" dirty="0" smtClean="0"/>
              <a:t> в </a:t>
            </a:r>
            <a:r>
              <a:rPr lang="ru-RU" sz="2800" dirty="0" err="1"/>
              <a:t>сприйнятті</a:t>
            </a:r>
            <a:r>
              <a:rPr lang="ru-RU" sz="2800" dirty="0"/>
              <a:t> </a:t>
            </a:r>
            <a:r>
              <a:rPr lang="ru-RU" sz="2800" dirty="0" err="1" smtClean="0"/>
              <a:t>споживача</a:t>
            </a:r>
            <a:endParaRPr lang="ru-RU" sz="2800" dirty="0" smtClean="0"/>
          </a:p>
          <a:p>
            <a:pPr>
              <a:buFont typeface="+mj-lt"/>
              <a:buAutoNum type="arabicPeriod"/>
            </a:pPr>
            <a:r>
              <a:rPr lang="ru-RU" sz="2800" dirty="0" err="1"/>
              <a:t>Н</a:t>
            </a:r>
            <a:r>
              <a:rPr lang="ru-RU" sz="2800" dirty="0" err="1" smtClean="0"/>
              <a:t>айважливішою</a:t>
            </a:r>
            <a:r>
              <a:rPr lang="ru-RU" sz="2800" dirty="0" smtClean="0"/>
              <a:t> </a:t>
            </a:r>
            <a:r>
              <a:rPr lang="ru-RU" sz="2800" dirty="0"/>
              <a:t>проблемою маркетингу є </a:t>
            </a:r>
            <a:r>
              <a:rPr lang="ru-RU" sz="2800" u="sng" dirty="0" err="1"/>
              <a:t>розробка</a:t>
            </a:r>
            <a:r>
              <a:rPr lang="ru-RU" sz="2800" u="sng" dirty="0"/>
              <a:t> і </a:t>
            </a:r>
            <a:r>
              <a:rPr lang="ru-RU" sz="2800" u="sng" dirty="0" err="1"/>
              <a:t>виведення</a:t>
            </a:r>
            <a:r>
              <a:rPr lang="ru-RU" sz="2800" u="sng" dirty="0"/>
              <a:t> на </a:t>
            </a:r>
            <a:r>
              <a:rPr lang="ru-RU" sz="2800" u="sng" dirty="0" err="1"/>
              <a:t>ринок</a:t>
            </a:r>
            <a:r>
              <a:rPr lang="ru-RU" sz="2800" u="sng" dirty="0"/>
              <a:t> </a:t>
            </a:r>
            <a:r>
              <a:rPr lang="ru-RU" sz="2800" u="sng" dirty="0" err="1"/>
              <a:t>нових</a:t>
            </a:r>
            <a:r>
              <a:rPr lang="ru-RU" sz="2800" u="sng" dirty="0"/>
              <a:t> </a:t>
            </a:r>
            <a:r>
              <a:rPr lang="ru-RU" sz="2800" u="sng" dirty="0" err="1"/>
              <a:t>товарів</a:t>
            </a:r>
            <a:r>
              <a:rPr lang="ru-RU" sz="2800" dirty="0"/>
              <a:t> і </a:t>
            </a:r>
            <a:r>
              <a:rPr lang="ru-RU" sz="2800" dirty="0" err="1"/>
              <a:t>послуг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100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971" y="491319"/>
            <a:ext cx="9798642" cy="1413681"/>
          </a:xfrm>
        </p:spPr>
        <p:txBody>
          <a:bodyPr/>
          <a:lstStyle/>
          <a:p>
            <a:r>
              <a:rPr lang="uk-UA" dirty="0" smtClean="0"/>
              <a:t>Основні напрями маркетингового аналізу товару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92824" y="2336618"/>
            <a:ext cx="783563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дослідження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життєвого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циклу товару;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позиціонування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товару;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дослідження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цін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і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еластичності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попиту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дослідження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нового товару. </a:t>
            </a:r>
          </a:p>
        </p:txBody>
      </p:sp>
    </p:spTree>
    <p:extLst>
      <p:ext uri="{BB962C8B-B14F-4D97-AF65-F5344CB8AC3E}">
        <p14:creationId xmlns:p14="http://schemas.microsoft.com/office/powerpoint/2010/main" val="86032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2" y="122829"/>
            <a:ext cx="8911537" cy="1277203"/>
          </a:xfrm>
        </p:spPr>
        <p:txBody>
          <a:bodyPr/>
          <a:lstStyle/>
          <a:p>
            <a:r>
              <a:rPr lang="uk-UA" b="1" i="1" dirty="0"/>
              <a:t>Дослідження реального життєвого циклу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09" y="1854163"/>
            <a:ext cx="5422021" cy="3443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77" y="1854164"/>
            <a:ext cx="5801262" cy="3443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09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624110"/>
            <a:ext cx="9866881" cy="727018"/>
          </a:xfrm>
        </p:spPr>
        <p:txBody>
          <a:bodyPr/>
          <a:lstStyle/>
          <a:p>
            <a:pPr algn="ctr"/>
            <a:r>
              <a:rPr lang="uk-UA" dirty="0" smtClean="0"/>
              <a:t>Позиціювання товару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654" y="1351128"/>
            <a:ext cx="4516958" cy="2890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98" y="4344067"/>
            <a:ext cx="3767350" cy="2411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1" y="1331042"/>
            <a:ext cx="4851566" cy="2910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870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ДОСЛІДЖЕНЬ ПОЗИЦІЮВАННЯ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70" y="1905000"/>
            <a:ext cx="9798642" cy="400622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200" dirty="0" err="1" smtClean="0"/>
              <a:t>визначаються</a:t>
            </a:r>
            <a:r>
              <a:rPr lang="ru-RU" sz="2200" dirty="0" smtClean="0"/>
              <a:t> </a:t>
            </a:r>
            <a:r>
              <a:rPr lang="ru-RU" sz="2200" dirty="0" err="1"/>
              <a:t>домінантні</a:t>
            </a:r>
            <a:r>
              <a:rPr lang="ru-RU" sz="2200" dirty="0"/>
              <a:t> </a:t>
            </a:r>
            <a:r>
              <a:rPr lang="ru-RU" sz="2200" dirty="0" err="1"/>
              <a:t>оцінні</a:t>
            </a:r>
            <a:r>
              <a:rPr lang="ru-RU" sz="2200" dirty="0"/>
              <a:t> </a:t>
            </a:r>
            <a:r>
              <a:rPr lang="ru-RU" sz="2200" dirty="0" err="1"/>
              <a:t>мотиви</a:t>
            </a:r>
            <a:r>
              <a:rPr lang="ru-RU" sz="2200" dirty="0"/>
              <a:t> </a:t>
            </a:r>
            <a:r>
              <a:rPr lang="ru-RU" sz="2200" dirty="0" err="1"/>
              <a:t>сприйняття</a:t>
            </a:r>
            <a:r>
              <a:rPr lang="ru-RU" sz="2200" dirty="0"/>
              <a:t> товару</a:t>
            </a:r>
            <a:r>
              <a:rPr lang="ru-RU" sz="22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ru-RU" sz="2200" dirty="0" smtClean="0"/>
              <a:t>те </a:t>
            </a:r>
            <a:r>
              <a:rPr lang="ru-RU" sz="2200" dirty="0"/>
              <a:t>ж </a:t>
            </a:r>
            <a:r>
              <a:rPr lang="ru-RU" sz="2200" dirty="0" err="1"/>
              <a:t>саме</a:t>
            </a:r>
            <a:r>
              <a:rPr lang="ru-RU" sz="2200" dirty="0"/>
              <a:t> </a:t>
            </a:r>
            <a:r>
              <a:rPr lang="ru-RU" sz="2200" dirty="0" err="1"/>
              <a:t>робиться</a:t>
            </a:r>
            <a:r>
              <a:rPr lang="ru-RU" sz="2200" dirty="0"/>
              <a:t> </a:t>
            </a:r>
            <a:r>
              <a:rPr lang="ru-RU" sz="2200" dirty="0" err="1"/>
              <a:t>стосовно</a:t>
            </a:r>
            <a:r>
              <a:rPr lang="ru-RU" sz="2200" dirty="0"/>
              <a:t> </a:t>
            </a:r>
            <a:r>
              <a:rPr lang="ru-RU" sz="2200" dirty="0" err="1"/>
              <a:t>подібних</a:t>
            </a:r>
            <a:r>
              <a:rPr lang="ru-RU" sz="2200" dirty="0"/>
              <a:t> </a:t>
            </a:r>
            <a:r>
              <a:rPr lang="ru-RU" sz="2200" dirty="0" err="1"/>
              <a:t>товарів</a:t>
            </a:r>
            <a:r>
              <a:rPr lang="ru-RU" sz="2200" dirty="0"/>
              <a:t> </a:t>
            </a:r>
            <a:r>
              <a:rPr lang="ru-RU" sz="2200" dirty="0" err="1"/>
              <a:t>основних</a:t>
            </a:r>
            <a:r>
              <a:rPr lang="ru-RU" sz="2200" dirty="0"/>
              <a:t> </a:t>
            </a:r>
            <a:r>
              <a:rPr lang="ru-RU" sz="2200" dirty="0" err="1"/>
              <a:t>конкурентів</a:t>
            </a:r>
            <a:r>
              <a:rPr lang="ru-RU" sz="2200" dirty="0"/>
              <a:t>. </a:t>
            </a:r>
            <a:endParaRPr lang="ru-RU" sz="2200" dirty="0" smtClean="0"/>
          </a:p>
          <a:p>
            <a:pPr>
              <a:buFont typeface="+mj-lt"/>
              <a:buAutoNum type="arabicPeriod"/>
            </a:pPr>
            <a:r>
              <a:rPr lang="ru-RU" sz="2200" dirty="0" err="1" smtClean="0"/>
              <a:t>будується</a:t>
            </a:r>
            <a:r>
              <a:rPr lang="ru-RU" sz="2200" dirty="0" smtClean="0"/>
              <a:t> </a:t>
            </a:r>
            <a:r>
              <a:rPr lang="ru-RU" sz="2200" dirty="0"/>
              <a:t>карта </a:t>
            </a:r>
            <a:r>
              <a:rPr lang="ru-RU" sz="2200" dirty="0" err="1"/>
              <a:t>сприйняття</a:t>
            </a:r>
            <a:r>
              <a:rPr lang="ru-RU" sz="2200" dirty="0"/>
              <a:t> </a:t>
            </a:r>
            <a:r>
              <a:rPr lang="ru-RU" sz="2200" dirty="0" err="1"/>
              <a:t>власного</a:t>
            </a:r>
            <a:r>
              <a:rPr lang="ru-RU" sz="2200" dirty="0"/>
              <a:t> товару і товару конкурента. </a:t>
            </a:r>
            <a:endParaRPr lang="ru-RU" sz="2200" dirty="0" smtClean="0"/>
          </a:p>
          <a:p>
            <a:pPr>
              <a:buFont typeface="+mj-lt"/>
              <a:buAutoNum type="arabicPeriod"/>
            </a:pPr>
            <a:r>
              <a:rPr lang="ru-RU" sz="2200" dirty="0" err="1" smtClean="0"/>
              <a:t>здійснюється</a:t>
            </a:r>
            <a:r>
              <a:rPr lang="ru-RU" sz="2200" dirty="0" smtClean="0"/>
              <a:t>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цієї</a:t>
            </a:r>
            <a:r>
              <a:rPr lang="ru-RU" sz="2200" dirty="0"/>
              <a:t> </a:t>
            </a:r>
            <a:r>
              <a:rPr lang="ru-RU" sz="2200" dirty="0" err="1"/>
              <a:t>карти</a:t>
            </a:r>
            <a:r>
              <a:rPr lang="ru-RU" sz="2200" dirty="0"/>
              <a:t>, </a:t>
            </a:r>
            <a:r>
              <a:rPr lang="ru-RU" sz="2200" dirty="0" err="1"/>
              <a:t>відбирається</a:t>
            </a:r>
            <a:r>
              <a:rPr lang="ru-RU" sz="2200" dirty="0"/>
              <a:t> на </a:t>
            </a:r>
            <a:r>
              <a:rPr lang="ru-RU" sz="2200" dirty="0" err="1"/>
              <a:t>ній</a:t>
            </a:r>
            <a:r>
              <a:rPr lang="ru-RU" sz="2200" dirty="0"/>
              <a:t> </a:t>
            </a:r>
            <a:r>
              <a:rPr lang="ru-RU" sz="2200" dirty="0" err="1"/>
              <a:t>найбільш</a:t>
            </a:r>
            <a:r>
              <a:rPr lang="ru-RU" sz="2200" dirty="0"/>
              <a:t> </a:t>
            </a:r>
            <a:r>
              <a:rPr lang="ru-RU" sz="2200" dirty="0" err="1"/>
              <a:t>прийнятне</a:t>
            </a:r>
            <a:r>
              <a:rPr lang="ru-RU" sz="2200" dirty="0"/>
              <a:t> (з </a:t>
            </a:r>
            <a:r>
              <a:rPr lang="ru-RU" sz="2200" dirty="0" err="1"/>
              <a:t>урахуванням</a:t>
            </a:r>
            <a:r>
              <a:rPr lang="ru-RU" sz="2200" dirty="0"/>
              <a:t> </a:t>
            </a:r>
            <a:r>
              <a:rPr lang="ru-RU" sz="2200" dirty="0" err="1"/>
              <a:t>запитів</a:t>
            </a:r>
            <a:r>
              <a:rPr lang="ru-RU" sz="2200" dirty="0"/>
              <a:t> </a:t>
            </a:r>
            <a:r>
              <a:rPr lang="ru-RU" sz="2200" dirty="0" err="1"/>
              <a:t>споживачів</a:t>
            </a:r>
            <a:r>
              <a:rPr lang="ru-RU" sz="2200" dirty="0"/>
              <a:t> і </a:t>
            </a:r>
            <a:r>
              <a:rPr lang="ru-RU" sz="2200" dirty="0" err="1"/>
              <a:t>можливостей</a:t>
            </a:r>
            <a:r>
              <a:rPr lang="ru-RU" sz="2200" dirty="0"/>
              <a:t> </a:t>
            </a:r>
            <a:r>
              <a:rPr lang="ru-RU" sz="2200" dirty="0" err="1"/>
              <a:t>компанії</a:t>
            </a:r>
            <a:r>
              <a:rPr lang="ru-RU" sz="2200" dirty="0"/>
              <a:t>)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власного</a:t>
            </a:r>
            <a:r>
              <a:rPr lang="ru-RU" sz="2200" dirty="0"/>
              <a:t> </a:t>
            </a:r>
            <a:r>
              <a:rPr lang="ru-RU" sz="2200" dirty="0" err="1"/>
              <a:t>виробу</a:t>
            </a:r>
            <a:r>
              <a:rPr lang="ru-RU" sz="2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44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619" y="624110"/>
            <a:ext cx="9784994" cy="808905"/>
          </a:xfrm>
        </p:spPr>
        <p:txBody>
          <a:bodyPr/>
          <a:lstStyle/>
          <a:p>
            <a:r>
              <a:rPr lang="uk-UA" dirty="0" smtClean="0"/>
              <a:t>Дослідження нового товару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9858" y="1433015"/>
            <a:ext cx="5168188" cy="4844955"/>
          </a:xfrm>
        </p:spPr>
        <p:txBody>
          <a:bodyPr>
            <a:normAutofit/>
          </a:bodyPr>
          <a:lstStyle/>
          <a:p>
            <a:r>
              <a:rPr lang="ru-RU" sz="2400" dirty="0" err="1"/>
              <a:t>розробка</a:t>
            </a:r>
            <a:r>
              <a:rPr lang="ru-RU" sz="2400" dirty="0"/>
              <a:t> </a:t>
            </a:r>
            <a:r>
              <a:rPr lang="ru-RU" sz="2400" dirty="0" err="1"/>
              <a:t>ідеї</a:t>
            </a:r>
            <a:r>
              <a:rPr lang="ru-RU" sz="2400" dirty="0"/>
              <a:t> нового товару; </a:t>
            </a:r>
            <a:endParaRPr lang="ru-RU" sz="2400" dirty="0" smtClean="0"/>
          </a:p>
          <a:p>
            <a:r>
              <a:rPr lang="ru-RU" sz="2400" dirty="0" err="1" smtClean="0"/>
              <a:t>розробка</a:t>
            </a:r>
            <a:r>
              <a:rPr lang="ru-RU" sz="2400" dirty="0" smtClean="0"/>
              <a:t> </a:t>
            </a:r>
            <a:r>
              <a:rPr lang="ru-RU" sz="2400" dirty="0" err="1"/>
              <a:t>концепції</a:t>
            </a:r>
            <a:r>
              <a:rPr lang="ru-RU" sz="2400" dirty="0"/>
              <a:t> нового товару і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тестування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/>
              <a:t>пробного маркетингу.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19" y="1433015"/>
            <a:ext cx="4616806" cy="35322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9889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72929"/>
          </a:xfrm>
        </p:spPr>
        <p:txBody>
          <a:bodyPr>
            <a:normAutofit/>
          </a:bodyPr>
          <a:lstStyle/>
          <a:p>
            <a:r>
              <a:rPr lang="uk-UA" dirty="0" smtClean="0"/>
              <a:t>Створення нового товару на усіх рівнях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26" y="1560599"/>
            <a:ext cx="6777624" cy="45800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45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4" y="624110"/>
            <a:ext cx="4995079" cy="4739460"/>
          </a:xfrm>
        </p:spPr>
        <p:txBody>
          <a:bodyPr>
            <a:normAutofit/>
          </a:bodyPr>
          <a:lstStyle/>
          <a:p>
            <a:r>
              <a:rPr lang="uk-UA" dirty="0" smtClean="0"/>
              <a:t>Схематичне відображення розробки концепції товару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1500" b="4851"/>
          <a:stretch/>
        </p:blipFill>
        <p:spPr>
          <a:xfrm>
            <a:off x="6714699" y="624110"/>
            <a:ext cx="4517408" cy="5588074"/>
          </a:xfrm>
        </p:spPr>
      </p:pic>
    </p:spTree>
    <p:extLst>
      <p:ext uri="{BB962C8B-B14F-4D97-AF65-F5344CB8AC3E}">
        <p14:creationId xmlns:p14="http://schemas.microsoft.com/office/powerpoint/2010/main" val="6907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213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Маркетинговий аналіз продукту </vt:lpstr>
      <vt:lpstr>Чому це так важливо?</vt:lpstr>
      <vt:lpstr>Основні напрями маркетингового аналізу товару</vt:lpstr>
      <vt:lpstr>Дослідження реального життєвого циклу</vt:lpstr>
      <vt:lpstr>Позиціювання товару</vt:lpstr>
      <vt:lpstr>ЗМІСТ ДОСЛІДЖЕНЬ ПОЗИЦІЮВАННЯ</vt:lpstr>
      <vt:lpstr>Дослідження нового товару</vt:lpstr>
      <vt:lpstr>Створення нового товару на усіх рівнях </vt:lpstr>
      <vt:lpstr>Схематичне відображення розробки концепції товару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Маркетинговий аналіз продукту </dc:title>
  <dc:creator>Пользователь Windows</dc:creator>
  <cp:lastModifiedBy>Пользователь Windows</cp:lastModifiedBy>
  <cp:revision>7</cp:revision>
  <dcterms:created xsi:type="dcterms:W3CDTF">2020-12-05T12:47:32Z</dcterms:created>
  <dcterms:modified xsi:type="dcterms:W3CDTF">2020-12-05T15:50:43Z</dcterms:modified>
</cp:coreProperties>
</file>