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154216-2794-412E-B090-0CA74E1CF5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EA1B28B-2D1B-4285-B119-CCC66B0BE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32BA7B1-76F8-4D45-BB47-A39ACED8F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6AE2E24-BDA3-4A56-B91A-3560C9058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139084F-B427-4DA8-A3F1-220E4B7D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723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2CBB1F-6438-4089-9414-670A77E2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387502A-D32A-43AA-9B7B-F8B87D205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F63F78A-C847-4AF6-AA37-E6B05D79D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4FEEF43-E45D-4D55-9505-687883E4F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00C8D15-D06B-4DB6-84A5-1DA3A511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717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A39A0B99-EEB2-43FF-9CB4-52CBB4B82E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0A4D8767-996B-437C-95C6-6A44FAFAE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7FD2665-3696-4571-A998-01EB66DB1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094985A-07EE-4DAC-807B-9D4DE96C2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C67CA76-836E-4E12-8C0F-8BCF506D0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346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6BE5B-9349-43FD-9821-412F83924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1397AB6-94F3-491B-BBB7-4617C950A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C14EC1F-2C19-4CF9-9AD3-2C394283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4D96522-E244-4B81-B7AC-CD9E1CB0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931318C-B33B-4B6B-86EA-308913AC4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52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5C0CCF-91D2-430A-894A-D8BFE6662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A7483AE-295A-4ADD-8771-E3AF5CC0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329D846-3FBD-41E5-8E00-7F17CE425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89FB114-5BB1-4696-83D1-DB17172CA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90C17DC-0370-4CDD-A4AD-3B76697A3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483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0E40E-05FE-465A-8749-A66B33C7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4E5FE3-A728-4EF2-813D-BFD116529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990EB76-D33E-41AF-B81B-ABA920C63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A38F02D-5C22-4E72-BDE1-8C449D45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F3A9E46-7C1D-4D05-A12F-CD4C52D0D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14A5803-2412-4C28-A99E-1E1976F7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657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CB3C3-99B1-4820-87FE-2F0DD9520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EC8C4D9-0DFE-42AC-8ADB-549EF7E39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9074BEC-4801-465D-AA4C-F4BF8D670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A73F9E56-E77E-44C3-9341-5452B79EE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EE1D73C-D7FD-4BD7-A65A-F2A39BD4E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7C9F39-F987-4BA0-9769-14E45BC59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106743B9-F7D6-4EA7-838B-E78E3A324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C812AA6-5CCA-4D14-A7AB-0153271E6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712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2F1340-23DC-4DFE-8115-0950499B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9D834F41-14B9-4C98-AE6C-9402FB429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7D3C213-8691-4C1E-B7F3-7D0C8C776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1D946036-AF17-4636-8CAE-9416E6B94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233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CD431276-7502-4E2B-906A-2C6FCCE89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04E04A39-C638-41A2-A7DC-B2DE61D3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82C70C30-6488-4F1E-B077-D04E2F805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338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F6E70-8858-460B-9965-3497BF6B8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9FF192F-40CE-4F94-80BB-A597E6FB9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149DCE2-A1BA-4FA9-9DF1-54B9FB987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CC2E22D-6047-4867-915B-6DDD21D76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FEEFC15-2374-4B34-BC27-D527948C9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D67FA37-9832-40C9-8CA4-81511DEAF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648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7B735-8039-4C0D-B99B-BE73CBCA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EDED98D-8638-4B49-BC6D-777DE2099D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CBCB98D-CD27-49FA-BC65-EE1914030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864AE0C-D091-4E26-9D61-98D7BA8E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D3A9E52-4996-45EF-B849-999C423C4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AD809EC-5FF2-471A-8CB5-902E4F56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90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C98399A-3CF2-47F5-9570-CE278CEEB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F1DC480-BD0A-4998-97F8-EF5A82C71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D740633-9E57-4849-B808-8EA8AEF7DE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5DA4A-3422-4473-BFF5-06841630301E}" type="datetimeFigureOut">
              <a:rPr lang="uk-UA" smtClean="0"/>
              <a:t>16.04.2023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36BCF7A-7B73-484C-8F28-E2482CAEA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483D55D-46A9-4FD8-8C33-ED90B1CE9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3136-BE01-46D4-95E1-478ACDEF82D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922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file.net/preview/9755743/page:8/" TargetMode="External"/><Relationship Id="rId2" Type="http://schemas.openxmlformats.org/officeDocument/2006/relationships/hyperlink" Target="https://studfile.net/preview/9755743/page:7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ltk.org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DBFC6-A41D-45E5-BC46-BB9F06E03B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 статистичні дослідження корпусу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91944FE-3305-4829-978A-8CFC767735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/>
              <a:t>Лекція 11</a:t>
            </a:r>
          </a:p>
        </p:txBody>
      </p:sp>
    </p:spTree>
    <p:extLst>
      <p:ext uri="{BB962C8B-B14F-4D97-AF65-F5344CB8AC3E}">
        <p14:creationId xmlns:p14="http://schemas.microsoft.com/office/powerpoint/2010/main" val="1735746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2050F5-4D11-4EBD-A1DC-9635DB971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будова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частотного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B5E9FD2-9C4F-4063-84E3-D910B54F5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11785600" cy="5726545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безліч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 той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токен з’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являвся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A7C23532-A6CF-46D1-9382-5194DAF6EA26}"/>
              </a:ext>
            </a:extLst>
          </p:cNvPr>
          <p:cNvSpPr/>
          <p:nvPr/>
        </p:nvSpPr>
        <p:spPr>
          <a:xfrm>
            <a:off x="838200" y="2197028"/>
            <a:ext cx="71974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print(sorted(set(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shek.count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92EC9CF-411E-4091-B020-EBF7E3762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1" y="4611861"/>
            <a:ext cx="11480799" cy="885531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603660A9-3AFB-4B2C-8D55-F270BD8B3C93}"/>
              </a:ext>
            </a:extLst>
          </p:cNvPr>
          <p:cNvSpPr/>
          <p:nvPr/>
        </p:nvSpPr>
        <p:spPr>
          <a:xfrm>
            <a:off x="789709" y="5723501"/>
            <a:ext cx="107141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початку списку </a:t>
            </a:r>
            <a:r>
              <a:rPr lang="ru-RU" dirty="0" err="1"/>
              <a:t>відсортованих</a:t>
            </a:r>
            <a:r>
              <a:rPr lang="ru-RU" dirty="0"/>
              <a:t> </a:t>
            </a:r>
            <a:r>
              <a:rPr lang="ru-RU" dirty="0" err="1"/>
              <a:t>унікальних</a:t>
            </a:r>
            <a:r>
              <a:rPr lang="ru-RU" dirty="0"/>
              <a:t> </a:t>
            </a:r>
            <a:r>
              <a:rPr lang="ru-RU" dirty="0" err="1"/>
              <a:t>токенів</a:t>
            </a:r>
            <a:r>
              <a:rPr lang="ru-RU" dirty="0"/>
              <a:t> </a:t>
            </a:r>
            <a:r>
              <a:rPr lang="ru-RU" dirty="0" err="1"/>
              <a:t>розташовуються</a:t>
            </a:r>
            <a:r>
              <a:rPr lang="ru-RU" dirty="0"/>
              <a:t> знаки</a:t>
            </a:r>
            <a:r>
              <a:rPr lang="en-US" dirty="0"/>
              <a:t> </a:t>
            </a:r>
            <a:r>
              <a:rPr lang="ru-RU" dirty="0" err="1"/>
              <a:t>пунктуації</a:t>
            </a:r>
            <a:r>
              <a:rPr lang="ru-RU" dirty="0"/>
              <a:t>, </a:t>
            </a:r>
            <a:r>
              <a:rPr lang="ru-RU" dirty="0" err="1"/>
              <a:t>цифри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слова з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літери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слова з </a:t>
            </a:r>
            <a:r>
              <a:rPr lang="ru-RU" dirty="0" err="1"/>
              <a:t>маленької</a:t>
            </a:r>
            <a:r>
              <a:rPr lang="en-US" dirty="0"/>
              <a:t> </a:t>
            </a:r>
            <a:r>
              <a:rPr lang="ru-RU" dirty="0" err="1"/>
              <a:t>літери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44104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8CABE5D-2880-4FBE-ABD5-4BDC840E6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12800"/>
            <a:ext cx="10873509" cy="5545959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багатьох завданнях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NLP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отримати частотний розподіл слів у тексті. 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для визначення слів, які є найбільш інформативними для текстів певного жанру чи певної тематики, можна визначити частоти появи слів у тексті  та побудувати частотний розподіл.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Частотний розподіл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distributions)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 на частоту, з якою у тексті зустрічається кожне зі слів. Такий частотний перелік називають розподілом, так як загальна кількість слів розподіляється між словниковими статтями (оригінальними словами) у тексті.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реалізовано окремий клас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модулі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nltk.probability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даного класу є словником, до якого можна застосувати основні методи словника.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список, 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ConditionalFreqDist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список пар.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38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178B436-FBFE-468C-9E91-37F78D2E2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304800"/>
            <a:ext cx="10696575" cy="6419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matplotlib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shekspeare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gutenberg.raw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='shakespeare-macbeth.txt')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nltk.FreqDist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print(type(fdist1))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(fdist1)) #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унікальних слів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print(list(fdist1.items())[:10]) #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перші 10 кортежів("слово", частота)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print(sorted(list(fdist1.values()),reverse=True)[:10])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print(sorted(list(fdist1.keys()),reverse=True)[:10])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print(fdist1.keys())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key in list(fdist1.keys())[:10]: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 ("%s -&gt;%s"%(key, fdist1[key]))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340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EBD403D-5608-4D3D-BE3C-764F79FC8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4" y="604416"/>
            <a:ext cx="11420475" cy="161056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64B5941-058C-4297-AECA-A35241728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4" y="2214983"/>
            <a:ext cx="1704975" cy="23907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7750107-6F03-4D1D-9589-F8500DC400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3" y="4605758"/>
            <a:ext cx="1704975" cy="31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70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5A12557-BD4E-46F5-80F6-45EC079D5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8650"/>
            <a:ext cx="10515600" cy="554831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частотного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(ранг-частота),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Ципфа: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fdist1.plot(50,cumulative=False)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8ED754-D279-4A73-A6F7-C4A8FB5D8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423" y="1419225"/>
            <a:ext cx="6097889" cy="526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07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06209A44-841D-46A8-8789-5CFB05090A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1471" y="1973406"/>
            <a:ext cx="5035747" cy="4351338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C98227D6-DEEF-4207-9676-950BA32820DD}"/>
              </a:ext>
            </a:extLst>
          </p:cNvPr>
          <p:cNvSpPr/>
          <p:nvPr/>
        </p:nvSpPr>
        <p:spPr>
          <a:xfrm>
            <a:off x="1154546" y="436571"/>
            <a:ext cx="97258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кумулятивний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C88489A5-DFC5-45CA-A5FD-F2D6D14316EF}"/>
              </a:ext>
            </a:extLst>
          </p:cNvPr>
          <p:cNvSpPr/>
          <p:nvPr/>
        </p:nvSpPr>
        <p:spPr>
          <a:xfrm>
            <a:off x="711200" y="1973406"/>
            <a:ext cx="5144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fdist1.plot(30,cumulative=True)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E0A51CFE-5635-442E-A47B-3A3F32144D8D}"/>
              </a:ext>
            </a:extLst>
          </p:cNvPr>
          <p:cNvSpPr/>
          <p:nvPr/>
        </p:nvSpPr>
        <p:spPr>
          <a:xfrm>
            <a:off x="711200" y="376121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Кумулятивний графік частоти (</a:t>
            </a:r>
            <a:r>
              <a:rPr lang="uk-UA" dirty="0" err="1"/>
              <a:t>накопичуючий</a:t>
            </a:r>
            <a:r>
              <a:rPr lang="uk-UA" dirty="0"/>
              <a:t> розподіл частоти) – частота окремих інтервалів сукупності розглядається </a:t>
            </a:r>
            <a:r>
              <a:rPr lang="uk-UA" dirty="0" err="1"/>
              <a:t>кумулятивно</a:t>
            </a:r>
            <a:r>
              <a:rPr lang="uk-UA" dirty="0"/>
              <a:t>, тобто частоти кожного інтервалу додаються частоти всіх попередніх інтервалів.</a:t>
            </a:r>
          </a:p>
        </p:txBody>
      </p:sp>
    </p:spTree>
    <p:extLst>
      <p:ext uri="{BB962C8B-B14F-4D97-AF65-F5344CB8AC3E}">
        <p14:creationId xmlns:p14="http://schemas.microsoft.com/office/powerpoint/2010/main" val="282059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8392CA1-73DA-48A3-B8A4-BA3EFF5CA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255"/>
            <a:ext cx="10515600" cy="5447290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метод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hapaxes()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 класу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отримати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списокслів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зустрічаються в даному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 лише один раз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print(fdist1.hapaxes())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(fdist1.hapaxes()))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A197B25-720E-4018-B6D6-8A6FFD923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347" y="2604213"/>
            <a:ext cx="11442123" cy="514350"/>
          </a:xfrm>
          <a:prstGeom prst="rect">
            <a:avLst/>
          </a:prstGeom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67064E6C-3402-4F77-87BE-BA2D6C9082E8}"/>
              </a:ext>
            </a:extLst>
          </p:cNvPr>
          <p:cNvSpPr/>
          <p:nvPr/>
        </p:nvSpPr>
        <p:spPr>
          <a:xfrm>
            <a:off x="838199" y="3397900"/>
            <a:ext cx="111044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невеликий фрагмент коду,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76CA52E-62F7-4E01-B8C8-BADACA400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237" y="5999276"/>
            <a:ext cx="10401300" cy="523875"/>
          </a:xfrm>
          <a:prstGeom prst="rect">
            <a:avLst/>
          </a:prstGeom>
        </p:spPr>
      </p:pic>
      <p:sp>
        <p:nvSpPr>
          <p:cNvPr id="8" name="Прямокутник 7">
            <a:extLst>
              <a:ext uri="{FF2B5EF4-FFF2-40B4-BE49-F238E27FC236}">
                <a16:creationId xmlns:a16="http://schemas.microsoft.com/office/drawing/2014/main" id="{FE36F24B-D371-4582-A0D0-4ABDCD6617A4}"/>
              </a:ext>
            </a:extLst>
          </p:cNvPr>
          <p:cNvSpPr/>
          <p:nvPr/>
        </p:nvSpPr>
        <p:spPr>
          <a:xfrm>
            <a:off x="946728" y="426369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fre_long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=[w for w in set(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(w)&gt;5 and fdist1[w]&gt;10]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(sorted(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fre_long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fre_long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62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EC55ED-300C-424D-946F-F473F05F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71909" cy="1325563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 можливості роботи з об'єктом частотного розподілу (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532B57-55F0-41B1-A5A7-BF4E11A43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27" y="1690688"/>
            <a:ext cx="11157527" cy="49687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FreqDist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текст_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Створює частотний розподіл тексту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['Word’]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кількість появи слова 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Word'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тексті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fdist.freq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('Word’)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Визначає частоту появи слова 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Word'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тексті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fdist.N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Визначає кількість унікальних токенів у тексті</a:t>
            </a:r>
          </a:p>
          <a:p>
            <a:pPr marL="0" indent="0">
              <a:buNone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sample in </a:t>
            </a: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Здійснює ітерацію по всьому унікальному струму нам у 						порядку зменшення частоти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fdist.max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Визначає найбільш частотний токен тексту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fdist.tabulate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Створює табличне подання частотного розподілу слів у тексті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fdist.plot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Будує діаграму частотного розподілу</a:t>
            </a:r>
          </a:p>
          <a:p>
            <a:pPr marL="0" indent="0">
              <a:buNone/>
            </a:pPr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fdist.plot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(cumulative=True)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Будує кумулятивну діаграму (діаграму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із накопиченням) частотного розподілу слів</a:t>
            </a:r>
          </a:p>
          <a:p>
            <a:pPr marL="0" indent="0">
              <a:buNone/>
            </a:pP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fdist1&lt;fdist2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Визначає слова, частота появи яких 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fdist1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менше, ніж у розподілі 				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fdist2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932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9C0A252-CF09-4345-A733-0B5E19ED3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144"/>
            <a:ext cx="10515600" cy="48490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nltk.corpus</a:t>
            </a:r>
            <a:r>
              <a:rPr lang="en-US" dirty="0"/>
              <a:t> import </a:t>
            </a:r>
            <a:r>
              <a:rPr lang="en-US" dirty="0" err="1"/>
              <a:t>gutenberg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import </a:t>
            </a:r>
            <a:r>
              <a:rPr lang="en-US" dirty="0" err="1"/>
              <a:t>nltk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matplotlib import </a:t>
            </a:r>
            <a:r>
              <a:rPr lang="en-US" dirty="0" err="1"/>
              <a:t>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print(</a:t>
            </a:r>
            <a:r>
              <a:rPr lang="en-US" b="1" dirty="0" err="1"/>
              <a:t>gutenberg.fileids</a:t>
            </a:r>
            <a:r>
              <a:rPr lang="en-US" b="1" dirty="0"/>
              <a:t>())</a:t>
            </a:r>
          </a:p>
          <a:p>
            <a:pPr marL="0" indent="0">
              <a:buNone/>
            </a:pPr>
            <a:r>
              <a:rPr lang="en-US" dirty="0" err="1"/>
              <a:t>shekspeare</a:t>
            </a:r>
            <a:r>
              <a:rPr lang="en-US" dirty="0"/>
              <a:t>=</a:t>
            </a:r>
            <a:r>
              <a:rPr lang="en-US" dirty="0" err="1"/>
              <a:t>gutenberg.raw</a:t>
            </a:r>
            <a:r>
              <a:rPr lang="en-US" dirty="0"/>
              <a:t>(</a:t>
            </a:r>
            <a:r>
              <a:rPr lang="en-US" dirty="0" err="1"/>
              <a:t>fileids</a:t>
            </a:r>
            <a:r>
              <a:rPr lang="en-US" dirty="0"/>
              <a:t>='shakespeare-macbeth.txt')</a:t>
            </a:r>
          </a:p>
          <a:p>
            <a:pPr marL="0" indent="0">
              <a:buNone/>
            </a:pPr>
            <a:r>
              <a:rPr lang="en-US" dirty="0" err="1"/>
              <a:t>shek</a:t>
            </a:r>
            <a:r>
              <a:rPr lang="en-US" dirty="0"/>
              <a:t>=</a:t>
            </a:r>
            <a:r>
              <a:rPr lang="en-US" dirty="0" err="1"/>
              <a:t>nltk.Text</a:t>
            </a:r>
            <a:r>
              <a:rPr lang="en-US" dirty="0"/>
              <a:t>(</a:t>
            </a:r>
            <a:r>
              <a:rPr lang="en-US" dirty="0" err="1"/>
              <a:t>gutenberg.words</a:t>
            </a:r>
            <a:r>
              <a:rPr lang="en-US" dirty="0"/>
              <a:t>(</a:t>
            </a:r>
            <a:r>
              <a:rPr lang="en-US" dirty="0" err="1"/>
              <a:t>fileids</a:t>
            </a:r>
            <a:r>
              <a:rPr lang="en-US" dirty="0"/>
              <a:t>="shakespeare-macbeth.txt"))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fdist1=</a:t>
            </a:r>
            <a:r>
              <a:rPr lang="en-US" b="1" dirty="0" err="1">
                <a:solidFill>
                  <a:srgbClr val="002060"/>
                </a:solidFill>
              </a:rPr>
              <a:t>nltk.FreqDist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 err="1">
                <a:solidFill>
                  <a:srgbClr val="002060"/>
                </a:solidFill>
              </a:rPr>
              <a:t>shek</a:t>
            </a:r>
            <a:r>
              <a:rPr lang="en-US" b="1" dirty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b="1" dirty="0"/>
              <a:t>fdist1</a:t>
            </a:r>
            <a:r>
              <a:rPr lang="en-US" dirty="0"/>
              <a:t>['Lady'])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b="1" dirty="0"/>
              <a:t>fdist1.freq</a:t>
            </a:r>
            <a:r>
              <a:rPr lang="en-US" dirty="0"/>
              <a:t>('Lady'))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b="1" dirty="0"/>
              <a:t>fdist1.N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b="1" dirty="0"/>
              <a:t>fdist1.max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b="1" dirty="0"/>
              <a:t>fdist1.tabulate</a:t>
            </a:r>
            <a:r>
              <a:rPr lang="en-US" dirty="0"/>
              <a:t>()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4E60C44-B64F-4C73-862D-8FECE7C2A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5006108"/>
            <a:ext cx="11782425" cy="154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44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DA4E9B-8324-429B-B9B7-FF5FF1B3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73509" cy="1325563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Колокації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collocations and bigrams)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тексті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B85486-F9DE-41D8-9772-AEF7E223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Найчастіше при частотному аналізі тестів використовується аналіз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грами(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Bigram, Trigram).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послідовністю з пари слів у тексті. Можна отримати всілякі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списку слів або токенів, використовуючи метод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bigrams()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Колокації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послідовністю слів, які виявляються разом частіше, ніж вони виявлялися б, якби з'являлися в тексті незалежно один від одного. 	У деякому наближенні можна сказати, що двослівні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коллокації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часто зустрічаються. Тобто практично, необхідно визначити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з'являються в тексті частіше, ніж очікується виходячи з частоти появи складових слів.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collocations()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дозволяє отримати список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колокацій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заданому тексті.</a:t>
            </a:r>
          </a:p>
        </p:txBody>
      </p:sp>
    </p:spTree>
    <p:extLst>
      <p:ext uri="{BB962C8B-B14F-4D97-AF65-F5344CB8AC3E}">
        <p14:creationId xmlns:p14="http://schemas.microsoft.com/office/powerpoint/2010/main" val="77279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720CAE-D9AD-484A-9537-79974BFE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727003E-80DC-4520-8228-79C8E19A3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об'єкта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пакета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побудови графіків та діаграм. </a:t>
            </a:r>
          </a:p>
          <a:p>
            <a:pPr marL="514350" indent="-514350"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Побудова частотного розподілу слів у корпусі.</a:t>
            </a:r>
          </a:p>
          <a:p>
            <a:pPr marL="514350" indent="-514350"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Колокації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біграми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collocations and bigrams)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текс</a:t>
            </a:r>
            <a:r>
              <a:rPr lang="uk-UA" dirty="0"/>
              <a:t>ті.</a:t>
            </a:r>
          </a:p>
        </p:txBody>
      </p:sp>
    </p:spTree>
    <p:extLst>
      <p:ext uri="{BB962C8B-B14F-4D97-AF65-F5344CB8AC3E}">
        <p14:creationId xmlns:p14="http://schemas.microsoft.com/office/powerpoint/2010/main" val="3526836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1CDC0E04-F4C7-49E1-91BD-EBE0511BD5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1376" y="2715851"/>
            <a:ext cx="7896225" cy="1628775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10F3012C-43D6-4549-83AE-DCF2F966AFBB}"/>
              </a:ext>
            </a:extLst>
          </p:cNvPr>
          <p:cNvSpPr/>
          <p:nvPr/>
        </p:nvSpPr>
        <p:spPr>
          <a:xfrm>
            <a:off x="785090" y="582974"/>
            <a:ext cx="994756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Bigramm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Collocations")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print(list(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nltk.bigrams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(['more', 'than', 'your', 'knowledge' ,'is'])))</a:t>
            </a:r>
          </a:p>
          <a:p>
            <a:pPr>
              <a:spcBef>
                <a:spcPts val="1200"/>
              </a:spcBef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shek.collocations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47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717749-B248-49AA-A8FB-9939C6966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 джерела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388563C-3AC6-4059-AEC4-A583F91AF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 err="1">
                <a:hlinkClick r:id="rId2"/>
              </a:rPr>
              <a:t>studfile</a:t>
            </a:r>
            <a:r>
              <a:rPr lang="ru-RU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net</a:t>
            </a:r>
            <a:r>
              <a:rPr lang="ru-RU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preview</a:t>
            </a:r>
            <a:r>
              <a:rPr lang="ru-RU" u="sng" dirty="0">
                <a:hlinkClick r:id="rId2"/>
              </a:rPr>
              <a:t>/9755743/</a:t>
            </a:r>
            <a:r>
              <a:rPr lang="en-US" u="sng" dirty="0">
                <a:hlinkClick r:id="rId2"/>
              </a:rPr>
              <a:t>page</a:t>
            </a:r>
            <a:r>
              <a:rPr lang="ru-RU" u="sng" dirty="0">
                <a:hlinkClick r:id="rId2"/>
              </a:rPr>
              <a:t>:7/</a:t>
            </a:r>
            <a:r>
              <a:rPr lang="en-US" dirty="0"/>
              <a:t> </a:t>
            </a:r>
            <a:r>
              <a:rPr lang="ru-RU" dirty="0"/>
              <a:t>структура </a:t>
            </a:r>
            <a:r>
              <a:rPr lang="ru-RU" dirty="0" err="1"/>
              <a:t>корпусів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endParaRPr lang="ru-RU" dirty="0"/>
          </a:p>
          <a:p>
            <a:r>
              <a:rPr lang="ru-RU" u="sng" dirty="0">
                <a:hlinkClick r:id="rId3"/>
              </a:rPr>
              <a:t>https://studfile.net/preview/9755743/page:8/</a:t>
            </a:r>
            <a:r>
              <a:rPr lang="ru-RU" dirty="0"/>
              <a:t>  </a:t>
            </a:r>
            <a:r>
              <a:rPr lang="ru-RU" dirty="0" err="1"/>
              <a:t>умовний</a:t>
            </a:r>
            <a:r>
              <a:rPr lang="ru-RU" dirty="0"/>
              <a:t> </a:t>
            </a:r>
            <a:r>
              <a:rPr lang="ru-RU" dirty="0" err="1"/>
              <a:t>частотний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.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ConditionalFreqDist</a:t>
            </a:r>
            <a:r>
              <a:rPr lang="ru-RU" dirty="0"/>
              <a:t>.</a:t>
            </a:r>
          </a:p>
          <a:p>
            <a:r>
              <a:rPr lang="en-US" b="1" dirty="0">
                <a:hlinkClick r:id="rId4"/>
              </a:rPr>
              <a:t>https://www.nltk.org/</a:t>
            </a:r>
            <a:r>
              <a:rPr lang="uk-UA" b="1" dirty="0"/>
              <a:t> </a:t>
            </a:r>
            <a:r>
              <a:rPr lang="en-US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uk-UA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/>
              <a:t>Документація</a:t>
            </a:r>
            <a:r>
              <a:rPr lang="uk-UA" b="1" dirty="0"/>
              <a:t> </a:t>
            </a:r>
            <a:r>
              <a:rPr lang="uk-UA" dirty="0"/>
              <a:t>набір інструментів природної мови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415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6A73E7-A3B1-4E52-82B7-0AA1FCF3E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039"/>
          </a:xfrm>
        </p:spPr>
        <p:txBody>
          <a:bodyPr>
            <a:normAutofit fontScale="90000"/>
          </a:bodyPr>
          <a:lstStyle/>
          <a:p>
            <a:pPr algn="ctr"/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об'єкта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6F2D75D-7E63-4945-AB14-80ABF3DC1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655" y="1145309"/>
            <a:ext cx="11175999" cy="5347566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 щоб здійснювати різні статистичні дослідження тексту, необхідно подати його у вигляді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у вигляді об'єкта класу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як параметр список слів (токенів).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можна створити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ст, використовуючи список слів файлу твору У. Шекспіра "Макбет" корпусу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="shakespeare-macbeth.txt")).</a:t>
            </a:r>
            <a:endPara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 багато способів досліджувати текст, представлений у вигляді тексту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методу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дозволяє побачити варіанти появи цього слова у різноманітних контекстах. Слово, для якого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контекст, використовується як параметр метод</a:t>
            </a:r>
            <a:r>
              <a:rPr lang="uk-UA" dirty="0"/>
              <a:t>у.</a:t>
            </a:r>
          </a:p>
        </p:txBody>
      </p:sp>
    </p:spTree>
    <p:extLst>
      <p:ext uri="{BB962C8B-B14F-4D97-AF65-F5344CB8AC3E}">
        <p14:creationId xmlns:p14="http://schemas.microsoft.com/office/powerpoint/2010/main" val="418299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312C06D-BA0D-4840-B1A8-BB36D8D8A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print(type(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shek.concordance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DCC847-692C-4E58-A5B1-E20C58296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890" y="3342481"/>
            <a:ext cx="9342437" cy="313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103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A3F62B5-A697-49BE-994D-D5C72EFCC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291" y="387927"/>
            <a:ext cx="10873509" cy="5789036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проаналізувати список слів, що зустрічаються в такому ж контексті, як і слово, що є параметром даного методу.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common_contexts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параметрами якого є два слова, дозволяє побачити загальний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контекст, у якому зустрічаються ці два слова: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9BFFBEC0-7CE9-41F4-AE2B-A438D8BF8EB6}"/>
              </a:ext>
            </a:extLst>
          </p:cNvPr>
          <p:cNvSpPr/>
          <p:nvPr/>
        </p:nvSpPr>
        <p:spPr>
          <a:xfrm>
            <a:off x="369454" y="3068924"/>
            <a:ext cx="69365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shek.count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 # print(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shek.count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print()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shek.similar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print()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shek.common_contexts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("Macbeth", "king")</a:t>
            </a:r>
          </a:p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shek.common_contexts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("Macbeth", "lady")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8D0FF88-019D-4271-8128-39C6036E6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2461" y="4653974"/>
            <a:ext cx="660717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91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D8E7C72-309E-4253-93C9-16AB58F06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711200"/>
            <a:ext cx="11693237" cy="5465763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Метод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dispersion_plot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побачити розподіл списку заданих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параметри слів у тексті.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можна побачити, як часто дані слова з'являються на початку тексту, у його середній частині тощо.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shek.dispersion_plot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(["Macbeth", "King", "Lady", "Enter",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"Witches"])).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 графіку розподілу лексики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Dispersion Plot)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осі ординату відкладаються слова, а по осі абсцис відкладається зміщення в словах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початку тексту. </a:t>
            </a:r>
          </a:p>
        </p:txBody>
      </p:sp>
    </p:spTree>
    <p:extLst>
      <p:ext uri="{BB962C8B-B14F-4D97-AF65-F5344CB8AC3E}">
        <p14:creationId xmlns:p14="http://schemas.microsoft.com/office/powerpoint/2010/main" val="75729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984B2CD-48F2-4EE9-AF9B-44E698850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637309"/>
            <a:ext cx="11480799" cy="5539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mport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="shakespeare-macbeth.txt"))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shek.dispersion_plot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(["Macbeth", "King", "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Lady","Enter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"Witches"])</a:t>
            </a:r>
          </a:p>
          <a:p>
            <a:pPr marL="0" indent="0"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23E114-4105-4BC9-A2BA-8822F381F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6291" y="2782339"/>
            <a:ext cx="4858327" cy="3845184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907AC32A-6E69-4165-ACEF-2A4D1D36057C}"/>
              </a:ext>
            </a:extLst>
          </p:cNvPr>
          <p:cNvSpPr/>
          <p:nvPr/>
        </p:nvSpPr>
        <p:spPr>
          <a:xfrm>
            <a:off x="591127" y="3318409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H</a:t>
            </a:r>
            <a:r>
              <a:rPr lang="ru-RU" sz="2000" dirty="0"/>
              <a:t>а </a:t>
            </a:r>
            <a:r>
              <a:rPr lang="ru-RU" sz="2000" dirty="0" err="1"/>
              <a:t>графіку</a:t>
            </a:r>
            <a:r>
              <a:rPr lang="ru-RU" sz="2000" dirty="0"/>
              <a:t> </a:t>
            </a:r>
            <a:r>
              <a:rPr lang="ru-RU" sz="2000" dirty="0" err="1"/>
              <a:t>розподілу</a:t>
            </a:r>
            <a:r>
              <a:rPr lang="ru-RU" sz="2000" dirty="0"/>
              <a:t> лексики, за дан</a:t>
            </a:r>
            <a:r>
              <a:rPr lang="uk-UA" sz="2000" dirty="0" err="1"/>
              <a:t>ими</a:t>
            </a:r>
            <a:r>
              <a:rPr lang="ru-RU" sz="2000" dirty="0"/>
              <a:t> як список </a:t>
            </a:r>
            <a:r>
              <a:rPr lang="ru-RU" sz="2000" dirty="0" err="1"/>
              <a:t>запитуваних</a:t>
            </a:r>
            <a:r>
              <a:rPr lang="ru-RU" sz="2000" dirty="0"/>
              <a:t> </a:t>
            </a:r>
            <a:r>
              <a:rPr lang="ru-RU" sz="2000" dirty="0" err="1"/>
              <a:t>слів</a:t>
            </a:r>
            <a:r>
              <a:rPr lang="ru-RU" sz="2000" dirty="0"/>
              <a:t>,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побачити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слово </a:t>
            </a:r>
            <a:r>
              <a:rPr lang="ru-RU" sz="2000" dirty="0" err="1"/>
              <a:t>Witches</a:t>
            </a:r>
            <a:r>
              <a:rPr lang="ru-RU" sz="2000" dirty="0"/>
              <a:t> </a:t>
            </a:r>
            <a:r>
              <a:rPr lang="ru-RU" sz="2000" dirty="0" err="1"/>
              <a:t>зустрічається</a:t>
            </a:r>
            <a:r>
              <a:rPr lang="ru-RU" sz="2000" dirty="0"/>
              <a:t> на початку </a:t>
            </a:r>
            <a:r>
              <a:rPr lang="ru-RU" sz="2000" dirty="0" err="1"/>
              <a:t>трагедії</a:t>
            </a:r>
            <a:r>
              <a:rPr lang="ru-RU" sz="2000" dirty="0"/>
              <a:t> Макбет, а </a:t>
            </a:r>
            <a:r>
              <a:rPr lang="ru-RU" sz="2000" dirty="0" err="1"/>
              <a:t>потім</a:t>
            </a:r>
            <a:r>
              <a:rPr lang="ru-RU" sz="2000" dirty="0"/>
              <a:t> </a:t>
            </a:r>
            <a:r>
              <a:rPr lang="ru-RU" sz="2000" dirty="0" err="1"/>
              <a:t>ще</a:t>
            </a:r>
            <a:r>
              <a:rPr lang="ru-RU" sz="2000" dirty="0"/>
              <a:t> </a:t>
            </a:r>
            <a:r>
              <a:rPr lang="ru-RU" sz="2000" dirty="0" err="1"/>
              <a:t>кілька</a:t>
            </a:r>
            <a:r>
              <a:rPr lang="ru-RU" sz="2000" dirty="0"/>
              <a:t> </a:t>
            </a:r>
            <a:r>
              <a:rPr lang="ru-RU" sz="2000" dirty="0" err="1"/>
              <a:t>разів</a:t>
            </a:r>
            <a:r>
              <a:rPr lang="ru-RU" sz="2000" dirty="0"/>
              <a:t> на початку </a:t>
            </a:r>
            <a:r>
              <a:rPr lang="ru-RU" sz="2000" dirty="0" err="1"/>
              <a:t>другої</a:t>
            </a:r>
            <a:r>
              <a:rPr lang="ru-RU" sz="2000" dirty="0"/>
              <a:t> </a:t>
            </a:r>
            <a:r>
              <a:rPr lang="ru-RU" sz="2000" dirty="0" err="1"/>
              <a:t>половини</a:t>
            </a:r>
            <a:r>
              <a:rPr lang="ru-RU" sz="2000" dirty="0"/>
              <a:t> тексту.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13760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F1589F-BD26-4686-AE23-ADB697D3E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/>
              <a:t>.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пакета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побудови графіків та діаграм</a:t>
            </a:r>
            <a:endParaRPr lang="uk-UA" sz="28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4F0D362-82B0-4869-9DEC-CA5DCCFEC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70181"/>
            <a:ext cx="10975109" cy="49968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 щоб мати можливість будувати різні графіки та діаграми, необхідно встановлювати пакети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NumPy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для візуалізації даних, створення діаграм і графіків. Ця бібліотека організована ієрархічно. Щоб намалювати просту гістограму, достатньо використовувати функцію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інтерфейсу вищого рівня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matplotlib: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matplotlib.pyplot.hist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 фактично стандарт виклику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використанням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аліасу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alias)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matplotlib.pyplot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matplotlib import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щоб результат малювання відобразився на екрані, можна скористатися командою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plt.show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180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363B5-0BF3-4134-9E53-9E780C187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можна отримати розподіл токенів (слів) за їх довжинами.</a:t>
            </a:r>
            <a:endParaRPr lang="uk-UA" sz="2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3267D17-6332-4F8F-8A45-605F3D246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0945"/>
            <a:ext cx="10515600" cy="502458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matplotlib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pyplot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word_tokenize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word_tokenize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("This is a pretty cool tool!")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print(words)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word_lengths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(w) for w in words]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word_lengths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plt.hist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word_lengths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plt.show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8C23067-76FF-4C63-B0AE-DBDC0EF35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710" y="3123767"/>
            <a:ext cx="3944158" cy="336910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FE3D760-83BC-4D8F-A8A8-F09AF6EAE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930" y="5511800"/>
            <a:ext cx="50482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0857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1730</Words>
  <Application>Microsoft Office PowerPoint</Application>
  <PresentationFormat>Широкий екран</PresentationFormat>
  <Paragraphs>134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Прості статистичні дослідження корпусу </vt:lpstr>
      <vt:lpstr>План</vt:lpstr>
      <vt:lpstr> 1. Створення об'єкта nltk.Text. </vt:lpstr>
      <vt:lpstr>Презентація PowerPoint</vt:lpstr>
      <vt:lpstr>Презентація PowerPoint</vt:lpstr>
      <vt:lpstr>Презентація PowerPoint</vt:lpstr>
      <vt:lpstr>Презентація PowerPoint</vt:lpstr>
      <vt:lpstr>2. Використання пакета Matplotlib для побудови графіків та діаграм</vt:lpstr>
      <vt:lpstr>Наприклад, можна отримати розподіл токенів (слів) за їх довжинами.</vt:lpstr>
      <vt:lpstr>3. Побудова частотного розподілу слів в корпусі.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Додаткові можливості роботи з об'єктом частотного розподілу (FreqDist) тексту nltk</vt:lpstr>
      <vt:lpstr>Презентація PowerPoint</vt:lpstr>
      <vt:lpstr>4. Колокації та біграми (collocations and bigrams) у тексті</vt:lpstr>
      <vt:lpstr>Презентація PowerPoint</vt:lpstr>
      <vt:lpstr>Використані 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Прості статистичні дослідження корпусу</dc:title>
  <dc:creator>Admin</dc:creator>
  <cp:lastModifiedBy>Admin</cp:lastModifiedBy>
  <cp:revision>18</cp:revision>
  <dcterms:created xsi:type="dcterms:W3CDTF">2023-04-16T07:19:33Z</dcterms:created>
  <dcterms:modified xsi:type="dcterms:W3CDTF">2023-04-16T20:56:25Z</dcterms:modified>
</cp:coreProperties>
</file>