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60" r:id="rId4"/>
    <p:sldId id="295" r:id="rId5"/>
    <p:sldId id="261" r:id="rId6"/>
    <p:sldId id="262" r:id="rId7"/>
    <p:sldId id="263" r:id="rId8"/>
    <p:sldId id="264" r:id="rId9"/>
    <p:sldId id="315" r:id="rId10"/>
    <p:sldId id="316" r:id="rId11"/>
    <p:sldId id="297" r:id="rId12"/>
    <p:sldId id="299" r:id="rId13"/>
    <p:sldId id="300" r:id="rId14"/>
    <p:sldId id="301" r:id="rId15"/>
    <p:sldId id="302" r:id="rId16"/>
    <p:sldId id="303" r:id="rId17"/>
    <p:sldId id="313" r:id="rId18"/>
    <p:sldId id="304" r:id="rId19"/>
    <p:sldId id="309" r:id="rId2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975" autoAdjust="0"/>
  </p:normalViewPr>
  <p:slideViewPr>
    <p:cSldViewPr>
      <p:cViewPr varScale="1">
        <p:scale>
          <a:sx n="71" d="100"/>
          <a:sy n="71" d="100"/>
        </p:scale>
        <p:origin x="178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563A4-0842-4BD0-B00B-6A46712841AD}" type="datetimeFigureOut">
              <a:rPr lang="uk-UA" smtClean="0"/>
              <a:pPr/>
              <a:t>02.04.2024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66D8B-23BE-4978-893B-3D872D3455AE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6</a:t>
            </a:fld>
            <a:endParaRPr lang="uk-UA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7</a:t>
            </a:fld>
            <a:endParaRPr lang="uk-UA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Рис. Механізм дії класичного факторингу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8</a:t>
            </a:fld>
            <a:endParaRPr lang="uk-U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02.04.2024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28992" y="1428736"/>
            <a:ext cx="5105400" cy="3296796"/>
          </a:xfrm>
        </p:spPr>
        <p:txBody>
          <a:bodyPr/>
          <a:lstStyle/>
          <a:p>
            <a:pPr algn="ctr"/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dirty="0"/>
              <a:t>КОНТРОЛЬ за </a:t>
            </a:r>
            <a:r>
              <a:rPr lang="ru-RU" dirty="0" err="1"/>
              <a:t>виконанням</a:t>
            </a:r>
            <a:r>
              <a:rPr lang="ru-RU" dirty="0"/>
              <a:t> </a:t>
            </a:r>
            <a:r>
              <a:rPr lang="ru-RU" dirty="0" err="1"/>
              <a:t>фінансового</a:t>
            </a:r>
            <a:r>
              <a:rPr lang="ru-RU" dirty="0"/>
              <a:t> плану</a:t>
            </a:r>
            <a:br>
              <a:rPr lang="en-US" dirty="0"/>
            </a:br>
            <a:br>
              <a:rPr lang="en-US" dirty="0"/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4678" y="214290"/>
            <a:ext cx="5114778" cy="1214446"/>
          </a:xfrm>
        </p:spPr>
        <p:txBody>
          <a:bodyPr>
            <a:normAutofit/>
          </a:bodyPr>
          <a:lstStyle/>
          <a:p>
            <a:r>
              <a:rPr lang="uk-UA" sz="2400" dirty="0"/>
              <a:t>Лекція 12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D4BEAB5D-A0D9-7C9F-3E71-A2E79CA42F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9632" y="0"/>
            <a:ext cx="5832647" cy="6456363"/>
          </a:xfrm>
        </p:spPr>
      </p:pic>
    </p:spTree>
    <p:extLst>
      <p:ext uri="{BB962C8B-B14F-4D97-AF65-F5344CB8AC3E}">
        <p14:creationId xmlns:p14="http://schemas.microsoft.com/office/powerpoint/2010/main" val="548565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519311" y="956603"/>
            <a:ext cx="62777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14290"/>
            <a:ext cx="6572296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39505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0035" y="0"/>
            <a:ext cx="757242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Попередній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контроль,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суб’єктами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контролю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розгляду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управлінських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матеріальними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ресурсами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активами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об’єктами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контролю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метою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упередження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у тому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числі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бюджетного,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Поточний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контроль,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суб’єктами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контролю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управлінських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рішень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активами за оперативною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інформацією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метою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дотримання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інших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нормативно-правових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актів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підставі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виконуються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управлінські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/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Наступний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ретроспективний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контроль,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суб’єктами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контролю по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закінченню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управлінських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активами за результатами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фінансово-господарської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та/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закінченню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деякого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періоду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часу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частіше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вста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новлено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законодавством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4588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00035" y="214290"/>
            <a:ext cx="742955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Документальний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контроль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встановити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суть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достовірність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даними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первинної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документації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облікових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регістрів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звітності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вона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знайшла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відображення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бухгалтерському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оперативному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статистичному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Фактичний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контроль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установленні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дійсного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реального стану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об’єкта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лічбою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зважуванням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вимірюванням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лабораторним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аналізом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об’єктів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фактичного контролю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відносять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гроші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готівкою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касі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матеріальні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цінності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готову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незавершене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8374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57224" y="1000109"/>
            <a:ext cx="67151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За формами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контролю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розрізняють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ревізії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аудит;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тематичні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камеральні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фінансові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експертизи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службове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розслідування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слідство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85279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42910" y="309490"/>
            <a:ext cx="7143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Ревізія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форма документального контролю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фінансово-господарською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діяльністю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установи,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дотриманням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достовірністю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звітності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документального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викриття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недостач,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розтрат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привласнень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крадіжок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матеріальних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цінностей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попередження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зловживань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наслідками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ревізії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акт.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організаційними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ознаками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розрізняють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ревізії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планові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здійснюються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заздалегідь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розроблених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затверджених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планів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позапланові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проводяться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строки, не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передбачені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затвердженим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планом (у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стихійного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лиха,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незадовільної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взаємопов’язаних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7003008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00034" y="633046"/>
            <a:ext cx="750099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Аудит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форма контролю,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незалежною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експертизою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звітів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балансів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Мета аудиту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підтвердити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достовірність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балансу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звітності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перевірити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ведеться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бухгалтерський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облік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чинними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державі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нормативно-правовими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положеннями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Тематична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перевірка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форма контролю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сторін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тематичних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фінансово-господарської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90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7413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Камеральні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форма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контролю, яку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застосовують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 органах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виконавчої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одержанні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перевірці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звітності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Фінансова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експертиза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форма державного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контролю, яка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оцінку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законодавчих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інших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нормативно-правових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актів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результатів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підготовку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обґрунтованих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висновків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пропозиції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для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об’єкта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експертного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914400"/>
            <a:ext cx="764386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Службове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розслідування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форма контролю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дотримання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працівниками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службових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обов’язків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нормативно-правових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регулюють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виробничі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Проводиться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спеціальною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комісією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наказом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керівника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виявлення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крадіжок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нестач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втрат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Слідство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як форма контролю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являє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собою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процесуальні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ході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установлюється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провина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відповідальних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посадових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службових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здійсненні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тих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порушень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пов’язаних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присвоєнням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матеріальних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цінностей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безгосподарністю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службовими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зловживаннями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9868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1071546"/>
            <a:ext cx="7429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uk-UA" dirty="0"/>
          </a:p>
          <a:p>
            <a:endParaRPr lang="uk-UA" dirty="0"/>
          </a:p>
        </p:txBody>
      </p:sp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9329" name="Object 1"/>
          <p:cNvGraphicFramePr>
            <a:graphicFrameLocks noChangeAspect="1"/>
          </p:cNvGraphicFramePr>
          <p:nvPr/>
        </p:nvGraphicFramePr>
        <p:xfrm>
          <a:off x="571472" y="457200"/>
          <a:ext cx="7143800" cy="54721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29" name="Picture" r:id="rId2" imgW="5896356" imgH="4610100" progId="Word.Picture.8">
                  <p:embed/>
                </p:oleObj>
              </mc:Choice>
              <mc:Fallback>
                <p:oleObj name="Picture" r:id="rId2" imgW="5896356" imgH="4610100" progId="Word.Picture.8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457200"/>
                        <a:ext cx="7143800" cy="54721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571472" y="5357826"/>
            <a:ext cx="735811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i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 3. Модель системи внутрішнього фінансового контролю на підприємстві</a:t>
            </a:r>
            <a:endParaRPr kumimoji="0" lang="uk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20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7239000" cy="3429024"/>
          </a:xfrm>
        </p:spPr>
        <p:txBody>
          <a:bodyPr>
            <a:normAutofit/>
          </a:bodyPr>
          <a:lstStyle/>
          <a:p>
            <a:pPr marL="0" lvl="0" indent="360000" algn="ctr">
              <a:buNone/>
            </a:pPr>
            <a:r>
              <a:rPr lang="uk-UA" sz="2800" b="1" u="sng" dirty="0">
                <a:latin typeface="Times New Roman" pitchFamily="18" charset="0"/>
                <a:cs typeface="Times New Roman" pitchFamily="18" charset="0"/>
              </a:rPr>
              <a:t>Питання лекції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360000" algn="just">
              <a:buAutoNum type="arabicPeriod"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Основні підходи щодо формування системи внутрішнього фінансового контролю</a:t>
            </a:r>
          </a:p>
          <a:p>
            <a:pPr marL="0" indent="360000" algn="just">
              <a:buAutoNum type="arabicPeriod"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Мета та функції фінансового контролю</a:t>
            </a:r>
          </a:p>
          <a:p>
            <a:pPr marL="0" indent="360000" algn="just">
              <a:buAutoNum type="arabicPeriod"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Класифікація фінансового контролю</a:t>
            </a:r>
          </a:p>
          <a:p>
            <a:pPr marL="0" indent="360000" algn="just">
              <a:buAutoNum type="arabicPeriod"/>
            </a:pPr>
            <a:endParaRPr lang="uk-UA" sz="2800" b="1" dirty="0"/>
          </a:p>
          <a:p>
            <a:pPr marL="0" lvl="0" indent="360000" algn="just">
              <a:buNone/>
            </a:pPr>
            <a:endParaRPr lang="ru-RU" dirty="0"/>
          </a:p>
          <a:p>
            <a:pPr marL="0" lvl="0" indent="360000" algn="just">
              <a:buFont typeface="+mj-lt"/>
              <a:buAutoNum type="arabicPeriod"/>
            </a:pPr>
            <a:endParaRPr lang="uk-UA" dirty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7572428" cy="4857784"/>
          </a:xfrm>
        </p:spPr>
        <p:txBody>
          <a:bodyPr>
            <a:noAutofit/>
          </a:bodyPr>
          <a:lstStyle/>
          <a:p>
            <a:pPr marL="0" lvl="0" indent="360000" algn="just">
              <a:buNone/>
            </a:pP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контроль на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підприємстві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певна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форма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спостереження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формуванням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розподілом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використанням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усіма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підрозділами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сукупність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процедур,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суттєве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точки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зору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зростання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прибутковості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7239000" cy="5955694"/>
          </a:xfrm>
        </p:spPr>
        <p:txBody>
          <a:bodyPr>
            <a:normAutofit/>
          </a:bodyPr>
          <a:lstStyle/>
          <a:p>
            <a:pPr algn="r"/>
            <a:r>
              <a:rPr lang="ru-RU" dirty="0"/>
              <a:t>	</a:t>
            </a:r>
            <a:r>
              <a:rPr lang="uk-UA" sz="1800" i="1" dirty="0">
                <a:latin typeface="Times New Roman" pitchFamily="18" charset="0"/>
                <a:cs typeface="Times New Roman" pitchFamily="18" charset="0"/>
              </a:rPr>
              <a:t>Таблиця 1.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Основні підходи щодо формування системи внутрішнього фінансового контролю на підприємстві</a:t>
            </a:r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1785926"/>
          <a:ext cx="7500988" cy="4176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17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52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52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528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i="0" dirty="0">
                          <a:latin typeface="Times New Roman"/>
                          <a:ea typeface="Times New Roman"/>
                          <a:cs typeface="Times New Roman"/>
                        </a:rPr>
                        <a:t>Підхід</a:t>
                      </a:r>
                      <a:endParaRPr lang="ru-RU" sz="18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i="0" dirty="0">
                          <a:latin typeface="Times New Roman"/>
                          <a:ea typeface="Times New Roman"/>
                          <a:cs typeface="Times New Roman"/>
                        </a:rPr>
                        <a:t>Сутність внутрішнього фінансового контролю</a:t>
                      </a:r>
                      <a:endParaRPr lang="ru-RU" sz="18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i="0" dirty="0">
                          <a:latin typeface="Times New Roman"/>
                          <a:ea typeface="Times New Roman"/>
                          <a:cs typeface="Times New Roman"/>
                        </a:rPr>
                        <a:t>Переваги</a:t>
                      </a:r>
                      <a:endParaRPr lang="ru-RU" sz="18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i="0">
                          <a:latin typeface="Times New Roman"/>
                          <a:ea typeface="Times New Roman"/>
                          <a:cs typeface="Times New Roman"/>
                        </a:rPr>
                        <a:t>Недоліки</a:t>
                      </a:r>
                      <a:endParaRPr lang="ru-RU" sz="1800" i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35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i="0" dirty="0">
                          <a:latin typeface="Times New Roman"/>
                          <a:ea typeface="Times New Roman"/>
                          <a:cs typeface="Times New Roman"/>
                        </a:rPr>
                        <a:t>Перший (пасивний, констатуючий контроль)</a:t>
                      </a:r>
                      <a:endParaRPr lang="ru-RU" sz="18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i="0" dirty="0">
                          <a:latin typeface="Times New Roman"/>
                          <a:ea typeface="Times New Roman"/>
                          <a:cs typeface="Times New Roman"/>
                        </a:rPr>
                        <a:t>Це діяльність з виявлення помилок або фактів шахрайства, які вже відбулись</a:t>
                      </a:r>
                      <a:endParaRPr lang="ru-RU" sz="18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i="0" dirty="0">
                          <a:latin typeface="Times New Roman"/>
                          <a:ea typeface="Times New Roman"/>
                          <a:cs typeface="Times New Roman"/>
                        </a:rPr>
                        <a:t>Вартість такої системи контролю є незначною, що є вигідним з економічної точки зору</a:t>
                      </a:r>
                      <a:endParaRPr lang="ru-RU" sz="18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i="0" dirty="0">
                          <a:latin typeface="Times New Roman"/>
                          <a:ea typeface="Times New Roman"/>
                          <a:cs typeface="Times New Roman"/>
                        </a:rPr>
                        <a:t>Підхід є достатньо вузьким, зорієнтованим лише на виявлення недоліків; відсутній аналіз причин таких недоліків</a:t>
                      </a:r>
                      <a:endParaRPr lang="ru-RU" sz="18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857232"/>
          <a:ext cx="7191405" cy="4307901"/>
        </p:xfrm>
        <a:graphic>
          <a:graphicData uri="http://schemas.openxmlformats.org/drawingml/2006/table">
            <a:tbl>
              <a:tblPr/>
              <a:tblGrid>
                <a:gridCol w="11903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2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32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5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417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i="0" dirty="0">
                          <a:latin typeface="Times New Roman"/>
                          <a:ea typeface="Times New Roman"/>
                          <a:cs typeface="Times New Roman"/>
                        </a:rPr>
                        <a:t>Підхід</a:t>
                      </a:r>
                      <a:endParaRPr lang="ru-RU" sz="18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39" marR="6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i="0">
                          <a:latin typeface="Times New Roman"/>
                          <a:ea typeface="Times New Roman"/>
                          <a:cs typeface="Times New Roman"/>
                        </a:rPr>
                        <a:t>Сутність внутрішнього фінансового контролю</a:t>
                      </a:r>
                      <a:endParaRPr lang="ru-RU" sz="1800" b="1" i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39" marR="6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i="0">
                          <a:latin typeface="Times New Roman"/>
                          <a:ea typeface="Times New Roman"/>
                          <a:cs typeface="Times New Roman"/>
                        </a:rPr>
                        <a:t>Переваги</a:t>
                      </a:r>
                      <a:endParaRPr lang="ru-RU" sz="1800" b="1" i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39" marR="6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i="0" dirty="0">
                          <a:latin typeface="Times New Roman"/>
                          <a:ea typeface="Times New Roman"/>
                          <a:cs typeface="Times New Roman"/>
                        </a:rPr>
                        <a:t>Недоліки</a:t>
                      </a:r>
                      <a:endParaRPr lang="ru-RU" sz="18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39" marR="6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60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Другий (активний)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Це контрольно-аналітичне забезпечення управління інформацією та діяльність щодо обґрунтування організаційних та управлінських рішень, щодо виявлення резервів підвищення ефективності роботи підприємства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Надає можливість з‘ясувати причини виявлених порушень та запобігти їм у майбутньому. Зорієнтований на майбутнє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Ціна такої системи контролю є високою, а результат буде одержаний лише в майбутньому, причому його складно виміряти та оцінити у вартісному виразі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85728"/>
            <a:ext cx="800105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Мета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контролю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встановлення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правильності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законності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частині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розподілу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перерозподілу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/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Таблиця 2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Мета функціонування системи внутрішнього фінансового контролю з позиції різних суб’єктів контрольного процесу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2309236"/>
          <a:ext cx="7858180" cy="3791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55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26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48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i="1" dirty="0">
                          <a:latin typeface="Times New Roman"/>
                          <a:ea typeface="Times New Roman"/>
                          <a:cs typeface="Times New Roman"/>
                        </a:rPr>
                        <a:t>Суб’єкти контролю (користувачі системи внутрішнього фінансового контролю)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i="1">
                          <a:latin typeface="Times New Roman"/>
                          <a:ea typeface="Times New Roman"/>
                          <a:cs typeface="Times New Roman"/>
                        </a:rPr>
                        <a:t>Мета функціонування системи внутрішнього фінансового контролю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85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1. Власники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Збереження та ефективне використання ресурсів та потенціалу підприємства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80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2. Менеджери (управлінський персонал)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Забезпечення ефективного функціонування підприємства та його стійкості в умовах багатопланової конкуренції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85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3. Контролери (внутрішні та зовнішні)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Виявлення та з’ясування причин порушень і запобігання ним у майбутньому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571480"/>
            <a:ext cx="742955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Об’єктами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контролю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усі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напрями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рух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розрахунки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контрагентами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покупцями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підрядниками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постачальниками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розрахунки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оплаті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розрахунки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бюджетом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державними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цільовими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фондами;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капіталом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7)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42910" y="714356"/>
            <a:ext cx="70723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i="1">
                <a:latin typeface="Times New Roman" pitchFamily="18" charset="0"/>
                <a:cs typeface="Times New Roman" pitchFamily="18" charset="0"/>
              </a:rPr>
              <a:t>	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714356"/>
            <a:ext cx="7143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Під суб’єктом контролю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будемо розуміти носіїв прав та обов’язків – осіб та органи, що мають повноваження на здійснення контролю за господарською та фінансовою діяльністю підприємства, а також право втручатись в його оперативну діяльність та самостійно притягувати винних до відповідальності.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5" y="452847"/>
            <a:ext cx="742955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200" b="1" dirty="0"/>
              <a:t>Інформаційна функція контролю </a:t>
            </a:r>
            <a:r>
              <a:rPr lang="uk-UA" sz="2200" dirty="0"/>
              <a:t>зводиться до того, що інформація, отримана в результаті його здійснення, має </a:t>
            </a:r>
            <a:r>
              <a:rPr lang="en-US" sz="2200" dirty="0"/>
              <a:t>c</a:t>
            </a:r>
            <a:r>
              <a:rPr lang="uk-UA" sz="2200" dirty="0"/>
              <a:t>тати основою для ухвалення відповідних управлінських рішень і вжиття коригувальних заходів.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200" b="1" dirty="0"/>
              <a:t>Профілактична функція контролю </a:t>
            </a:r>
            <a:r>
              <a:rPr lang="uk-UA" sz="2200" dirty="0"/>
              <a:t>полягає у виявленні умов, що сприяють порушенню норм і стандартів, встановлених законами та нормативно-правовими актами, виникненню безгосподарності, недостач, крадіжок і зловживань, а також у встановленні осіб, винних у фінансових порушеннях, і притягненні їх до відповідальності згідно з законодавством.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200" b="1" dirty="0"/>
              <a:t>Мобілізуюча функція контролю </a:t>
            </a:r>
            <a:r>
              <a:rPr lang="uk-UA" sz="2200" dirty="0"/>
              <a:t>передбачає усунення суб’єктом господарювання наслідків допущених фінансових порушень, умов, що їм сприяли.</a:t>
            </a:r>
          </a:p>
          <a:p>
            <a:endParaRPr lang="uk-UA" sz="2200" dirty="0"/>
          </a:p>
        </p:txBody>
      </p:sp>
    </p:spTree>
    <p:extLst>
      <p:ext uri="{BB962C8B-B14F-4D97-AF65-F5344CB8AC3E}">
        <p14:creationId xmlns:p14="http://schemas.microsoft.com/office/powerpoint/2010/main" val="34683945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1048</TotalTime>
  <Words>1117</Words>
  <Application>Microsoft Office PowerPoint</Application>
  <PresentationFormat>Экран (4:3)</PresentationFormat>
  <Paragraphs>73</Paragraphs>
  <Slides>19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Arial</vt:lpstr>
      <vt:lpstr>Calibri</vt:lpstr>
      <vt:lpstr>Times New Roman</vt:lpstr>
      <vt:lpstr>Trebuchet MS</vt:lpstr>
      <vt:lpstr>Wingdings</vt:lpstr>
      <vt:lpstr>Wingdings 2</vt:lpstr>
      <vt:lpstr>Изящная</vt:lpstr>
      <vt:lpstr>Picture</vt:lpstr>
      <vt:lpstr>   КОНТРОЛЬ за виконанням фінансового плану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ФІНАНСОВОЇ САНАЦІЇ ПІДПРИЄМСТВА</dc:title>
  <dc:creator>andrew</dc:creator>
  <cp:lastModifiedBy>Користувач</cp:lastModifiedBy>
  <cp:revision>171</cp:revision>
  <dcterms:created xsi:type="dcterms:W3CDTF">2013-11-10T19:44:41Z</dcterms:created>
  <dcterms:modified xsi:type="dcterms:W3CDTF">2024-04-02T19:45:24Z</dcterms:modified>
</cp:coreProperties>
</file>