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1" r:id="rId8"/>
    <p:sldId id="272" r:id="rId9"/>
    <p:sldId id="273" r:id="rId10"/>
    <p:sldId id="274" r:id="rId11"/>
    <p:sldId id="276" r:id="rId12"/>
    <p:sldId id="266" r:id="rId13"/>
    <p:sldId id="265" r:id="rId14"/>
    <p:sldId id="264" r:id="rId15"/>
    <p:sldId id="263" r:id="rId16"/>
    <p:sldId id="262" r:id="rId17"/>
    <p:sldId id="268" r:id="rId18"/>
    <p:sldId id="270" r:id="rId19"/>
    <p:sldId id="267" r:id="rId20"/>
    <p:sldId id="277" r:id="rId21"/>
    <p:sldId id="278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2"/>
    <p:restoredTop sz="94692"/>
  </p:normalViewPr>
  <p:slideViewPr>
    <p:cSldViewPr snapToGrid="0">
      <p:cViewPr varScale="1">
        <p:scale>
          <a:sx n="114" d="100"/>
          <a:sy n="114" d="100"/>
        </p:scale>
        <p:origin x="4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BFD1D-86DA-B54F-8E9A-BA26F87FEAE4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DC216-B641-D845-A149-37515FEB65F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542459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BFD1D-86DA-B54F-8E9A-BA26F87FEAE4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DC216-B641-D845-A149-37515FEB65F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154631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BFD1D-86DA-B54F-8E9A-BA26F87FEAE4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DC216-B641-D845-A149-37515FEB65F5}" type="slidenum">
              <a:rPr lang="ru-UA" smtClean="0"/>
              <a:t>‹#›</a:t>
            </a:fld>
            <a:endParaRPr lang="ru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691460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BFD1D-86DA-B54F-8E9A-BA26F87FEAE4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DC216-B641-D845-A149-37515FEB65F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7786464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BFD1D-86DA-B54F-8E9A-BA26F87FEAE4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DC216-B641-D845-A149-37515FEB65F5}" type="slidenum">
              <a:rPr lang="ru-UA" smtClean="0"/>
              <a:t>‹#›</a:t>
            </a:fld>
            <a:endParaRPr lang="ru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477401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BFD1D-86DA-B54F-8E9A-BA26F87FEAE4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DC216-B641-D845-A149-37515FEB65F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3359796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BFD1D-86DA-B54F-8E9A-BA26F87FEAE4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DC216-B641-D845-A149-37515FEB65F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1385572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BFD1D-86DA-B54F-8E9A-BA26F87FEAE4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DC216-B641-D845-A149-37515FEB65F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88402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BFD1D-86DA-B54F-8E9A-BA26F87FEAE4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DC216-B641-D845-A149-37515FEB65F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980003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BFD1D-86DA-B54F-8E9A-BA26F87FEAE4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DC216-B641-D845-A149-37515FEB65F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145752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BFD1D-86DA-B54F-8E9A-BA26F87FEAE4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DC216-B641-D845-A149-37515FEB65F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31350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BFD1D-86DA-B54F-8E9A-BA26F87FEAE4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DC216-B641-D845-A149-37515FEB65F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512825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BFD1D-86DA-B54F-8E9A-BA26F87FEAE4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DC216-B641-D845-A149-37515FEB65F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41180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BFD1D-86DA-B54F-8E9A-BA26F87FEAE4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DC216-B641-D845-A149-37515FEB65F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63134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BFD1D-86DA-B54F-8E9A-BA26F87FEAE4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DC216-B641-D845-A149-37515FEB65F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990440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BFD1D-86DA-B54F-8E9A-BA26F87FEAE4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DC216-B641-D845-A149-37515FEB65F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685424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BFD1D-86DA-B54F-8E9A-BA26F87FEAE4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8BDC216-B641-D845-A149-37515FEB65F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42320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E24020-6664-8FBB-EAD1-8BB7FA1ECD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3200" dirty="0"/>
              <a:t>Управління товарним рухом	</a:t>
            </a:r>
            <a:endParaRPr sz="32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3517775-8E5B-134C-944A-8D1A5F22DB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Лекція 8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973573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D389635-425E-A32B-9303-D30963512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367990"/>
            <a:ext cx="11552663" cy="6266985"/>
          </a:xfrm>
        </p:spPr>
        <p:txBody>
          <a:bodyPr>
            <a:normAutofit/>
          </a:bodyPr>
          <a:lstStyle/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варіанта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лінійного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розміру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форм торгового залу —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дотримуватися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вимоги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згідно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зайнята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робочими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не повинна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перевищувати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40 %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торгового залу.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Касові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кабіни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розташовувати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фасадній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лінії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торгового залу, а не по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лінії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обладнання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незручно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касирів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так і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Оптимальною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вважається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глибина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ширина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касових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кабін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1,5 м.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Прискоренню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магазинах,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реалізовують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через прилавок,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сприяти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винесення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операцій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розрахунків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межі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торгового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відділу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—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вузли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розрахунку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Разом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рішення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повинні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достатньо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обґрунтованими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орієнтованими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скорочення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очікування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Кількісна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оцінка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рівня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традиційному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даватися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показників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зокрема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показника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середнього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очікування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Середній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обсяг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витрат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часу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покупців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очікування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обслуговування</a:t>
            </a:r>
            <a:r>
              <a:rPr lang="ru-RU" i="1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визначається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як правило,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основі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хронометражних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замірів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період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найбільш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інтенсивного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потоку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Хронометраж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доцільно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вести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відокремлено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такими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очікування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консультації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очікування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розрахунку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199949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D389635-425E-A32B-9303-D30963512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367990"/>
            <a:ext cx="11552663" cy="6266985"/>
          </a:xfrm>
        </p:spPr>
        <p:txBody>
          <a:bodyPr/>
          <a:lstStyle/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проведених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замірів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повинна бути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меншою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20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замірів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точну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детальну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параметрів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проводити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математичного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апарату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теорії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масового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Практика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показує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структурі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придбання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25—30 %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припадає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очікування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розрахунок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покупку.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Швидкість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культура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залежать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точного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дотримання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правил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вибору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оптимального виду і типу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реєстраторів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розрахункових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професійної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підготовки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осіб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зайнятих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вузлах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Робота з метою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скорочення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розділена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два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напрямки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1)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впровадження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систем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технологій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розрахунків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 покупки;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2)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оснащення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сучасними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видами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високопродуктивних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багатофункціональних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реєстраторів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розрахункових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електронні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контрольно-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касові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апарати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(ЕККА),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касові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термінали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вагокасові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комплекси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експрес-кас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415974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B1DD353-6879-91BC-9A9C-DA2473756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312235"/>
            <a:ext cx="11385395" cy="6278136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8.5. Влада в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Учасники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зазвичай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схильні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довільно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координувати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свою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діяльність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внаслідок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того,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одного з них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завжди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сприяють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отриманню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вигоди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іншими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Неконтрольовані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каналу, коли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переслідує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інтереси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призводять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неефективного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Часто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узгодити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застосування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термін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влада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зазвичай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асоціюється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насильницькими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політичним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тиском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Однак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такий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погляд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зовсім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справедливий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здебільшого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влада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реалізується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володіння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контролю над ресурсами,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цінними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іншої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сторони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ресурси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становлять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активи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особливості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взаємин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обумовлюючи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лояльність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зобов'язання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перед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Кожний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учасник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розпорядженні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певні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цінні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ресурси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матеріальні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активи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винагороду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примус,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рекомендації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спеціалістів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ототожнення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і закон.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того,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владу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розглядати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ступінь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залежності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Коли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розподілено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нерівномірно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них,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характеризуються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найбільшою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залежністю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володіють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найменшою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владою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стосовно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джерело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неподільні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Яскравим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прикладом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величезного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значення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відносин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залежності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маркетингових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каналах служить методика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постачання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«точно у строк». Поставка за принципом «точно у строк»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завдання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дуже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складне: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матеріали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комплектуючі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доставлятися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підприємство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в той момент, коли вони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необхідні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процесі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вивільнює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виробника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необхідності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підтримувати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товарні</a:t>
            </a:r>
            <a:r>
              <a:rPr lang="ru-RU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запаси,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пов'язаних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з ними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. 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988492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B1DD353-6879-91BC-9A9C-DA2473756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312235"/>
            <a:ext cx="11385395" cy="627813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Постачальники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стикаються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з проблемою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своєчасної</a:t>
            </a:r>
            <a:r>
              <a:rPr lang="ru-RU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поставки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комплектуючих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а й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певної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послідовності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надходжень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конвеєр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залежить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індивідуальних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характеристик деталей.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того,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відсутності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резервних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товарних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деталі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поставляють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за методом «точно у строк»,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однакової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якості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сам метод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передбачає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заміни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дефектних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одиниць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Влада, заснована на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винагороді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базується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переконанні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в тому,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спрямовані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здатні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наслідком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рівень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компенсацій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встановлення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меж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ексклюзивної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території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Влада, заснована на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примусі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будь-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каральні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санкції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здатний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застосувати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один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До таких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санкцій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належать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націнок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повернення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винагороди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швидкості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територіальних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меж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Владою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влада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фахівців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вищу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ґрунтовнішу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обізнаність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здатні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диктувати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Почасти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бувають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зацікавлені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Влада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ототожнювання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владою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відомих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найпопулярніші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марки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влада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референта)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фактично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ім'я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здатне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створювати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відносини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підпорядкування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Влада закону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адміністративна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влада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неформально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створюється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каналах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лідером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Різновидом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такої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влади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протекціонізм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існуючі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законодавчі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акти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свою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Реально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каналі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поєднуються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різні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види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влади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формування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оптимального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механізму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каналом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цілей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944605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B1DD353-6879-91BC-9A9C-DA2473756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312235"/>
            <a:ext cx="11385395" cy="6278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>
                <a:solidFill>
                  <a:srgbClr val="000000"/>
                </a:solidFill>
                <a:latin typeface="Times New Roman" panose="02020603050405020304" pitchFamily="18" charset="0"/>
              </a:rPr>
              <a:t>8</a:t>
            </a:r>
            <a:r>
              <a:rPr lang="ru-RU" b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.6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Лояльність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Лояльність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довіра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партнерів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ґрунтуються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цінностях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зацікавленості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підвищенні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цінності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загальних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результатів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сумісної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завдяки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сумісній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тривалим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діловим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відносинам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лояльність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здатна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суттєво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знижуватися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внаслідок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званої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опортуністичної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поведінки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Вірність</a:t>
            </a:r>
            <a:r>
              <a:rPr lang="ru-RU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наданим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зобов'язанням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перед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іншими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учасниками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тим</a:t>
            </a:r>
            <a:r>
              <a:rPr lang="ru-RU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міцніша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загальних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цінностей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партнерів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вигод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взаємин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обох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сторін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вище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припинення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ділових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стосунків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Крім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того,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виявлено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довіра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сама собою позитивно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впливає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лояльність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суб'єктів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ринку,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функціонують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каналі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Існує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безліч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переваг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довіри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лояльності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каналу.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Довіра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сприяє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зменшенню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невизначеності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відчувається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сприяє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співпраці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виникненню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таких,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структурні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відмінності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відміну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неконструктивних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Лояльність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сприяє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співпраці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задоволеності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сумісними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діями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мовчазному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погодженню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партнерів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знижує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вірогідність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припинення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партнерських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взаємин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кожним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учасником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каналу.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Менеджери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каналів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розрізняють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безліч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зобов'язань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Емоційні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зобов'язання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підтримка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відносин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сприяє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отриманню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позитивніших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результатів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моральні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зобов'язання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підтримка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стосунків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тієї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причини,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сторони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вважають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себе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зобов'язаними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Навпаки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зобов'язання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вимушене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збереження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стосунків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справляють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сильний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негативний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вплив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бажання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вкладати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інвестиції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залишатися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каналу.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897536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B1DD353-6879-91BC-9A9C-DA2473756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312235"/>
            <a:ext cx="11385395" cy="6278136"/>
          </a:xfrm>
        </p:spPr>
        <p:txBody>
          <a:bodyPr>
            <a:normAutofit/>
          </a:bodyPr>
          <a:lstStyle/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Фахівці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розрізняють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різні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форми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взаємин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структурах каналу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вільну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авторитарну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партнерську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партнерські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найповніше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поняттю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рівноцінного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обміну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авторитарні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стосунки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дозволяє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одному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партнерів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розробляти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правила,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інструкції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вплив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партнери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Вільна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взаємин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застосовує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зовнішні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важелі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закон,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компенсаційні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виплати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авторитарна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внутрішні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важелі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базуються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адмініструванні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партнерська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внутрішні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базуються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сумісних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інтересах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Партнерська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форма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взаємин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своєю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метою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створення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кожного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мотивацію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інтересах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партнерських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взаємин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взаємин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довіри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величезне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суттєво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впливає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тривалість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взаємин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388422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B1DD353-6879-91BC-9A9C-DA2473756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312235"/>
            <a:ext cx="11385395" cy="627813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8.7.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Конфлікти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Причини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виникнення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конфліктів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каналі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треба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шукати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взаємозалежності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Кожний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них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звичайно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спеціалізується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виконанні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певної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функції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виробники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займаються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виробництвом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загальнонаціональною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рекламою,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роздрібні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відповідають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обсяги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розподіл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просування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товару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місцях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спеціалізація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призводить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взаємозалежності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змушені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залежати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одне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одного,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їхня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потреба в ресурсах – грошах,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спеціальних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навиках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доступі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ринків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задоволена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іншою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стороною.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Таким чином,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функціональна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взаємозалежність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потребує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хоча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мінімальної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координації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Водночас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прагнуть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автономії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відносин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призводить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зіткнення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інтересів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Чим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сильніша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взаємозалежність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частіше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перетинатимуться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різні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інтереси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цілей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вища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вірогідність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виникнення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конфліктів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розрізняють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види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конфлікти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невідповідності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цілей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завдань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перед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стоять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коли вони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збігаються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Так,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 звана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агентська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проблема, коли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гарантувати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завжди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діятиме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виключно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інтересах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принципала тому,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орієнтацію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погляди і перед ним стоять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принципал не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змозі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повністю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відстежувати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агента;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розбіжності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щодо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сфер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сфера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маркетингового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такими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охоплення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території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технології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застосовують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функціонуванні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кожного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наведеного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кожного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розуміння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означених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436479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B1DD353-6879-91BC-9A9C-DA2473756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312235"/>
            <a:ext cx="11385395" cy="6278136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розбіжності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сприйняття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реальної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дійсності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розбіжності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свідчать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засад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ситуації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того, один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неправильно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сприймати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сфері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потоків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маркетингового каналу,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створюючи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один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дійсності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Треба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враховувати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неповноту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невизначеність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інформації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яка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надходить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каналу,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зрозуміти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одна і та сама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дійсність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сприйматиметься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по-різному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Конфлікти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позитивний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негативний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вплив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роботу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каналів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Позитивний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вплив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тому,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відсутність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робить канал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пасивним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невинахідливим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сприяє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поліпшенню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результатів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вдосконаленню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Водночас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конфлікт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вирішується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вирішується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недосконало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здатний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зруйнувати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канал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завдати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йому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збитків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Методи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урегулювання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конфліктів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конструктивних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змогу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контролювати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врегульовувати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виникаючі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До таких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належать: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інформаційно-активні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інформаційно-захисні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Інформаційно-активні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залагодження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відкритий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обмін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інформацією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ситуацій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відкритий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обмін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інформацією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корисний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сторони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сторони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910027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B1DD353-6879-91BC-9A9C-DA2473756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312235"/>
            <a:ext cx="11385395" cy="6278136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деяких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каналах як метод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урегулювання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конфлікту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використовують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обмін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працівниками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передбачає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односторонній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двосторонній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обмін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персоналом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певний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період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хоча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потребують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чіткої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існує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небезпека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розголошення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приватної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інформації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стажери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повертаються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компаній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подивившись на свою роботу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погляду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самостійно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професійно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участь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обмінів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познайомитися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колегами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організаціях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аналогічну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кваліфікацію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основу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тривалих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взаємин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позаорганізаційних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змістом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міжорганізаційних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колом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вирішуваних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інформаційно-активних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треба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віднести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кооптацію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врегулювання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шляхом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переконання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включення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адміністративну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структуру,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Ефективна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кооптація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здатна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зробити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доступнішими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одне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одного,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вона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потребує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створення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надійних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стандартизованих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каналів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через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буде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передаватися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інформація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поради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запити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результаті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кооптації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партнери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вільно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обмінюватимуться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інформацією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проханнями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допомогою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Кооптація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змогу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відповідальність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таким чином,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спілкуються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беруть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участь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сумісних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програмах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прийнятті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Інформаційно-захисні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відсутності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каналах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Масштаб і характер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суперечностей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розглядаються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величини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взаємовиключними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 коли один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виграє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втрачає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ситуації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характерним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відсутність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співпраці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жорсткі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поведінки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погрози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обіцянки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Треті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сторони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розглядають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потенційних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союзників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участь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вирішенні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суперечок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виступаючи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ролі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арбітра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сторонами.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674757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B1DD353-6879-91BC-9A9C-DA2473756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312235"/>
            <a:ext cx="11385395" cy="6278136"/>
          </a:xfrm>
        </p:spPr>
        <p:txBody>
          <a:bodyPr>
            <a:normAutofit/>
          </a:bodyPr>
          <a:lstStyle/>
          <a:p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Посередництво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одним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здатним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контексті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посередництво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третя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сторона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намагається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шляхом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переконання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конфліктуючих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продовжити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переговори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розглянути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рекомендації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запропоновані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зазвичай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об'єктивно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ситуацію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склалася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запропонувати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варіанти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помічені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інсайдером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прийнято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сторонами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хоча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 тому,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виходить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посередництво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полягає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успішному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наведенні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поясненні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суперечливих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питань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збереженні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комунікації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сторонами,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пошуку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можливостей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примирення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переконанні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прийняття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контролі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досягнутих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домовленостей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Альтернативою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посередництву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арбітраж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Арбітраж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добровільній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примусовій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формах.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Примусовий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арбітраж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закон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зобов'язує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сторони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розгляд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третій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стороні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остаточним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обов'язковим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Добровільний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арбітраж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погодженим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вибором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арбітром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авторитетним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сторонами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добровільній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-активного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інформаційно-захисного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врегулювання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джерела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взаємин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особисті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характеристики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найвпливовіших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зовнішнє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середовище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структура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взаємин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4211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6674B3F-7BDC-448C-E06B-382E03E534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561" y="446049"/>
            <a:ext cx="11117766" cy="5595313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8.1.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Сутність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каналами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перед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керівництвом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фективного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завдяки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рішучій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координації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мотивації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керівництву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Без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свідомої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концентрації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канали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зможуть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незалежно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способів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Канал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своєю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сутністю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потужною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організацією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яка,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навіть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складаючись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незалежних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суб'єктів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ринку,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забезпечує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доступність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кінцевим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Водночас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суб'єкти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беруть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участь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функціонуванні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характеризуються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розбіжністю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розбіжності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перешкодами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коли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встановлено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низку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полегшують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кожного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максимально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результатів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економічної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повинні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вільно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спілкуватися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собою,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співпрацювати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процесі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спільних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цілей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каналу,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розпорядженні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чітко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виражену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адміністративну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структуру, систему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субординації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систему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стимулювання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заохочує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відповідну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поведінку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каналу.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того, канал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особливість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взаємодоповнюваність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субадитивність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693749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EEAD1D0-E825-9B7C-8866-FDB214473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443" y="345688"/>
            <a:ext cx="11586117" cy="6289287"/>
          </a:xfrm>
        </p:spPr>
        <p:txBody>
          <a:bodyPr>
            <a:normAutofit lnSpcReduction="10000"/>
          </a:bodyPr>
          <a:lstStyle/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іж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виробниками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й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підприємствами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оптової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практично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Найчастіше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вони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пов'язані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підтримкою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недостатніми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зусиллями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просуванні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подорожчанням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оптовика,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негнучкою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Між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виробниками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і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підприємствами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роздрібної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через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непривабливе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погляду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товару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полицях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магазину,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недостатність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реклами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відсутність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пріоритету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просуванні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марок,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шкодить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підприємствами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роздрібної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торговельної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тому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випадку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коли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включає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складу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додатково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Суть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полягає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підходах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проведення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рекламних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заходів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призводить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втрати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іміджу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підприємства-виробника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Таким чином, для того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уникнути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конфліктних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ситуацій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повинен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права 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обов'язки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кожному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однакову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підтримку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одержання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Комплекс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основних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елементів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відносин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містить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цінову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політику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продажу;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закріплення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продавцем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певної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території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переліку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повинна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надавати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кожна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сторона.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Цінова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вимагає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підприємства-виробника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розробки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прейскуранта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оцінюються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справедливі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здатні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принести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107752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5B58081-8319-E007-D6B5-6CA78F4B41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4175"/>
            <a:ext cx="11374244" cy="6166625"/>
          </a:xfrm>
        </p:spPr>
        <p:txBody>
          <a:bodyPr>
            <a:normAutofit/>
          </a:bodyPr>
          <a:lstStyle/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Умови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реалізації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містять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собі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стандарти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платежів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гарантії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Постачальники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оплаті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платежі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точно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обумовлений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термін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гарантують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відсутність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дефектів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товарах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незмінність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стимулює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закуповувати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Закріплення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певної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території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Кожен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те, де і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партнери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Взаємні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послуги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відповідальність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повинні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чітко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обговорені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особливо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ексклюзивними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партнерами.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компанія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McDonald’s</a:t>
            </a:r>
            <a:r>
              <a:rPr lang="uk-UA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підтримку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просуванні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систему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обліку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навчання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співробітників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управлінські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технічні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консультації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 свою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чергу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здобувають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зобов'язані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стандартам партнера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утриманні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приміщень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участь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рекламних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компаніях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Таким чином,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суттєві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відмінності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зв'язку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становищем у каналах,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прагненням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максимізації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контролю.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вдалих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вдається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максимізувати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співробітництво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мінімізувати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конфлікти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8094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6674B3F-7BDC-448C-E06B-382E03E534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561" y="446049"/>
            <a:ext cx="11117766" cy="6066263"/>
          </a:xfrm>
        </p:spPr>
        <p:txBody>
          <a:bodyPr>
            <a:normAutofit/>
          </a:bodyPr>
          <a:lstStyle/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субадитивністю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розуміють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загальні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цільовій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групі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будуть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нижчими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канал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об'єднає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свої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зусилля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ніж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тому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коли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кожний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займається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розподілом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окремо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Субадитивність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означає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потужна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вищий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низка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узгоджених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собою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суб'єктів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ринку. Таким чином,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взаємодоповнюваність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внаслідок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їхньою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взаємозалежністю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управляти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орієнтованим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задоволення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потреб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оптимального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каналом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складається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кількох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етапів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:</a:t>
            </a:r>
          </a:p>
          <a:p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структури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каналу,</a:t>
            </a:r>
          </a:p>
          <a:p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організаційної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каналу,</a:t>
            </a:r>
          </a:p>
          <a:p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ІІІ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через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накопичення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ресурсів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виявлення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урегулювання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3557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6674B3F-7BDC-448C-E06B-382E03E534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561" y="446049"/>
            <a:ext cx="11117766" cy="6155473"/>
          </a:xfrm>
        </p:spPr>
        <p:txBody>
          <a:bodyPr>
            <a:normAutofit lnSpcReduction="10000"/>
          </a:bodyPr>
          <a:lstStyle/>
          <a:p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8.2.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ресурсів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ефективного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каналом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Задоволення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потреб і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вимог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цільових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елементів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потребує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дорогих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ресурсів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складів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безкоштовних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телефонних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служб, часу і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зусиль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обслуговуючого</a:t>
            </a:r>
            <a:r>
              <a:rPr lang="ru-RU" sz="19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персоналу,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спеціальних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ліній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електронного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обміну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даними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тощо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Отже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планування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максимальної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ефективності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функціонування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каналу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передбачає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розподіл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ресурсів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реалізації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запланованої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діяльності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каналу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розподілу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наявних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ресурсів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передусім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партнерів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каналу, аудит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ресурсів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партнери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погоджуються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задіяти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концентрацію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ресурсів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партнерами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запланованого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Вибір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економічні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показники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партнера по каналу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основними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чинниками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визначають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успіх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невдачу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маркетингового каналу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Усі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складені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плани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ефективної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виявляться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абсолютно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марними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каналі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будуть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залучені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здатні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забезпечити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Існують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певні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критерії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вибору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партнерів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 каналу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погляду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постачальника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фінансове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становище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потенційного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партнера по каналу;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продажу;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репутація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охоплення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ринку;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90546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6674B3F-7BDC-448C-E06B-382E03E534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502" y="289933"/>
            <a:ext cx="11195825" cy="641195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грошового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база;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оплати;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ремонту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готовність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готовність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готовність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готовність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дотримуватися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квот.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важелів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здатні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запланованої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ідеальній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погляди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дало б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реальній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дійсності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чимало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причин, через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каналу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прагнення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важелів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узгоджувати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атмосфери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довіри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укладення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угод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16493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B1DD353-6879-91BC-9A9C-DA2473756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312235"/>
            <a:ext cx="11385395" cy="6278136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8.3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каналах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endParaRPr lang="ru-RU" b="1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Конкуренція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каналах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характеризується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взаємним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упорядкованим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протиборством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метою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вигоди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отримання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постачальників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додаткових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низькими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цінами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чітко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позначені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усвідомлені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результат.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супроводжуватися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супроводжуватися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Особливість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тих форм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боротьби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морально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економічно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правовими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спостерігати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варіанти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Горизонтальна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одного типу,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одному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Міжвидова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горизонтальна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перебувають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одному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розрізняються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характером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); вона часто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призводить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великих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розбіжностей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Вертикальна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перебувають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низького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торговці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здійснювати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функції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оптовика,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навпаки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оптові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займатися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продажем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Конкуренція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збутовими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каналами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випадку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один одному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протистоять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канали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цілому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традиційна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збутова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мережа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конкурує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продажем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поштою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Еволюція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мала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останні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десятиліття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різко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загострила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типів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Одним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проявів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цієї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став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розвиток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вертикальних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систем.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005530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442D970-A765-0378-2E08-29EA41090B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410" y="423747"/>
            <a:ext cx="11563814" cy="6166624"/>
          </a:xfrm>
        </p:spPr>
        <p:txBody>
          <a:bodyPr/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Важливим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моментом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взаємовідносинах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постачальником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замовником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співвідношення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„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сили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‖. При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взаємовідносини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характерними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відносинах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постачальниками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матеріалів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товаровиробниками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товаровиробниками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оптовими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торговцями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монополізму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постачальника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потрапити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часткову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Постачальник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визначатиме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матеріали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поставки.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умов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доцільно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застосовувати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постачальника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допомогою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матриці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відносної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сили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постачальника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(рис. 10.3)</a:t>
            </a: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6B640DE-0F13-4E13-A3E6-0C4EC8EE0A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8013" y="2522034"/>
            <a:ext cx="7772400" cy="3314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3359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1C88A71-A999-1D88-8818-AB18212726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898" y="401444"/>
            <a:ext cx="11430000" cy="6255833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бачимо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рис. 10.3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постачальником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ступеня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взаємозв’язку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спостерігатися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інтеграція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так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конкуренція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Найбільш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яскраво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конкуренція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представлена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роздрібному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ринку, при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набуваючи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форм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внутрішньої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взаємної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Внутрішня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конкуренція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аналогічними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спеціалізацією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типорозмірами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рівноцінними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масштабами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Взаємна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конкуренція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полягає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змагальності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торговельними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ступенем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обігу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приводу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аналогічного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сучасних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споживчому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важливим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фактором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активізації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Вона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проводитьсяза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такими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напрямками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змішаної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паралельної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належать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мінімальному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розширеному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додаткових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зручностей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стабільного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контингенту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диверсифікації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видів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коли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поряд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основною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спеціалізацією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торгівлею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займаються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заготівлями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організацією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громадського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харчування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побутовим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правильного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вибору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місця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розташування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торговельного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дозволяє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максимально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місцеві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здобути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початкову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раціонального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наближення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пунктів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контингентів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побудови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ефективної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стратегії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ведення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довгострокової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концепції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ґрунтується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рівномірному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нагромадженні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ресурсів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протягом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925999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D389635-425E-A32B-9303-D30963512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367990"/>
            <a:ext cx="11552663" cy="6266985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8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.4. Культура і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якість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засіб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конкурентоспроможності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посилення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споживчому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залучення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розширення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контингенту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грошових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доходів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удосконалення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продажу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підвищення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якості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Якість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торгового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нерозривно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пов'язана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наявністю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в продажу широкого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високоякісних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професійними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знаннями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навичками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торгового персоналу,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дотриманням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ним правил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установленням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зручного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режиму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розвитком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матеріально-технічної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бази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. 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Ha</a:t>
            </a:r>
            <a:r>
              <a:rPr lang="uk-UA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сильний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вплив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чинять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традиційним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методом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недопущення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скупчення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незручностей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самостійному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огляді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ними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виставлених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вітринах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іншому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демонстраційному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обладнанні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важливо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правильно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вибирати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схеми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варіанти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поширеною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них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лінійне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розташування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робочих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місць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варіанти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 так,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глибині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торгового залу 6—7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шафи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прилавки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доцільно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розташовувати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одну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лінію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впритул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стінки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відокремлює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підсобних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приміщень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глибина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торгового залу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перевищує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8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розташовуватись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вздовж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трьох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Лінійна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схема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наближення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приміщення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скорочує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переміщення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зал; 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поповнення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магазину,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створюючи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незручностей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маневрувати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11570861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{BAD841DC-749C-D84D-A5D1-B99D800B7271}tf10001060</Template>
  <TotalTime>220</TotalTime>
  <Words>4145</Words>
  <Application>Microsoft Macintosh PowerPoint</Application>
  <PresentationFormat>Широкоэкранный</PresentationFormat>
  <Paragraphs>126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8" baseType="lpstr">
      <vt:lpstr>Arial</vt:lpstr>
      <vt:lpstr>Helvetica</vt:lpstr>
      <vt:lpstr>Times New Roman</vt:lpstr>
      <vt:lpstr>Trebuchet MS</vt:lpstr>
      <vt:lpstr>Wingdings</vt:lpstr>
      <vt:lpstr>Wingdings 3</vt:lpstr>
      <vt:lpstr>Аспект</vt:lpstr>
      <vt:lpstr>Управління товарним рухом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Управління товарним рухом </dc:title>
  <dc:creator>Александр Ткачук</dc:creator>
  <cp:lastModifiedBy>Александр Ткачук</cp:lastModifiedBy>
  <cp:revision>26</cp:revision>
  <dcterms:created xsi:type="dcterms:W3CDTF">2025-02-04T10:50:44Z</dcterms:created>
  <dcterms:modified xsi:type="dcterms:W3CDTF">2026-01-14T12:18:48Z</dcterms:modified>
</cp:coreProperties>
</file>