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15" d="100"/>
          <a:sy n="115" d="100"/>
        </p:scale>
        <p:origin x="372" y="1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ru-RU" smtClean="0"/>
              <a:t>Образец заголовка</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9/24/2022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B61BEF0D-F0BB-DE4B-95CE-6DB70DBA9567}" type="datetimeFigureOut">
              <a:rPr lang="en-US" dirty="0"/>
              <a:pPr/>
              <a:t>9/24/2022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ru-RU" smtClean="0"/>
              <a:t>Образец заголовка</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B61BEF0D-F0BB-DE4B-95CE-6DB70DBA9567}" type="datetimeFigureOut">
              <a:rPr lang="en-US" dirty="0"/>
              <a:pPr/>
              <a:t>9/24/2022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ru-RU" smtClean="0"/>
              <a:t>Образец заголовка</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ru-RU" smtClean="0"/>
              <a:t>Образец текста</a:t>
            </a:r>
          </a:p>
        </p:txBody>
      </p:sp>
      <p:sp>
        <p:nvSpPr>
          <p:cNvPr id="5" name="Date Placeholder 4"/>
          <p:cNvSpPr>
            <a:spLocks noGrp="1"/>
          </p:cNvSpPr>
          <p:nvPr>
            <p:ph type="dt" sz="half" idx="10"/>
          </p:nvPr>
        </p:nvSpPr>
        <p:spPr/>
        <p:txBody>
          <a:bodyPr/>
          <a:lstStyle/>
          <a:p>
            <a:fld id="{B61BEF0D-F0BB-DE4B-95CE-6DB70DBA9567}" type="datetimeFigureOut">
              <a:rPr lang="en-US" dirty="0"/>
              <a:pPr/>
              <a:t>9/24/2022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Цитата карточки имени">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ru-RU" smtClean="0"/>
              <a:t>Образец заголовка</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ru-RU" smtClean="0"/>
              <a:t>Образец текста</a:t>
            </a:r>
          </a:p>
        </p:txBody>
      </p:sp>
      <p:sp>
        <p:nvSpPr>
          <p:cNvPr id="5" name="Date Placeholder 4"/>
          <p:cNvSpPr>
            <a:spLocks noGrp="1"/>
          </p:cNvSpPr>
          <p:nvPr>
            <p:ph type="dt" sz="half" idx="10"/>
          </p:nvPr>
        </p:nvSpPr>
        <p:spPr/>
        <p:txBody>
          <a:bodyPr/>
          <a:lstStyle/>
          <a:p>
            <a:fld id="{B61BEF0D-F0BB-DE4B-95CE-6DB70DBA9567}" type="datetimeFigureOut">
              <a:rPr lang="en-US" dirty="0"/>
              <a:pPr/>
              <a:t>9/24/2022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Истина или ложь">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ru-RU" smtClean="0"/>
              <a:t>Образец заголовка</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ru-RU" smtClean="0"/>
              <a:t>Образец текста</a:t>
            </a:r>
          </a:p>
        </p:txBody>
      </p:sp>
      <p:sp>
        <p:nvSpPr>
          <p:cNvPr id="5" name="Date Placeholder 4"/>
          <p:cNvSpPr>
            <a:spLocks noGrp="1"/>
          </p:cNvSpPr>
          <p:nvPr>
            <p:ph type="dt" sz="half" idx="10"/>
          </p:nvPr>
        </p:nvSpPr>
        <p:spPr/>
        <p:txBody>
          <a:bodyPr/>
          <a:lstStyle/>
          <a:p>
            <a:fld id="{B61BEF0D-F0BB-DE4B-95CE-6DB70DBA9567}" type="datetimeFigureOut">
              <a:rPr lang="en-US" dirty="0"/>
              <a:pPr/>
              <a:t>9/24/2022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ancho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9/24/2022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9/24/2022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ru-RU" smtClean="0"/>
              <a:t>Образец заголовка</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9/24/2022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B61BEF0D-F0BB-DE4B-95CE-6DB70DBA9567}" type="datetimeFigureOut">
              <a:rPr lang="en-US" dirty="0"/>
              <a:pPr/>
              <a:t>9/24/2022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9/24/2022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ru-RU" smtClean="0"/>
              <a:t>Образец заголовка</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9/24/2022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9/24/2022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9/24/2022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ru-RU" smtClean="0"/>
              <a:t>Образец заголовка</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B61BEF0D-F0BB-DE4B-95CE-6DB70DBA9567}" type="datetimeFigureOut">
              <a:rPr lang="en-US" dirty="0"/>
              <a:pPr/>
              <a:t>9/24/2022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B61BEF0D-F0BB-DE4B-95CE-6DB70DBA9567}" type="datetimeFigureOut">
              <a:rPr lang="en-US" dirty="0"/>
              <a:pPr/>
              <a:t>9/24/2022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157"/>
            <a:ext cx="2356674" cy="6853096"/>
            <a:chOff x="6627813" y="195610"/>
            <a:chExt cx="1952625" cy="5678141"/>
          </a:xfrm>
        </p:grpSpPr>
        <p:sp>
          <p:nvSpPr>
            <p:cNvPr id="11" name="Freeform 27"/>
            <p:cNvSpPr/>
            <p:nvPr/>
          </p:nvSpPr>
          <p:spPr bwMode="auto">
            <a:xfrm>
              <a:off x="6627813" y="195610"/>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9/24/2022</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2" r:id="rId12"/>
    <p:sldLayoutId id="2147483663" r:id="rId13"/>
    <p:sldLayoutId id="2147483664" r:id="rId14"/>
    <p:sldLayoutId id="2147483658" r:id="rId15"/>
    <p:sldLayoutId id="2147483659" r:id="rId16"/>
  </p:sldLayoutIdLst>
  <p:txStyles>
    <p:titleStyle>
      <a:lvl1pPr algn="l" defTabSz="457200" rtl="0" eaLnBrk="1" latinLnBrk="0" hangingPunct="1">
        <a:spcBef>
          <a:spcPct val="0"/>
        </a:spcBef>
        <a:buNone/>
        <a:defRPr sz="3600" kern="1200">
          <a:solidFill>
            <a:schemeClr val="accent2">
              <a:lumMod val="7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lstStyle/>
          <a:p>
            <a:pPr algn="ctr"/>
            <a:r>
              <a:rPr lang="uk-UA" dirty="0"/>
              <a:t>СПЕЦІАЛЬНІ ІНФОРМАЦІЙНІ ОПЕРАЦІЇ</a:t>
            </a:r>
            <a:endParaRPr lang="uk-UA" dirty="0"/>
          </a:p>
        </p:txBody>
      </p:sp>
      <p:sp>
        <p:nvSpPr>
          <p:cNvPr id="3" name="Подзаголовок 2"/>
          <p:cNvSpPr>
            <a:spLocks noGrp="1"/>
          </p:cNvSpPr>
          <p:nvPr>
            <p:ph type="subTitle" idx="1"/>
          </p:nvPr>
        </p:nvSpPr>
        <p:spPr/>
        <p:txBody>
          <a:bodyPr/>
          <a:lstStyle/>
          <a:p>
            <a:endParaRPr lang="uk-UA"/>
          </a:p>
        </p:txBody>
      </p:sp>
    </p:spTree>
    <p:extLst>
      <p:ext uri="{BB962C8B-B14F-4D97-AF65-F5344CB8AC3E}">
        <p14:creationId xmlns:p14="http://schemas.microsoft.com/office/powerpoint/2010/main" val="428167489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algn="ctr"/>
            <a:r>
              <a:rPr lang="en-US" dirty="0"/>
              <a:t>CIO </a:t>
            </a:r>
            <a:r>
              <a:rPr lang="uk-UA" dirty="0"/>
              <a:t>та </a:t>
            </a:r>
            <a:r>
              <a:rPr lang="en-US" dirty="0"/>
              <a:t>AIB </a:t>
            </a:r>
            <a:r>
              <a:rPr lang="uk-UA" dirty="0"/>
              <a:t>поділяють залежно від спрямованості на такі:</a:t>
            </a:r>
            <a:br>
              <a:rPr lang="uk-UA" dirty="0"/>
            </a:br>
            <a:endParaRPr lang="uk-UA" dirty="0"/>
          </a:p>
        </p:txBody>
      </p:sp>
      <p:sp>
        <p:nvSpPr>
          <p:cNvPr id="3" name="Объект 2"/>
          <p:cNvSpPr>
            <a:spLocks noGrp="1"/>
          </p:cNvSpPr>
          <p:nvPr>
            <p:ph idx="1"/>
          </p:nvPr>
        </p:nvSpPr>
        <p:spPr/>
        <p:txBody>
          <a:bodyPr>
            <a:normAutofit fontScale="92500" lnSpcReduction="20000"/>
          </a:bodyPr>
          <a:lstStyle/>
          <a:p>
            <a:r>
              <a:rPr lang="uk-UA" dirty="0" smtClean="0"/>
              <a:t>проти </a:t>
            </a:r>
            <a:r>
              <a:rPr lang="uk-UA" dirty="0"/>
              <a:t>суб'єктів, які ухвалюють рішення;</a:t>
            </a:r>
          </a:p>
          <a:p>
            <a:r>
              <a:rPr lang="uk-UA" dirty="0"/>
              <a:t>компрометуючі та такі, що завдають шкоди опонентам;</a:t>
            </a:r>
          </a:p>
          <a:p>
            <a:r>
              <a:rPr lang="uk-UA" dirty="0"/>
              <a:t>дестабілізуючі політичну (економічну) ситуацію.</a:t>
            </a:r>
          </a:p>
          <a:p>
            <a:pPr marL="0" indent="0" algn="just">
              <a:buNone/>
            </a:pPr>
            <a:r>
              <a:rPr lang="uk-UA" dirty="0"/>
              <a:t>СКО й АВ замовляє, як правило, керівництво іноземних держав, але можуть організовувати і транснаціональні структури, й навіть приватні особи зі світовим рівнем авторитету та капіталу.</a:t>
            </a:r>
          </a:p>
          <a:p>
            <a:pPr marL="0" indent="0" algn="just">
              <a:buNone/>
            </a:pPr>
            <a:r>
              <a:rPr lang="en-US" dirty="0"/>
              <a:t>CIO </a:t>
            </a:r>
            <a:r>
              <a:rPr lang="uk-UA" dirty="0"/>
              <a:t>й </a:t>
            </a:r>
            <a:r>
              <a:rPr lang="en-US" dirty="0"/>
              <a:t>AIB </a:t>
            </a:r>
            <a:r>
              <a:rPr lang="uk-UA" dirty="0"/>
              <a:t>спрямовані на ідеологічний, ідейно-політичний і соціальний вплив на особу, групу осіб чи суспільство загалом із метою їх переорієнтації на інші цінності й ідеали; а також можуть використовуватися для підштовхування до вчинення протиправних дій із підриву державного й суспільно-політичного устрою.</a:t>
            </a:r>
          </a:p>
          <a:p>
            <a:pPr marL="0" indent="0" algn="just">
              <a:buNone/>
            </a:pPr>
            <a:r>
              <a:rPr lang="uk-UA" dirty="0"/>
              <a:t>У післявоєнний час: забезпечення процесу формування лояльної влади, сприяння соціально-економічному розвитку в регіоні, впровадження програм гуманітарної допомоги.</a:t>
            </a:r>
          </a:p>
          <a:p>
            <a:endParaRPr lang="uk-UA" dirty="0"/>
          </a:p>
        </p:txBody>
      </p:sp>
    </p:spTree>
    <p:extLst>
      <p:ext uri="{BB962C8B-B14F-4D97-AF65-F5344CB8AC3E}">
        <p14:creationId xmlns:p14="http://schemas.microsoft.com/office/powerpoint/2010/main" val="26682053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algn="ctr"/>
            <a:r>
              <a:rPr lang="uk-UA" dirty="0"/>
              <a:t>Методи проведення спеціальних інформаційних операцій</a:t>
            </a:r>
            <a:br>
              <a:rPr lang="uk-UA" dirty="0"/>
            </a:br>
            <a:endParaRPr lang="uk-UA" dirty="0"/>
          </a:p>
        </p:txBody>
      </p:sp>
      <p:sp>
        <p:nvSpPr>
          <p:cNvPr id="3" name="Объект 2"/>
          <p:cNvSpPr>
            <a:spLocks noGrp="1"/>
          </p:cNvSpPr>
          <p:nvPr>
            <p:ph idx="1"/>
          </p:nvPr>
        </p:nvSpPr>
        <p:spPr/>
        <p:txBody>
          <a:bodyPr/>
          <a:lstStyle/>
          <a:p>
            <a:r>
              <a:rPr lang="uk-UA" dirty="0" err="1" smtClean="0"/>
              <a:t>Дезінформування</a:t>
            </a:r>
            <a:r>
              <a:rPr lang="uk-UA" dirty="0"/>
              <a:t>.</a:t>
            </a:r>
          </a:p>
          <a:p>
            <a:r>
              <a:rPr lang="uk-UA" dirty="0"/>
              <a:t>Пропаганда.</a:t>
            </a:r>
          </a:p>
          <a:p>
            <a:r>
              <a:rPr lang="uk-UA" dirty="0"/>
              <a:t>Диверсифікація громадської думки.</a:t>
            </a:r>
          </a:p>
          <a:p>
            <a:r>
              <a:rPr lang="uk-UA" dirty="0"/>
              <a:t>Психологічний тиск.</a:t>
            </a:r>
          </a:p>
          <a:p>
            <a:r>
              <a:rPr lang="uk-UA" dirty="0"/>
              <a:t>Поширення чуток.</a:t>
            </a:r>
          </a:p>
          <a:p>
            <a:endParaRPr lang="uk-UA" dirty="0"/>
          </a:p>
        </p:txBody>
      </p:sp>
    </p:spTree>
    <p:extLst>
      <p:ext uri="{BB962C8B-B14F-4D97-AF65-F5344CB8AC3E}">
        <p14:creationId xmlns:p14="http://schemas.microsoft.com/office/powerpoint/2010/main" val="119342871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dirty="0" err="1"/>
              <a:t>Дезінформування</a:t>
            </a:r>
            <a:endParaRPr lang="uk-UA" dirty="0"/>
          </a:p>
        </p:txBody>
      </p:sp>
      <p:sp>
        <p:nvSpPr>
          <p:cNvPr id="3" name="Объект 2"/>
          <p:cNvSpPr>
            <a:spLocks noGrp="1"/>
          </p:cNvSpPr>
          <p:nvPr>
            <p:ph idx="1"/>
          </p:nvPr>
        </p:nvSpPr>
        <p:spPr/>
        <p:txBody>
          <a:bodyPr/>
          <a:lstStyle/>
          <a:p>
            <a:pPr algn="just"/>
            <a:r>
              <a:rPr lang="uk-UA" b="1" dirty="0" err="1" smtClean="0">
                <a:solidFill>
                  <a:srgbClr val="FF0000"/>
                </a:solidFill>
              </a:rPr>
              <a:t>Дезінформування</a:t>
            </a:r>
            <a:r>
              <a:rPr lang="uk-UA" dirty="0" smtClean="0"/>
              <a:t> - це метод, який передбачає обман чи уведення об’єкта впливу в оману щодо справжності намірів для спонукання його до запрограмованих дій.</a:t>
            </a:r>
            <a:endParaRPr lang="uk-UA" dirty="0"/>
          </a:p>
        </p:txBody>
      </p:sp>
    </p:spTree>
    <p:extLst>
      <p:ext uri="{BB962C8B-B14F-4D97-AF65-F5344CB8AC3E}">
        <p14:creationId xmlns:p14="http://schemas.microsoft.com/office/powerpoint/2010/main" val="134545315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algn="ctr"/>
            <a:r>
              <a:rPr lang="uk-UA" sz="3100" dirty="0"/>
              <a:t>Найчастіше у світовій практиці застосовуються такі форми </a:t>
            </a:r>
            <a:r>
              <a:rPr lang="uk-UA" sz="3100" dirty="0" err="1"/>
              <a:t>дезінформування</a:t>
            </a:r>
            <a:r>
              <a:rPr lang="uk-UA" sz="3100" dirty="0"/>
              <a:t>:</a:t>
            </a:r>
            <a:br>
              <a:rPr lang="uk-UA" sz="3100" dirty="0"/>
            </a:br>
            <a:endParaRPr lang="uk-UA" dirty="0"/>
          </a:p>
        </p:txBody>
      </p:sp>
      <p:sp>
        <p:nvSpPr>
          <p:cNvPr id="3" name="Объект 2"/>
          <p:cNvSpPr>
            <a:spLocks noGrp="1"/>
          </p:cNvSpPr>
          <p:nvPr>
            <p:ph idx="1"/>
          </p:nvPr>
        </p:nvSpPr>
        <p:spPr/>
        <p:txBody>
          <a:bodyPr>
            <a:normAutofit fontScale="92500"/>
          </a:bodyPr>
          <a:lstStyle/>
          <a:p>
            <a:pPr algn="just"/>
            <a:r>
              <a:rPr lang="uk-UA" b="1" i="1" dirty="0" smtClean="0">
                <a:solidFill>
                  <a:srgbClr val="FF0000"/>
                </a:solidFill>
              </a:rPr>
              <a:t>тенденційне </a:t>
            </a:r>
            <a:r>
              <a:rPr lang="uk-UA" b="1" i="1" dirty="0">
                <a:solidFill>
                  <a:srgbClr val="FF0000"/>
                </a:solidFill>
              </a:rPr>
              <a:t>викладення фактів </a:t>
            </a:r>
            <a:r>
              <a:rPr lang="uk-UA" dirty="0"/>
              <a:t>полягає в упередженому висвітленні фактів чи іншої інформації щодо подій за допомогою спеціально підібраних правдивих даних. Як правило, використовуючи цей метод, об’єкту впливу доводять дозовано, із постійним зростанням напруження, спеціально сформовану інформацію. Такий напружений стан об'єкта підтримується шляхом постійного «підкидання» нових порцій суворо обмежених і дозованих даних у середовище інформаційного дефіциту;</a:t>
            </a:r>
          </a:p>
          <a:p>
            <a:pPr algn="just"/>
            <a:r>
              <a:rPr lang="uk-UA" b="1" i="1" dirty="0" err="1">
                <a:solidFill>
                  <a:srgbClr val="FF0000"/>
                </a:solidFill>
              </a:rPr>
              <a:t>дезінформування</a:t>
            </a:r>
            <a:r>
              <a:rPr lang="uk-UA" b="1" i="1" dirty="0">
                <a:solidFill>
                  <a:srgbClr val="FF0000"/>
                </a:solidFill>
              </a:rPr>
              <a:t> «від зворотного»</a:t>
            </a:r>
            <a:r>
              <a:rPr lang="uk-UA" dirty="0"/>
              <a:t> - відбувається шляхом подання правдивих відомостей у перекрученому вигляді чи в такій ситуації, коли вони сприймаються об'єктом впливу як неправдиві. Внаслідок застосування подібних заходів виникає ситуація, коли </a:t>
            </a:r>
            <a:r>
              <a:rPr lang="uk-UA" dirty="0" err="1"/>
              <a:t>об'ект</a:t>
            </a:r>
            <a:r>
              <a:rPr lang="uk-UA" dirty="0"/>
              <a:t> фактично знає правдиву інформацію про наміри чи конкретні дії протилежної сторони, але сприймає </a:t>
            </a:r>
            <a:r>
              <a:rPr lang="uk-UA" dirty="0" err="1"/>
              <a:t>ії</a:t>
            </a:r>
            <a:r>
              <a:rPr lang="uk-UA" dirty="0"/>
              <a:t> неадекватно та не готовий протистояти негативному впливу;</a:t>
            </a:r>
          </a:p>
          <a:p>
            <a:endParaRPr lang="uk-UA" dirty="0"/>
          </a:p>
        </p:txBody>
      </p:sp>
    </p:spTree>
    <p:extLst>
      <p:ext uri="{BB962C8B-B14F-4D97-AF65-F5344CB8AC3E}">
        <p14:creationId xmlns:p14="http://schemas.microsoft.com/office/powerpoint/2010/main" val="188848451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uk-UA"/>
          </a:p>
        </p:txBody>
      </p:sp>
      <p:sp>
        <p:nvSpPr>
          <p:cNvPr id="3" name="Объект 2"/>
          <p:cNvSpPr>
            <a:spLocks noGrp="1"/>
          </p:cNvSpPr>
          <p:nvPr>
            <p:ph idx="1"/>
          </p:nvPr>
        </p:nvSpPr>
        <p:spPr/>
        <p:txBody>
          <a:bodyPr/>
          <a:lstStyle/>
          <a:p>
            <a:pPr algn="just"/>
            <a:r>
              <a:rPr lang="uk-UA" b="1" i="1" dirty="0">
                <a:solidFill>
                  <a:srgbClr val="FF0000"/>
                </a:solidFill>
              </a:rPr>
              <a:t>термінологічне «мінування» </a:t>
            </a:r>
            <a:r>
              <a:rPr lang="uk-UA" dirty="0"/>
              <a:t>- полягає у викривленні первинної правильної суті принципово важливих, базових термінів і тлумачень </a:t>
            </a:r>
            <a:r>
              <a:rPr lang="uk-UA" dirty="0" err="1"/>
              <a:t>загальносвітоглядного</a:t>
            </a:r>
            <a:r>
              <a:rPr lang="uk-UA" dirty="0"/>
              <a:t> та </a:t>
            </a:r>
            <a:r>
              <a:rPr lang="uk-UA" dirty="0" err="1"/>
              <a:t>оперативно</a:t>
            </a:r>
            <a:r>
              <a:rPr lang="uk-UA" dirty="0"/>
              <a:t>-прикладного характеру;</a:t>
            </a:r>
          </a:p>
          <a:p>
            <a:pPr algn="just"/>
            <a:r>
              <a:rPr lang="uk-UA" b="1" i="1" dirty="0" smtClean="0">
                <a:solidFill>
                  <a:srgbClr val="FF0000"/>
                </a:solidFill>
              </a:rPr>
              <a:t>«</a:t>
            </a:r>
            <a:r>
              <a:rPr lang="en-US" b="1" i="1" dirty="0" err="1">
                <a:solidFill>
                  <a:srgbClr val="FF0000"/>
                </a:solidFill>
              </a:rPr>
              <a:t>cip</a:t>
            </a:r>
            <a:r>
              <a:rPr lang="uk-UA" b="1" i="1" dirty="0">
                <a:solidFill>
                  <a:srgbClr val="FF0000"/>
                </a:solidFill>
              </a:rPr>
              <a:t>е» </a:t>
            </a:r>
            <a:r>
              <a:rPr lang="uk-UA" b="1" i="1" dirty="0" err="1">
                <a:solidFill>
                  <a:srgbClr val="FF0000"/>
                </a:solidFill>
              </a:rPr>
              <a:t>дезінформування</a:t>
            </a:r>
            <a:r>
              <a:rPr lang="uk-UA" b="1" i="1" dirty="0">
                <a:solidFill>
                  <a:srgbClr val="FF0000"/>
                </a:solidFill>
              </a:rPr>
              <a:t> </a:t>
            </a:r>
            <a:r>
              <a:rPr lang="uk-UA" dirty="0"/>
              <a:t>передбачає використання синтезу правдивої інформації з дезінформацією;</a:t>
            </a:r>
          </a:p>
          <a:p>
            <a:pPr algn="just"/>
            <a:r>
              <a:rPr lang="uk-UA" b="1" i="1" dirty="0" smtClean="0">
                <a:solidFill>
                  <a:srgbClr val="FF0000"/>
                </a:solidFill>
              </a:rPr>
              <a:t>«</a:t>
            </a:r>
            <a:r>
              <a:rPr lang="uk-UA" b="1" i="1" dirty="0">
                <a:solidFill>
                  <a:srgbClr val="FF0000"/>
                </a:solidFill>
              </a:rPr>
              <a:t>чорне» </a:t>
            </a:r>
            <a:r>
              <a:rPr lang="uk-UA" b="1" i="1" dirty="0" err="1">
                <a:solidFill>
                  <a:srgbClr val="FF0000"/>
                </a:solidFill>
              </a:rPr>
              <a:t>дезінформування</a:t>
            </a:r>
            <a:r>
              <a:rPr lang="uk-UA" b="1" i="1" dirty="0">
                <a:solidFill>
                  <a:srgbClr val="FF0000"/>
                </a:solidFill>
              </a:rPr>
              <a:t> </a:t>
            </a:r>
            <a:r>
              <a:rPr lang="uk-UA" dirty="0" smtClean="0"/>
              <a:t>означає </a:t>
            </a:r>
            <a:r>
              <a:rPr lang="uk-UA" dirty="0"/>
              <a:t>застосування переважно неправдивої інформації.</a:t>
            </a:r>
          </a:p>
          <a:p>
            <a:pPr marL="0" indent="0" algn="just">
              <a:buNone/>
            </a:pPr>
            <a:r>
              <a:rPr lang="uk-UA" dirty="0"/>
              <a:t>У загальному вигляді акції </a:t>
            </a:r>
            <a:r>
              <a:rPr lang="uk-UA" dirty="0" err="1"/>
              <a:t>дезінформування</a:t>
            </a:r>
            <a:r>
              <a:rPr lang="uk-UA" dirty="0"/>
              <a:t> можуть проводитися шляхом створення видимості випадкового витоку закритої інформації, успіхів розвідки іноземних партнерів, використання засобів масової інформації (власні інформаційні агентства, </a:t>
            </a:r>
            <a:r>
              <a:rPr lang="uk-UA" dirty="0" err="1"/>
              <a:t>теле</a:t>
            </a:r>
            <a:r>
              <a:rPr lang="uk-UA" dirty="0"/>
              <a:t>-, радіокомпанії, друковані видання, «кишенькові» журналісти й т. ін.).</a:t>
            </a:r>
          </a:p>
        </p:txBody>
      </p:sp>
    </p:spTree>
    <p:extLst>
      <p:ext uri="{BB962C8B-B14F-4D97-AF65-F5344CB8AC3E}">
        <p14:creationId xmlns:p14="http://schemas.microsoft.com/office/powerpoint/2010/main" val="22734781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dirty="0"/>
              <a:t>Пропаганда</a:t>
            </a:r>
            <a:endParaRPr lang="uk-UA" dirty="0"/>
          </a:p>
        </p:txBody>
      </p:sp>
      <p:sp>
        <p:nvSpPr>
          <p:cNvPr id="3" name="Объект 2"/>
          <p:cNvSpPr>
            <a:spLocks noGrp="1"/>
          </p:cNvSpPr>
          <p:nvPr>
            <p:ph idx="1"/>
          </p:nvPr>
        </p:nvSpPr>
        <p:spPr/>
        <p:txBody>
          <a:bodyPr/>
          <a:lstStyle/>
          <a:p>
            <a:pPr algn="just"/>
            <a:r>
              <a:rPr lang="uk-UA" b="1" dirty="0">
                <a:solidFill>
                  <a:srgbClr val="FF0000"/>
                </a:solidFill>
              </a:rPr>
              <a:t>Пропаганда</a:t>
            </a:r>
            <a:r>
              <a:rPr lang="uk-UA" dirty="0"/>
              <a:t> - поширення політичних, філософських, наукових, художніх, інших мистецьких ідей із мето їх упровадження в громадську думку та активізації використання цих ідей у масовій практичній діяльності населення. Водночас до пропаганди належать повідомлення, які поширюються для здійснення вигідного впливу на громадську думку, провокування запрограмованих емоцій та зміни ставлення чи поводження певної групи людей у напрямі, безпосередньо чи опосередковано вигідному організаторам.</a:t>
            </a:r>
          </a:p>
        </p:txBody>
      </p:sp>
    </p:spTree>
    <p:extLst>
      <p:ext uri="{BB962C8B-B14F-4D97-AF65-F5344CB8AC3E}">
        <p14:creationId xmlns:p14="http://schemas.microsoft.com/office/powerpoint/2010/main" val="102480782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dirty="0"/>
              <a:t>Форми проведення пропаганди:</a:t>
            </a:r>
            <a:r>
              <a:rPr lang="en-US" dirty="0"/>
              <a:t/>
            </a:r>
            <a:br>
              <a:rPr lang="en-US" dirty="0"/>
            </a:br>
            <a:endParaRPr lang="uk-UA" dirty="0"/>
          </a:p>
        </p:txBody>
      </p:sp>
      <p:sp>
        <p:nvSpPr>
          <p:cNvPr id="3" name="Объект 2"/>
          <p:cNvSpPr>
            <a:spLocks noGrp="1"/>
          </p:cNvSpPr>
          <p:nvPr>
            <p:ph idx="1"/>
          </p:nvPr>
        </p:nvSpPr>
        <p:spPr/>
        <p:txBody>
          <a:bodyPr/>
          <a:lstStyle/>
          <a:p>
            <a:pPr algn="just"/>
            <a:r>
              <a:rPr lang="uk-UA" dirty="0" smtClean="0"/>
              <a:t>пропаганда </a:t>
            </a:r>
            <a:r>
              <a:rPr lang="uk-UA" dirty="0"/>
              <a:t>способу життя (соціологічна) - натуральний показ досягнень, переваг, перспектив конкретної держави тощо;</a:t>
            </a:r>
            <a:endParaRPr lang="en-US" dirty="0"/>
          </a:p>
          <a:p>
            <a:pPr algn="just"/>
            <a:r>
              <a:rPr lang="uk-UA" dirty="0"/>
              <a:t>формулювання та створення нових ідей;</a:t>
            </a:r>
            <a:endParaRPr lang="en-US" dirty="0"/>
          </a:p>
          <a:p>
            <a:pPr algn="just"/>
            <a:r>
              <a:rPr lang="uk-UA" dirty="0"/>
              <a:t>коректування наявних думок</a:t>
            </a:r>
            <a:r>
              <a:rPr lang="uk-UA" dirty="0" smtClean="0"/>
              <a:t>.</a:t>
            </a:r>
            <a:endParaRPr lang="uk-UA" dirty="0"/>
          </a:p>
          <a:p>
            <a:pPr algn="just"/>
            <a:endParaRPr lang="uk-UA" dirty="0" smtClean="0"/>
          </a:p>
          <a:p>
            <a:pPr algn="just"/>
            <a:r>
              <a:rPr lang="ru-RU" dirty="0"/>
              <a:t>Пропаганда </a:t>
            </a:r>
            <a:r>
              <a:rPr lang="ru-RU" dirty="0" err="1"/>
              <a:t>поділяється</a:t>
            </a:r>
            <a:r>
              <a:rPr lang="ru-RU" dirty="0"/>
              <a:t> </a:t>
            </a:r>
            <a:r>
              <a:rPr lang="ru-RU" dirty="0" err="1"/>
              <a:t>залежно</a:t>
            </a:r>
            <a:r>
              <a:rPr lang="ru-RU" dirty="0"/>
              <a:t> </a:t>
            </a:r>
            <a:r>
              <a:rPr lang="ru-RU" dirty="0" err="1"/>
              <a:t>від</a:t>
            </a:r>
            <a:r>
              <a:rPr lang="ru-RU" dirty="0"/>
              <a:t> мети на </a:t>
            </a:r>
            <a:r>
              <a:rPr lang="ru-RU" dirty="0" err="1"/>
              <a:t>позитивну</a:t>
            </a:r>
            <a:r>
              <a:rPr lang="ru-RU" dirty="0"/>
              <a:t> й </a:t>
            </a:r>
            <a:r>
              <a:rPr lang="ru-RU" dirty="0" err="1"/>
              <a:t>негативну</a:t>
            </a:r>
            <a:r>
              <a:rPr lang="ru-RU" dirty="0"/>
              <a:t>.</a:t>
            </a:r>
            <a:endParaRPr lang="en-US" dirty="0"/>
          </a:p>
        </p:txBody>
      </p:sp>
    </p:spTree>
    <p:extLst>
      <p:ext uri="{BB962C8B-B14F-4D97-AF65-F5344CB8AC3E}">
        <p14:creationId xmlns:p14="http://schemas.microsoft.com/office/powerpoint/2010/main" val="145707793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uk-UA"/>
          </a:p>
        </p:txBody>
      </p:sp>
      <p:sp>
        <p:nvSpPr>
          <p:cNvPr id="3" name="Объект 2"/>
          <p:cNvSpPr>
            <a:spLocks noGrp="1"/>
          </p:cNvSpPr>
          <p:nvPr>
            <p:ph idx="1"/>
          </p:nvPr>
        </p:nvSpPr>
        <p:spPr/>
        <p:txBody>
          <a:bodyPr>
            <a:normAutofit fontScale="85000" lnSpcReduction="10000"/>
          </a:bodyPr>
          <a:lstStyle/>
          <a:p>
            <a:pPr algn="just"/>
            <a:r>
              <a:rPr lang="uk-UA" b="1" i="1" dirty="0"/>
              <a:t>Мета позитивної пропаганди </a:t>
            </a:r>
            <a:r>
              <a:rPr lang="uk-UA" dirty="0"/>
              <a:t>- сприяти соціальній гармонії, злагоді, вихованню людей у дусі загальноприйнятих цінностей. Позитивна пропаганда виконує виховну та інформаційну функції в суспільстві. Вона здійснюється на користь тих, кому адресована, а не обмеженого кола зацікавлених осіб; не допускає обману та приховування фактів. У цьому й відмінність від негативної. Позитивна пропаганда не містить маніпулятивної мети, тому використовується не для проведення </a:t>
            </a:r>
            <a:r>
              <a:rPr lang="en-US" dirty="0"/>
              <a:t>CIO </a:t>
            </a:r>
            <a:r>
              <a:rPr lang="uk-UA" dirty="0"/>
              <a:t>та </a:t>
            </a:r>
            <a:r>
              <a:rPr lang="en-US" dirty="0"/>
              <a:t>AIB, </a:t>
            </a:r>
            <a:r>
              <a:rPr lang="uk-UA" dirty="0"/>
              <a:t>а для захисту населення від них.</a:t>
            </a:r>
          </a:p>
          <a:p>
            <a:pPr algn="just"/>
            <a:r>
              <a:rPr lang="uk-UA" b="1" i="1" dirty="0"/>
              <a:t>Завдання негативної пропаганди </a:t>
            </a:r>
            <a:r>
              <a:rPr lang="uk-UA" dirty="0"/>
              <a:t>- нав'язати людям певні переконання за принципом «мета виправдовує засоби». Мета негативної пропаганди розпалювання соціальної ворожнечі, ескалація соціальних конфліктів, загострення суперечностей у суспільстві, пробудження похітливих інстинктів у людей тощо. Це дає змогу роз'єднувати людей, робити їх слухняними щодо волі пропагандиста. Технологія створення «образу ворога» дає можливість згуртувати натовп навколо пропагандиста, нав'язати людям потрібні переконання та стереотипи. Основна функція негативної пропаганди - створення ілюзорної, паралельної реальності з «хибною» системою цінностей, переконань, поглядів. При цьому активно використовується низька критичність та навіюваність мас із метою маніпулювання останніми на користь обмеженої групи осіб.</a:t>
            </a:r>
          </a:p>
          <a:p>
            <a:endParaRPr lang="uk-UA" dirty="0"/>
          </a:p>
        </p:txBody>
      </p:sp>
    </p:spTree>
    <p:extLst>
      <p:ext uri="{BB962C8B-B14F-4D97-AF65-F5344CB8AC3E}">
        <p14:creationId xmlns:p14="http://schemas.microsoft.com/office/powerpoint/2010/main" val="286705217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dirty="0"/>
              <a:t>Диверсифікація громадської думки </a:t>
            </a:r>
          </a:p>
        </p:txBody>
      </p:sp>
      <p:sp>
        <p:nvSpPr>
          <p:cNvPr id="3" name="Объект 2"/>
          <p:cNvSpPr>
            <a:spLocks noGrp="1"/>
          </p:cNvSpPr>
          <p:nvPr>
            <p:ph idx="1"/>
          </p:nvPr>
        </p:nvSpPr>
        <p:spPr>
          <a:xfrm>
            <a:off x="2592924" y="1905000"/>
            <a:ext cx="8911687" cy="4006222"/>
          </a:xfrm>
        </p:spPr>
        <p:txBody>
          <a:bodyPr>
            <a:normAutofit/>
          </a:bodyPr>
          <a:lstStyle/>
          <a:p>
            <a:pPr algn="just"/>
            <a:r>
              <a:rPr lang="uk-UA" b="1" dirty="0">
                <a:solidFill>
                  <a:srgbClr val="FF0000"/>
                </a:solidFill>
              </a:rPr>
              <a:t>Диверсифікація громадської думки </a:t>
            </a:r>
            <a:r>
              <a:rPr lang="uk-UA" dirty="0"/>
              <a:t>- це розпорошення уваги панівної еліти держави на різні штучно акцентовані проблеми й відволікання цим від вирішення нагальних </a:t>
            </a:r>
            <a:r>
              <a:rPr lang="uk-UA" dirty="0" smtClean="0"/>
              <a:t>завдань суспільно-політичного </a:t>
            </a:r>
            <a:r>
              <a:rPr lang="uk-UA" dirty="0"/>
              <a:t>та </a:t>
            </a:r>
            <a:r>
              <a:rPr lang="uk-UA" dirty="0" smtClean="0"/>
              <a:t>економічного розвитку </a:t>
            </a:r>
            <a:r>
              <a:rPr lang="uk-UA" dirty="0"/>
              <a:t>для нормального функціонування суспільства й країни.</a:t>
            </a:r>
          </a:p>
          <a:p>
            <a:pPr marL="0" indent="0" algn="just">
              <a:buNone/>
            </a:pPr>
            <a:r>
              <a:rPr lang="uk-UA" b="1" i="1" dirty="0"/>
              <a:t>Форми диверсифікації громадської думки:</a:t>
            </a:r>
          </a:p>
          <a:p>
            <a:pPr algn="just"/>
            <a:r>
              <a:rPr lang="uk-UA" dirty="0"/>
              <a:t>дестабілізація обстановки в державі чи окремих її регіонах;</a:t>
            </a:r>
          </a:p>
          <a:p>
            <a:pPr algn="just"/>
            <a:r>
              <a:rPr lang="uk-UA" dirty="0"/>
              <a:t>активізація кампаній проти політичного курсу панівної еліти та окремих її лідерів різними міжнародними установами;</a:t>
            </a:r>
          </a:p>
          <a:p>
            <a:pPr algn="just"/>
            <a:r>
              <a:rPr lang="uk-UA" dirty="0"/>
              <a:t>ініціювання антидемпінгових кампаній й іншого роду скандальних судових процесів, застосування міжнародних санкцій з інших причин.</a:t>
            </a:r>
          </a:p>
          <a:p>
            <a:endParaRPr lang="uk-UA" dirty="0"/>
          </a:p>
        </p:txBody>
      </p:sp>
    </p:spTree>
    <p:extLst>
      <p:ext uri="{BB962C8B-B14F-4D97-AF65-F5344CB8AC3E}">
        <p14:creationId xmlns:p14="http://schemas.microsoft.com/office/powerpoint/2010/main" val="408504944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dirty="0"/>
              <a:t>Психологічний тиск </a:t>
            </a:r>
          </a:p>
        </p:txBody>
      </p:sp>
      <p:sp>
        <p:nvSpPr>
          <p:cNvPr id="3" name="Объект 2"/>
          <p:cNvSpPr>
            <a:spLocks noGrp="1"/>
          </p:cNvSpPr>
          <p:nvPr>
            <p:ph idx="1"/>
          </p:nvPr>
        </p:nvSpPr>
        <p:spPr/>
        <p:txBody>
          <a:bodyPr/>
          <a:lstStyle/>
          <a:p>
            <a:pPr algn="just"/>
            <a:r>
              <a:rPr lang="uk-UA" b="1" dirty="0">
                <a:solidFill>
                  <a:srgbClr val="FF0000"/>
                </a:solidFill>
              </a:rPr>
              <a:t>Психологічний тиск </a:t>
            </a:r>
            <a:r>
              <a:rPr lang="uk-UA" dirty="0"/>
              <a:t>- вплив на психіку людини шляхом </a:t>
            </a:r>
            <a:r>
              <a:rPr lang="uk-UA" dirty="0" smtClean="0"/>
              <a:t>залякування, погроз </a:t>
            </a:r>
            <a:r>
              <a:rPr lang="uk-UA" dirty="0"/>
              <a:t>із метою її спонукання до запланованої моделі поведінки.</a:t>
            </a:r>
          </a:p>
          <a:p>
            <a:pPr marL="0" indent="0" algn="just">
              <a:buNone/>
            </a:pPr>
            <a:r>
              <a:rPr lang="uk-UA" dirty="0"/>
              <a:t>Форми психологічного тиску:</a:t>
            </a:r>
          </a:p>
          <a:p>
            <a:pPr algn="just"/>
            <a:r>
              <a:rPr lang="uk-UA" dirty="0"/>
              <a:t>доведення до об’єкта впливу відомостей про реальні чи неіснуючі загрози та небезпеки;</a:t>
            </a:r>
          </a:p>
          <a:p>
            <a:pPr algn="just"/>
            <a:r>
              <a:rPr lang="uk-UA" dirty="0" smtClean="0"/>
              <a:t>прогнози </a:t>
            </a:r>
            <a:r>
              <a:rPr lang="uk-UA" dirty="0"/>
              <a:t>щодо репресій, переслідувань, убивств тощо;</a:t>
            </a:r>
          </a:p>
          <a:p>
            <a:pPr algn="just"/>
            <a:r>
              <a:rPr lang="uk-UA" dirty="0" smtClean="0"/>
              <a:t>шантажування</a:t>
            </a:r>
            <a:r>
              <a:rPr lang="uk-UA" dirty="0"/>
              <a:t>;</a:t>
            </a:r>
          </a:p>
          <a:p>
            <a:pPr algn="just"/>
            <a:r>
              <a:rPr lang="uk-UA" dirty="0" smtClean="0"/>
              <a:t>здійснення </a:t>
            </a:r>
            <a:r>
              <a:rPr lang="uk-UA" dirty="0"/>
              <a:t>вибухів, </a:t>
            </a:r>
            <a:r>
              <a:rPr lang="uk-UA" dirty="0" smtClean="0"/>
              <a:t>підпалів, </a:t>
            </a:r>
            <a:r>
              <a:rPr lang="uk-UA" dirty="0"/>
              <a:t>масових </a:t>
            </a:r>
            <a:r>
              <a:rPr lang="uk-UA" dirty="0" smtClean="0"/>
              <a:t>отруєнь, </a:t>
            </a:r>
            <a:r>
              <a:rPr lang="uk-UA" dirty="0"/>
              <a:t>захоплень заручників, інших терористичних акцій.</a:t>
            </a:r>
            <a:endParaRPr lang="uk-UA" dirty="0"/>
          </a:p>
          <a:p>
            <a:endParaRPr lang="uk-UA" dirty="0"/>
          </a:p>
        </p:txBody>
      </p:sp>
    </p:spTree>
    <p:extLst>
      <p:ext uri="{BB962C8B-B14F-4D97-AF65-F5344CB8AC3E}">
        <p14:creationId xmlns:p14="http://schemas.microsoft.com/office/powerpoint/2010/main" val="275437433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uk-UA"/>
          </a:p>
        </p:txBody>
      </p:sp>
      <p:sp>
        <p:nvSpPr>
          <p:cNvPr id="3" name="Объект 2"/>
          <p:cNvSpPr>
            <a:spLocks noGrp="1"/>
          </p:cNvSpPr>
          <p:nvPr>
            <p:ph idx="1"/>
          </p:nvPr>
        </p:nvSpPr>
        <p:spPr/>
        <p:txBody>
          <a:bodyPr/>
          <a:lstStyle/>
          <a:p>
            <a:pPr algn="just"/>
            <a:r>
              <a:rPr lang="uk-UA" b="1" dirty="0">
                <a:solidFill>
                  <a:srgbClr val="FF0000"/>
                </a:solidFill>
              </a:rPr>
              <a:t>Спеціальна інформаційна операція (</a:t>
            </a:r>
            <a:r>
              <a:rPr lang="en-US" b="1" dirty="0">
                <a:solidFill>
                  <a:srgbClr val="FF0000"/>
                </a:solidFill>
              </a:rPr>
              <a:t>CIO) </a:t>
            </a:r>
            <a:r>
              <a:rPr lang="en-US" dirty="0"/>
              <a:t>- </a:t>
            </a:r>
            <a:r>
              <a:rPr lang="uk-UA" dirty="0"/>
              <a:t>це сплановані дії, спрямовані на ворожу, дружню або нейтральну аудиторію з метою схилення до прийняття управлінських рішень або (та) вчинення дій, вигідних для суб’єкта інформаційного виливу. </a:t>
            </a:r>
            <a:r>
              <a:rPr lang="en-US" dirty="0"/>
              <a:t>CIO </a:t>
            </a:r>
            <a:r>
              <a:rPr lang="uk-UA" dirty="0"/>
              <a:t>можуть передбачати також впив на інформаційно-технічну інфраструктуру, але для більш ефективного впливу на свідомість і поведінку людей.</a:t>
            </a:r>
          </a:p>
        </p:txBody>
      </p:sp>
    </p:spTree>
    <p:extLst>
      <p:ext uri="{BB962C8B-B14F-4D97-AF65-F5344CB8AC3E}">
        <p14:creationId xmlns:p14="http://schemas.microsoft.com/office/powerpoint/2010/main" val="39778767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dirty="0"/>
              <a:t>Поширення чуток </a:t>
            </a:r>
          </a:p>
        </p:txBody>
      </p:sp>
      <p:sp>
        <p:nvSpPr>
          <p:cNvPr id="3" name="Объект 2"/>
          <p:cNvSpPr>
            <a:spLocks noGrp="1"/>
          </p:cNvSpPr>
          <p:nvPr>
            <p:ph idx="1"/>
          </p:nvPr>
        </p:nvSpPr>
        <p:spPr/>
        <p:txBody>
          <a:bodyPr/>
          <a:lstStyle/>
          <a:p>
            <a:pPr algn="just"/>
            <a:r>
              <a:rPr lang="uk-UA" b="1" dirty="0">
                <a:solidFill>
                  <a:srgbClr val="FF0000"/>
                </a:solidFill>
              </a:rPr>
              <a:t>Поширення чуток </a:t>
            </a:r>
            <a:r>
              <a:rPr lang="uk-UA" dirty="0"/>
              <a:t>- це діяльність щодо поширення різної інформації (переважно неправдивої) серед широких верств населення здебільшого неофіційними каналами з метою дезорганізації суспільства та держави або їхніх установ чи організацій.</a:t>
            </a:r>
          </a:p>
          <a:p>
            <a:pPr algn="just"/>
            <a:r>
              <a:rPr lang="uk-UA" dirty="0"/>
              <a:t>За одним із визначень, чутки - це циркулююча форма комунікації, за допомого якої люди, котрі перебувають у неоднозначній ситуації, об'єднуються, утворюючи зрозумілу їм інтерпретацію цієї ситуації, спільно використовуючи при цьому власні інтелектуальні можливості.</a:t>
            </a:r>
          </a:p>
          <a:p>
            <a:pPr algn="just"/>
            <a:r>
              <a:rPr lang="uk-UA" dirty="0"/>
              <a:t>Чутки можна класифікувати за трьома параметрами: експресивними (емоційні стани, виражені в змісті чутки, і відповідні типи емоційних реакцій), інформаційними (ступінь достовірності сюжету чутки) та за ступенем впливу на психіку людей.</a:t>
            </a:r>
          </a:p>
          <a:p>
            <a:endParaRPr lang="uk-UA" dirty="0"/>
          </a:p>
        </p:txBody>
      </p:sp>
    </p:spTree>
    <p:extLst>
      <p:ext uri="{BB962C8B-B14F-4D97-AF65-F5344CB8AC3E}">
        <p14:creationId xmlns:p14="http://schemas.microsoft.com/office/powerpoint/2010/main" val="254422842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dirty="0"/>
              <a:t>За експресивною характеристикою визначають</a:t>
            </a:r>
          </a:p>
        </p:txBody>
      </p:sp>
      <p:sp>
        <p:nvSpPr>
          <p:cNvPr id="3" name="Объект 2"/>
          <p:cNvSpPr>
            <a:spLocks noGrp="1"/>
          </p:cNvSpPr>
          <p:nvPr>
            <p:ph idx="1"/>
          </p:nvPr>
        </p:nvSpPr>
        <p:spPr/>
        <p:txBody>
          <a:bodyPr>
            <a:normAutofit/>
          </a:bodyPr>
          <a:lstStyle/>
          <a:p>
            <a:pPr algn="just"/>
            <a:r>
              <a:rPr lang="uk-UA" dirty="0" smtClean="0"/>
              <a:t>чутки-бажання (Інформація </a:t>
            </a:r>
            <a:r>
              <a:rPr lang="uk-UA" dirty="0"/>
              <a:t>поширюється з метою викликати розчарування з приводу нездійснених очікувань і деморалізацію об'єкта </a:t>
            </a:r>
            <a:r>
              <a:rPr lang="uk-UA" dirty="0" smtClean="0"/>
              <a:t>впливу)</a:t>
            </a:r>
          </a:p>
          <a:p>
            <a:pPr algn="just"/>
            <a:r>
              <a:rPr lang="uk-UA" dirty="0" smtClean="0"/>
              <a:t>чутки-залякування. При </a:t>
            </a:r>
            <a:r>
              <a:rPr lang="uk-UA" dirty="0"/>
              <a:t>їх поширенні в особи </a:t>
            </a:r>
            <a:r>
              <a:rPr lang="uk-UA" dirty="0" err="1"/>
              <a:t>ініціюється</a:t>
            </a:r>
            <a:r>
              <a:rPr lang="uk-UA" dirty="0"/>
              <a:t> стан тривоги, непевності. Це можуть бути чутки про смертельну </a:t>
            </a:r>
            <a:r>
              <a:rPr lang="uk-UA" dirty="0" err="1"/>
              <a:t>суперзброю</a:t>
            </a:r>
            <a:r>
              <a:rPr lang="uk-UA" dirty="0"/>
              <a:t>, якою володіє противник (сторона, що поширює чутки), про нестачу продовольства, зараження місцевості, питної води тощо.</a:t>
            </a:r>
          </a:p>
          <a:p>
            <a:pPr algn="just"/>
            <a:r>
              <a:rPr lang="uk-UA" dirty="0" smtClean="0"/>
              <a:t>роз'єднувальні </a:t>
            </a:r>
            <a:r>
              <a:rPr lang="uk-UA" dirty="0"/>
              <a:t>агресивні чутки</a:t>
            </a:r>
            <a:r>
              <a:rPr lang="uk-UA" dirty="0" smtClean="0"/>
              <a:t>.</a:t>
            </a:r>
            <a:r>
              <a:rPr lang="uk-UA" dirty="0"/>
              <a:t> Поширювана інформація має на меті </a:t>
            </a:r>
            <a:r>
              <a:rPr lang="uk-UA" dirty="0" err="1"/>
              <a:t>внести</a:t>
            </a:r>
            <a:r>
              <a:rPr lang="uk-UA" dirty="0"/>
              <a:t> розлад у суспільство, порушити соціальні зв'язки.</a:t>
            </a:r>
          </a:p>
          <a:p>
            <a:pPr algn="just"/>
            <a:r>
              <a:rPr lang="uk-UA" dirty="0"/>
              <a:t>За інформаційною характеристикою чутки поділяються на абсолютно недостовірні, недостовірні, недостовірні з елементами правдоподібності та правдоподібні.</a:t>
            </a:r>
            <a:endParaRPr lang="en-US" dirty="0"/>
          </a:p>
          <a:p>
            <a:endParaRPr lang="uk-UA" dirty="0"/>
          </a:p>
          <a:p>
            <a:endParaRPr lang="uk-UA" dirty="0"/>
          </a:p>
        </p:txBody>
      </p:sp>
    </p:spTree>
    <p:extLst>
      <p:ext uri="{BB962C8B-B14F-4D97-AF65-F5344CB8AC3E}">
        <p14:creationId xmlns:p14="http://schemas.microsoft.com/office/powerpoint/2010/main" val="82235516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uk-UA"/>
          </a:p>
        </p:txBody>
      </p:sp>
      <p:sp>
        <p:nvSpPr>
          <p:cNvPr id="3" name="Объект 2"/>
          <p:cNvSpPr>
            <a:spLocks noGrp="1"/>
          </p:cNvSpPr>
          <p:nvPr>
            <p:ph idx="1"/>
          </p:nvPr>
        </p:nvSpPr>
        <p:spPr/>
        <p:txBody>
          <a:bodyPr/>
          <a:lstStyle/>
          <a:p>
            <a:pPr algn="just"/>
            <a:r>
              <a:rPr lang="uk-UA" dirty="0"/>
              <a:t>Чутки </a:t>
            </a:r>
            <a:r>
              <a:rPr lang="uk-UA" dirty="0" err="1"/>
              <a:t>самопоширювані</a:t>
            </a:r>
            <a:r>
              <a:rPr lang="uk-UA" dirty="0"/>
              <a:t>. Їхня природа базується на інформації, яку важко втримати. Достатньо створити відповідну чутку та запустити Її в обіг у потрібному місці в слушний час. «Людський поголос» зробить решту. Позитивний чинник використання цієї форми СІО полягає ще й у тому, що практично немає ефективних засобів протидії чуткам. На офіційному рівні зупинити їх неможливо: це викликає протилежний ефект: чим численніші намагання їх спростувати, тим більша упевненість у їхній достовірності. Єдиний можливий спосіб подолання чуток - цілковите їх ігнорування. Через певний час напруження спадає, зайва активність в обговоренні уже неактуальних новин згасає, інтерес до порушеної в чутках проблеми зникає.</a:t>
            </a:r>
          </a:p>
        </p:txBody>
      </p:sp>
    </p:spTree>
    <p:extLst>
      <p:ext uri="{BB962C8B-B14F-4D97-AF65-F5344CB8AC3E}">
        <p14:creationId xmlns:p14="http://schemas.microsoft.com/office/powerpoint/2010/main" val="148129899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uk-UA"/>
          </a:p>
        </p:txBody>
      </p:sp>
      <p:sp>
        <p:nvSpPr>
          <p:cNvPr id="3" name="Объект 2"/>
          <p:cNvSpPr>
            <a:spLocks noGrp="1"/>
          </p:cNvSpPr>
          <p:nvPr>
            <p:ph idx="1"/>
          </p:nvPr>
        </p:nvSpPr>
        <p:spPr/>
        <p:txBody>
          <a:bodyPr>
            <a:normAutofit fontScale="85000" lnSpcReduction="10000"/>
          </a:bodyPr>
          <a:lstStyle/>
          <a:p>
            <a:endParaRPr lang="en-US" dirty="0"/>
          </a:p>
          <a:p>
            <a:pPr algn="just"/>
            <a:r>
              <a:rPr lang="en-US" dirty="0"/>
              <a:t>CIO </a:t>
            </a:r>
            <a:r>
              <a:rPr lang="uk-UA" dirty="0"/>
              <a:t>становлять комплекс заходів інформаційно-психологічного характеру, що здійснюються за </a:t>
            </a:r>
            <a:r>
              <a:rPr lang="uk-UA" dirty="0" smtClean="0"/>
              <a:t>єдиним </a:t>
            </a:r>
            <a:r>
              <a:rPr lang="uk-UA" dirty="0"/>
              <a:t>планом із метою порушення системи державного та військового управління, впливу на морально-психологічний стан військово-політичного керівництва, населення й особового складу військ визначеного об'єкта, запобігання інформаційному та психологічному впливу на власні сили й засоби.</a:t>
            </a:r>
          </a:p>
          <a:p>
            <a:pPr algn="just"/>
            <a:r>
              <a:rPr lang="en-US" dirty="0"/>
              <a:t>CIO </a:t>
            </a:r>
            <a:r>
              <a:rPr lang="uk-UA" dirty="0"/>
              <a:t>та </a:t>
            </a:r>
            <a:r>
              <a:rPr lang="en-US" dirty="0"/>
              <a:t>AIB </a:t>
            </a:r>
            <a:r>
              <a:rPr lang="uk-UA" dirty="0"/>
              <a:t>належать до специфічних форм і методів впливу, ефективне використання яких потребує відповідної підготовки та високої майстерності, </a:t>
            </a:r>
            <a:r>
              <a:rPr lang="uk-UA" dirty="0" err="1"/>
              <a:t>грунтовних</a:t>
            </a:r>
            <a:r>
              <a:rPr lang="uk-UA" dirty="0"/>
              <a:t> наукових розробок і постійного практичного вдосконалення.</a:t>
            </a:r>
          </a:p>
          <a:p>
            <a:pPr algn="just"/>
            <a:r>
              <a:rPr lang="uk-UA" dirty="0"/>
              <a:t>Для організації та ведення СІО й </a:t>
            </a:r>
            <a:r>
              <a:rPr lang="en-US" dirty="0"/>
              <a:t>AI </a:t>
            </a:r>
            <a:r>
              <a:rPr lang="uk-UA" dirty="0"/>
              <a:t>використовуються традиційні канали ПВ - </a:t>
            </a:r>
            <a:r>
              <a:rPr lang="uk-UA" dirty="0" err="1"/>
              <a:t>теле</a:t>
            </a:r>
            <a:r>
              <a:rPr lang="uk-UA" dirty="0"/>
              <a:t>-, радіопропаганда, поліграфічні засоби, усне мовлення, наочна агітація, робота з місцевим населенням; нові способи - супутникові, </a:t>
            </a:r>
            <a:r>
              <a:rPr lang="uk-UA" dirty="0" err="1"/>
              <a:t>оптиковолоконні</a:t>
            </a:r>
            <a:r>
              <a:rPr lang="uk-UA" dirty="0"/>
              <a:t> системи, телекомунікаційні засоби, інтернет; нетрадиційні форми впливу - нейролінгвістика, парапсихологія, </a:t>
            </a:r>
            <a:r>
              <a:rPr lang="uk-UA" dirty="0" err="1"/>
              <a:t>психотронні</a:t>
            </a:r>
            <a:r>
              <a:rPr lang="uk-UA" dirty="0"/>
              <a:t> й психотропні засоби, інфразвук, 25-й кадр, тобто такі, що впливають на підсвідомість.</a:t>
            </a:r>
          </a:p>
          <a:p>
            <a:endParaRPr lang="uk-UA" dirty="0"/>
          </a:p>
        </p:txBody>
      </p:sp>
    </p:spTree>
    <p:extLst>
      <p:ext uri="{BB962C8B-B14F-4D97-AF65-F5344CB8AC3E}">
        <p14:creationId xmlns:p14="http://schemas.microsoft.com/office/powerpoint/2010/main" val="186908842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uk-UA"/>
          </a:p>
        </p:txBody>
      </p:sp>
      <p:sp>
        <p:nvSpPr>
          <p:cNvPr id="3" name="Объект 2"/>
          <p:cNvSpPr>
            <a:spLocks noGrp="1"/>
          </p:cNvSpPr>
          <p:nvPr>
            <p:ph idx="1"/>
          </p:nvPr>
        </p:nvSpPr>
        <p:spPr/>
        <p:txBody>
          <a:bodyPr>
            <a:normAutofit fontScale="92500"/>
          </a:bodyPr>
          <a:lstStyle/>
          <a:p>
            <a:pPr algn="just"/>
            <a:r>
              <a:rPr lang="uk-UA" dirty="0"/>
              <a:t>Сучасна розвинена держава спроможна за допомогою </a:t>
            </a:r>
            <a:r>
              <a:rPr lang="en-US" dirty="0"/>
              <a:t>CIO </a:t>
            </a:r>
            <a:r>
              <a:rPr lang="uk-UA" dirty="0"/>
              <a:t>та </a:t>
            </a:r>
            <a:r>
              <a:rPr lang="en-US" dirty="0"/>
              <a:t>AIB </a:t>
            </a:r>
            <a:r>
              <a:rPr lang="uk-UA" dirty="0"/>
              <a:t>отримати певну перевагу над противником ще до застосування бойових засобів. СО якісно змінюють характер бойових дій, про що свідчать останні локальні конфлікти: перемагає той, хто здобув інформаційну перевагу.</a:t>
            </a:r>
          </a:p>
          <a:p>
            <a:pPr algn="just"/>
            <a:r>
              <a:rPr lang="uk-UA" dirty="0"/>
              <a:t>Здійснення </a:t>
            </a:r>
            <a:r>
              <a:rPr lang="en-US" dirty="0"/>
              <a:t>CI </a:t>
            </a:r>
            <a:r>
              <a:rPr lang="uk-UA" dirty="0"/>
              <a:t>й захист від них є невід'ємною передумовою забезпечення національної безпеки держави, вони проводяться як за мирного часу, так і у воєнний період. Основні аспекти СО - психологічний, культурний, інтелектуальний, технологічний та економічний.</a:t>
            </a:r>
          </a:p>
          <a:p>
            <a:pPr algn="just"/>
            <a:r>
              <a:rPr lang="uk-UA" dirty="0"/>
              <a:t>Концепції національної безпеки багатьох провідних країн світу визначають основні напрями застосування збройних сил у </a:t>
            </a:r>
            <a:r>
              <a:rPr lang="en-US" dirty="0"/>
              <a:t>XXI </a:t>
            </a:r>
            <a:r>
              <a:rPr lang="uk-UA" dirty="0"/>
              <a:t>столітті. Підкреслюється, що головною рисою нового століття буде перенесення акцентів у галузь інформаційного протиборства, а досягнення інформаційної переваги стане обов'язковою умовою перемоги над будь-яким противником.</a:t>
            </a:r>
          </a:p>
          <a:p>
            <a:endParaRPr lang="uk-UA" dirty="0"/>
          </a:p>
        </p:txBody>
      </p:sp>
    </p:spTree>
    <p:extLst>
      <p:ext uri="{BB962C8B-B14F-4D97-AF65-F5344CB8AC3E}">
        <p14:creationId xmlns:p14="http://schemas.microsoft.com/office/powerpoint/2010/main" val="353730927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algn="ctr"/>
            <a:r>
              <a:rPr lang="en-US" sz="3100" dirty="0"/>
              <a:t>CIO </a:t>
            </a:r>
            <a:r>
              <a:rPr lang="uk-UA" sz="3100" dirty="0"/>
              <a:t>здійснюються в кілька етапів і можуть бути</a:t>
            </a:r>
            <a:br>
              <a:rPr lang="uk-UA" sz="3100" dirty="0"/>
            </a:br>
            <a:endParaRPr lang="uk-UA" dirty="0"/>
          </a:p>
        </p:txBody>
      </p:sp>
      <p:sp>
        <p:nvSpPr>
          <p:cNvPr id="3" name="Объект 2"/>
          <p:cNvSpPr>
            <a:spLocks noGrp="1"/>
          </p:cNvSpPr>
          <p:nvPr>
            <p:ph idx="1"/>
          </p:nvPr>
        </p:nvSpPr>
        <p:spPr/>
        <p:txBody>
          <a:bodyPr/>
          <a:lstStyle/>
          <a:p>
            <a:r>
              <a:rPr lang="uk-UA" dirty="0" smtClean="0"/>
              <a:t>довгостроковими </a:t>
            </a:r>
            <a:r>
              <a:rPr lang="uk-UA" dirty="0"/>
              <a:t>(більше місяця), </a:t>
            </a:r>
            <a:endParaRPr lang="uk-UA" dirty="0" smtClean="0"/>
          </a:p>
          <a:p>
            <a:r>
              <a:rPr lang="uk-UA" dirty="0" smtClean="0"/>
              <a:t>середньостроковими </a:t>
            </a:r>
            <a:r>
              <a:rPr lang="uk-UA" dirty="0"/>
              <a:t>(два-чотири тижні) </a:t>
            </a:r>
            <a:endParaRPr lang="uk-UA" dirty="0" smtClean="0"/>
          </a:p>
          <a:p>
            <a:r>
              <a:rPr lang="uk-UA" dirty="0" smtClean="0"/>
              <a:t>короткостроковими </a:t>
            </a:r>
            <a:r>
              <a:rPr lang="uk-UA" dirty="0"/>
              <a:t>(один-два тижні). </a:t>
            </a:r>
            <a:endParaRPr lang="uk-UA" dirty="0" smtClean="0"/>
          </a:p>
          <a:p>
            <a:pPr marL="0" indent="0">
              <a:buNone/>
            </a:pPr>
            <a:r>
              <a:rPr lang="uk-UA" dirty="0" smtClean="0"/>
              <a:t>АІВ </a:t>
            </a:r>
            <a:r>
              <a:rPr lang="uk-UA" dirty="0"/>
              <a:t>тривають один-три дні. Слід зауважити, що </a:t>
            </a:r>
            <a:r>
              <a:rPr lang="en-US" dirty="0"/>
              <a:t>CIO </a:t>
            </a:r>
            <a:r>
              <a:rPr lang="uk-UA" dirty="0"/>
              <a:t>складається з поєднаних між собою часом, метою, завданнями, силами й засобами проведення акцій інформаційного впливу.</a:t>
            </a:r>
          </a:p>
        </p:txBody>
      </p:sp>
    </p:spTree>
    <p:extLst>
      <p:ext uri="{BB962C8B-B14F-4D97-AF65-F5344CB8AC3E}">
        <p14:creationId xmlns:p14="http://schemas.microsoft.com/office/powerpoint/2010/main" val="81036261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uk-UA"/>
          </a:p>
        </p:txBody>
      </p:sp>
      <p:sp>
        <p:nvSpPr>
          <p:cNvPr id="3" name="Объект 2"/>
          <p:cNvSpPr>
            <a:spLocks noGrp="1"/>
          </p:cNvSpPr>
          <p:nvPr>
            <p:ph idx="1"/>
          </p:nvPr>
        </p:nvSpPr>
        <p:spPr/>
        <p:txBody>
          <a:bodyPr>
            <a:normAutofit/>
          </a:bodyPr>
          <a:lstStyle/>
          <a:p>
            <a:pPr algn="just"/>
            <a:r>
              <a:rPr lang="uk-UA" dirty="0"/>
              <a:t>Перед здійсненням СІО може відбутися низка АІВ для «розігріву» цільової аудиторії, крім випадків, коли потрібен фактор несподіваності. Як правило, СІО проводяться від двох тижнів до місяця, оскільки цього часу достатньо для ефективної обробки цільової аудиторії. Водночас тривале поширення негативної інформації притупляє сприйняття її людською психікою, що призводить до зниження ефективності СІО. До того ж значна тривалість СІО зумовлює її ґрунтовну підготовку, а також потребу в додаткових силах, засобах і фінансах</a:t>
            </a:r>
            <a:r>
              <a:rPr lang="uk-UA" dirty="0" smtClean="0"/>
              <a:t>.</a:t>
            </a:r>
          </a:p>
          <a:p>
            <a:pPr algn="just"/>
            <a:r>
              <a:rPr lang="uk-UA" dirty="0" smtClean="0"/>
              <a:t>Підготовка </a:t>
            </a:r>
            <a:r>
              <a:rPr lang="en-US" dirty="0"/>
              <a:t>CIO </a:t>
            </a:r>
            <a:r>
              <a:rPr lang="uk-UA" dirty="0"/>
              <a:t>передбачає планування операції, визначення форм та способів її здійснення, цілей, завдань, сил і засобів, прийомів та методів виливу, цільової аудиторії. У екстрених випадках підготовка до СІО може проходити в стислі терміни.</a:t>
            </a:r>
          </a:p>
          <a:p>
            <a:pPr algn="just"/>
            <a:endParaRPr lang="uk-UA" dirty="0"/>
          </a:p>
        </p:txBody>
      </p:sp>
    </p:spTree>
    <p:extLst>
      <p:ext uri="{BB962C8B-B14F-4D97-AF65-F5344CB8AC3E}">
        <p14:creationId xmlns:p14="http://schemas.microsoft.com/office/powerpoint/2010/main" val="216464663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751513" y="624110"/>
            <a:ext cx="8753099" cy="938683"/>
          </a:xfrm>
        </p:spPr>
        <p:txBody>
          <a:bodyPr>
            <a:normAutofit fontScale="90000"/>
          </a:bodyPr>
          <a:lstStyle/>
          <a:p>
            <a:pPr algn="ctr"/>
            <a:r>
              <a:rPr lang="uk-UA" sz="2200" dirty="0"/>
              <a:t>СІО здійснюються за приблизно однаковим алгоритмом:</a:t>
            </a:r>
            <a:br>
              <a:rPr lang="uk-UA" sz="2200" dirty="0"/>
            </a:br>
            <a:endParaRPr lang="uk-UA" dirty="0"/>
          </a:p>
        </p:txBody>
      </p:sp>
      <p:sp>
        <p:nvSpPr>
          <p:cNvPr id="3" name="Объект 2"/>
          <p:cNvSpPr>
            <a:spLocks noGrp="1"/>
          </p:cNvSpPr>
          <p:nvPr>
            <p:ph idx="1"/>
          </p:nvPr>
        </p:nvSpPr>
        <p:spPr/>
        <p:txBody>
          <a:bodyPr/>
          <a:lstStyle/>
          <a:p>
            <a:pPr algn="just"/>
            <a:r>
              <a:rPr lang="uk-UA" dirty="0" smtClean="0"/>
              <a:t>1</a:t>
            </a:r>
            <a:r>
              <a:rPr lang="uk-UA" dirty="0"/>
              <a:t>. </a:t>
            </a:r>
            <a:r>
              <a:rPr lang="uk-UA" b="1" i="1" dirty="0">
                <a:solidFill>
                  <a:srgbClr val="FF0000"/>
                </a:solidFill>
              </a:rPr>
              <a:t>Інформаційний етап </a:t>
            </a:r>
            <a:r>
              <a:rPr lang="uk-UA" dirty="0"/>
              <a:t>передбачає створення інформаційного приводу - конкретної або вигаданої події, яка використовується в СІО.</a:t>
            </a:r>
          </a:p>
          <a:p>
            <a:pPr algn="just"/>
            <a:r>
              <a:rPr lang="uk-UA" dirty="0"/>
              <a:t>2. </a:t>
            </a:r>
            <a:r>
              <a:rPr lang="uk-UA" b="1" i="1" dirty="0">
                <a:solidFill>
                  <a:srgbClr val="FF0000"/>
                </a:solidFill>
              </a:rPr>
              <a:t>«Розкручування» інформаційного приводу </a:t>
            </a:r>
            <a:r>
              <a:rPr lang="uk-UA" dirty="0"/>
              <a:t>забезпечує поступове зростання напруження (кількості повідомлень </a:t>
            </a:r>
            <a:r>
              <a:rPr lang="en-US" dirty="0" err="1"/>
              <a:t>i</a:t>
            </a:r>
            <a:r>
              <a:rPr lang="en-US" dirty="0"/>
              <a:t> ix </a:t>
            </a:r>
            <a:r>
              <a:rPr lang="uk-UA" dirty="0"/>
              <a:t>сенсаційності, тенденційності, емоційності та, як правило, недостовірності).</a:t>
            </a:r>
          </a:p>
          <a:p>
            <a:pPr algn="just"/>
            <a:r>
              <a:rPr lang="uk-UA" dirty="0"/>
              <a:t>3. </a:t>
            </a:r>
            <a:r>
              <a:rPr lang="uk-UA" b="1" i="1" dirty="0">
                <a:solidFill>
                  <a:srgbClr val="FF0000"/>
                </a:solidFill>
              </a:rPr>
              <a:t>Загострення напруження</a:t>
            </a:r>
            <a:r>
              <a:rPr lang="uk-UA" dirty="0"/>
              <a:t> є основною частиною СІО, що полягає у використанні інформаційного приводу для досягнення цілей операції.</a:t>
            </a:r>
          </a:p>
          <a:p>
            <a:pPr algn="just"/>
            <a:r>
              <a:rPr lang="uk-UA" dirty="0"/>
              <a:t>4. </a:t>
            </a:r>
            <a:r>
              <a:rPr lang="uk-UA" b="1" i="1" dirty="0">
                <a:solidFill>
                  <a:srgbClr val="FF0000"/>
                </a:solidFill>
              </a:rPr>
              <a:t>Вихід із операції або етап закріплення </a:t>
            </a:r>
            <a:r>
              <a:rPr lang="uk-UA" dirty="0"/>
              <a:t>- забезпечення плавного завершення СІО після досягнення поставленої мети. Якщо мету не досягнуто, як правило, готується нова СІО</a:t>
            </a:r>
            <a:r>
              <a:rPr lang="uk-UA" dirty="0" smtClean="0"/>
              <a:t>.</a:t>
            </a:r>
            <a:endParaRPr lang="uk-UA" dirty="0"/>
          </a:p>
        </p:txBody>
      </p:sp>
    </p:spTree>
    <p:extLst>
      <p:ext uri="{BB962C8B-B14F-4D97-AF65-F5344CB8AC3E}">
        <p14:creationId xmlns:p14="http://schemas.microsoft.com/office/powerpoint/2010/main" val="71866205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589213" y="624110"/>
            <a:ext cx="8915400" cy="880494"/>
          </a:xfrm>
        </p:spPr>
        <p:txBody>
          <a:bodyPr>
            <a:normAutofit fontScale="90000"/>
          </a:bodyPr>
          <a:lstStyle/>
          <a:p>
            <a:pPr algn="ctr"/>
            <a:r>
              <a:rPr lang="uk-UA" sz="3100" dirty="0"/>
              <a:t>Слід виокремити основні ознаки проведення:</a:t>
            </a:r>
            <a:br>
              <a:rPr lang="uk-UA" sz="3100" dirty="0"/>
            </a:br>
            <a:endParaRPr lang="uk-UA" dirty="0"/>
          </a:p>
        </p:txBody>
      </p:sp>
      <p:sp>
        <p:nvSpPr>
          <p:cNvPr id="3" name="Объект 2"/>
          <p:cNvSpPr>
            <a:spLocks noGrp="1"/>
          </p:cNvSpPr>
          <p:nvPr>
            <p:ph idx="1"/>
          </p:nvPr>
        </p:nvSpPr>
        <p:spPr/>
        <p:txBody>
          <a:bodyPr>
            <a:normAutofit/>
          </a:bodyPr>
          <a:lstStyle/>
          <a:p>
            <a:pPr>
              <a:buFont typeface="+mj-lt"/>
              <a:buAutoNum type="arabicPeriod"/>
            </a:pPr>
            <a:r>
              <a:rPr lang="uk-UA" dirty="0" smtClean="0"/>
              <a:t>Збільшення </a:t>
            </a:r>
            <a:r>
              <a:rPr lang="uk-UA" dirty="0"/>
              <a:t>кількості повідомлень негативного змісту з певної соціально-політичної або (та) економічної тематики.</a:t>
            </a:r>
          </a:p>
          <a:p>
            <a:pPr>
              <a:buFont typeface="+mj-lt"/>
              <a:buAutoNum type="arabicPeriod"/>
            </a:pPr>
            <a:r>
              <a:rPr lang="uk-UA" dirty="0"/>
              <a:t>Зростання емоційності.</a:t>
            </a:r>
          </a:p>
          <a:p>
            <a:pPr>
              <a:buFont typeface="+mj-lt"/>
              <a:buAutoNum type="arabicPeriod"/>
            </a:pPr>
            <a:r>
              <a:rPr lang="uk-UA" dirty="0"/>
              <a:t>Зростання тенденційності.</a:t>
            </a:r>
          </a:p>
          <a:p>
            <a:pPr>
              <a:buFont typeface="+mj-lt"/>
              <a:buAutoNum type="arabicPeriod"/>
            </a:pPr>
            <a:r>
              <a:rPr lang="uk-UA" dirty="0"/>
              <a:t>Збільшення сенсаційності.</a:t>
            </a:r>
          </a:p>
          <a:p>
            <a:pPr>
              <a:buFont typeface="+mj-lt"/>
              <a:buAutoNum type="arabicPeriod"/>
            </a:pPr>
            <a:r>
              <a:rPr lang="uk-UA" dirty="0" err="1"/>
              <a:t>Лавиноподібність</a:t>
            </a:r>
            <a:r>
              <a:rPr lang="uk-UA" dirty="0"/>
              <a:t> (на першому стані - поступове, на другому - значне, на третьому - різке зростання напруження).</a:t>
            </a:r>
          </a:p>
          <a:p>
            <a:pPr>
              <a:buFont typeface="+mj-lt"/>
              <a:buAutoNum type="arabicPeriod"/>
            </a:pPr>
            <a:r>
              <a:rPr lang="uk-UA" dirty="0"/>
              <a:t>Взаємоузгодження дій суб’єктів проведення СІО.</a:t>
            </a:r>
          </a:p>
          <a:p>
            <a:pPr>
              <a:buFont typeface="+mj-lt"/>
              <a:buAutoNum type="arabicPeriod"/>
            </a:pPr>
            <a:r>
              <a:rPr lang="uk-UA" dirty="0"/>
              <a:t>Час проведення (від одного тижня до двох місяців, але переважно від двох тижнів до місяця).</a:t>
            </a:r>
          </a:p>
        </p:txBody>
      </p:sp>
    </p:spTree>
    <p:extLst>
      <p:ext uri="{BB962C8B-B14F-4D97-AF65-F5344CB8AC3E}">
        <p14:creationId xmlns:p14="http://schemas.microsoft.com/office/powerpoint/2010/main" val="300756873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pPr algn="ctr"/>
            <a:r>
              <a:rPr lang="uk-UA" sz="3100" dirty="0" smtClean="0"/>
              <a:t>Суб'єкти </a:t>
            </a:r>
            <a:r>
              <a:rPr lang="uk-UA" sz="3100" dirty="0"/>
              <a:t>проведення СІО:</a:t>
            </a:r>
            <a:br>
              <a:rPr lang="uk-UA" sz="3100" dirty="0"/>
            </a:br>
            <a:endParaRPr lang="uk-UA" dirty="0"/>
          </a:p>
        </p:txBody>
      </p:sp>
      <p:sp>
        <p:nvSpPr>
          <p:cNvPr id="3" name="Объект 2"/>
          <p:cNvSpPr>
            <a:spLocks noGrp="1"/>
          </p:cNvSpPr>
          <p:nvPr>
            <p:ph idx="1"/>
          </p:nvPr>
        </p:nvSpPr>
        <p:spPr/>
        <p:txBody>
          <a:bodyPr/>
          <a:lstStyle/>
          <a:p>
            <a:pPr algn="just"/>
            <a:r>
              <a:rPr lang="uk-UA" dirty="0" smtClean="0"/>
              <a:t>Керівництво </a:t>
            </a:r>
            <a:r>
              <a:rPr lang="uk-UA" dirty="0"/>
              <a:t>іноземної держави - головний суб'єкт, всі інші виконавці.</a:t>
            </a:r>
          </a:p>
          <a:p>
            <a:pPr algn="just"/>
            <a:r>
              <a:rPr lang="uk-UA" dirty="0"/>
              <a:t>3</a:t>
            </a:r>
            <a:r>
              <a:rPr lang="en-US" dirty="0"/>
              <a:t>MI (</a:t>
            </a:r>
            <a:r>
              <a:rPr lang="uk-UA" dirty="0"/>
              <a:t>іноземні та підконтрольні вітчизняні).</a:t>
            </a:r>
          </a:p>
          <a:p>
            <a:pPr algn="just"/>
            <a:r>
              <a:rPr lang="uk-UA" dirty="0"/>
              <a:t>Неурядові організації (іноземні й підконтрольні вітчизняні).</a:t>
            </a:r>
          </a:p>
          <a:p>
            <a:pPr algn="just"/>
            <a:r>
              <a:rPr lang="uk-UA" dirty="0"/>
              <a:t>Спецслужби іноземної держави.</a:t>
            </a:r>
          </a:p>
          <a:p>
            <a:pPr algn="just"/>
            <a:r>
              <a:rPr lang="uk-UA" dirty="0" smtClean="0"/>
              <a:t>Інтернет-ресурси</a:t>
            </a:r>
            <a:r>
              <a:rPr lang="uk-UA" dirty="0"/>
              <a:t>.</a:t>
            </a:r>
          </a:p>
          <a:p>
            <a:pPr algn="just"/>
            <a:r>
              <a:rPr lang="uk-UA" dirty="0"/>
              <a:t>Агентура впливу іноземних держав та підконтрольні лобістські структури із представників влади, управління, місцевого самоврядування, політичних партій, громадських і релігійних організацій та діячів культури.</a:t>
            </a:r>
          </a:p>
          <a:p>
            <a:endParaRPr lang="uk-UA" dirty="0"/>
          </a:p>
        </p:txBody>
      </p:sp>
    </p:spTree>
    <p:extLst>
      <p:ext uri="{BB962C8B-B14F-4D97-AF65-F5344CB8AC3E}">
        <p14:creationId xmlns:p14="http://schemas.microsoft.com/office/powerpoint/2010/main" val="93106209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uk-UA"/>
          </a:p>
        </p:txBody>
      </p:sp>
      <p:sp>
        <p:nvSpPr>
          <p:cNvPr id="3" name="Объект 2"/>
          <p:cNvSpPr>
            <a:spLocks noGrp="1"/>
          </p:cNvSpPr>
          <p:nvPr>
            <p:ph idx="1"/>
          </p:nvPr>
        </p:nvSpPr>
        <p:spPr/>
        <p:txBody>
          <a:bodyPr/>
          <a:lstStyle/>
          <a:p>
            <a:pPr algn="just"/>
            <a:r>
              <a:rPr lang="uk-UA" dirty="0"/>
              <a:t>Представники військової науки не використовують термін «спеціальна інформаційна операція», </a:t>
            </a:r>
            <a:r>
              <a:rPr lang="en-US" dirty="0"/>
              <a:t>a </a:t>
            </a:r>
            <a:r>
              <a:rPr lang="uk-UA" dirty="0"/>
              <a:t>послуговуються поняттям «інформаційно-психологічна операція» або «психологічна операція» (</a:t>
            </a:r>
            <a:r>
              <a:rPr lang="uk-UA" dirty="0" err="1"/>
              <a:t>ПсО</a:t>
            </a:r>
            <a:r>
              <a:rPr lang="uk-UA" dirty="0"/>
              <a:t>). Причому СІО називають довгостроковими т</a:t>
            </a:r>
            <a:r>
              <a:rPr lang="en-US" dirty="0"/>
              <a:t>a </a:t>
            </a:r>
            <a:r>
              <a:rPr lang="uk-UA" dirty="0"/>
              <a:t>середньостроковими </a:t>
            </a:r>
            <a:r>
              <a:rPr lang="uk-UA" dirty="0" err="1"/>
              <a:t>ПсО</a:t>
            </a:r>
            <a:r>
              <a:rPr lang="uk-UA" dirty="0"/>
              <a:t>, </a:t>
            </a:r>
            <a:r>
              <a:rPr lang="en-US" dirty="0"/>
              <a:t>a AIB - </a:t>
            </a:r>
            <a:r>
              <a:rPr lang="uk-UA" dirty="0"/>
              <a:t>короткостроковими </a:t>
            </a:r>
            <a:r>
              <a:rPr lang="uk-UA" dirty="0" err="1"/>
              <a:t>ПсО</a:t>
            </a:r>
            <a:r>
              <a:rPr lang="uk-UA" dirty="0"/>
              <a:t>. У зв'язку із синонімічністю цих понять термін </a:t>
            </a:r>
            <a:r>
              <a:rPr lang="uk-UA" dirty="0" err="1"/>
              <a:t>ПсО</a:t>
            </a:r>
            <a:r>
              <a:rPr lang="uk-UA" dirty="0"/>
              <a:t> можна використовувати для опису цих операцій і акцій у військовий час.</a:t>
            </a:r>
          </a:p>
        </p:txBody>
      </p:sp>
    </p:spTree>
    <p:extLst>
      <p:ext uri="{BB962C8B-B14F-4D97-AF65-F5344CB8AC3E}">
        <p14:creationId xmlns:p14="http://schemas.microsoft.com/office/powerpoint/2010/main" val="72456086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589213" y="624110"/>
            <a:ext cx="8915400" cy="680988"/>
          </a:xfrm>
        </p:spPr>
        <p:txBody>
          <a:bodyPr>
            <a:normAutofit fontScale="90000"/>
          </a:bodyPr>
          <a:lstStyle/>
          <a:p>
            <a:pPr algn="ctr"/>
            <a:r>
              <a:rPr lang="en-US" sz="2700" dirty="0"/>
              <a:t>CIO </a:t>
            </a:r>
            <a:r>
              <a:rPr lang="uk-UA" sz="2700" dirty="0"/>
              <a:t>та </a:t>
            </a:r>
            <a:r>
              <a:rPr lang="en-US" sz="2700" dirty="0"/>
              <a:t>AIB </a:t>
            </a:r>
            <a:r>
              <a:rPr lang="uk-UA" sz="2700" dirty="0"/>
              <a:t>передбачають досягнення таких цілей:</a:t>
            </a:r>
            <a:br>
              <a:rPr lang="uk-UA" sz="2700" dirty="0"/>
            </a:br>
            <a:endParaRPr lang="uk-UA" dirty="0"/>
          </a:p>
        </p:txBody>
      </p:sp>
      <p:sp>
        <p:nvSpPr>
          <p:cNvPr id="3" name="Объект 2"/>
          <p:cNvSpPr>
            <a:spLocks noGrp="1"/>
          </p:cNvSpPr>
          <p:nvPr>
            <p:ph idx="1"/>
          </p:nvPr>
        </p:nvSpPr>
        <p:spPr/>
        <p:txBody>
          <a:bodyPr/>
          <a:lstStyle/>
          <a:p>
            <a:pPr algn="just"/>
            <a:r>
              <a:rPr lang="uk-UA" i="1" dirty="0" smtClean="0"/>
              <a:t>У </a:t>
            </a:r>
            <a:r>
              <a:rPr lang="uk-UA" i="1" dirty="0"/>
              <a:t>мирний час</a:t>
            </a:r>
            <a:r>
              <a:rPr lang="uk-UA" dirty="0"/>
              <a:t>: домінування в інформаційному просторі, вплив на соціально-політичну ситуацію в регіоні, формування власного позитивного іміджу.</a:t>
            </a:r>
          </a:p>
          <a:p>
            <a:pPr algn="just"/>
            <a:r>
              <a:rPr lang="uk-UA" i="1" dirty="0"/>
              <a:t>У воєнний час</a:t>
            </a:r>
            <a:r>
              <a:rPr lang="uk-UA" dirty="0"/>
              <a:t>: інформаційно-психологічне забезпечення діяльності вищого військово-політичного керівництва.</a:t>
            </a:r>
          </a:p>
          <a:p>
            <a:pPr algn="just"/>
            <a:r>
              <a:rPr lang="uk-UA" i="1" dirty="0"/>
              <a:t>У післявоєнний час</a:t>
            </a:r>
            <a:r>
              <a:rPr lang="uk-UA" dirty="0"/>
              <a:t>: забезпечення процесу формування лояльної влади, сприяння соціально-економічному розвитку в регіоні, впровадження програм гуманітарної допомоги.</a:t>
            </a:r>
          </a:p>
          <a:p>
            <a:endParaRPr lang="uk-UA" dirty="0"/>
          </a:p>
        </p:txBody>
      </p:sp>
    </p:spTree>
    <p:extLst>
      <p:ext uri="{BB962C8B-B14F-4D97-AF65-F5344CB8AC3E}">
        <p14:creationId xmlns:p14="http://schemas.microsoft.com/office/powerpoint/2010/main" val="2229562646"/>
      </p:ext>
    </p:extLst>
  </p:cSld>
  <p:clrMapOvr>
    <a:masterClrMapping/>
  </p:clrMapOvr>
</p:sld>
</file>

<file path=ppt/theme/theme1.xml><?xml version="1.0" encoding="utf-8"?>
<a:theme xmlns:a="http://schemas.openxmlformats.org/drawingml/2006/main" name="Легкий дым">
  <a:themeElements>
    <a:clrScheme name="Wisp">
      <a:dk1>
        <a:sysClr val="windowText" lastClr="000000"/>
      </a:dk1>
      <a:lt1>
        <a:sysClr val="window" lastClr="FFFFFF"/>
      </a:lt1>
      <a:dk2>
        <a:srgbClr val="2E5369"/>
      </a:dk2>
      <a:lt2>
        <a:srgbClr val="CFE2E7"/>
      </a:lt2>
      <a:accent1>
        <a:srgbClr val="353535"/>
      </a:accent1>
      <a:accent2>
        <a:srgbClr val="31B4E6"/>
      </a:accent2>
      <a:accent3>
        <a:srgbClr val="265991"/>
      </a:accent3>
      <a:accent4>
        <a:srgbClr val="7E40CC"/>
      </a:accent4>
      <a:accent5>
        <a:srgbClr val="B927E9"/>
      </a:accent5>
      <a:accent6>
        <a:srgbClr val="E833BF"/>
      </a:accent6>
      <a:hlink>
        <a:srgbClr val="2DA0F1"/>
      </a:hlink>
      <a:folHlink>
        <a:srgbClr val="7ED1E6"/>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4F34B87B-9C7A-41AE-A6CB-48536223DFFD}"/>
    </a:ext>
  </a:extLst>
</a:theme>
</file>

<file path=docProps/app.xml><?xml version="1.0" encoding="utf-8"?>
<Properties xmlns="http://schemas.openxmlformats.org/officeDocument/2006/extended-properties" xmlns:vt="http://schemas.openxmlformats.org/officeDocument/2006/docPropsVTypes">
  <Template>Wisp</Template>
  <TotalTime>87</TotalTime>
  <Words>2045</Words>
  <Application>Microsoft Office PowerPoint</Application>
  <PresentationFormat>Широкоэкранный</PresentationFormat>
  <Paragraphs>96</Paragraphs>
  <Slides>24</Slides>
  <Notes>0</Notes>
  <HiddenSlides>0</HiddenSlides>
  <MMClips>0</MMClips>
  <ScaleCrop>false</ScaleCrop>
  <HeadingPairs>
    <vt:vector size="6" baseType="variant">
      <vt:variant>
        <vt:lpstr>Использованные шрифты</vt:lpstr>
      </vt:variant>
      <vt:variant>
        <vt:i4>3</vt:i4>
      </vt:variant>
      <vt:variant>
        <vt:lpstr>Тема</vt:lpstr>
      </vt:variant>
      <vt:variant>
        <vt:i4>1</vt:i4>
      </vt:variant>
      <vt:variant>
        <vt:lpstr>Заголовки слайдов</vt:lpstr>
      </vt:variant>
      <vt:variant>
        <vt:i4>24</vt:i4>
      </vt:variant>
    </vt:vector>
  </HeadingPairs>
  <TitlesOfParts>
    <vt:vector size="28" baseType="lpstr">
      <vt:lpstr>Arial</vt:lpstr>
      <vt:lpstr>Century Gothic</vt:lpstr>
      <vt:lpstr>Wingdings 3</vt:lpstr>
      <vt:lpstr>Легкий дым</vt:lpstr>
      <vt:lpstr>СПЕЦІАЛЬНІ ІНФОРМАЦІЙНІ ОПЕРАЦІЇ</vt:lpstr>
      <vt:lpstr>Презентация PowerPoint</vt:lpstr>
      <vt:lpstr>CIO здійснюються в кілька етапів і можуть бути </vt:lpstr>
      <vt:lpstr>Презентация PowerPoint</vt:lpstr>
      <vt:lpstr>СІО здійснюються за приблизно однаковим алгоритмом: </vt:lpstr>
      <vt:lpstr>Слід виокремити основні ознаки проведення: </vt:lpstr>
      <vt:lpstr>Суб'єкти проведення СІО: </vt:lpstr>
      <vt:lpstr>Презентация PowerPoint</vt:lpstr>
      <vt:lpstr>CIO та AIB передбачають досягнення таких цілей: </vt:lpstr>
      <vt:lpstr>CIO та AIB поділяють залежно від спрямованості на такі: </vt:lpstr>
      <vt:lpstr>Методи проведення спеціальних інформаційних операцій </vt:lpstr>
      <vt:lpstr>Дезінформування</vt:lpstr>
      <vt:lpstr>Найчастіше у світовій практиці застосовуються такі форми дезінформування: </vt:lpstr>
      <vt:lpstr>Презентация PowerPoint</vt:lpstr>
      <vt:lpstr>Пропаганда</vt:lpstr>
      <vt:lpstr>Форми проведення пропаганди: </vt:lpstr>
      <vt:lpstr>Презентация PowerPoint</vt:lpstr>
      <vt:lpstr>Диверсифікація громадської думки </vt:lpstr>
      <vt:lpstr>Психологічний тиск </vt:lpstr>
      <vt:lpstr>Поширення чуток </vt:lpstr>
      <vt:lpstr>За експресивною характеристикою визначають</vt:lpstr>
      <vt:lpstr>Презентация PowerPoint</vt:lpstr>
      <vt:lpstr>Презентация PowerPoint</vt:lpstr>
      <vt:lpstr>Презентация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СПЕЦІАЛЬНІ ІНФОРМАЦІЙНІ ОПЕРАЦІЇ</dc:title>
  <dc:creator>Resonance PC1</dc:creator>
  <cp:lastModifiedBy>Resonance PC1</cp:lastModifiedBy>
  <cp:revision>15</cp:revision>
  <dcterms:created xsi:type="dcterms:W3CDTF">2022-09-24T17:35:56Z</dcterms:created>
  <dcterms:modified xsi:type="dcterms:W3CDTF">2022-09-24T19:03:03Z</dcterms:modified>
</cp:coreProperties>
</file>