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7" r:id="rId3"/>
    <p:sldId id="257" r:id="rId4"/>
    <p:sldId id="258" r:id="rId5"/>
    <p:sldId id="264" r:id="rId6"/>
    <p:sldId id="259" r:id="rId7"/>
    <p:sldId id="260" r:id="rId8"/>
    <p:sldId id="261" r:id="rId9"/>
    <p:sldId id="262" r:id="rId10"/>
    <p:sldId id="263" r:id="rId11"/>
    <p:sldId id="265" r:id="rId12"/>
    <p:sldId id="266" r:id="rId13"/>
    <p:sldId id="268" r:id="rId14"/>
    <p:sldId id="269" r:id="rId15"/>
    <p:sldId id="270" r:id="rId16"/>
    <p:sldId id="271"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6" y="2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7DCA05A-3F7B-4944-8D7F-2E4051B72C69}" type="datetimeFigureOut">
              <a:rPr lang="ru-RU" smtClean="0"/>
              <a:t>пт 14.02.25</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C1A7DAA9-C971-4D79-BFBB-0D431246E5D8}"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624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7DCA05A-3F7B-4944-8D7F-2E4051B72C69}" type="datetimeFigureOut">
              <a:rPr lang="ru-RU" smtClean="0"/>
              <a:t>пт 14.02.25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A7DAA9-C971-4D79-BFBB-0D431246E5D8}" type="slidenum">
              <a:rPr lang="ru-RU" smtClean="0"/>
              <a:t>‹#›</a:t>
            </a:fld>
            <a:endParaRPr lang="ru-RU"/>
          </a:p>
        </p:txBody>
      </p:sp>
    </p:spTree>
    <p:extLst>
      <p:ext uri="{BB962C8B-B14F-4D97-AF65-F5344CB8AC3E}">
        <p14:creationId xmlns:p14="http://schemas.microsoft.com/office/powerpoint/2010/main" val="2546804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7DCA05A-3F7B-4944-8D7F-2E4051B72C69}" type="datetimeFigureOut">
              <a:rPr lang="ru-RU" smtClean="0"/>
              <a:t>пт 14.02.25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A7DAA9-C971-4D79-BFBB-0D431246E5D8}"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7199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7DCA05A-3F7B-4944-8D7F-2E4051B72C69}" type="datetimeFigureOut">
              <a:rPr lang="ru-RU" smtClean="0"/>
              <a:t>пт 14.02.25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A7DAA9-C971-4D79-BFBB-0D431246E5D8}"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7837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7DCA05A-3F7B-4944-8D7F-2E4051B72C69}" type="datetimeFigureOut">
              <a:rPr lang="ru-RU" smtClean="0"/>
              <a:t>пт 14.02.25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A7DAA9-C971-4D79-BFBB-0D431246E5D8}" type="slidenum">
              <a:rPr lang="ru-RU" smtClean="0"/>
              <a:t>‹#›</a:t>
            </a:fld>
            <a:endParaRPr lang="ru-RU"/>
          </a:p>
        </p:txBody>
      </p:sp>
    </p:spTree>
    <p:extLst>
      <p:ext uri="{BB962C8B-B14F-4D97-AF65-F5344CB8AC3E}">
        <p14:creationId xmlns:p14="http://schemas.microsoft.com/office/powerpoint/2010/main" val="1084542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7DCA05A-3F7B-4944-8D7F-2E4051B72C69}" type="datetimeFigureOut">
              <a:rPr lang="ru-RU" smtClean="0"/>
              <a:t>пт 14.02.25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A7DAA9-C971-4D79-BFBB-0D431246E5D8}"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7119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7DCA05A-3F7B-4944-8D7F-2E4051B72C69}" type="datetimeFigureOut">
              <a:rPr lang="ru-RU" smtClean="0"/>
              <a:t>пт 14.02.25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A7DAA9-C971-4D79-BFBB-0D431246E5D8}"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8103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7DCA05A-3F7B-4944-8D7F-2E4051B72C69}" type="datetimeFigureOut">
              <a:rPr lang="ru-RU" smtClean="0"/>
              <a:t>пт 14.02.25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A7DAA9-C971-4D79-BFBB-0D431246E5D8}"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0028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7DCA05A-3F7B-4944-8D7F-2E4051B72C69}" type="datetimeFigureOut">
              <a:rPr lang="ru-RU" smtClean="0"/>
              <a:t>пт 14.02.25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A7DAA9-C971-4D79-BFBB-0D431246E5D8}"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5187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7DCA05A-3F7B-4944-8D7F-2E4051B72C69}" type="datetimeFigureOut">
              <a:rPr lang="ru-RU" smtClean="0"/>
              <a:t>пт 14.02.25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A7DAA9-C971-4D79-BFBB-0D431246E5D8}" type="slidenum">
              <a:rPr lang="ru-RU" smtClean="0"/>
              <a:t>‹#›</a:t>
            </a:fld>
            <a:endParaRPr lang="ru-RU"/>
          </a:p>
        </p:txBody>
      </p:sp>
    </p:spTree>
    <p:extLst>
      <p:ext uri="{BB962C8B-B14F-4D97-AF65-F5344CB8AC3E}">
        <p14:creationId xmlns:p14="http://schemas.microsoft.com/office/powerpoint/2010/main" val="2413549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7DCA05A-3F7B-4944-8D7F-2E4051B72C69}" type="datetimeFigureOut">
              <a:rPr lang="ru-RU" smtClean="0"/>
              <a:t>пт 14.02.25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A7DAA9-C971-4D79-BFBB-0D431246E5D8}"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541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7DCA05A-3F7B-4944-8D7F-2E4051B72C69}" type="datetimeFigureOut">
              <a:rPr lang="ru-RU" smtClean="0"/>
              <a:t>пт 14.02.25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A7DAA9-C971-4D79-BFBB-0D431246E5D8}" type="slidenum">
              <a:rPr lang="ru-RU" smtClean="0"/>
              <a:t>‹#›</a:t>
            </a:fld>
            <a:endParaRPr lang="ru-RU"/>
          </a:p>
        </p:txBody>
      </p:sp>
    </p:spTree>
    <p:extLst>
      <p:ext uri="{BB962C8B-B14F-4D97-AF65-F5344CB8AC3E}">
        <p14:creationId xmlns:p14="http://schemas.microsoft.com/office/powerpoint/2010/main" val="2047947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7DCA05A-3F7B-4944-8D7F-2E4051B72C69}" type="datetimeFigureOut">
              <a:rPr lang="ru-RU" smtClean="0"/>
              <a:t>пт 14.02.25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1A7DAA9-C971-4D79-BFBB-0D431246E5D8}"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9966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7DCA05A-3F7B-4944-8D7F-2E4051B72C69}" type="datetimeFigureOut">
              <a:rPr lang="ru-RU" smtClean="0"/>
              <a:t>пт 14.02.25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1A7DAA9-C971-4D79-BFBB-0D431246E5D8}"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669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CA05A-3F7B-4944-8D7F-2E4051B72C69}" type="datetimeFigureOut">
              <a:rPr lang="ru-RU" smtClean="0"/>
              <a:t>пт 14.02.25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1A7DAA9-C971-4D79-BFBB-0D431246E5D8}" type="slidenum">
              <a:rPr lang="ru-RU" smtClean="0"/>
              <a:t>‹#›</a:t>
            </a:fld>
            <a:endParaRPr lang="ru-RU"/>
          </a:p>
        </p:txBody>
      </p:sp>
    </p:spTree>
    <p:extLst>
      <p:ext uri="{BB962C8B-B14F-4D97-AF65-F5344CB8AC3E}">
        <p14:creationId xmlns:p14="http://schemas.microsoft.com/office/powerpoint/2010/main" val="199076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7DCA05A-3F7B-4944-8D7F-2E4051B72C69}" type="datetimeFigureOut">
              <a:rPr lang="ru-RU" smtClean="0"/>
              <a:t>пт 14.02.25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A7DAA9-C971-4D79-BFBB-0D431246E5D8}"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7620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7DCA05A-3F7B-4944-8D7F-2E4051B72C69}" type="datetimeFigureOut">
              <a:rPr lang="ru-RU" smtClean="0"/>
              <a:t>пт 14.02.25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A7DAA9-C971-4D79-BFBB-0D431246E5D8}" type="slidenum">
              <a:rPr lang="ru-RU" smtClean="0"/>
              <a:t>‹#›</a:t>
            </a:fld>
            <a:endParaRPr lang="ru-RU"/>
          </a:p>
        </p:txBody>
      </p:sp>
    </p:spTree>
    <p:extLst>
      <p:ext uri="{BB962C8B-B14F-4D97-AF65-F5344CB8AC3E}">
        <p14:creationId xmlns:p14="http://schemas.microsoft.com/office/powerpoint/2010/main" val="407164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7DCA05A-3F7B-4944-8D7F-2E4051B72C69}" type="datetimeFigureOut">
              <a:rPr lang="ru-RU" smtClean="0"/>
              <a:t>пт 14.02.25</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1A7DAA9-C971-4D79-BFBB-0D431246E5D8}" type="slidenum">
              <a:rPr lang="ru-RU" smtClean="0"/>
              <a:t>‹#›</a:t>
            </a:fld>
            <a:endParaRPr lang="ru-RU"/>
          </a:p>
        </p:txBody>
      </p:sp>
    </p:spTree>
    <p:extLst>
      <p:ext uri="{BB962C8B-B14F-4D97-AF65-F5344CB8AC3E}">
        <p14:creationId xmlns:p14="http://schemas.microsoft.com/office/powerpoint/2010/main" val="9731357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virtualtour.parliament.uk/palaceofwestminste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Government</a:t>
            </a:r>
            <a:r>
              <a:rPr lang="en-US" smtClean="0"/>
              <a:t>, political life and law</a:t>
            </a:r>
            <a:endParaRPr lang="ru-RU"/>
          </a:p>
        </p:txBody>
      </p:sp>
    </p:spTree>
    <p:extLst>
      <p:ext uri="{BB962C8B-B14F-4D97-AF65-F5344CB8AC3E}">
        <p14:creationId xmlns:p14="http://schemas.microsoft.com/office/powerpoint/2010/main" val="579762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Great Britain and the United Kingdom</a:t>
            </a:r>
            <a:br>
              <a:rPr lang="en-US" dirty="0"/>
            </a:br>
            <a:r>
              <a:rPr lang="en-US" dirty="0" smtClean="0"/>
              <a:t>Scotland</a:t>
            </a:r>
            <a:endParaRPr lang="ru-RU" dirty="0"/>
          </a:p>
        </p:txBody>
      </p:sp>
      <p:sp>
        <p:nvSpPr>
          <p:cNvPr id="3" name="Объект 2"/>
          <p:cNvSpPr>
            <a:spLocks noGrp="1"/>
          </p:cNvSpPr>
          <p:nvPr>
            <p:ph idx="1"/>
          </p:nvPr>
        </p:nvSpPr>
        <p:spPr/>
        <p:txBody>
          <a:bodyPr/>
          <a:lstStyle/>
          <a:p>
            <a:r>
              <a:rPr lang="en-US" dirty="0" smtClean="0"/>
              <a:t>Scotland Act 1998</a:t>
            </a:r>
            <a:r>
              <a:rPr lang="uk-UA" dirty="0" smtClean="0"/>
              <a:t>: </a:t>
            </a:r>
            <a:r>
              <a:rPr lang="en-US" dirty="0" smtClean="0"/>
              <a:t>There shall be a Scottish Parliament</a:t>
            </a:r>
          </a:p>
          <a:p>
            <a:r>
              <a:rPr lang="en-US" dirty="0" smtClean="0"/>
              <a:t>The Parliament’s powers include legislative competence in elation to health, education, industry, local government, social work and housing, economic development and transport, criminal and civil law and home affairs, environment, agriculture, forestry and fishing, sport and the arts</a:t>
            </a:r>
          </a:p>
        </p:txBody>
      </p:sp>
    </p:spTree>
    <p:extLst>
      <p:ext uri="{BB962C8B-B14F-4D97-AF65-F5344CB8AC3E}">
        <p14:creationId xmlns:p14="http://schemas.microsoft.com/office/powerpoint/2010/main" val="2892937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Scots Legal system is unique</a:t>
            </a:r>
            <a:endParaRPr lang="ru-RU" dirty="0"/>
          </a:p>
        </p:txBody>
      </p:sp>
      <p:sp>
        <p:nvSpPr>
          <p:cNvPr id="3" name="Объект 2"/>
          <p:cNvSpPr>
            <a:spLocks noGrp="1"/>
          </p:cNvSpPr>
          <p:nvPr>
            <p:ph idx="1"/>
          </p:nvPr>
        </p:nvSpPr>
        <p:spPr/>
        <p:txBody>
          <a:bodyPr/>
          <a:lstStyle/>
          <a:p>
            <a:r>
              <a:rPr lang="en-US" dirty="0" smtClean="0"/>
              <a:t>In haven three possible verdicts for a criminal trial</a:t>
            </a:r>
            <a:r>
              <a:rPr lang="uk-UA" dirty="0" smtClean="0"/>
              <a:t>: </a:t>
            </a:r>
            <a:r>
              <a:rPr lang="en-US" dirty="0" smtClean="0"/>
              <a:t>guilty, not guilty and not proven</a:t>
            </a:r>
          </a:p>
          <a:p>
            <a:r>
              <a:rPr lang="en-US" dirty="0" smtClean="0"/>
              <a:t>The Scottish hierarchy and organisation of Courts is</a:t>
            </a:r>
          </a:p>
          <a:p>
            <a:endParaRPr lang="ru-RU" dirty="0"/>
          </a:p>
        </p:txBody>
      </p:sp>
      <p:pic>
        <p:nvPicPr>
          <p:cNvPr id="4" name="Рисунок 3"/>
          <p:cNvPicPr>
            <a:picLocks noChangeAspect="1"/>
          </p:cNvPicPr>
          <p:nvPr/>
        </p:nvPicPr>
        <p:blipFill>
          <a:blip r:embed="rId2"/>
          <a:stretch>
            <a:fillRect/>
          </a:stretch>
        </p:blipFill>
        <p:spPr>
          <a:xfrm>
            <a:off x="1295401" y="3920592"/>
            <a:ext cx="3923854" cy="1955276"/>
          </a:xfrm>
          <a:prstGeom prst="rect">
            <a:avLst/>
          </a:prstGeom>
        </p:spPr>
      </p:pic>
    </p:spTree>
    <p:extLst>
      <p:ext uri="{BB962C8B-B14F-4D97-AF65-F5344CB8AC3E}">
        <p14:creationId xmlns:p14="http://schemas.microsoft.com/office/powerpoint/2010/main" val="286435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2556932"/>
            <a:ext cx="9601196" cy="917788"/>
          </a:xfrm>
        </p:spPr>
        <p:txBody>
          <a:bodyPr/>
          <a:lstStyle/>
          <a:p>
            <a:r>
              <a:rPr lang="en-US" dirty="0" smtClean="0"/>
              <a:t>Scottish Criminal Law is contained within Scotland but Civil Law has an ultimate court of appeal in England.</a:t>
            </a:r>
            <a:endParaRPr lang="ru-RU" dirty="0"/>
          </a:p>
        </p:txBody>
      </p:sp>
    </p:spTree>
    <p:extLst>
      <p:ext uri="{BB962C8B-B14F-4D97-AF65-F5344CB8AC3E}">
        <p14:creationId xmlns:p14="http://schemas.microsoft.com/office/powerpoint/2010/main" val="3991774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The USA. Government, political life and law</a:t>
            </a:r>
            <a:endParaRPr lang="en-US" dirty="0"/>
          </a:p>
        </p:txBody>
      </p:sp>
      <p:sp>
        <p:nvSpPr>
          <p:cNvPr id="3" name="Объект 2"/>
          <p:cNvSpPr>
            <a:spLocks noGrp="1"/>
          </p:cNvSpPr>
          <p:nvPr>
            <p:ph idx="1"/>
          </p:nvPr>
        </p:nvSpPr>
        <p:spPr/>
        <p:txBody>
          <a:bodyPr/>
          <a:lstStyle/>
          <a:p>
            <a:r>
              <a:rPr lang="en-US" dirty="0" smtClean="0"/>
              <a:t>The United States of America consists of fifty states with limited autonomy in whish federal las takes precedence over state law.</a:t>
            </a:r>
          </a:p>
          <a:p>
            <a:r>
              <a:rPr lang="en-US" dirty="0" smtClean="0"/>
              <a:t>The Federal government consists of three branches that are designed to check and balance each other</a:t>
            </a:r>
            <a:r>
              <a:rPr lang="uk-UA" dirty="0" smtClean="0"/>
              <a:t>:</a:t>
            </a:r>
            <a:r>
              <a:rPr lang="en-US" dirty="0" smtClean="0"/>
              <a:t> the executive branch </a:t>
            </a:r>
            <a:r>
              <a:rPr lang="uk-UA" dirty="0" smtClean="0"/>
              <a:t>(</a:t>
            </a:r>
            <a:r>
              <a:rPr lang="en-US" dirty="0" smtClean="0"/>
              <a:t>the President</a:t>
            </a:r>
            <a:r>
              <a:rPr lang="uk-UA" dirty="0" smtClean="0"/>
              <a:t>)</a:t>
            </a:r>
            <a:r>
              <a:rPr lang="en-US" dirty="0" smtClean="0"/>
              <a:t>, the legislative branch</a:t>
            </a:r>
            <a:r>
              <a:rPr lang="uk-UA" dirty="0" smtClean="0"/>
              <a:t>(</a:t>
            </a:r>
            <a:r>
              <a:rPr lang="en-US" dirty="0" smtClean="0"/>
              <a:t>The U.S. Congress</a:t>
            </a:r>
            <a:r>
              <a:rPr lang="uk-UA" dirty="0" smtClean="0"/>
              <a:t>)</a:t>
            </a:r>
            <a:r>
              <a:rPr lang="en-US" dirty="0" smtClean="0"/>
              <a:t>, the judicial branch </a:t>
            </a:r>
            <a:r>
              <a:rPr lang="uk-UA" dirty="0" smtClean="0"/>
              <a:t>(</a:t>
            </a:r>
            <a:r>
              <a:rPr lang="en-US" dirty="0" smtClean="0"/>
              <a:t>Supreme Court</a:t>
            </a:r>
            <a:r>
              <a:rPr lang="uk-UA" dirty="0" smtClean="0"/>
              <a:t>)</a:t>
            </a:r>
            <a:endParaRPr lang="en-US" dirty="0" smtClean="0"/>
          </a:p>
          <a:p>
            <a:endParaRPr lang="ru-RU" dirty="0"/>
          </a:p>
        </p:txBody>
      </p:sp>
    </p:spTree>
    <p:extLst>
      <p:ext uri="{BB962C8B-B14F-4D97-AF65-F5344CB8AC3E}">
        <p14:creationId xmlns:p14="http://schemas.microsoft.com/office/powerpoint/2010/main" val="2078211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en-US" dirty="0" smtClean="0"/>
              <a:t>The federal and state governments are dominated by two major political parties</a:t>
            </a:r>
            <a:r>
              <a:rPr lang="uk-UA" dirty="0" smtClean="0"/>
              <a:t>: </a:t>
            </a:r>
            <a:r>
              <a:rPr lang="en-US" dirty="0" smtClean="0"/>
              <a:t>the Republican Parte and Democratic Party</a:t>
            </a:r>
            <a:endParaRPr lang="ru-RU" dirty="0"/>
          </a:p>
        </p:txBody>
      </p:sp>
    </p:spTree>
    <p:extLst>
      <p:ext uri="{BB962C8B-B14F-4D97-AF65-F5344CB8AC3E}">
        <p14:creationId xmlns:p14="http://schemas.microsoft.com/office/powerpoint/2010/main" val="3284772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Law</a:t>
            </a:r>
            <a:endParaRPr lang="ru-RU" dirty="0"/>
          </a:p>
        </p:txBody>
      </p:sp>
      <p:sp>
        <p:nvSpPr>
          <p:cNvPr id="3" name="Объект 2"/>
          <p:cNvSpPr>
            <a:spLocks noGrp="1"/>
          </p:cNvSpPr>
          <p:nvPr>
            <p:ph idx="1"/>
          </p:nvPr>
        </p:nvSpPr>
        <p:spPr/>
        <p:txBody>
          <a:bodyPr/>
          <a:lstStyle/>
          <a:p>
            <a:r>
              <a:rPr lang="en-US" dirty="0" smtClean="0"/>
              <a:t>The law of the United States is derived from the common law of England, which was in force at the time of the Revolutionary War.</a:t>
            </a:r>
          </a:p>
          <a:p>
            <a:r>
              <a:rPr lang="en-US" dirty="0" smtClean="0"/>
              <a:t>The judicial branch is headed by the Supreme Court</a:t>
            </a:r>
          </a:p>
          <a:p>
            <a:r>
              <a:rPr lang="en-US" dirty="0" smtClean="0"/>
              <a:t>The United States Code</a:t>
            </a:r>
          </a:p>
          <a:p>
            <a:r>
              <a:rPr lang="en-US" dirty="0" smtClean="0"/>
              <a:t>The Code of Federal Regulations</a:t>
            </a:r>
          </a:p>
          <a:p>
            <a:endParaRPr lang="ru-RU" dirty="0"/>
          </a:p>
        </p:txBody>
      </p:sp>
    </p:spTree>
    <p:extLst>
      <p:ext uri="{BB962C8B-B14F-4D97-AF65-F5344CB8AC3E}">
        <p14:creationId xmlns:p14="http://schemas.microsoft.com/office/powerpoint/2010/main" val="1053327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ltLang="ru-RU" dirty="0"/>
              <a:t>List of Literature </a:t>
            </a:r>
            <a:r>
              <a:rPr lang="en-US" altLang="ru-RU" dirty="0" smtClean="0"/>
              <a:t>Recommended</a:t>
            </a:r>
            <a:endParaRPr lang="ru-RU" dirty="0"/>
          </a:p>
        </p:txBody>
      </p:sp>
      <p:sp>
        <p:nvSpPr>
          <p:cNvPr id="3" name="Объект 2"/>
          <p:cNvSpPr>
            <a:spLocks noGrp="1"/>
          </p:cNvSpPr>
          <p:nvPr>
            <p:ph idx="1"/>
          </p:nvPr>
        </p:nvSpPr>
        <p:spPr/>
        <p:txBody>
          <a:bodyPr>
            <a:normAutofit fontScale="70000" lnSpcReduction="20000"/>
          </a:bodyPr>
          <a:lstStyle/>
          <a:p>
            <a:pPr>
              <a:spcAft>
                <a:spcPts val="0"/>
              </a:spcAft>
              <a:buFont typeface="Wingdings 3" charset="2"/>
              <a:buChar char=""/>
              <a:defRPr/>
            </a:pPr>
            <a:r>
              <a:rPr lang="uk-UA" dirty="0">
                <a:latin typeface="Times New Roman" panose="02020603050405020304" pitchFamily="18" charset="0"/>
                <a:cs typeface="Times New Roman" panose="02020603050405020304" pitchFamily="18" charset="0"/>
              </a:rPr>
              <a:t>Береговино Н.С. Лінгвокраїнознавство країн першої іноземної мови (англійська) : навчально-методичний посібник. Біла Церква : БНАУ, 2021. 150 с.</a:t>
            </a:r>
            <a:endParaRPr lang="ru-RU" dirty="0">
              <a:latin typeface="Times New Roman" panose="02020603050405020304" pitchFamily="18" charset="0"/>
              <a:cs typeface="Times New Roman" panose="02020603050405020304" pitchFamily="18" charset="0"/>
            </a:endParaRPr>
          </a:p>
          <a:p>
            <a:pPr>
              <a:spcAft>
                <a:spcPts val="0"/>
              </a:spcAft>
              <a:buFont typeface="Wingdings 3" charset="2"/>
              <a:buChar char=""/>
              <a:defRPr/>
            </a:pPr>
            <a:r>
              <a:rPr lang="ru-RU" dirty="0" err="1">
                <a:latin typeface="Times New Roman" panose="02020603050405020304" pitchFamily="18" charset="0"/>
                <a:cs typeface="Times New Roman" panose="02020603050405020304" pitchFamily="18" charset="0"/>
              </a:rPr>
              <a:t>Линтвар</a:t>
            </a:r>
            <a:r>
              <a:rPr lang="ru-RU" dirty="0">
                <a:latin typeface="Times New Roman" panose="02020603050405020304" pitchFamily="18" charset="0"/>
                <a:cs typeface="Times New Roman" panose="02020603050405020304" pitchFamily="18" charset="0"/>
              </a:rPr>
              <a:t> О.М. </a:t>
            </a:r>
            <a:r>
              <a:rPr lang="ru-RU" dirty="0" err="1">
                <a:latin typeface="Times New Roman" panose="02020603050405020304" pitchFamily="18" charset="0"/>
                <a:cs typeface="Times New Roman" panose="02020603050405020304" pitchFamily="18" charset="0"/>
              </a:rPr>
              <a:t>Лінгвокраїнознавство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Сполучених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Штатів</a:t>
            </a:r>
            <a:r>
              <a:rPr lang="ru-RU" dirty="0">
                <a:latin typeface="Times New Roman" panose="02020603050405020304" pitchFamily="18" charset="0"/>
                <a:cs typeface="Times New Roman" panose="02020603050405020304" pitchFamily="18" charset="0"/>
              </a:rPr>
              <a:t> Америки : </a:t>
            </a:r>
            <a:r>
              <a:rPr lang="ru-RU" dirty="0" err="1">
                <a:latin typeface="Times New Roman" panose="02020603050405020304" pitchFamily="18" charset="0"/>
                <a:cs typeface="Times New Roman" panose="02020603050405020304" pitchFamily="18" charset="0"/>
              </a:rPr>
              <a:t>методичні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рекомендації</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самостійної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роботи</a:t>
            </a:r>
            <a:r>
              <a:rPr lang="uk-UA"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Київ</a:t>
            </a:r>
            <a:r>
              <a:rPr lang="uk-UA"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2021. 24 с.</a:t>
            </a:r>
          </a:p>
          <a:p>
            <a:pPr>
              <a:spcAft>
                <a:spcPts val="0"/>
              </a:spcAft>
              <a:buFont typeface="Wingdings 3" charset="2"/>
              <a:buChar char=""/>
              <a:defRPr/>
            </a:pPr>
            <a:r>
              <a:rPr lang="ru-RU" dirty="0" err="1">
                <a:latin typeface="Times New Roman" panose="02020603050405020304" pitchFamily="18" charset="0"/>
                <a:cs typeface="Times New Roman" panose="02020603050405020304" pitchFamily="18" charset="0"/>
              </a:rPr>
              <a:t>Линтвар</a:t>
            </a:r>
            <a:r>
              <a:rPr lang="ru-RU" dirty="0">
                <a:latin typeface="Times New Roman" panose="02020603050405020304" pitchFamily="18" charset="0"/>
                <a:cs typeface="Times New Roman" panose="02020603050405020304" pitchFamily="18" charset="0"/>
              </a:rPr>
              <a:t> О.М.</a:t>
            </a:r>
            <a:r>
              <a:rPr lang="uk-UA"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Плетенецька</a:t>
            </a:r>
            <a:r>
              <a:rPr lang="uk-UA" dirty="0">
                <a:latin typeface="Times New Roman" panose="02020603050405020304" pitchFamily="18" charset="0"/>
                <a:cs typeface="Times New Roman" panose="02020603050405020304" pitchFamily="18" charset="0"/>
              </a:rPr>
              <a:t> Ю.М. </a:t>
            </a:r>
            <a:r>
              <a:rPr lang="ru-RU" dirty="0" err="1">
                <a:latin typeface="Times New Roman" panose="02020603050405020304" pitchFamily="18" charset="0"/>
                <a:cs typeface="Times New Roman" panose="02020603050405020304" pitchFamily="18" charset="0"/>
              </a:rPr>
              <a:t>Лінгвокраїнознавство</a:t>
            </a:r>
            <a:r>
              <a:rPr lang="ru-RU" dirty="0">
                <a:latin typeface="Times New Roman" panose="02020603050405020304" pitchFamily="18" charset="0"/>
                <a:cs typeface="Times New Roman" panose="02020603050405020304" pitchFamily="18" charset="0"/>
              </a:rPr>
              <a:t> : практикум</a:t>
            </a:r>
            <a:r>
              <a:rPr lang="uk-UA"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Київ</a:t>
            </a:r>
            <a:r>
              <a:rPr lang="ru-RU" dirty="0">
                <a:latin typeface="Times New Roman" panose="02020603050405020304" pitchFamily="18" charset="0"/>
                <a:cs typeface="Times New Roman" panose="02020603050405020304" pitchFamily="18" charset="0"/>
              </a:rPr>
              <a:t>, 2020. 76 с</a:t>
            </a:r>
            <a:r>
              <a:rPr lang="uk-UA"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spcAft>
                <a:spcPts val="0"/>
              </a:spcAft>
              <a:buFont typeface="Wingdings 3" charset="2"/>
              <a:buChar char=""/>
              <a:defRPr/>
            </a:pPr>
            <a:r>
              <a:rPr lang="uk-UA" dirty="0" err="1">
                <a:latin typeface="Times New Roman" panose="02020603050405020304" pitchFamily="18" charset="0"/>
                <a:cs typeface="Times New Roman" panose="02020603050405020304" pitchFamily="18" charset="0"/>
              </a:rPr>
              <a:t>Цегельська</a:t>
            </a:r>
            <a:r>
              <a:rPr lang="uk-UA" dirty="0">
                <a:latin typeface="Times New Roman" panose="02020603050405020304" pitchFamily="18" charset="0"/>
                <a:cs typeface="Times New Roman" panose="02020603050405020304" pitchFamily="18" charset="0"/>
              </a:rPr>
              <a:t> Марина </a:t>
            </a:r>
            <a:r>
              <a:rPr lang="en-US" dirty="0">
                <a:latin typeface="Times New Roman" panose="02020603050405020304" pitchFamily="18" charset="0"/>
                <a:cs typeface="Times New Roman" panose="02020603050405020304" pitchFamily="18" charset="0"/>
              </a:rPr>
              <a:t>Great Britain. Geography, History, Language</a:t>
            </a:r>
            <a:r>
              <a:rPr lang="uk-UA" dirty="0">
                <a:latin typeface="Times New Roman" panose="02020603050405020304" pitchFamily="18" charset="0"/>
                <a:cs typeface="Times New Roman" panose="02020603050405020304" pitchFamily="18" charset="0"/>
              </a:rPr>
              <a:t>. Тернопіль : «Підручники і посібники», 2020. 208 с.</a:t>
            </a:r>
            <a:endParaRPr lang="ru-RU" dirty="0">
              <a:latin typeface="Times New Roman" panose="02020603050405020304" pitchFamily="18" charset="0"/>
              <a:cs typeface="Times New Roman" panose="02020603050405020304" pitchFamily="18" charset="0"/>
            </a:endParaRPr>
          </a:p>
          <a:p>
            <a:pPr>
              <a:spcAft>
                <a:spcPts val="0"/>
              </a:spcAft>
              <a:buFont typeface="Wingdings 3" charset="2"/>
              <a:buChar char=""/>
              <a:defRPr/>
            </a:pPr>
            <a:r>
              <a:rPr lang="en-US" dirty="0">
                <a:latin typeface="Times New Roman" panose="02020603050405020304" pitchFamily="18" charset="0"/>
                <a:cs typeface="Times New Roman" panose="02020603050405020304" pitchFamily="18" charset="0"/>
              </a:rPr>
              <a:t>Howard LeRoy </a:t>
            </a:r>
            <a:r>
              <a:rPr lang="en-US" dirty="0" err="1">
                <a:latin typeface="Times New Roman" panose="02020603050405020304" pitchFamily="18" charset="0"/>
                <a:cs typeface="Times New Roman" panose="02020603050405020304" pitchFamily="18" charset="0"/>
              </a:rPr>
              <a:t>Malchow</a:t>
            </a:r>
            <a:r>
              <a:rPr lang="en-US" dirty="0">
                <a:latin typeface="Times New Roman" panose="02020603050405020304" pitchFamily="18" charset="0"/>
                <a:cs typeface="Times New Roman" panose="02020603050405020304" pitchFamily="18" charset="0"/>
              </a:rPr>
              <a:t> History and international relations</a:t>
            </a: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From the Ancient World to the 21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Century. Second Edition. The UK</a:t>
            </a: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Bloomsbury, 202</a:t>
            </a:r>
            <a:r>
              <a:rPr lang="uk-UA"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408</a:t>
            </a:r>
            <a:r>
              <a:rPr lang="en-US" dirty="0">
                <a:latin typeface="Times New Roman" panose="02020603050405020304" pitchFamily="18" charset="0"/>
                <a:cs typeface="Times New Roman" panose="02020603050405020304" pitchFamily="18" charset="0"/>
              </a:rPr>
              <a:t> p.</a:t>
            </a:r>
            <a:endParaRPr lang="ru-RU" dirty="0">
              <a:latin typeface="Times New Roman" panose="02020603050405020304" pitchFamily="18" charset="0"/>
              <a:cs typeface="Times New Roman" panose="02020603050405020304" pitchFamily="18" charset="0"/>
            </a:endParaRPr>
          </a:p>
          <a:p>
            <a:pPr>
              <a:spcAft>
                <a:spcPts val="0"/>
              </a:spcAft>
              <a:buFont typeface="Wingdings 3" charset="2"/>
              <a:buChar char=""/>
              <a:defRPr/>
            </a:pPr>
            <a:r>
              <a:rPr lang="ru-RU" dirty="0">
                <a:latin typeface="Times New Roman" panose="02020603050405020304" pitchFamily="18" charset="0"/>
                <a:cs typeface="Times New Roman" panose="02020603050405020304" pitchFamily="18" charset="0"/>
              </a:rPr>
              <a:t>Борисенко Н., Шевчук О. </a:t>
            </a:r>
            <a:r>
              <a:rPr lang="ru-RU" dirty="0" err="1">
                <a:latin typeface="Times New Roman" panose="02020603050405020304" pitchFamily="18" charset="0"/>
                <a:cs typeface="Times New Roman" panose="02020603050405020304" pitchFamily="18" charset="0"/>
              </a:rPr>
              <a:t>Лінгвокраїнознавство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англомовних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країн</a:t>
            </a:r>
            <a:r>
              <a:rPr lang="ru-RU" dirty="0">
                <a:latin typeface="Times New Roman" panose="02020603050405020304" pitchFamily="18" charset="0"/>
                <a:cs typeface="Times New Roman" panose="02020603050405020304" pitchFamily="18" charset="0"/>
              </a:rPr>
              <a:t>. Житомир : </a:t>
            </a:r>
            <a:r>
              <a:rPr lang="uk-UA" dirty="0">
                <a:latin typeface="Times New Roman" panose="02020603050405020304" pitchFamily="18" charset="0"/>
                <a:cs typeface="Times New Roman" panose="02020603050405020304" pitchFamily="18" charset="0"/>
              </a:rPr>
              <a:t>«Житомирський державний університет ім. Івана Франка»</a:t>
            </a:r>
            <a:r>
              <a:rPr lang="ru-RU" dirty="0">
                <a:latin typeface="Times New Roman" panose="02020603050405020304" pitchFamily="18" charset="0"/>
                <a:cs typeface="Times New Roman" panose="02020603050405020304" pitchFamily="18" charset="0"/>
              </a:rPr>
              <a:t>, 2010. 1</a:t>
            </a:r>
            <a:r>
              <a:rPr lang="uk-UA" dirty="0">
                <a:latin typeface="Times New Roman" panose="02020603050405020304" pitchFamily="18" charset="0"/>
                <a:cs typeface="Times New Roman" panose="02020603050405020304" pitchFamily="18" charset="0"/>
              </a:rPr>
              <a:t>54</a:t>
            </a:r>
            <a:r>
              <a:rPr lang="ru-RU" dirty="0">
                <a:latin typeface="Times New Roman" panose="02020603050405020304" pitchFamily="18" charset="0"/>
                <a:cs typeface="Times New Roman" panose="02020603050405020304" pitchFamily="18" charset="0"/>
              </a:rPr>
              <a:t> с.</a:t>
            </a:r>
          </a:p>
          <a:p>
            <a:pPr>
              <a:spcAft>
                <a:spcPts val="0"/>
              </a:spcAft>
              <a:buFont typeface="Wingdings 3" charset="2"/>
              <a:buChar char=""/>
              <a:defRPr/>
            </a:pPr>
            <a:r>
              <a:rPr lang="uk-UA" dirty="0" err="1">
                <a:latin typeface="Times New Roman" panose="02020603050405020304" pitchFamily="18" charset="0"/>
                <a:cs typeface="Times New Roman" panose="02020603050405020304" pitchFamily="18" charset="0"/>
              </a:rPr>
              <a:t>Гапонів</a:t>
            </a:r>
            <a:r>
              <a:rPr lang="uk-UA" dirty="0">
                <a:latin typeface="Times New Roman" panose="02020603050405020304" pitchFamily="18" charset="0"/>
                <a:cs typeface="Times New Roman" panose="02020603050405020304" pitchFamily="18" charset="0"/>
              </a:rPr>
              <a:t> О., </a:t>
            </a:r>
            <a:r>
              <a:rPr lang="uk-UA" dirty="0" err="1">
                <a:latin typeface="Times New Roman" panose="02020603050405020304" pitchFamily="18" charset="0"/>
                <a:cs typeface="Times New Roman" panose="02020603050405020304" pitchFamily="18" charset="0"/>
              </a:rPr>
              <a:t>Возна</a:t>
            </a:r>
            <a:r>
              <a:rPr lang="uk-UA" dirty="0">
                <a:latin typeface="Times New Roman" panose="02020603050405020304" pitchFamily="18" charset="0"/>
                <a:cs typeface="Times New Roman" panose="02020603050405020304" pitchFamily="18" charset="0"/>
              </a:rPr>
              <a:t> М. </a:t>
            </a:r>
            <a:r>
              <a:rPr lang="ru-RU" dirty="0" err="1">
                <a:latin typeface="Times New Roman" panose="02020603050405020304" pitchFamily="18" charset="0"/>
                <a:cs typeface="Times New Roman" panose="02020603050405020304" pitchFamily="18" charset="0"/>
              </a:rPr>
              <a:t>Лінгвокраїнознавство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Англомовні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країни</a:t>
            </a:r>
            <a:r>
              <a:rPr lang="uk-UA"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Вид.2-ге. </a:t>
            </a:r>
            <a:r>
              <a:rPr lang="ru-RU" dirty="0" err="1">
                <a:latin typeface="Times New Roman" panose="02020603050405020304" pitchFamily="18" charset="0"/>
                <a:cs typeface="Times New Roman" panose="02020603050405020304" pitchFamily="18" charset="0"/>
              </a:rPr>
              <a:t>Вінниця</a:t>
            </a:r>
            <a:r>
              <a:rPr lang="ru-RU" dirty="0">
                <a:latin typeface="Times New Roman" panose="02020603050405020304" pitchFamily="18" charset="0"/>
                <a:cs typeface="Times New Roman" panose="02020603050405020304" pitchFamily="18" charset="0"/>
              </a:rPr>
              <a:t> : </a:t>
            </a:r>
            <a:r>
              <a:rPr lang="uk-UA"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Нова Книга</a:t>
            </a:r>
            <a:r>
              <a:rPr lang="uk-UA"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2018. 352 с.</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3398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Outline</a:t>
            </a:r>
            <a:endParaRPr lang="ru-RU" dirty="0"/>
          </a:p>
        </p:txBody>
      </p:sp>
      <p:sp>
        <p:nvSpPr>
          <p:cNvPr id="3" name="Объект 2"/>
          <p:cNvSpPr>
            <a:spLocks noGrp="1"/>
          </p:cNvSpPr>
          <p:nvPr>
            <p:ph idx="1"/>
          </p:nvPr>
        </p:nvSpPr>
        <p:spPr>
          <a:xfrm>
            <a:off x="1295401" y="2455817"/>
            <a:ext cx="9601196" cy="3420051"/>
          </a:xfrm>
        </p:spPr>
        <p:txBody>
          <a:bodyPr>
            <a:normAutofit fontScale="92500"/>
          </a:bodyPr>
          <a:lstStyle/>
          <a:p>
            <a:r>
              <a:rPr lang="en-US" dirty="0" smtClean="0"/>
              <a:t>What is government</a:t>
            </a:r>
            <a:r>
              <a:rPr lang="uk-UA" dirty="0" smtClean="0"/>
              <a:t>?</a:t>
            </a:r>
          </a:p>
          <a:p>
            <a:r>
              <a:rPr lang="en-US" dirty="0" smtClean="0"/>
              <a:t>What is law</a:t>
            </a:r>
            <a:r>
              <a:rPr lang="uk-UA" dirty="0" smtClean="0"/>
              <a:t>?</a:t>
            </a:r>
          </a:p>
          <a:p>
            <a:r>
              <a:rPr lang="en-US" dirty="0"/>
              <a:t>Great Britain and the United </a:t>
            </a:r>
            <a:r>
              <a:rPr lang="en-US" dirty="0" smtClean="0"/>
              <a:t>Kingdom. Government</a:t>
            </a:r>
          </a:p>
          <a:p>
            <a:r>
              <a:rPr lang="en-US" dirty="0"/>
              <a:t>Great Britain and the United Kingdom. </a:t>
            </a:r>
            <a:r>
              <a:rPr lang="en-US" dirty="0" smtClean="0"/>
              <a:t>England. Government</a:t>
            </a:r>
            <a:r>
              <a:rPr lang="en-US" dirty="0"/>
              <a:t>, political life and </a:t>
            </a:r>
            <a:r>
              <a:rPr lang="en-US" dirty="0" smtClean="0"/>
              <a:t>law</a:t>
            </a:r>
          </a:p>
          <a:p>
            <a:r>
              <a:rPr lang="en-US" dirty="0"/>
              <a:t>Great Britain and the United Kingdom. </a:t>
            </a:r>
            <a:r>
              <a:rPr lang="en-US" dirty="0" smtClean="0"/>
              <a:t>Scotland. Government</a:t>
            </a:r>
            <a:r>
              <a:rPr lang="en-US" dirty="0"/>
              <a:t>, political life and </a:t>
            </a:r>
            <a:r>
              <a:rPr lang="en-US" dirty="0" smtClean="0"/>
              <a:t>law</a:t>
            </a:r>
          </a:p>
          <a:p>
            <a:r>
              <a:rPr lang="en-US" dirty="0" smtClean="0"/>
              <a:t>The USA. Government</a:t>
            </a:r>
            <a:r>
              <a:rPr lang="en-US" dirty="0"/>
              <a:t>, political life and law</a:t>
            </a:r>
          </a:p>
          <a:p>
            <a:endParaRPr lang="en-US" dirty="0"/>
          </a:p>
          <a:p>
            <a:endParaRPr lang="en-US" dirty="0"/>
          </a:p>
          <a:p>
            <a:endParaRPr lang="uk-UA" dirty="0" smtClean="0"/>
          </a:p>
          <a:p>
            <a:endParaRPr lang="ru-RU" dirty="0"/>
          </a:p>
        </p:txBody>
      </p:sp>
    </p:spTree>
    <p:extLst>
      <p:ext uri="{BB962C8B-B14F-4D97-AF65-F5344CB8AC3E}">
        <p14:creationId xmlns:p14="http://schemas.microsoft.com/office/powerpoint/2010/main" val="1627998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02095" y="1334277"/>
            <a:ext cx="9601196" cy="4226768"/>
          </a:xfrm>
        </p:spPr>
        <p:txBody>
          <a:bodyPr>
            <a:normAutofit fontScale="92500" lnSpcReduction="20000"/>
          </a:bodyPr>
          <a:lstStyle/>
          <a:p>
            <a:pPr fontAlgn="base"/>
            <a:r>
              <a:rPr lang="de-DE" b="1" dirty="0" smtClean="0"/>
              <a:t>Government</a:t>
            </a:r>
            <a:endParaRPr lang="en-US" b="1" dirty="0"/>
          </a:p>
          <a:p>
            <a:pPr fontAlgn="base"/>
            <a:r>
              <a:rPr lang="en-US" dirty="0" smtClean="0"/>
              <a:t>the </a:t>
            </a:r>
            <a:r>
              <a:rPr lang="en-US" dirty="0"/>
              <a:t>body of persons that constitutes the governing authority of a political unit or organization: such as</a:t>
            </a:r>
          </a:p>
          <a:p>
            <a:pPr fontAlgn="base"/>
            <a:r>
              <a:rPr lang="en-US" b="1" dirty="0"/>
              <a:t>a: </a:t>
            </a:r>
            <a:r>
              <a:rPr lang="en-US" dirty="0"/>
              <a:t>the officials comprising the governing body of a political unit and constituting the organization as an active </a:t>
            </a:r>
            <a:r>
              <a:rPr lang="en-US" dirty="0" smtClean="0"/>
              <a:t>agency</a:t>
            </a:r>
          </a:p>
          <a:p>
            <a:pPr fontAlgn="base"/>
            <a:r>
              <a:rPr lang="en-US" dirty="0" smtClean="0">
                <a:solidFill>
                  <a:schemeClr val="accent3"/>
                </a:solidFill>
              </a:rPr>
              <a:t>The</a:t>
            </a:r>
            <a:r>
              <a:rPr lang="en-US" dirty="0">
                <a:solidFill>
                  <a:schemeClr val="accent3"/>
                </a:solidFill>
              </a:rPr>
              <a:t> </a:t>
            </a:r>
            <a:r>
              <a:rPr lang="en-US" i="1" dirty="0">
                <a:solidFill>
                  <a:schemeClr val="accent3"/>
                </a:solidFill>
              </a:rPr>
              <a:t>government</a:t>
            </a:r>
            <a:r>
              <a:rPr lang="en-US" dirty="0">
                <a:solidFill>
                  <a:schemeClr val="accent3"/>
                </a:solidFill>
              </a:rPr>
              <a:t> was slow to react to the crisis.</a:t>
            </a:r>
          </a:p>
          <a:p>
            <a:pPr fontAlgn="base"/>
            <a:r>
              <a:rPr lang="en-US" b="1" dirty="0" smtClean="0"/>
              <a:t>b</a:t>
            </a:r>
            <a:r>
              <a:rPr lang="uk-UA" b="1" dirty="0" smtClean="0"/>
              <a:t>: </a:t>
            </a:r>
            <a:r>
              <a:rPr lang="en-US" b="1" dirty="0" smtClean="0"/>
              <a:t>capitalized</a:t>
            </a:r>
            <a:r>
              <a:rPr lang="en-US" dirty="0"/>
              <a:t> </a:t>
            </a:r>
            <a:r>
              <a:rPr lang="en-US" b="1" dirty="0"/>
              <a:t>: </a:t>
            </a:r>
            <a:r>
              <a:rPr lang="en-US" dirty="0"/>
              <a:t>the executive branch of the U.S. federal government</a:t>
            </a:r>
          </a:p>
          <a:p>
            <a:pPr fontAlgn="base"/>
            <a:r>
              <a:rPr lang="uk-UA" b="1" dirty="0" smtClean="0"/>
              <a:t>с:</a:t>
            </a:r>
            <a:r>
              <a:rPr lang="en-US" b="1" dirty="0" smtClean="0"/>
              <a:t> capitalized</a:t>
            </a:r>
            <a:r>
              <a:rPr lang="en-US" dirty="0"/>
              <a:t> </a:t>
            </a:r>
            <a:r>
              <a:rPr lang="en-US" b="1" dirty="0"/>
              <a:t>: </a:t>
            </a:r>
            <a:r>
              <a:rPr lang="en-US" dirty="0"/>
              <a:t>a small group of persons holding simultaneously the principal political executive offices of a nation or other political unit and being responsible for the direction and supervision of public </a:t>
            </a:r>
            <a:r>
              <a:rPr lang="en-US" dirty="0" smtClean="0"/>
              <a:t>affairs</a:t>
            </a:r>
          </a:p>
          <a:p>
            <a:pPr fontAlgn="base"/>
            <a:r>
              <a:rPr lang="en-US" dirty="0"/>
              <a:t>https://www.merriam-webster.com/dictionary/government</a:t>
            </a:r>
            <a:endParaRPr lang="en-US" dirty="0" smtClean="0"/>
          </a:p>
          <a:p>
            <a:pPr fontAlgn="base"/>
            <a:endParaRPr lang="en-US" dirty="0"/>
          </a:p>
          <a:p>
            <a:pPr fontAlgn="base"/>
            <a:endParaRPr lang="de-DE" b="1" dirty="0"/>
          </a:p>
        </p:txBody>
      </p:sp>
    </p:spTree>
    <p:extLst>
      <p:ext uri="{BB962C8B-B14F-4D97-AF65-F5344CB8AC3E}">
        <p14:creationId xmlns:p14="http://schemas.microsoft.com/office/powerpoint/2010/main" val="51276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r>
              <a:rPr lang="en-US" dirty="0" smtClean="0"/>
              <a:t>Law</a:t>
            </a:r>
          </a:p>
          <a:p>
            <a:pPr fontAlgn="base"/>
            <a:r>
              <a:rPr lang="en-US" b="1" dirty="0"/>
              <a:t>a(1): </a:t>
            </a:r>
            <a:r>
              <a:rPr lang="en-US" dirty="0"/>
              <a:t>a binding custom or practice of a community </a:t>
            </a:r>
            <a:r>
              <a:rPr lang="en-US" b="1" dirty="0"/>
              <a:t>: </a:t>
            </a:r>
            <a:r>
              <a:rPr lang="en-US" dirty="0"/>
              <a:t>a rule of conduct or action prescribed </a:t>
            </a:r>
            <a:r>
              <a:rPr lang="en-US" dirty="0" smtClean="0"/>
              <a:t>or </a:t>
            </a:r>
            <a:r>
              <a:rPr lang="en-US" dirty="0"/>
              <a:t>formally recognized as binding or enforced by a controlling authority</a:t>
            </a:r>
          </a:p>
          <a:p>
            <a:pPr fontAlgn="base"/>
            <a:r>
              <a:rPr lang="en-US" b="1" dirty="0"/>
              <a:t>(2): </a:t>
            </a:r>
            <a:r>
              <a:rPr lang="en-US" dirty="0"/>
              <a:t>the whole body of such customs, practices, or </a:t>
            </a:r>
            <a:r>
              <a:rPr lang="en-US" dirty="0" smtClean="0"/>
              <a:t>rules</a:t>
            </a:r>
          </a:p>
          <a:p>
            <a:pPr fontAlgn="base"/>
            <a:r>
              <a:rPr lang="en-US" dirty="0" smtClean="0">
                <a:solidFill>
                  <a:schemeClr val="accent3"/>
                </a:solidFill>
              </a:rPr>
              <a:t>The </a:t>
            </a:r>
            <a:r>
              <a:rPr lang="en-US" dirty="0">
                <a:solidFill>
                  <a:schemeClr val="accent3"/>
                </a:solidFill>
              </a:rPr>
              <a:t>courts exist to uphold, interpret, and apply the </a:t>
            </a:r>
            <a:r>
              <a:rPr lang="en-US" i="1" dirty="0">
                <a:solidFill>
                  <a:schemeClr val="accent3"/>
                </a:solidFill>
              </a:rPr>
              <a:t>law</a:t>
            </a:r>
            <a:r>
              <a:rPr lang="en-US" dirty="0" smtClean="0">
                <a:solidFill>
                  <a:schemeClr val="accent3"/>
                </a:solidFill>
              </a:rPr>
              <a:t>.</a:t>
            </a:r>
          </a:p>
          <a:p>
            <a:pPr fontAlgn="base"/>
            <a:r>
              <a:rPr lang="en-US" dirty="0"/>
              <a:t>https://www.merriam-webster.com/dictionary/law</a:t>
            </a:r>
            <a:endParaRPr lang="en-US" dirty="0"/>
          </a:p>
          <a:p>
            <a:endParaRPr lang="ru-RU" dirty="0"/>
          </a:p>
        </p:txBody>
      </p:sp>
    </p:spTree>
    <p:extLst>
      <p:ext uri="{BB962C8B-B14F-4D97-AF65-F5344CB8AC3E}">
        <p14:creationId xmlns:p14="http://schemas.microsoft.com/office/powerpoint/2010/main" val="708338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Great Britain and the United Kingdom</a:t>
            </a:r>
            <a:endParaRPr lang="ru-RU" dirty="0"/>
          </a:p>
        </p:txBody>
      </p:sp>
      <p:sp>
        <p:nvSpPr>
          <p:cNvPr id="3" name="Объект 2"/>
          <p:cNvSpPr>
            <a:spLocks noGrp="1"/>
          </p:cNvSpPr>
          <p:nvPr>
            <p:ph idx="1"/>
          </p:nvPr>
        </p:nvSpPr>
        <p:spPr/>
        <p:txBody>
          <a:bodyPr/>
          <a:lstStyle/>
          <a:p>
            <a:r>
              <a:rPr lang="en-US" dirty="0" smtClean="0"/>
              <a:t>The United Kingdom is a constitutional monarchy, with the executive power exercised by a government headed by the Prime Minister and his Cabinet.</a:t>
            </a:r>
          </a:p>
          <a:p>
            <a:r>
              <a:rPr lang="en-US" dirty="0" smtClean="0"/>
              <a:t>The British Parliament is bicameral, composed of the 659-member elected House of Commons and the appointed House of Lords.</a:t>
            </a:r>
          </a:p>
          <a:p>
            <a:r>
              <a:rPr lang="en-US" dirty="0" smtClean="0"/>
              <a:t>House of Parliament virtual tour</a:t>
            </a:r>
          </a:p>
          <a:p>
            <a:r>
              <a:rPr lang="de-DE" dirty="0">
                <a:hlinkClick r:id="rId2"/>
              </a:rPr>
              <a:t>https://</a:t>
            </a:r>
            <a:r>
              <a:rPr lang="de-DE" dirty="0" smtClean="0">
                <a:hlinkClick r:id="rId2"/>
              </a:rPr>
              <a:t>virtualtour.parliament.uk/palaceofwestminster</a:t>
            </a:r>
            <a:endParaRPr lang="de-DE" dirty="0" smtClean="0"/>
          </a:p>
          <a:p>
            <a:pPr marL="0" indent="0">
              <a:buNone/>
            </a:pPr>
            <a:endParaRPr lang="ru-RU" dirty="0"/>
          </a:p>
        </p:txBody>
      </p:sp>
    </p:spTree>
    <p:extLst>
      <p:ext uri="{BB962C8B-B14F-4D97-AF65-F5344CB8AC3E}">
        <p14:creationId xmlns:p14="http://schemas.microsoft.com/office/powerpoint/2010/main" val="3965422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Great Britain and the United Kingdom</a:t>
            </a:r>
            <a:r>
              <a:rPr lang="en-US" dirty="0"/>
              <a:t/>
            </a:r>
            <a:br>
              <a:rPr lang="en-US" dirty="0"/>
            </a:br>
            <a:r>
              <a:rPr lang="en-US" dirty="0" smtClean="0"/>
              <a:t>England</a:t>
            </a:r>
            <a:endParaRPr lang="ru-RU" dirty="0"/>
          </a:p>
        </p:txBody>
      </p:sp>
      <p:sp>
        <p:nvSpPr>
          <p:cNvPr id="3" name="Объект 2"/>
          <p:cNvSpPr>
            <a:spLocks noGrp="1"/>
          </p:cNvSpPr>
          <p:nvPr>
            <p:ph idx="1"/>
          </p:nvPr>
        </p:nvSpPr>
        <p:spPr/>
        <p:txBody>
          <a:bodyPr/>
          <a:lstStyle/>
          <a:p>
            <a:r>
              <a:rPr lang="en-US" dirty="0" smtClean="0"/>
              <a:t>England has no central government, instead using elements of the British system, which is itself rapidly becoming fragmented by the splitting-off of the Scottish Parliament, the Northern Irish Assembly, and to some extent, the Welsh Assembly.</a:t>
            </a:r>
          </a:p>
          <a:p>
            <a:r>
              <a:rPr lang="en-US" dirty="0" smtClean="0"/>
              <a:t>The current </a:t>
            </a:r>
            <a:r>
              <a:rPr lang="en-US" dirty="0" err="1" smtClean="0"/>
              <a:t>Labour</a:t>
            </a:r>
            <a:r>
              <a:rPr lang="en-US" dirty="0" smtClean="0"/>
              <a:t> government </a:t>
            </a:r>
            <a:r>
              <a:rPr lang="en-US" dirty="0" err="1" smtClean="0"/>
              <a:t>favoured</a:t>
            </a:r>
            <a:r>
              <a:rPr lang="en-US" dirty="0" smtClean="0"/>
              <a:t> the establishment of regional administration, claiming that England was too large to be governed as a sub-state entity.</a:t>
            </a:r>
            <a:endParaRPr lang="ru-RU" dirty="0"/>
          </a:p>
        </p:txBody>
      </p:sp>
    </p:spTree>
    <p:extLst>
      <p:ext uri="{BB962C8B-B14F-4D97-AF65-F5344CB8AC3E}">
        <p14:creationId xmlns:p14="http://schemas.microsoft.com/office/powerpoint/2010/main" val="1471362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Local government</a:t>
            </a:r>
            <a:endParaRPr lang="ru-RU" dirty="0"/>
          </a:p>
        </p:txBody>
      </p:sp>
      <p:sp>
        <p:nvSpPr>
          <p:cNvPr id="3" name="Объект 2"/>
          <p:cNvSpPr>
            <a:spLocks noGrp="1"/>
          </p:cNvSpPr>
          <p:nvPr>
            <p:ph idx="1"/>
          </p:nvPr>
        </p:nvSpPr>
        <p:spPr/>
        <p:txBody>
          <a:bodyPr/>
          <a:lstStyle/>
          <a:p>
            <a:r>
              <a:rPr lang="en-US" dirty="0" smtClean="0"/>
              <a:t>England is divided into 9 governmental regions</a:t>
            </a:r>
            <a:r>
              <a:rPr lang="uk-UA" dirty="0"/>
              <a:t>:</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0917" y="1908385"/>
            <a:ext cx="3810000" cy="4365812"/>
          </a:xfrm>
          <a:prstGeom prst="rect">
            <a:avLst/>
          </a:prstGeom>
        </p:spPr>
      </p:pic>
    </p:spTree>
    <p:extLst>
      <p:ext uri="{BB962C8B-B14F-4D97-AF65-F5344CB8AC3E}">
        <p14:creationId xmlns:p14="http://schemas.microsoft.com/office/powerpoint/2010/main" val="329644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en-US" dirty="0" smtClean="0"/>
              <a:t>Local Government is by councils, ranked by size and level of autonomy.</a:t>
            </a:r>
          </a:p>
          <a:p>
            <a:r>
              <a:rPr lang="en-US" dirty="0" smtClean="0"/>
              <a:t>Large cities and conurbations have </a:t>
            </a:r>
            <a:r>
              <a:rPr lang="uk-UA" dirty="0" smtClean="0"/>
              <a:t>«</a:t>
            </a:r>
            <a:r>
              <a:rPr lang="en-US" dirty="0" smtClean="0"/>
              <a:t>Unitary</a:t>
            </a:r>
            <a:r>
              <a:rPr lang="uk-UA" dirty="0" smtClean="0"/>
              <a:t>»</a:t>
            </a:r>
            <a:r>
              <a:rPr lang="en-US" dirty="0" smtClean="0"/>
              <a:t> councils with one-level that combines the function of County and District council.</a:t>
            </a:r>
            <a:endParaRPr lang="ru-RU" dirty="0"/>
          </a:p>
        </p:txBody>
      </p:sp>
    </p:spTree>
    <p:extLst>
      <p:ext uri="{BB962C8B-B14F-4D97-AF65-F5344CB8AC3E}">
        <p14:creationId xmlns:p14="http://schemas.microsoft.com/office/powerpoint/2010/main" val="2947692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590248"/>
            <a:ext cx="9601196" cy="1303867"/>
          </a:xfrm>
        </p:spPr>
        <p:txBody>
          <a:bodyPr/>
          <a:lstStyle/>
          <a:p>
            <a:r>
              <a:rPr lang="en-US" dirty="0" smtClean="0"/>
              <a:t>Law</a:t>
            </a:r>
            <a:endParaRPr lang="ru-RU" dirty="0"/>
          </a:p>
        </p:txBody>
      </p:sp>
      <p:sp>
        <p:nvSpPr>
          <p:cNvPr id="3" name="Объект 2"/>
          <p:cNvSpPr>
            <a:spLocks noGrp="1"/>
          </p:cNvSpPr>
          <p:nvPr>
            <p:ph idx="1"/>
          </p:nvPr>
        </p:nvSpPr>
        <p:spPr>
          <a:xfrm>
            <a:off x="1295401" y="1894115"/>
            <a:ext cx="9601196" cy="3981754"/>
          </a:xfrm>
        </p:spPr>
        <p:txBody>
          <a:bodyPr>
            <a:normAutofit fontScale="92500"/>
          </a:bodyPr>
          <a:lstStyle/>
          <a:p>
            <a:r>
              <a:rPr lang="en-US" dirty="0" smtClean="0"/>
              <a:t>English law, the law of England and Wales is known generally as the common law.</a:t>
            </a:r>
          </a:p>
          <a:p>
            <a:r>
              <a:rPr lang="en-US" dirty="0" smtClean="0"/>
              <a:t>The essence of the common law is that it is made by judges sitting in court, applying their common sense and knowledge of legal precedent to the fact before them.</a:t>
            </a:r>
          </a:p>
          <a:p>
            <a:r>
              <a:rPr lang="en-US" dirty="0" smtClean="0"/>
              <a:t>Emphasis on precedents</a:t>
            </a:r>
          </a:p>
          <a:p>
            <a:r>
              <a:rPr lang="en-US" dirty="0" smtClean="0"/>
              <a:t>A fundamental concept is any legal dealing in England is that a person or organisation is innocent until proved guilty and they do not have to prove their innocence. The Central Criminal Court is a Crown Court in London dealing with major criminal cases for England and Wales, as well as Greater London.</a:t>
            </a:r>
          </a:p>
          <a:p>
            <a:endParaRPr lang="ru-RU" dirty="0"/>
          </a:p>
        </p:txBody>
      </p:sp>
    </p:spTree>
    <p:extLst>
      <p:ext uri="{BB962C8B-B14F-4D97-AF65-F5344CB8AC3E}">
        <p14:creationId xmlns:p14="http://schemas.microsoft.com/office/powerpoint/2010/main" val="36611179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86</TotalTime>
  <Words>800</Words>
  <Application>Microsoft Office PowerPoint</Application>
  <PresentationFormat>Широкоэкранный</PresentationFormat>
  <Paragraphs>63</Paragraphs>
  <Slides>16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Garamond</vt:lpstr>
      <vt:lpstr>Times New Roman</vt:lpstr>
      <vt:lpstr>Wingdings 3</vt:lpstr>
      <vt:lpstr>Натуральные материалы</vt:lpstr>
      <vt:lpstr>Government, political life and law</vt:lpstr>
      <vt:lpstr>Outline</vt:lpstr>
      <vt:lpstr>Презентация PowerPoint</vt:lpstr>
      <vt:lpstr>Презентация PowerPoint</vt:lpstr>
      <vt:lpstr>Great Britain and the United Kingdom</vt:lpstr>
      <vt:lpstr>Great Britain and the United Kingdom England</vt:lpstr>
      <vt:lpstr>Local government</vt:lpstr>
      <vt:lpstr>Презентация PowerPoint</vt:lpstr>
      <vt:lpstr>Law</vt:lpstr>
      <vt:lpstr>Great Britain and the United Kingdom Scotland</vt:lpstr>
      <vt:lpstr>The Scots Legal system is unique</vt:lpstr>
      <vt:lpstr>Презентация PowerPoint</vt:lpstr>
      <vt:lpstr>The USA. Government, political life and law</vt:lpstr>
      <vt:lpstr>Презентация PowerPoint</vt:lpstr>
      <vt:lpstr>Law</vt:lpstr>
      <vt:lpstr>List of Literature Recommended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political life and law</dc:title>
  <dc:creator>DM</dc:creator>
  <cp:lastModifiedBy>DM</cp:lastModifiedBy>
  <cp:revision>10</cp:revision>
  <dcterms:created xsi:type="dcterms:W3CDTF">2025-02-14T08:43:44Z</dcterms:created>
  <dcterms:modified xsi:type="dcterms:W3CDTF">2025-02-14T11:49:45Z</dcterms:modified>
</cp:coreProperties>
</file>