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dirty="0"/>
              <a:t>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3/1/2023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3/1/2023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t>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3/1/2023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3/1/2023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3/1/2023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4509A250-FF31-4206-8172-F9D3106AACB1}" type="datetimeFigureOut">
              <a:rPr lang="en-US" dirty="0"/>
              <a:t>3/1/2023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dirty="0"/>
              <a:t>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3/1/2023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54955" y="1447800"/>
            <a:ext cx="10424674" cy="2317865"/>
          </a:xfrm>
        </p:spPr>
        <p:txBody>
          <a:bodyPr/>
          <a:lstStyle/>
          <a:p>
            <a:r>
              <a:rPr lang="uk-UA" dirty="0" smtClean="0"/>
              <a:t>Відділи </a:t>
            </a:r>
            <a:r>
              <a:rPr lang="en-US" dirty="0"/>
              <a:t>PR</a:t>
            </a:r>
            <a:endParaRPr lang="uk-UA" dirty="0"/>
          </a:p>
        </p:txBody>
      </p:sp>
      <p:sp>
        <p:nvSpPr>
          <p:cNvPr id="3" name="Подзаголовок 2"/>
          <p:cNvSpPr>
            <a:spLocks noGrp="1"/>
          </p:cNvSpPr>
          <p:nvPr>
            <p:ph type="subTitle" idx="1"/>
          </p:nvPr>
        </p:nvSpPr>
        <p:spPr>
          <a:xfrm>
            <a:off x="1154954" y="4777379"/>
            <a:ext cx="9019823" cy="1698235"/>
          </a:xfrm>
        </p:spPr>
        <p:txBody>
          <a:bodyPr>
            <a:normAutofit/>
          </a:bodyPr>
          <a:lstStyle/>
          <a:p>
            <a:r>
              <a:rPr lang="uk-UA" dirty="0" smtClean="0"/>
              <a:t>1. </a:t>
            </a:r>
            <a:r>
              <a:rPr lang="ru-RU" dirty="0" err="1"/>
              <a:t>Необхідність</a:t>
            </a:r>
            <a:r>
              <a:rPr lang="ru-RU" dirty="0"/>
              <a:t> </a:t>
            </a:r>
            <a:r>
              <a:rPr lang="ru-RU" dirty="0" err="1"/>
              <a:t>компанії</a:t>
            </a:r>
            <a:r>
              <a:rPr lang="ru-RU" dirty="0"/>
              <a:t> </a:t>
            </a:r>
            <a:r>
              <a:rPr lang="ru-RU" dirty="0" err="1"/>
              <a:t>мати</a:t>
            </a:r>
            <a:r>
              <a:rPr lang="ru-RU" dirty="0"/>
              <a:t> </a:t>
            </a:r>
            <a:r>
              <a:rPr lang="ru-RU" dirty="0" err="1"/>
              <a:t>власний</a:t>
            </a:r>
            <a:r>
              <a:rPr lang="ru-RU" dirty="0"/>
              <a:t> </a:t>
            </a:r>
            <a:r>
              <a:rPr lang="ru-RU" dirty="0" err="1"/>
              <a:t>відділ</a:t>
            </a:r>
            <a:r>
              <a:rPr lang="uk-UA" dirty="0" smtClean="0"/>
              <a:t>.</a:t>
            </a:r>
            <a:endParaRPr lang="uk-UA" dirty="0" smtClean="0"/>
          </a:p>
          <a:p>
            <a:r>
              <a:rPr lang="uk-UA" dirty="0" smtClean="0"/>
              <a:t>2. </a:t>
            </a:r>
            <a:r>
              <a:rPr lang="ru-RU" dirty="0" err="1"/>
              <a:t>Чисельність</a:t>
            </a:r>
            <a:r>
              <a:rPr lang="ru-RU" dirty="0"/>
              <a:t> </a:t>
            </a:r>
            <a:r>
              <a:rPr lang="en-US" dirty="0"/>
              <a:t>PR-</a:t>
            </a:r>
            <a:r>
              <a:rPr lang="ru-RU" dirty="0" err="1"/>
              <a:t>відділу</a:t>
            </a:r>
            <a:r>
              <a:rPr lang="ru-RU" dirty="0" smtClean="0"/>
              <a:t>.</a:t>
            </a:r>
            <a:r>
              <a:rPr lang="ru-RU" dirty="0"/>
              <a:t> Штат </a:t>
            </a:r>
            <a:r>
              <a:rPr lang="ru-RU" dirty="0" err="1"/>
              <a:t>службовців</a:t>
            </a:r>
            <a:r>
              <a:rPr lang="ru-RU" dirty="0"/>
              <a:t>, </a:t>
            </a:r>
            <a:r>
              <a:rPr lang="ru-RU" dirty="0" err="1"/>
              <a:t>які</a:t>
            </a:r>
            <a:r>
              <a:rPr lang="ru-RU" dirty="0"/>
              <a:t> </a:t>
            </a:r>
            <a:r>
              <a:rPr lang="ru-RU" dirty="0" err="1"/>
              <a:t>займаються</a:t>
            </a:r>
            <a:r>
              <a:rPr lang="ru-RU" dirty="0"/>
              <a:t> PR.</a:t>
            </a:r>
          </a:p>
          <a:p>
            <a:r>
              <a:rPr lang="ru-RU" dirty="0" smtClean="0"/>
              <a:t>3</a:t>
            </a:r>
            <a:r>
              <a:rPr lang="ru-RU" dirty="0" smtClean="0"/>
              <a:t>. </a:t>
            </a:r>
            <a:r>
              <a:rPr lang="ru-RU" dirty="0"/>
              <a:t>Посада </a:t>
            </a:r>
            <a:r>
              <a:rPr lang="en-US" dirty="0"/>
              <a:t>PR-</a:t>
            </a:r>
            <a:r>
              <a:rPr lang="ru-RU" dirty="0"/>
              <a:t>менеджера.</a:t>
            </a:r>
            <a:endParaRPr lang="uk-UA" dirty="0"/>
          </a:p>
          <a:p>
            <a:r>
              <a:rPr lang="ru-RU" dirty="0" smtClean="0"/>
              <a:t>4</a:t>
            </a:r>
            <a:r>
              <a:rPr lang="ru-RU" dirty="0"/>
              <a:t>. ДІЯЛЬНІСТЬ </a:t>
            </a:r>
            <a:r>
              <a:rPr lang="en-US" dirty="0"/>
              <a:t>PR-</a:t>
            </a:r>
            <a:r>
              <a:rPr lang="ru-RU" dirty="0" smtClean="0"/>
              <a:t>ВІДДІЛУ.</a:t>
            </a:r>
            <a:endParaRPr lang="uk-UA" dirty="0"/>
          </a:p>
        </p:txBody>
      </p:sp>
    </p:spTree>
    <p:extLst>
      <p:ext uri="{BB962C8B-B14F-4D97-AF65-F5344CB8AC3E}">
        <p14:creationId xmlns:p14="http://schemas.microsoft.com/office/powerpoint/2010/main" val="343822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lnSpcReduction="10000"/>
          </a:bodyPr>
          <a:lstStyle/>
          <a:p>
            <a:pPr algn="just"/>
            <a:r>
              <a:rPr lang="uk-UA" dirty="0" smtClean="0"/>
              <a:t>Більшість </a:t>
            </a:r>
            <a:r>
              <a:rPr lang="uk-UA" dirty="0"/>
              <a:t>роботи співробітника, який займається </a:t>
            </a:r>
            <a:r>
              <a:rPr lang="en-US" dirty="0"/>
              <a:t>PR, </a:t>
            </a:r>
            <a:r>
              <a:rPr lang="uk-UA" dirty="0"/>
              <a:t>проходить без звернення до консалтингових структур, і прямо протилежна картина існує в рекламі, де переважає діяльність зовнішніх фірм. </a:t>
            </a:r>
            <a:endParaRPr lang="uk-UA" dirty="0" smtClean="0"/>
          </a:p>
          <a:p>
            <a:pPr algn="just"/>
            <a:r>
              <a:rPr lang="uk-UA" dirty="0" smtClean="0"/>
              <a:t>Некомерційні </a:t>
            </a:r>
            <a:r>
              <a:rPr lang="uk-UA" dirty="0"/>
              <a:t>організації, які ніколи або майже ніколи не займаються рекламою (можливо, за винятком лише набору кадрів), можуть мати </a:t>
            </a:r>
            <a:r>
              <a:rPr lang="en-US" dirty="0"/>
              <a:t>PR-</a:t>
            </a:r>
            <a:r>
              <a:rPr lang="uk-UA" dirty="0"/>
              <a:t>відділ або </a:t>
            </a:r>
            <a:r>
              <a:rPr lang="en-US" dirty="0"/>
              <a:t>PR-</a:t>
            </a:r>
            <a:r>
              <a:rPr lang="uk-UA" dirty="0"/>
              <a:t>фахівців. </a:t>
            </a:r>
            <a:endParaRPr lang="uk-UA" dirty="0" smtClean="0"/>
          </a:p>
          <a:p>
            <a:pPr algn="just"/>
            <a:r>
              <a:rPr lang="uk-UA" dirty="0" smtClean="0"/>
              <a:t>Згідно </a:t>
            </a:r>
            <a:r>
              <a:rPr lang="uk-UA" dirty="0"/>
              <a:t>з </a:t>
            </a:r>
            <a:r>
              <a:rPr lang="uk-UA" dirty="0" smtClean="0"/>
              <a:t>дослідженнями</a:t>
            </a:r>
            <a:r>
              <a:rPr lang="uk-UA" dirty="0"/>
              <a:t>, проведеними </a:t>
            </a:r>
            <a:r>
              <a:rPr lang="en-US" dirty="0" err="1"/>
              <a:t>Cranfield</a:t>
            </a:r>
            <a:r>
              <a:rPr lang="en-US" dirty="0"/>
              <a:t> School of Management, 63% PR-</a:t>
            </a:r>
            <a:r>
              <a:rPr lang="uk-UA" dirty="0"/>
              <a:t>професіоналів у Великій Британії зайняті у </a:t>
            </a:r>
            <a:r>
              <a:rPr lang="uk-UA" dirty="0" err="1"/>
              <a:t>внутрішньофірмових</a:t>
            </a:r>
            <a:r>
              <a:rPr lang="uk-UA" dirty="0"/>
              <a:t> структурах. Під час економічного спаду 1991 р., коли консалтингові служби втрачали клієнтів і звільняли своїх співробітників, більшість </a:t>
            </a:r>
            <a:r>
              <a:rPr lang="en-US" dirty="0"/>
              <a:t>PR-</a:t>
            </a:r>
            <a:r>
              <a:rPr lang="uk-UA" dirty="0"/>
              <a:t>функцій здійснювалася у компаніях власними силами.</a:t>
            </a:r>
          </a:p>
        </p:txBody>
      </p:sp>
    </p:spTree>
    <p:extLst>
      <p:ext uri="{BB962C8B-B14F-4D97-AF65-F5344CB8AC3E}">
        <p14:creationId xmlns:p14="http://schemas.microsoft.com/office/powerpoint/2010/main" val="1019428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graphicFrame>
        <p:nvGraphicFramePr>
          <p:cNvPr id="4" name="Объект 3"/>
          <p:cNvGraphicFramePr>
            <a:graphicFrameLocks noGrp="1"/>
          </p:cNvGraphicFramePr>
          <p:nvPr>
            <p:ph idx="1"/>
            <p:extLst>
              <p:ext uri="{D42A27DB-BD31-4B8C-83A1-F6EECF244321}">
                <p14:modId xmlns:p14="http://schemas.microsoft.com/office/powerpoint/2010/main" val="3736946577"/>
              </p:ext>
            </p:extLst>
          </p:nvPr>
        </p:nvGraphicFramePr>
        <p:xfrm>
          <a:off x="1103313" y="2052638"/>
          <a:ext cx="8947150" cy="3037840"/>
        </p:xfrm>
        <a:graphic>
          <a:graphicData uri="http://schemas.openxmlformats.org/drawingml/2006/table">
            <a:tbl>
              <a:tblPr firstRow="1" bandRow="1">
                <a:tableStyleId>{5C22544A-7EE6-4342-B048-85BDC9FD1C3A}</a:tableStyleId>
              </a:tblPr>
              <a:tblGrid>
                <a:gridCol w="1789430">
                  <a:extLst>
                    <a:ext uri="{9D8B030D-6E8A-4147-A177-3AD203B41FA5}">
                      <a16:colId xmlns:a16="http://schemas.microsoft.com/office/drawing/2014/main" val="3799745964"/>
                    </a:ext>
                  </a:extLst>
                </a:gridCol>
                <a:gridCol w="1789430">
                  <a:extLst>
                    <a:ext uri="{9D8B030D-6E8A-4147-A177-3AD203B41FA5}">
                      <a16:colId xmlns:a16="http://schemas.microsoft.com/office/drawing/2014/main" val="2440736308"/>
                    </a:ext>
                  </a:extLst>
                </a:gridCol>
                <a:gridCol w="1789430">
                  <a:extLst>
                    <a:ext uri="{9D8B030D-6E8A-4147-A177-3AD203B41FA5}">
                      <a16:colId xmlns:a16="http://schemas.microsoft.com/office/drawing/2014/main" val="3935608660"/>
                    </a:ext>
                  </a:extLst>
                </a:gridCol>
                <a:gridCol w="1789430">
                  <a:extLst>
                    <a:ext uri="{9D8B030D-6E8A-4147-A177-3AD203B41FA5}">
                      <a16:colId xmlns:a16="http://schemas.microsoft.com/office/drawing/2014/main" val="1451337826"/>
                    </a:ext>
                  </a:extLst>
                </a:gridCol>
                <a:gridCol w="1789430">
                  <a:extLst>
                    <a:ext uri="{9D8B030D-6E8A-4147-A177-3AD203B41FA5}">
                      <a16:colId xmlns:a16="http://schemas.microsoft.com/office/drawing/2014/main" val="3592053482"/>
                    </a:ext>
                  </a:extLst>
                </a:gridCol>
              </a:tblGrid>
              <a:tr h="370840">
                <a:tc gridSpan="5">
                  <a:txBody>
                    <a:bodyPr/>
                    <a:lstStyle/>
                    <a:p>
                      <a:pPr algn="ctr"/>
                      <a:r>
                        <a:rPr lang="en-US" dirty="0" smtClean="0"/>
                        <a:t>PR</a:t>
                      </a:r>
                      <a:r>
                        <a:rPr lang="uk-UA" dirty="0" smtClean="0"/>
                        <a:t>-менеджер</a:t>
                      </a:r>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extLst>
                  <a:ext uri="{0D108BD9-81ED-4DB2-BD59-A6C34878D82A}">
                    <a16:rowId xmlns:a16="http://schemas.microsoft.com/office/drawing/2014/main" val="161551584"/>
                  </a:ext>
                </a:extLst>
              </a:tr>
              <a:tr h="370840">
                <a:tc gridSpan="5">
                  <a:txBody>
                    <a:bodyPr/>
                    <a:lstStyle/>
                    <a:p>
                      <a:pPr algn="ctr"/>
                      <a:r>
                        <a:rPr lang="uk-UA" dirty="0" smtClean="0"/>
                        <a:t>Секретар</a:t>
                      </a:r>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extLst>
                  <a:ext uri="{0D108BD9-81ED-4DB2-BD59-A6C34878D82A}">
                    <a16:rowId xmlns:a16="http://schemas.microsoft.com/office/drawing/2014/main" val="3124893686"/>
                  </a:ext>
                </a:extLst>
              </a:tr>
              <a:tr h="370840">
                <a:tc gridSpan="5">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uk-UA" dirty="0" smtClean="0"/>
                        <a:t>Помічник </a:t>
                      </a:r>
                      <a:r>
                        <a:rPr lang="en-US" dirty="0" smtClean="0"/>
                        <a:t>PR</a:t>
                      </a:r>
                      <a:r>
                        <a:rPr lang="uk-UA" dirty="0" smtClean="0"/>
                        <a:t>-менеджера</a:t>
                      </a:r>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extLst>
                  <a:ext uri="{0D108BD9-81ED-4DB2-BD59-A6C34878D82A}">
                    <a16:rowId xmlns:a16="http://schemas.microsoft.com/office/drawing/2014/main" val="1957677370"/>
                  </a:ext>
                </a:extLst>
              </a:tr>
              <a:tr h="370840">
                <a:tc gridSpan="5">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uk-UA" dirty="0" smtClean="0"/>
                        <a:t>Секретар</a:t>
                      </a:r>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extLst>
                  <a:ext uri="{0D108BD9-81ED-4DB2-BD59-A6C34878D82A}">
                    <a16:rowId xmlns:a16="http://schemas.microsoft.com/office/drawing/2014/main" val="876210723"/>
                  </a:ext>
                </a:extLst>
              </a:tr>
              <a:tr h="370840">
                <a:tc>
                  <a:txBody>
                    <a:bodyPr/>
                    <a:lstStyle/>
                    <a:p>
                      <a:r>
                        <a:rPr lang="uk-UA" dirty="0" smtClean="0"/>
                        <a:t>Редактор корпоративного видання</a:t>
                      </a:r>
                      <a:endParaRPr lang="uk-UA" dirty="0"/>
                    </a:p>
                  </a:txBody>
                  <a:tcPr/>
                </a:tc>
                <a:tc>
                  <a:txBody>
                    <a:bodyPr/>
                    <a:lstStyle/>
                    <a:p>
                      <a:r>
                        <a:rPr lang="uk-UA" dirty="0" smtClean="0"/>
                        <a:t>Організатор ділових візитів</a:t>
                      </a:r>
                      <a:endParaRPr lang="uk-UA" dirty="0"/>
                    </a:p>
                  </a:txBody>
                  <a:tcPr/>
                </a:tc>
                <a:tc>
                  <a:txBody>
                    <a:bodyPr/>
                    <a:lstStyle/>
                    <a:p>
                      <a:r>
                        <a:rPr lang="uk-UA" dirty="0" smtClean="0"/>
                        <a:t>Фотограф</a:t>
                      </a:r>
                      <a:endParaRPr lang="uk-UA"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uk-UA" dirty="0" smtClean="0"/>
                        <a:t>Відповідальний за друк</a:t>
                      </a:r>
                    </a:p>
                    <a:p>
                      <a:endParaRPr lang="uk-UA" dirty="0"/>
                    </a:p>
                  </a:txBody>
                  <a:tcPr/>
                </a:tc>
                <a:tc>
                  <a:txBody>
                    <a:bodyPr/>
                    <a:lstStyle/>
                    <a:p>
                      <a:r>
                        <a:rPr lang="uk-UA" dirty="0" smtClean="0"/>
                        <a:t>Прес-аташе</a:t>
                      </a:r>
                      <a:endParaRPr lang="uk-UA" dirty="0"/>
                    </a:p>
                  </a:txBody>
                  <a:tcPr/>
                </a:tc>
                <a:extLst>
                  <a:ext uri="{0D108BD9-81ED-4DB2-BD59-A6C34878D82A}">
                    <a16:rowId xmlns:a16="http://schemas.microsoft.com/office/drawing/2014/main" val="1383941662"/>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uk-UA" dirty="0" smtClean="0"/>
                        <a:t>Секретар</a:t>
                      </a:r>
                    </a:p>
                    <a:p>
                      <a:endParaRPr lang="uk-UA" dirty="0"/>
                    </a:p>
                  </a:txBody>
                  <a:tcPr/>
                </a:tc>
                <a:tc>
                  <a:txBody>
                    <a:bodyPr/>
                    <a:lstStyle/>
                    <a:p>
                      <a:endParaRPr lang="uk-UA"/>
                    </a:p>
                  </a:txBody>
                  <a:tcPr/>
                </a:tc>
                <a:tc>
                  <a:txBody>
                    <a:bodyPr/>
                    <a:lstStyle/>
                    <a:p>
                      <a:endParaRPr lang="uk-UA"/>
                    </a:p>
                  </a:txBody>
                  <a:tcPr/>
                </a:tc>
                <a:tc>
                  <a:txBody>
                    <a:bodyPr/>
                    <a:lstStyle/>
                    <a:p>
                      <a:endParaRPr lang="uk-UA"/>
                    </a:p>
                  </a:txBody>
                  <a:tcPr/>
                </a:tc>
                <a:tc>
                  <a:txBody>
                    <a:bodyPr/>
                    <a:lstStyle/>
                    <a:p>
                      <a:pPr algn="ctr"/>
                      <a:r>
                        <a:rPr lang="uk-UA" dirty="0" smtClean="0"/>
                        <a:t>Секретар</a:t>
                      </a:r>
                      <a:endParaRPr lang="uk-UA" dirty="0"/>
                    </a:p>
                  </a:txBody>
                  <a:tcPr/>
                </a:tc>
                <a:extLst>
                  <a:ext uri="{0D108BD9-81ED-4DB2-BD59-A6C34878D82A}">
                    <a16:rowId xmlns:a16="http://schemas.microsoft.com/office/drawing/2014/main" val="204378172"/>
                  </a:ext>
                </a:extLst>
              </a:tr>
            </a:tbl>
          </a:graphicData>
        </a:graphic>
      </p:graphicFrame>
    </p:spTree>
    <p:extLst>
      <p:ext uri="{BB962C8B-B14F-4D97-AF65-F5344CB8AC3E}">
        <p14:creationId xmlns:p14="http://schemas.microsoft.com/office/powerpoint/2010/main" val="977363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Посада </a:t>
            </a:r>
            <a:r>
              <a:rPr lang="en-US" dirty="0"/>
              <a:t>PR-</a:t>
            </a:r>
            <a:r>
              <a:rPr lang="uk-UA" dirty="0"/>
              <a:t>менеджера</a:t>
            </a:r>
          </a:p>
        </p:txBody>
      </p:sp>
      <p:sp>
        <p:nvSpPr>
          <p:cNvPr id="3" name="Объект 2"/>
          <p:cNvSpPr>
            <a:spLocks noGrp="1"/>
          </p:cNvSpPr>
          <p:nvPr>
            <p:ph idx="1"/>
          </p:nvPr>
        </p:nvSpPr>
        <p:spPr/>
        <p:txBody>
          <a:bodyPr>
            <a:normAutofit fontScale="92500" lnSpcReduction="20000"/>
          </a:bodyPr>
          <a:lstStyle/>
          <a:p>
            <a:pPr algn="just"/>
            <a:r>
              <a:rPr lang="uk-UA" dirty="0" smtClean="0"/>
              <a:t>Керівнику </a:t>
            </a:r>
            <a:r>
              <a:rPr lang="en-US" dirty="0"/>
              <a:t>PR-</a:t>
            </a:r>
            <a:r>
              <a:rPr lang="uk-UA" dirty="0"/>
              <a:t>відділу може даватися будь-яка посадова назва, яку тільки можна вигадати: від «директора у справах з громадськістю» до «менеджера з комунікацій»; іноді робляться спроби поєднати два різних заняття, наприклад: «співробітник з реклами та </a:t>
            </a:r>
            <a:r>
              <a:rPr lang="en-US" dirty="0"/>
              <a:t>PR». </a:t>
            </a:r>
            <a:endParaRPr lang="uk-UA" dirty="0" smtClean="0"/>
          </a:p>
          <a:p>
            <a:pPr algn="just"/>
            <a:r>
              <a:rPr lang="uk-UA" dirty="0" smtClean="0"/>
              <a:t>На </a:t>
            </a:r>
            <a:r>
              <a:rPr lang="uk-UA" dirty="0"/>
              <a:t>відміну від колишньої стандартної назви посади, прийнятої в органах влади, – «співробітник зі </a:t>
            </a:r>
            <a:r>
              <a:rPr lang="uk-UA" dirty="0" err="1"/>
              <a:t>зв'язків</a:t>
            </a:r>
            <a:r>
              <a:rPr lang="uk-UA" dirty="0"/>
              <a:t> із громадськістю» (</a:t>
            </a:r>
            <a:r>
              <a:rPr lang="en-US" dirty="0"/>
              <a:t>public relations officer – PRO), </a:t>
            </a:r>
            <a:r>
              <a:rPr lang="uk-UA" dirty="0"/>
              <a:t>зараз і тут почали з'являтися найхимерніші назви цієї посадової позиції. </a:t>
            </a:r>
            <a:endParaRPr lang="uk-UA" dirty="0" smtClean="0"/>
          </a:p>
          <a:p>
            <a:pPr algn="just"/>
            <a:r>
              <a:rPr lang="uk-UA" dirty="0" smtClean="0"/>
              <a:t>Але </a:t>
            </a:r>
            <a:r>
              <a:rPr lang="uk-UA" dirty="0"/>
              <a:t>загалом можна сказати, що спроби відокремити корпоративний </a:t>
            </a:r>
            <a:r>
              <a:rPr lang="en-US" dirty="0"/>
              <a:t>PR </a:t>
            </a:r>
            <a:r>
              <a:rPr lang="uk-UA" dirty="0"/>
              <a:t>та соціальну спрямованість бізнесу від повсякденної роботи з випуску видань для співробітників чи новин про товар призводять до появи або пишномовних, або банальних титулів. </a:t>
            </a:r>
            <a:endParaRPr lang="uk-UA" dirty="0" smtClean="0"/>
          </a:p>
          <a:p>
            <a:pPr algn="just"/>
            <a:r>
              <a:rPr lang="uk-UA" dirty="0" smtClean="0"/>
              <a:t>Проте </a:t>
            </a:r>
            <a:r>
              <a:rPr lang="uk-UA" dirty="0"/>
              <a:t>поділ між громадськими справами та громадськими зв'язками – звичайний американський підхід – є штучним.</a:t>
            </a:r>
          </a:p>
        </p:txBody>
      </p:sp>
    </p:spTree>
    <p:extLst>
      <p:ext uri="{BB962C8B-B14F-4D97-AF65-F5344CB8AC3E}">
        <p14:creationId xmlns:p14="http://schemas.microsoft.com/office/powerpoint/2010/main" val="1291463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dirty="0"/>
              <a:t>Іноді </a:t>
            </a:r>
            <a:r>
              <a:rPr lang="en-US" dirty="0"/>
              <a:t>PR </a:t>
            </a:r>
            <a:r>
              <a:rPr lang="uk-UA" dirty="0"/>
              <a:t>здається частиною іншої роботи, і це сумно, тому що в результаті з'являється звичка применшувати його значення. </a:t>
            </a:r>
            <a:endParaRPr lang="uk-UA" dirty="0" smtClean="0"/>
          </a:p>
          <a:p>
            <a:pPr algn="just"/>
            <a:r>
              <a:rPr lang="uk-UA" dirty="0" smtClean="0"/>
              <a:t>У </a:t>
            </a:r>
            <a:r>
              <a:rPr lang="uk-UA" dirty="0"/>
              <a:t>країнах Третього світу іноді за </a:t>
            </a:r>
            <a:r>
              <a:rPr lang="en-US" dirty="0"/>
              <a:t>PR </a:t>
            </a:r>
            <a:r>
              <a:rPr lang="uk-UA" dirty="0"/>
              <a:t>відповідальність несе директор з кадрів. </a:t>
            </a:r>
            <a:endParaRPr lang="uk-UA" dirty="0" smtClean="0"/>
          </a:p>
          <a:p>
            <a:pPr algn="just"/>
            <a:r>
              <a:rPr lang="uk-UA" dirty="0" smtClean="0"/>
              <a:t>Це </a:t>
            </a:r>
            <a:r>
              <a:rPr lang="uk-UA" dirty="0"/>
              <a:t>може бути правильно для внутрішніх </a:t>
            </a:r>
            <a:r>
              <a:rPr lang="uk-UA" dirty="0" err="1"/>
              <a:t>зв'язків</a:t>
            </a:r>
            <a:r>
              <a:rPr lang="uk-UA" dirty="0"/>
              <a:t>, але навряд чи дозволить задовольнити вимоги, що виникають при зовнішніх зв'язках</a:t>
            </a:r>
            <a:r>
              <a:rPr lang="uk-UA" dirty="0" smtClean="0"/>
              <a:t>.</a:t>
            </a:r>
          </a:p>
          <a:p>
            <a:pPr algn="just"/>
            <a:r>
              <a:rPr lang="uk-UA" dirty="0" smtClean="0"/>
              <a:t>З </a:t>
            </a:r>
            <a:r>
              <a:rPr lang="uk-UA" dirty="0"/>
              <a:t>іншого боку, ми знову отримуємо комплексного менеджера з рекламних послуг, у якого </a:t>
            </a:r>
            <a:r>
              <a:rPr lang="en-US" dirty="0"/>
              <a:t>PR </a:t>
            </a:r>
            <a:r>
              <a:rPr lang="uk-UA" dirty="0"/>
              <a:t>часом знаходиться на другому плані.</a:t>
            </a:r>
          </a:p>
        </p:txBody>
      </p:sp>
    </p:spTree>
    <p:extLst>
      <p:ext uri="{BB962C8B-B14F-4D97-AF65-F5344CB8AC3E}">
        <p14:creationId xmlns:p14="http://schemas.microsoft.com/office/powerpoint/2010/main" val="127440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dirty="0"/>
              <a:t>роль керівника, який управляє у компанії </a:t>
            </a:r>
            <a:r>
              <a:rPr lang="en-US" dirty="0"/>
              <a:t>PR, </a:t>
            </a:r>
            <a:r>
              <a:rPr lang="en-US" dirty="0" smtClean="0"/>
              <a:t>PR-</a:t>
            </a:r>
            <a:r>
              <a:rPr lang="uk-UA" dirty="0" smtClean="0"/>
              <a:t>менеджера, </a:t>
            </a:r>
            <a:r>
              <a:rPr lang="uk-UA" dirty="0"/>
              <a:t>(</a:t>
            </a:r>
            <a:r>
              <a:rPr lang="en-US" dirty="0"/>
              <a:t>public relations manager). </a:t>
            </a:r>
            <a:endParaRPr lang="uk-UA" dirty="0" smtClean="0"/>
          </a:p>
          <a:p>
            <a:pPr algn="just"/>
            <a:r>
              <a:rPr lang="uk-UA" dirty="0" smtClean="0"/>
              <a:t>Якщо </a:t>
            </a:r>
            <a:r>
              <a:rPr lang="en-US" dirty="0"/>
              <a:t>PR-</a:t>
            </a:r>
            <a:r>
              <a:rPr lang="uk-UA" dirty="0"/>
              <a:t>менеджер є членом ради директорів компанії, він може називатися </a:t>
            </a:r>
            <a:r>
              <a:rPr lang="en-US" dirty="0"/>
              <a:t>PR-</a:t>
            </a:r>
            <a:r>
              <a:rPr lang="uk-UA" dirty="0"/>
              <a:t>директором (</a:t>
            </a:r>
            <a:r>
              <a:rPr lang="en-US" dirty="0"/>
              <a:t>public relation director). </a:t>
            </a:r>
            <a:r>
              <a:rPr lang="uk-UA" dirty="0"/>
              <a:t>Існує і ширший термін – </a:t>
            </a:r>
            <a:r>
              <a:rPr lang="en-US" dirty="0"/>
              <a:t>PR-</a:t>
            </a:r>
            <a:r>
              <a:rPr lang="uk-UA" dirty="0"/>
              <a:t>фахівець (практик) (</a:t>
            </a:r>
            <a:r>
              <a:rPr lang="en-US" dirty="0"/>
              <a:t>public relations </a:t>
            </a:r>
            <a:r>
              <a:rPr lang="en-US" dirty="0" err="1"/>
              <a:t>practioner</a:t>
            </a:r>
            <a:r>
              <a:rPr lang="en-US" dirty="0"/>
              <a:t>), </a:t>
            </a:r>
            <a:r>
              <a:rPr lang="uk-UA" dirty="0"/>
              <a:t>який можна застосовувати до будь-якої людини, яка займається питаннями </a:t>
            </a:r>
            <a:r>
              <a:rPr lang="en-US" dirty="0"/>
              <a:t>PR, </a:t>
            </a:r>
            <a:r>
              <a:rPr lang="uk-UA" dirty="0"/>
              <a:t>де б вона не працювала – у самій компанії чи консалтинговій фірмі. </a:t>
            </a:r>
            <a:endParaRPr lang="uk-UA" dirty="0" smtClean="0"/>
          </a:p>
          <a:p>
            <a:pPr algn="just"/>
            <a:r>
              <a:rPr lang="uk-UA" dirty="0" smtClean="0"/>
              <a:t>Інші </a:t>
            </a:r>
            <a:r>
              <a:rPr lang="uk-UA" dirty="0"/>
              <a:t>посадові назви можна ігнорувати, за винятком прес-аташе (</a:t>
            </a:r>
            <a:r>
              <a:rPr lang="en-US" dirty="0"/>
              <a:t>press-officer), </a:t>
            </a:r>
            <a:r>
              <a:rPr lang="uk-UA" dirty="0"/>
              <a:t>який є фахівцем зі </a:t>
            </a:r>
            <a:r>
              <a:rPr lang="uk-UA" dirty="0" err="1"/>
              <a:t>зв'язків</a:t>
            </a:r>
            <a:r>
              <a:rPr lang="uk-UA" dirty="0"/>
              <a:t> із медіа (не плутайте його з </a:t>
            </a:r>
            <a:r>
              <a:rPr lang="en-US" dirty="0"/>
              <a:t>PR-</a:t>
            </a:r>
            <a:r>
              <a:rPr lang="uk-UA" dirty="0"/>
              <a:t>менеджером), та </a:t>
            </a:r>
            <a:r>
              <a:rPr lang="en-US" dirty="0"/>
              <a:t>PR-</a:t>
            </a:r>
            <a:r>
              <a:rPr lang="uk-UA" dirty="0"/>
              <a:t>консультанта (</a:t>
            </a:r>
            <a:r>
              <a:rPr lang="en-US" dirty="0"/>
              <a:t>public relations consultant), </a:t>
            </a:r>
            <a:r>
              <a:rPr lang="uk-UA" dirty="0"/>
              <a:t>чия посада не потребує пояснень.</a:t>
            </a:r>
          </a:p>
        </p:txBody>
      </p:sp>
    </p:spTree>
    <p:extLst>
      <p:ext uri="{BB962C8B-B14F-4D97-AF65-F5344CB8AC3E}">
        <p14:creationId xmlns:p14="http://schemas.microsoft.com/office/powerpoint/2010/main" val="246049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Обов'язки </a:t>
            </a:r>
            <a:r>
              <a:rPr lang="en-US" dirty="0"/>
              <a:t>PR-</a:t>
            </a:r>
            <a:r>
              <a:rPr lang="uk-UA" dirty="0"/>
              <a:t>менеджера</a:t>
            </a:r>
            <a:br>
              <a:rPr lang="uk-UA" dirty="0"/>
            </a:br>
            <a:endParaRPr lang="uk-UA" dirty="0"/>
          </a:p>
        </p:txBody>
      </p:sp>
      <p:sp>
        <p:nvSpPr>
          <p:cNvPr id="3" name="Объект 2"/>
          <p:cNvSpPr>
            <a:spLocks noGrp="1"/>
          </p:cNvSpPr>
          <p:nvPr>
            <p:ph idx="1"/>
          </p:nvPr>
        </p:nvSpPr>
        <p:spPr/>
        <p:txBody>
          <a:bodyPr>
            <a:normAutofit fontScale="92500" lnSpcReduction="10000"/>
          </a:bodyPr>
          <a:lstStyle/>
          <a:p>
            <a:endParaRPr lang="uk-UA" dirty="0"/>
          </a:p>
          <a:p>
            <a:r>
              <a:rPr lang="uk-UA" dirty="0"/>
              <a:t>Ці обов'язки можуть бути визначені як:</a:t>
            </a:r>
          </a:p>
          <a:p>
            <a:endParaRPr lang="uk-UA" dirty="0"/>
          </a:p>
          <a:p>
            <a:r>
              <a:rPr lang="uk-UA" dirty="0"/>
              <a:t> </a:t>
            </a:r>
            <a:r>
              <a:rPr lang="uk-UA" dirty="0" smtClean="0"/>
              <a:t>Формулювання </a:t>
            </a:r>
            <a:r>
              <a:rPr lang="uk-UA" dirty="0"/>
              <a:t>цілей чи визначення завдань для </a:t>
            </a:r>
            <a:r>
              <a:rPr lang="en-US" dirty="0"/>
              <a:t>PR-</a:t>
            </a:r>
            <a:r>
              <a:rPr lang="uk-UA" dirty="0"/>
              <a:t>дій.</a:t>
            </a:r>
          </a:p>
          <a:p>
            <a:r>
              <a:rPr lang="uk-UA" dirty="0" smtClean="0"/>
              <a:t>Оцінка </a:t>
            </a:r>
            <a:r>
              <a:rPr lang="uk-UA" dirty="0"/>
              <a:t>робочого дня та інших ресурсів, витрачених ці операції.</a:t>
            </a:r>
          </a:p>
          <a:p>
            <a:r>
              <a:rPr lang="uk-UA" dirty="0" smtClean="0"/>
              <a:t>Визначення </a:t>
            </a:r>
            <a:r>
              <a:rPr lang="uk-UA" dirty="0"/>
              <a:t>пріоритетів, які впливатимуть на вибір груп громадськості, медійних засобів, за допомогою яких забезпечуватиметься вихід на ці групи, час проведення </a:t>
            </a:r>
            <a:r>
              <a:rPr lang="en-US" dirty="0"/>
              <a:t>PR-</a:t>
            </a:r>
            <a:r>
              <a:rPr lang="uk-UA" dirty="0"/>
              <a:t>дій, а також найкраще використання робочої сили та інших ресурсів, таких, як обладнання.</a:t>
            </a:r>
          </a:p>
          <a:p>
            <a:r>
              <a:rPr lang="uk-UA" dirty="0" smtClean="0"/>
              <a:t>Визначення </a:t>
            </a:r>
            <a:r>
              <a:rPr lang="uk-UA" dirty="0"/>
              <a:t>здійсненності заявлених завдань з урахуванням наявних фондів, персоналу та обладнання.</a:t>
            </a:r>
          </a:p>
        </p:txBody>
      </p:sp>
    </p:spTree>
    <p:extLst>
      <p:ext uri="{BB962C8B-B14F-4D97-AF65-F5344CB8AC3E}">
        <p14:creationId xmlns:p14="http://schemas.microsoft.com/office/powerpoint/2010/main" val="41821587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Чотири складові особливого завдання </a:t>
            </a:r>
            <a:r>
              <a:rPr lang="en-US" dirty="0"/>
              <a:t>PR-</a:t>
            </a:r>
            <a:r>
              <a:rPr lang="uk-UA" dirty="0"/>
              <a:t>менеджера</a:t>
            </a:r>
            <a:br>
              <a:rPr lang="uk-UA" dirty="0"/>
            </a:br>
            <a:endParaRPr lang="uk-UA" dirty="0"/>
          </a:p>
        </p:txBody>
      </p:sp>
      <p:sp>
        <p:nvSpPr>
          <p:cNvPr id="3" name="Объект 2"/>
          <p:cNvSpPr>
            <a:spLocks noGrp="1"/>
          </p:cNvSpPr>
          <p:nvPr>
            <p:ph idx="1"/>
          </p:nvPr>
        </p:nvSpPr>
        <p:spPr/>
        <p:txBody>
          <a:bodyPr>
            <a:normAutofit fontScale="92500" lnSpcReduction="10000"/>
          </a:bodyPr>
          <a:lstStyle/>
          <a:p>
            <a:endParaRPr lang="uk-UA" dirty="0"/>
          </a:p>
          <a:p>
            <a:r>
              <a:rPr lang="uk-UA" dirty="0"/>
              <a:t>Завдання </a:t>
            </a:r>
            <a:r>
              <a:rPr lang="en-US" dirty="0"/>
              <a:t>PR-</a:t>
            </a:r>
            <a:r>
              <a:rPr lang="uk-UA" dirty="0"/>
              <a:t>менеджера може поділити на чотири складові.</a:t>
            </a:r>
          </a:p>
          <a:p>
            <a:endParaRPr lang="uk-UA" dirty="0"/>
          </a:p>
          <a:p>
            <a:pPr marL="457200" indent="-457200">
              <a:buFont typeface="+mj-lt"/>
              <a:buAutoNum type="arabicPeriod"/>
            </a:pPr>
            <a:r>
              <a:rPr lang="uk-UA" dirty="0"/>
              <a:t> </a:t>
            </a:r>
            <a:r>
              <a:rPr lang="uk-UA" dirty="0" smtClean="0"/>
              <a:t>Сформувати </a:t>
            </a:r>
            <a:r>
              <a:rPr lang="uk-UA" dirty="0"/>
              <a:t>та підтримувати відповідний імідж організації та її політики, продукції, послуг та діяльності персоналу.</a:t>
            </a:r>
          </a:p>
          <a:p>
            <a:pPr marL="457200" indent="-457200">
              <a:buFont typeface="+mj-lt"/>
              <a:buAutoNum type="arabicPeriod"/>
            </a:pPr>
            <a:r>
              <a:rPr lang="uk-UA" dirty="0" smtClean="0"/>
              <a:t>Вести </a:t>
            </a:r>
            <a:r>
              <a:rPr lang="uk-UA" dirty="0"/>
              <a:t>пошук думки сторонніх осіб та доводити цю інформацію до керівництва компанії.</a:t>
            </a:r>
          </a:p>
          <a:p>
            <a:pPr marL="457200" indent="-457200">
              <a:buFont typeface="+mj-lt"/>
              <a:buAutoNum type="arabicPeriod"/>
            </a:pPr>
            <a:r>
              <a:rPr lang="uk-UA" dirty="0" smtClean="0"/>
              <a:t>Консультувати </a:t>
            </a:r>
            <a:r>
              <a:rPr lang="uk-UA" dirty="0"/>
              <a:t>посібник з комунікаційних проблем, їх вирішення та можливі технічні прийоми.</a:t>
            </a:r>
          </a:p>
          <a:p>
            <a:pPr marL="457200" indent="-457200">
              <a:buFont typeface="+mj-lt"/>
              <a:buAutoNum type="arabicPeriod"/>
            </a:pPr>
            <a:r>
              <a:rPr lang="uk-UA" dirty="0" smtClean="0"/>
              <a:t>Інформувати </a:t>
            </a:r>
            <a:r>
              <a:rPr lang="uk-UA" dirty="0"/>
              <a:t>громадськість про політику, діяльність, продукцію, послуги та кадри з метою досягнення максимального знання та розуміння.</a:t>
            </a:r>
          </a:p>
        </p:txBody>
      </p:sp>
    </p:spTree>
    <p:extLst>
      <p:ext uri="{BB962C8B-B14F-4D97-AF65-F5344CB8AC3E}">
        <p14:creationId xmlns:p14="http://schemas.microsoft.com/office/powerpoint/2010/main" val="17831166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sz="2400" dirty="0"/>
              <a:t>Взаємодія </a:t>
            </a:r>
            <a:r>
              <a:rPr lang="en-US" sz="2400" dirty="0"/>
              <a:t>PR-</a:t>
            </a:r>
            <a:r>
              <a:rPr lang="uk-UA" sz="2400" dirty="0"/>
              <a:t>менеджера та керівництва організації може бути ефективною за такими напрямами</a:t>
            </a:r>
            <a:endParaRPr lang="uk-UA" dirty="0"/>
          </a:p>
        </p:txBody>
      </p:sp>
      <p:sp>
        <p:nvSpPr>
          <p:cNvPr id="3" name="Объект 2"/>
          <p:cNvSpPr>
            <a:spLocks noGrp="1"/>
          </p:cNvSpPr>
          <p:nvPr>
            <p:ph idx="1"/>
          </p:nvPr>
        </p:nvSpPr>
        <p:spPr/>
        <p:txBody>
          <a:bodyPr>
            <a:normAutofit fontScale="85000" lnSpcReduction="20000"/>
          </a:bodyPr>
          <a:lstStyle/>
          <a:p>
            <a:pPr marL="457200" indent="-457200" algn="just">
              <a:buFont typeface="+mj-lt"/>
              <a:buAutoNum type="arabicPeriod"/>
            </a:pPr>
            <a:r>
              <a:rPr lang="en-US" dirty="0" smtClean="0"/>
              <a:t>PR-</a:t>
            </a:r>
            <a:r>
              <a:rPr lang="uk-UA" dirty="0"/>
              <a:t>менеджер має бути компетентним професіоналом-практиком, щоб керівництво поважало його як експерта у цій сфері діяльності.</a:t>
            </a:r>
          </a:p>
          <a:p>
            <a:pPr marL="457200" indent="-457200" algn="just">
              <a:buFont typeface="+mj-lt"/>
              <a:buAutoNum type="arabicPeriod"/>
            </a:pPr>
            <a:endParaRPr lang="uk-UA" dirty="0"/>
          </a:p>
          <a:p>
            <a:pPr marL="457200" indent="-457200" algn="just">
              <a:buFont typeface="+mj-lt"/>
              <a:buAutoNum type="arabicPeriod"/>
            </a:pPr>
            <a:r>
              <a:rPr lang="en-US" dirty="0" smtClean="0"/>
              <a:t>PR-</a:t>
            </a:r>
            <a:r>
              <a:rPr lang="uk-UA" dirty="0"/>
              <a:t>менеджер повинен створювати в організації внутрішні комунікації, знати у ній кожного і кожен повинен знати його та викликати у всіх довіру. Тільки так він може забезпечити надходження інформації з усіх підрозділів та відділів організації.</a:t>
            </a:r>
          </a:p>
          <a:p>
            <a:pPr marL="457200" indent="-457200" algn="just">
              <a:buFont typeface="+mj-lt"/>
              <a:buAutoNum type="arabicPeriod"/>
            </a:pPr>
            <a:endParaRPr lang="uk-UA" dirty="0"/>
          </a:p>
          <a:p>
            <a:pPr marL="457200" indent="-457200" algn="just">
              <a:buFont typeface="+mj-lt"/>
              <a:buAutoNum type="arabicPeriod"/>
            </a:pPr>
            <a:r>
              <a:rPr lang="en-US" dirty="0" smtClean="0"/>
              <a:t>PR-</a:t>
            </a:r>
            <a:r>
              <a:rPr lang="uk-UA" dirty="0"/>
              <a:t>менеджер повинен створювати для організації та зовнішні комунікації, в результаті чого він буде розглядатися як джерело, що заслуговує на довіру. Зовнішні джерела інформації також можуть бути необхідні, зокрема, для зворотного зв'язку.</a:t>
            </a:r>
          </a:p>
          <a:p>
            <a:pPr marL="457200" indent="-457200" algn="just">
              <a:buFont typeface="+mj-lt"/>
              <a:buAutoNum type="arabicPeriod"/>
            </a:pPr>
            <a:endParaRPr lang="uk-UA" dirty="0"/>
          </a:p>
          <a:p>
            <a:pPr marL="457200" indent="-457200" algn="just">
              <a:buFont typeface="+mj-lt"/>
              <a:buAutoNum type="arabicPeriod"/>
            </a:pPr>
            <a:r>
              <a:rPr lang="en-US" dirty="0" smtClean="0"/>
              <a:t>PR-</a:t>
            </a:r>
            <a:r>
              <a:rPr lang="uk-UA" dirty="0"/>
              <a:t>менеджеру слід коротко інформувати керівників вищого рівня про майбутні інтерв'ю, виступи, заходи суспільного характеру.</a:t>
            </a:r>
          </a:p>
        </p:txBody>
      </p:sp>
    </p:spTree>
    <p:extLst>
      <p:ext uri="{BB962C8B-B14F-4D97-AF65-F5344CB8AC3E}">
        <p14:creationId xmlns:p14="http://schemas.microsoft.com/office/powerpoint/2010/main" val="37821387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fontScale="85000" lnSpcReduction="10000"/>
          </a:bodyPr>
          <a:lstStyle/>
          <a:p>
            <a:pPr marL="457200" indent="-457200" algn="just">
              <a:buFont typeface="+mj-lt"/>
              <a:buAutoNum type="arabicPeriod" startAt="5"/>
            </a:pPr>
            <a:r>
              <a:rPr lang="uk-UA" dirty="0"/>
              <a:t>Керівництво організації має розуміти сутність комунікацій та прагнути ними користуватися, хоча </a:t>
            </a:r>
            <a:r>
              <a:rPr lang="en-US" dirty="0"/>
              <a:t>PR-</a:t>
            </a:r>
            <a:r>
              <a:rPr lang="uk-UA" dirty="0"/>
              <a:t>менеджеру, можливо, доведеться для цього провести з керівниками репетицію, наприклад, перед зустріччю з представниками преси, або зробити пробні записи перед їхніми виступами на телебаченні.</a:t>
            </a:r>
          </a:p>
          <a:p>
            <a:pPr marL="457200" indent="-457200" algn="just">
              <a:buFont typeface="+mj-lt"/>
              <a:buAutoNum type="arabicPeriod" startAt="5"/>
            </a:pPr>
            <a:endParaRPr lang="uk-UA" dirty="0"/>
          </a:p>
          <a:p>
            <a:pPr marL="457200" indent="-457200" algn="just">
              <a:buFont typeface="+mj-lt"/>
              <a:buAutoNum type="arabicPeriod" startAt="5"/>
            </a:pPr>
            <a:r>
              <a:rPr lang="uk-UA" dirty="0" smtClean="0"/>
              <a:t>Керівництво повинно підтримувати </a:t>
            </a:r>
            <a:r>
              <a:rPr lang="uk-UA" dirty="0"/>
              <a:t>інформованість </a:t>
            </a:r>
            <a:r>
              <a:rPr lang="en-US" dirty="0"/>
              <a:t>PR-</a:t>
            </a:r>
            <a:r>
              <a:rPr lang="uk-UA" dirty="0"/>
              <a:t>менеджера – переважно заздалегідь та у прямому спілкуванні – це означає, що </a:t>
            </a:r>
            <a:r>
              <a:rPr lang="en-US" dirty="0"/>
              <a:t>PR-</a:t>
            </a:r>
            <a:r>
              <a:rPr lang="uk-UA" dirty="0"/>
              <a:t>менеджер повинен мати безпосередній доступ до керівництва.</a:t>
            </a:r>
          </a:p>
          <a:p>
            <a:pPr algn="just"/>
            <a:endParaRPr lang="uk-UA" dirty="0"/>
          </a:p>
          <a:p>
            <a:pPr marL="0" indent="0" algn="ctr">
              <a:buNone/>
            </a:pPr>
            <a:r>
              <a:rPr lang="uk-UA" i="1" dirty="0"/>
              <a:t>Для ефективної взаємодії з іншими членами організації </a:t>
            </a:r>
            <a:r>
              <a:rPr lang="en-US" i="1" dirty="0"/>
              <a:t>PR-</a:t>
            </a:r>
            <a:r>
              <a:rPr lang="uk-UA" i="1" dirty="0"/>
              <a:t>менеджер повинен бути позиціонований у структурі організації таким чином, щоб він був підзвітний керівництву вищого рівня, і працювати з усіма відділами. Ідеально, звичайно, якщо </a:t>
            </a:r>
            <a:r>
              <a:rPr lang="en-US" i="1" dirty="0"/>
              <a:t>PR-</a:t>
            </a:r>
            <a:r>
              <a:rPr lang="uk-UA" i="1" dirty="0"/>
              <a:t>менеджер – член ради директорів, як у успішних світових компаніях</a:t>
            </a:r>
          </a:p>
        </p:txBody>
      </p:sp>
    </p:spTree>
    <p:extLst>
      <p:ext uri="{BB962C8B-B14F-4D97-AF65-F5344CB8AC3E}">
        <p14:creationId xmlns:p14="http://schemas.microsoft.com/office/powerpoint/2010/main" val="3782815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ДІЯЛЬНІСТЬ </a:t>
            </a:r>
            <a:r>
              <a:rPr lang="en-US" dirty="0"/>
              <a:t>PR-</a:t>
            </a:r>
            <a:r>
              <a:rPr lang="uk-UA" dirty="0"/>
              <a:t>ВІДДІЛУ </a:t>
            </a:r>
          </a:p>
        </p:txBody>
      </p:sp>
      <p:sp>
        <p:nvSpPr>
          <p:cNvPr id="3" name="Объект 2"/>
          <p:cNvSpPr>
            <a:spLocks noGrp="1"/>
          </p:cNvSpPr>
          <p:nvPr>
            <p:ph idx="1"/>
          </p:nvPr>
        </p:nvSpPr>
        <p:spPr/>
        <p:txBody>
          <a:bodyPr>
            <a:normAutofit fontScale="77500" lnSpcReduction="20000"/>
          </a:bodyPr>
          <a:lstStyle/>
          <a:p>
            <a:pPr marL="0" indent="0" algn="just">
              <a:buNone/>
            </a:pPr>
            <a:r>
              <a:rPr lang="uk-UA" dirty="0" smtClean="0"/>
              <a:t>Роботи</a:t>
            </a:r>
            <a:r>
              <a:rPr lang="uk-UA" dirty="0"/>
              <a:t>, які виконує </a:t>
            </a:r>
            <a:r>
              <a:rPr lang="en-US" dirty="0"/>
              <a:t>PR-</a:t>
            </a:r>
            <a:r>
              <a:rPr lang="uk-UA" dirty="0"/>
              <a:t>менеджер і співробітники його відділу в одній організації, можуть значно відрізнятися від робіт з цього напрямку в іншій організації, і таких відмінностей може бути безліч. </a:t>
            </a:r>
            <a:endParaRPr lang="uk-UA" dirty="0" smtClean="0"/>
          </a:p>
          <a:p>
            <a:pPr marL="0" indent="0" algn="just">
              <a:buNone/>
            </a:pPr>
            <a:r>
              <a:rPr lang="uk-UA" dirty="0" smtClean="0"/>
              <a:t>Робота </a:t>
            </a:r>
            <a:r>
              <a:rPr lang="en-US" dirty="0"/>
              <a:t>PR-</a:t>
            </a:r>
            <a:r>
              <a:rPr lang="uk-UA" dirty="0"/>
              <a:t>відділу протягом року може включати деякі з наведених нижче пунктів (або навіть усі</a:t>
            </a:r>
            <a:r>
              <a:rPr lang="uk-UA" dirty="0" smtClean="0"/>
              <a:t>).</a:t>
            </a:r>
          </a:p>
          <a:p>
            <a:pPr algn="just"/>
            <a:r>
              <a:rPr lang="uk-UA" dirty="0" smtClean="0"/>
              <a:t>Написання </a:t>
            </a:r>
            <a:r>
              <a:rPr lang="uk-UA" dirty="0"/>
              <a:t>та розподіл новинних релізів, підготовка та розсилка фотографій та статей у пресу, складання списків преси для розсилки ним матеріалів</a:t>
            </a:r>
            <a:r>
              <a:rPr lang="uk-UA" dirty="0" smtClean="0"/>
              <a:t>.</a:t>
            </a:r>
          </a:p>
          <a:p>
            <a:pPr algn="just"/>
            <a:r>
              <a:rPr lang="uk-UA" dirty="0" smtClean="0"/>
              <a:t>Організація </a:t>
            </a:r>
            <a:r>
              <a:rPr lang="uk-UA" dirty="0"/>
              <a:t>прес-конференцій, прийомів відвідувачів (з питань, пов'язаних із </a:t>
            </a:r>
            <a:r>
              <a:rPr lang="en-US" dirty="0"/>
              <a:t>PR</a:t>
            </a:r>
            <a:r>
              <a:rPr lang="en-US" dirty="0" smtClean="0"/>
              <a:t>).</a:t>
            </a:r>
            <a:endParaRPr lang="uk-UA" dirty="0" smtClean="0"/>
          </a:p>
          <a:p>
            <a:pPr algn="just"/>
            <a:r>
              <a:rPr lang="uk-UA" dirty="0" smtClean="0"/>
              <a:t>Забезпечення </a:t>
            </a:r>
            <a:r>
              <a:rPr lang="uk-UA" dirty="0"/>
              <a:t>інформаційного обслуговування медіа</a:t>
            </a:r>
            <a:r>
              <a:rPr lang="uk-UA" dirty="0" smtClean="0"/>
              <a:t>.</a:t>
            </a:r>
          </a:p>
          <a:p>
            <a:pPr algn="just"/>
            <a:r>
              <a:rPr lang="uk-UA" dirty="0" smtClean="0"/>
              <a:t>Організація </a:t>
            </a:r>
            <a:r>
              <a:rPr lang="uk-UA" dirty="0"/>
              <a:t>проведення інтерв'ю керівників у пресі, на радіо та на телебаченні</a:t>
            </a:r>
            <a:r>
              <a:rPr lang="uk-UA" dirty="0" smtClean="0"/>
              <a:t>.</a:t>
            </a:r>
          </a:p>
          <a:p>
            <a:pPr algn="just"/>
            <a:r>
              <a:rPr lang="uk-UA" dirty="0" smtClean="0"/>
              <a:t>Інструктаж </a:t>
            </a:r>
            <a:r>
              <a:rPr lang="uk-UA" dirty="0"/>
              <a:t>фотографів та організація бібліотеки фотографій</a:t>
            </a:r>
            <a:r>
              <a:rPr lang="uk-UA" dirty="0" smtClean="0"/>
              <a:t>.</a:t>
            </a:r>
          </a:p>
          <a:p>
            <a:pPr algn="just"/>
            <a:r>
              <a:rPr lang="uk-UA" dirty="0" smtClean="0"/>
              <a:t>Редагування </a:t>
            </a:r>
            <a:r>
              <a:rPr lang="uk-UA" dirty="0"/>
              <a:t>та випуск журналів та газет для персоналу організації та створення інших форм внутрішніх комунікацій, таких як демонстрація відеокасет, показ слайдів, випуск стінгазет тощо.</a:t>
            </a:r>
          </a:p>
        </p:txBody>
      </p:sp>
    </p:spTree>
    <p:extLst>
      <p:ext uri="{BB962C8B-B14F-4D97-AF65-F5344CB8AC3E}">
        <p14:creationId xmlns:p14="http://schemas.microsoft.com/office/powerpoint/2010/main" val="750381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t>1. </a:t>
            </a:r>
            <a:r>
              <a:rPr lang="ru-RU" dirty="0" err="1"/>
              <a:t>Необхідність</a:t>
            </a:r>
            <a:r>
              <a:rPr lang="ru-RU" dirty="0"/>
              <a:t> </a:t>
            </a:r>
            <a:r>
              <a:rPr lang="ru-RU" dirty="0" err="1"/>
              <a:t>компанії</a:t>
            </a:r>
            <a:r>
              <a:rPr lang="ru-RU" dirty="0"/>
              <a:t> </a:t>
            </a:r>
            <a:r>
              <a:rPr lang="ru-RU" dirty="0" err="1"/>
              <a:t>мати</a:t>
            </a:r>
            <a:r>
              <a:rPr lang="ru-RU" dirty="0"/>
              <a:t> </a:t>
            </a:r>
            <a:r>
              <a:rPr lang="ru-RU" dirty="0" err="1"/>
              <a:t>власний</a:t>
            </a:r>
            <a:r>
              <a:rPr lang="ru-RU" dirty="0"/>
              <a:t> </a:t>
            </a:r>
            <a:r>
              <a:rPr lang="ru-RU" dirty="0" err="1"/>
              <a:t>відділ</a:t>
            </a:r>
            <a:r>
              <a:rPr lang="ru-RU" dirty="0"/>
              <a:t>.</a:t>
            </a:r>
            <a:endParaRPr lang="uk-UA" dirty="0"/>
          </a:p>
        </p:txBody>
      </p:sp>
      <p:sp>
        <p:nvSpPr>
          <p:cNvPr id="3" name="Объект 2"/>
          <p:cNvSpPr>
            <a:spLocks noGrp="1"/>
          </p:cNvSpPr>
          <p:nvPr>
            <p:ph idx="1"/>
          </p:nvPr>
        </p:nvSpPr>
        <p:spPr/>
        <p:txBody>
          <a:bodyPr>
            <a:normAutofit lnSpcReduction="10000"/>
          </a:bodyPr>
          <a:lstStyle/>
          <a:p>
            <a:pPr algn="just"/>
            <a:r>
              <a:rPr lang="uk-UA" dirty="0" smtClean="0"/>
              <a:t>Відмінність </a:t>
            </a:r>
            <a:r>
              <a:rPr lang="uk-UA" dirty="0"/>
              <a:t>між рекламою і </a:t>
            </a:r>
            <a:r>
              <a:rPr lang="uk-UA" dirty="0" err="1"/>
              <a:t>пабліком</a:t>
            </a:r>
            <a:r>
              <a:rPr lang="uk-UA" dirty="0"/>
              <a:t> </a:t>
            </a:r>
            <a:r>
              <a:rPr lang="uk-UA" dirty="0" err="1"/>
              <a:t>рілейшнз</a:t>
            </a:r>
            <a:r>
              <a:rPr lang="uk-UA" dirty="0"/>
              <a:t> полягає в тому, що коли компанія починає витрачати багато грошей на рекламу, доцільно доручити цей напрямок якомусь рекламному агентству, але щодо </a:t>
            </a:r>
            <a:r>
              <a:rPr lang="en-US" dirty="0"/>
              <a:t>PR </a:t>
            </a:r>
            <a:r>
              <a:rPr lang="uk-UA" dirty="0"/>
              <a:t>ситуація зовсім інша. </a:t>
            </a:r>
            <a:endParaRPr lang="uk-UA" dirty="0" smtClean="0"/>
          </a:p>
          <a:p>
            <a:pPr algn="just"/>
            <a:r>
              <a:rPr lang="uk-UA" dirty="0" smtClean="0"/>
              <a:t>Компанія-виробник</a:t>
            </a:r>
            <a:r>
              <a:rPr lang="uk-UA" dirty="0"/>
              <a:t>, яка не містить свій власний штат і звернулася до професійних служб, є учасником його діяльності</a:t>
            </a:r>
            <a:r>
              <a:rPr lang="uk-UA" dirty="0" smtClean="0"/>
              <a:t>.</a:t>
            </a:r>
          </a:p>
          <a:p>
            <a:pPr algn="just"/>
            <a:r>
              <a:rPr lang="uk-UA" dirty="0" smtClean="0"/>
              <a:t>Співробітники </a:t>
            </a:r>
            <a:r>
              <a:rPr lang="uk-UA" dirty="0"/>
              <a:t>цього агентства займаються плануванням та купують місце та/або час у ЗМІ, пишуть тексти та готують ескізи та передають усі підготовлені матеріали до газет та журналів, на телебачення та радіо. </a:t>
            </a:r>
            <a:r>
              <a:rPr lang="uk-UA" i="1" dirty="0"/>
              <a:t>За деякими винятками, наприклад, великих універсальних магазинів і великих туристичних агенцій, такі рекламодавці протягом усього року великого штату фахівців зазначеного роду не потребують.</a:t>
            </a:r>
          </a:p>
        </p:txBody>
      </p:sp>
    </p:spTree>
    <p:extLst>
      <p:ext uri="{BB962C8B-B14F-4D97-AF65-F5344CB8AC3E}">
        <p14:creationId xmlns:p14="http://schemas.microsoft.com/office/powerpoint/2010/main" val="7804265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fontScale="92500" lnSpcReduction="10000"/>
          </a:bodyPr>
          <a:lstStyle/>
          <a:p>
            <a:pPr algn="just"/>
            <a:r>
              <a:rPr lang="uk-UA" dirty="0" smtClean="0"/>
              <a:t>Редагування </a:t>
            </a:r>
            <a:r>
              <a:rPr lang="uk-UA" dirty="0"/>
              <a:t>та виробництво видань, призначених для зовнішнього користування, насамперед для дистриб'юторів, агентів із продажу, користувачів, споживачів тощо</a:t>
            </a:r>
            <a:r>
              <a:rPr lang="uk-UA" dirty="0" smtClean="0"/>
              <a:t>.</a:t>
            </a:r>
          </a:p>
          <a:p>
            <a:pPr algn="just"/>
            <a:r>
              <a:rPr lang="uk-UA" dirty="0" smtClean="0"/>
              <a:t>Підготовка </a:t>
            </a:r>
            <a:r>
              <a:rPr lang="uk-UA" dirty="0"/>
              <a:t>та друк текстових матеріалів, таких як навчальна література, історія компанії, річні звіти, ознайомча література для нового персоналу, навчальні плакати для шкіл тощо</a:t>
            </a:r>
            <a:r>
              <a:rPr lang="uk-UA" dirty="0" smtClean="0"/>
              <a:t>.</a:t>
            </a:r>
          </a:p>
          <a:p>
            <a:pPr algn="just"/>
            <a:r>
              <a:rPr lang="uk-UA" dirty="0" smtClean="0"/>
              <a:t>Замовлення </a:t>
            </a:r>
            <a:r>
              <a:rPr lang="uk-UA" dirty="0"/>
              <a:t>та підготовка аудіо- та відеоматеріалів, таких як синхронізований показ слайдів та відеокасет, що використовуються під час презентацій, каталогізація цих матеріалів, використання та підтримка їх у робочому стані</a:t>
            </a:r>
            <a:r>
              <a:rPr lang="uk-UA" dirty="0" smtClean="0"/>
              <a:t>.</a:t>
            </a:r>
          </a:p>
          <a:p>
            <a:pPr algn="just"/>
            <a:r>
              <a:rPr lang="uk-UA" dirty="0" smtClean="0"/>
              <a:t>Доручення </a:t>
            </a:r>
            <a:r>
              <a:rPr lang="uk-UA" dirty="0"/>
              <a:t>зовнішнім структурам підготовки та проведення виставок та демонстрацій, у тому числі забезпечення цих заходів транспортними засобами</a:t>
            </a:r>
            <a:r>
              <a:rPr lang="uk-UA" dirty="0" smtClean="0"/>
              <a:t>.</a:t>
            </a:r>
          </a:p>
        </p:txBody>
      </p:sp>
    </p:spTree>
    <p:extLst>
      <p:ext uri="{BB962C8B-B14F-4D97-AF65-F5344CB8AC3E}">
        <p14:creationId xmlns:p14="http://schemas.microsoft.com/office/powerpoint/2010/main" val="2603535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fontScale="92500" lnSpcReduction="20000"/>
          </a:bodyPr>
          <a:lstStyle/>
          <a:p>
            <a:pPr algn="just"/>
            <a:r>
              <a:rPr lang="uk-UA" dirty="0"/>
              <a:t>Замовлення зовнішнім структурам підготовки та підтримки у відповідній кількості та з належною якістю необхідних засобів фірмового стилю, таких як логотипи, кольорові діаграми, фірмові стильові рішення, шрифтове оформлення, відмітні знаки транспортних засобів, особливості одягу тощо.</a:t>
            </a:r>
          </a:p>
          <a:p>
            <a:pPr algn="just"/>
            <a:r>
              <a:rPr lang="uk-UA" dirty="0" smtClean="0"/>
              <a:t>Благодійність.</a:t>
            </a:r>
          </a:p>
          <a:p>
            <a:pPr algn="just"/>
            <a:r>
              <a:rPr lang="uk-UA" dirty="0" smtClean="0"/>
              <a:t>Організація </a:t>
            </a:r>
            <a:r>
              <a:rPr lang="uk-UA" dirty="0"/>
              <a:t>заходів чи аналогічних відвідувань, наприклад, польоти чи морські подорожі до місць розташування структур організації, місцеві поїздки тощо</a:t>
            </a:r>
            <a:r>
              <a:rPr lang="uk-UA" dirty="0" smtClean="0"/>
              <a:t>.</a:t>
            </a:r>
          </a:p>
          <a:p>
            <a:pPr algn="just"/>
            <a:r>
              <a:rPr lang="uk-UA" dirty="0" smtClean="0"/>
              <a:t>Присутність</a:t>
            </a:r>
            <a:r>
              <a:rPr lang="uk-UA" dirty="0"/>
              <a:t>, за погодженням з керівництвом, на засіданнях ради директорів та нарадах з питань виробництва, маркетингу, продажу та інших функціональних напрямів</a:t>
            </a:r>
            <a:r>
              <a:rPr lang="uk-UA" dirty="0" smtClean="0"/>
              <a:t>.</a:t>
            </a:r>
          </a:p>
          <a:p>
            <a:pPr algn="just"/>
            <a:r>
              <a:rPr lang="uk-UA" dirty="0" smtClean="0"/>
              <a:t>Відвідування </a:t>
            </a:r>
            <a:r>
              <a:rPr lang="uk-UA" dirty="0"/>
              <a:t>конференцій з продажу та конференцій дилерів</a:t>
            </a:r>
            <a:r>
              <a:rPr lang="uk-UA" dirty="0" smtClean="0"/>
              <a:t>.</a:t>
            </a:r>
          </a:p>
          <a:p>
            <a:pPr algn="just"/>
            <a:r>
              <a:rPr lang="uk-UA" dirty="0" smtClean="0"/>
              <a:t>Подання </a:t>
            </a:r>
            <a:r>
              <a:rPr lang="uk-UA" dirty="0"/>
              <a:t>компанії на засіданнях торгових асоціацій.</a:t>
            </a:r>
          </a:p>
        </p:txBody>
      </p:sp>
    </p:spTree>
    <p:extLst>
      <p:ext uri="{BB962C8B-B14F-4D97-AF65-F5344CB8AC3E}">
        <p14:creationId xmlns:p14="http://schemas.microsoft.com/office/powerpoint/2010/main" val="29312649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a:bodyPr>
          <a:lstStyle/>
          <a:p>
            <a:pPr algn="just"/>
            <a:r>
              <a:rPr lang="uk-UA" dirty="0" smtClean="0"/>
              <a:t>Зв'язок </a:t>
            </a:r>
            <a:r>
              <a:rPr lang="uk-UA" dirty="0"/>
              <a:t>із консалтинговими </a:t>
            </a:r>
            <a:r>
              <a:rPr lang="en-US" dirty="0"/>
              <a:t>PR-</a:t>
            </a:r>
            <a:r>
              <a:rPr lang="uk-UA" dirty="0"/>
              <a:t>структурами, якщо з ними здійснюється співпраця</a:t>
            </a:r>
            <a:r>
              <a:rPr lang="uk-UA" dirty="0" smtClean="0"/>
              <a:t>.</a:t>
            </a:r>
          </a:p>
          <a:p>
            <a:pPr algn="just"/>
            <a:r>
              <a:rPr lang="uk-UA" dirty="0" smtClean="0"/>
              <a:t>Навчання </a:t>
            </a:r>
            <a:r>
              <a:rPr lang="uk-UA" dirty="0"/>
              <a:t>співробітників відділу</a:t>
            </a:r>
            <a:r>
              <a:rPr lang="uk-UA" dirty="0" smtClean="0"/>
              <a:t>.</a:t>
            </a:r>
          </a:p>
          <a:p>
            <a:pPr algn="just"/>
            <a:r>
              <a:rPr lang="uk-UA" dirty="0" smtClean="0"/>
              <a:t>Замовлення </a:t>
            </a:r>
            <a:r>
              <a:rPr lang="uk-UA" dirty="0"/>
              <a:t>зовнішніх структур проведення оглядів громадської думки (або інших досліджень</a:t>
            </a:r>
            <a:r>
              <a:rPr lang="uk-UA" dirty="0" smtClean="0"/>
              <a:t>).</a:t>
            </a:r>
          </a:p>
          <a:p>
            <a:pPr algn="just"/>
            <a:r>
              <a:rPr lang="uk-UA" dirty="0" smtClean="0"/>
              <a:t>Контроль </a:t>
            </a:r>
            <a:r>
              <a:rPr lang="uk-UA" dirty="0"/>
              <a:t>за рекламою, зв'язок із рекламним підрозділом, якщо він входить до складу </a:t>
            </a:r>
            <a:r>
              <a:rPr lang="en-US" dirty="0"/>
              <a:t>PR-</a:t>
            </a:r>
            <a:r>
              <a:rPr lang="uk-UA" dirty="0"/>
              <a:t>відділу</a:t>
            </a:r>
            <a:r>
              <a:rPr lang="uk-UA" dirty="0" smtClean="0"/>
              <a:t>.</a:t>
            </a:r>
          </a:p>
          <a:p>
            <a:pPr algn="just"/>
            <a:r>
              <a:rPr lang="uk-UA" dirty="0" smtClean="0"/>
              <a:t>Встановлення </a:t>
            </a:r>
            <a:r>
              <a:rPr lang="uk-UA" dirty="0" err="1"/>
              <a:t>зв'язків</a:t>
            </a:r>
            <a:r>
              <a:rPr lang="uk-UA" dirty="0"/>
              <a:t> із політиками та чиновниками</a:t>
            </a:r>
            <a:r>
              <a:rPr lang="uk-UA" dirty="0" smtClean="0"/>
              <a:t>.</a:t>
            </a:r>
          </a:p>
          <a:p>
            <a:pPr algn="just"/>
            <a:r>
              <a:rPr lang="uk-UA" dirty="0" smtClean="0"/>
              <a:t>Офіційне </a:t>
            </a:r>
            <a:r>
              <a:rPr lang="uk-UA" dirty="0"/>
              <a:t>відкриття нових структур організації, запрошення високопосадовців, гостей та представників преси</a:t>
            </a:r>
            <a:r>
              <a:rPr lang="uk-UA" dirty="0" smtClean="0"/>
              <a:t>.</a:t>
            </a:r>
          </a:p>
        </p:txBody>
      </p:sp>
    </p:spTree>
    <p:extLst>
      <p:ext uri="{BB962C8B-B14F-4D97-AF65-F5344CB8AC3E}">
        <p14:creationId xmlns:p14="http://schemas.microsoft.com/office/powerpoint/2010/main" val="22616359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dirty="0"/>
              <a:t>Організація візитів членів королівських сімей, членів парламенту, високопосадовців, іноземних гостей.</a:t>
            </a:r>
          </a:p>
          <a:p>
            <a:pPr algn="just"/>
            <a:r>
              <a:rPr lang="uk-UA" dirty="0"/>
              <a:t>Святкування столітніх роковин, присудження королівських премій за досягнення у промисловості та інших святкових подій.(</a:t>
            </a:r>
            <a:r>
              <a:rPr lang="en-US" dirty="0"/>
              <a:t>y). </a:t>
            </a:r>
            <a:r>
              <a:rPr lang="uk-UA" dirty="0"/>
              <a:t>Забезпечення зворотного зв'язку: збирання газетних вирізок, записи на магнітофон та відеомагнітофон радіо- та телепередач та інших повідомлень, що надходять з-за меж організації.</a:t>
            </a:r>
          </a:p>
          <a:p>
            <a:pPr algn="just"/>
            <a:r>
              <a:rPr lang="uk-UA" dirty="0"/>
              <a:t>Аналіз зворотного зв'язку та оцінка результатів зусиль залежно від заявлених цілей.</a:t>
            </a:r>
          </a:p>
          <a:p>
            <a:endParaRPr lang="uk-UA" dirty="0"/>
          </a:p>
        </p:txBody>
      </p:sp>
    </p:spTree>
    <p:extLst>
      <p:ext uri="{BB962C8B-B14F-4D97-AF65-F5344CB8AC3E}">
        <p14:creationId xmlns:p14="http://schemas.microsoft.com/office/powerpoint/2010/main" val="10955035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sz="2800" dirty="0"/>
              <a:t>СИЛЬНІ І СЛАБІ СТОРОНИ В ДІЯЛЬНОСТІ </a:t>
            </a:r>
            <a:r>
              <a:rPr lang="en-US" sz="2800" dirty="0"/>
              <a:t>PR-</a:t>
            </a:r>
            <a:r>
              <a:rPr lang="uk-UA" sz="2800" dirty="0"/>
              <a:t>МЕНЕДЖЕРА І </a:t>
            </a:r>
            <a:r>
              <a:rPr lang="en-US" sz="2800" dirty="0"/>
              <a:t>PR-</a:t>
            </a:r>
            <a:r>
              <a:rPr lang="uk-UA" sz="2800" dirty="0"/>
              <a:t>ВІДДІЛУ</a:t>
            </a:r>
            <a:br>
              <a:rPr lang="uk-UA" sz="2800" dirty="0"/>
            </a:br>
            <a:endParaRPr lang="uk-UA" dirty="0"/>
          </a:p>
        </p:txBody>
      </p:sp>
      <p:sp>
        <p:nvSpPr>
          <p:cNvPr id="3" name="Объект 2"/>
          <p:cNvSpPr>
            <a:spLocks noGrp="1"/>
          </p:cNvSpPr>
          <p:nvPr>
            <p:ph idx="1"/>
          </p:nvPr>
        </p:nvSpPr>
        <p:spPr/>
        <p:txBody>
          <a:bodyPr>
            <a:normAutofit fontScale="92500" lnSpcReduction="20000"/>
          </a:bodyPr>
          <a:lstStyle/>
          <a:p>
            <a:endParaRPr lang="uk-UA" dirty="0"/>
          </a:p>
          <a:p>
            <a:pPr marL="0" indent="0">
              <a:buNone/>
            </a:pPr>
            <a:r>
              <a:rPr lang="uk-UA" dirty="0" smtClean="0"/>
              <a:t>Переваги:</a:t>
            </a:r>
            <a:endParaRPr lang="uk-UA" dirty="0"/>
          </a:p>
          <a:p>
            <a:pPr algn="just"/>
            <a:r>
              <a:rPr lang="en-US" dirty="0" smtClean="0"/>
              <a:t>PR-</a:t>
            </a:r>
            <a:r>
              <a:rPr lang="uk-UA" dirty="0"/>
              <a:t>менеджер добре знайомий зі своєю організацією.</a:t>
            </a:r>
          </a:p>
          <a:p>
            <a:pPr algn="just"/>
            <a:r>
              <a:rPr lang="en-US" dirty="0" smtClean="0"/>
              <a:t>PR-</a:t>
            </a:r>
            <a:r>
              <a:rPr lang="uk-UA" dirty="0"/>
              <a:t>менеджер може також мати спеціальні знання чи досвід у торгівлі, промисловості чи сфері, якою безпосередньо займається організація.</a:t>
            </a:r>
          </a:p>
          <a:p>
            <a:pPr algn="just"/>
            <a:r>
              <a:rPr lang="en-US" dirty="0" smtClean="0"/>
              <a:t>PR-</a:t>
            </a:r>
            <a:r>
              <a:rPr lang="uk-UA" dirty="0"/>
              <a:t>менеджер може легко встановлювати лінії комунікації всередині організації та таким чином швидко отримувати надійну інформацію.</a:t>
            </a:r>
          </a:p>
          <a:p>
            <a:pPr algn="just"/>
            <a:r>
              <a:rPr lang="en-US" dirty="0" smtClean="0"/>
              <a:t>PR-</a:t>
            </a:r>
            <a:r>
              <a:rPr lang="uk-UA" dirty="0"/>
              <a:t>менеджер постійно знаходиться на місці та при виникненні критичного становища може швидко приймати рішення та </a:t>
            </a:r>
            <a:r>
              <a:rPr lang="uk-UA" dirty="0" err="1"/>
              <a:t>оперативно</a:t>
            </a:r>
            <a:r>
              <a:rPr lang="uk-UA" dirty="0"/>
              <a:t> діяти.</a:t>
            </a:r>
          </a:p>
          <a:p>
            <a:pPr algn="just"/>
            <a:r>
              <a:rPr lang="en-US" dirty="0" smtClean="0"/>
              <a:t>PR-</a:t>
            </a:r>
            <a:r>
              <a:rPr lang="uk-UA" dirty="0"/>
              <a:t>менеджер перебуває у сильній позиції, що дозволяє йому давати щодня рекомендації керівництву.</a:t>
            </a:r>
          </a:p>
        </p:txBody>
      </p:sp>
    </p:spTree>
    <p:extLst>
      <p:ext uri="{BB962C8B-B14F-4D97-AF65-F5344CB8AC3E}">
        <p14:creationId xmlns:p14="http://schemas.microsoft.com/office/powerpoint/2010/main" val="23646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Недоліки</a:t>
            </a:r>
            <a:br>
              <a:rPr lang="uk-UA" dirty="0"/>
            </a:br>
            <a:endParaRPr lang="uk-UA" dirty="0"/>
          </a:p>
        </p:txBody>
      </p:sp>
      <p:sp>
        <p:nvSpPr>
          <p:cNvPr id="3" name="Объект 2"/>
          <p:cNvSpPr>
            <a:spLocks noGrp="1"/>
          </p:cNvSpPr>
          <p:nvPr>
            <p:ph idx="1"/>
          </p:nvPr>
        </p:nvSpPr>
        <p:spPr/>
        <p:txBody>
          <a:bodyPr>
            <a:normAutofit fontScale="85000" lnSpcReduction="20000"/>
          </a:bodyPr>
          <a:lstStyle/>
          <a:p>
            <a:pPr algn="just"/>
            <a:r>
              <a:rPr lang="en-US" dirty="0" smtClean="0"/>
              <a:t>PR-</a:t>
            </a:r>
            <a:r>
              <a:rPr lang="uk-UA" dirty="0"/>
              <a:t>менеджер може бути таким близьким до організації або бути таким її ентузіастом, що його думка стає упередженою. Це може бути відбиток у його необ'єктивних формулюваннях, які стають в організацію шкідливими. Медіа дуже цинічно ставляться до таких речей. Те саме відбувається, якщо була зроблена помилка, і </a:t>
            </a:r>
            <a:r>
              <a:rPr lang="en-US" dirty="0"/>
              <a:t>PR </a:t>
            </a:r>
            <a:r>
              <a:rPr lang="uk-UA" dirty="0"/>
              <a:t>був змішаний з іншими видами діяльності, такими як реклама, маркетинг або продажу. У цьому випадку медіа можуть недовірливо ставитися до матеріалу, що до них надходить, наприклад, від «менеджера з </a:t>
            </a:r>
            <a:r>
              <a:rPr lang="uk-UA" dirty="0" err="1"/>
              <a:t>паблісіті</a:t>
            </a:r>
            <a:r>
              <a:rPr lang="uk-UA" dirty="0"/>
              <a:t>» або з «відділу з </a:t>
            </a:r>
            <a:r>
              <a:rPr lang="uk-UA" dirty="0" err="1"/>
              <a:t>паблісіті</a:t>
            </a:r>
            <a:r>
              <a:rPr lang="uk-UA" dirty="0"/>
              <a:t>». Фахівці організації, які займаються рекламою, маркетингом або продажами, зазвичай набувають місця або часу в рекламних відділах медіа, і при цьому вони </a:t>
            </a:r>
            <a:r>
              <a:rPr lang="uk-UA" dirty="0" err="1"/>
              <a:t>рідко</a:t>
            </a:r>
            <a:r>
              <a:rPr lang="uk-UA" dirty="0"/>
              <a:t> розуміють, що матеріали, що належать до сфери </a:t>
            </a:r>
            <a:r>
              <a:rPr lang="en-US" dirty="0"/>
              <a:t>PR, </a:t>
            </a:r>
            <a:r>
              <a:rPr lang="uk-UA" dirty="0"/>
              <a:t>повинні направлятися до редакторських відділів, фахівці в яких розмовляють зовсім іншою мовою, прагнуть отримувати справді новини, а не чергову порцію «бульбашок» у вигляді дифірамбів самим собі. Зазвичай подібні «бульбашки» надходять до них із джерел, не пов'язаних з </a:t>
            </a:r>
            <a:r>
              <a:rPr lang="en-US" dirty="0"/>
              <a:t>PR, </a:t>
            </a:r>
            <a:r>
              <a:rPr lang="uk-UA" dirty="0"/>
              <a:t>хоча іноді подібні матеріали потрапляють до них і від </a:t>
            </a:r>
            <a:r>
              <a:rPr lang="en-US" dirty="0"/>
              <a:t>PR-</a:t>
            </a:r>
            <a:r>
              <a:rPr lang="uk-UA" dirty="0"/>
              <a:t>менеджерів.</a:t>
            </a:r>
          </a:p>
          <a:p>
            <a:pPr algn="just"/>
            <a:r>
              <a:rPr lang="uk-UA" dirty="0" smtClean="0"/>
              <a:t>Якщо </a:t>
            </a:r>
            <a:r>
              <a:rPr lang="en-US" dirty="0"/>
              <a:t>PR-</a:t>
            </a:r>
            <a:r>
              <a:rPr lang="uk-UA" dirty="0"/>
              <a:t>менеджер не навчено належним чином і недостатньо кваліфікований, він може стати джерелом великих неприємностей</a:t>
            </a:r>
            <a:r>
              <a:rPr lang="uk-UA" dirty="0" smtClean="0"/>
              <a:t>.</a:t>
            </a:r>
            <a:endParaRPr lang="uk-UA" dirty="0"/>
          </a:p>
        </p:txBody>
      </p:sp>
    </p:spTree>
    <p:extLst>
      <p:ext uri="{BB962C8B-B14F-4D97-AF65-F5344CB8AC3E}">
        <p14:creationId xmlns:p14="http://schemas.microsoft.com/office/powerpoint/2010/main" val="16011052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en-US" dirty="0"/>
              <a:t>PR-</a:t>
            </a:r>
            <a:r>
              <a:rPr lang="uk-UA" dirty="0"/>
              <a:t>менеджер може не мати потрібного статусу, щоб скористатися повагою з боку керівництва власної організації та представників медіа.</a:t>
            </a:r>
          </a:p>
          <a:p>
            <a:pPr algn="just"/>
            <a:r>
              <a:rPr lang="en-US" dirty="0"/>
              <a:t>PR-</a:t>
            </a:r>
            <a:r>
              <a:rPr lang="uk-UA" dirty="0"/>
              <a:t>менеджеру керівництво може просто дати посаду </a:t>
            </a:r>
            <a:r>
              <a:rPr lang="en-US" dirty="0"/>
              <a:t>PR-</a:t>
            </a:r>
            <a:r>
              <a:rPr lang="uk-UA" dirty="0"/>
              <a:t>фахівця (</a:t>
            </a:r>
            <a:r>
              <a:rPr lang="en-US" dirty="0"/>
              <a:t>PRO), </a:t>
            </a:r>
            <a:r>
              <a:rPr lang="uk-UA" dirty="0"/>
              <a:t>яке бачить у цьому хороший спосіб для висування старшої особи «вбік», внаслідок чого людина починає непрофесійно займатися справою, в якій немає достатніх спеціальних знань.</a:t>
            </a:r>
          </a:p>
          <a:p>
            <a:pPr algn="just"/>
            <a:r>
              <a:rPr lang="uk-UA" dirty="0"/>
              <a:t>Керівництво може не погодитись з кваліфікаційними вимогами, які дають можливість </a:t>
            </a:r>
            <a:r>
              <a:rPr lang="en-US" dirty="0"/>
              <a:t>PR-</a:t>
            </a:r>
            <a:r>
              <a:rPr lang="uk-UA" dirty="0"/>
              <a:t>менеджеру взяти відповідальність за </a:t>
            </a:r>
            <a:r>
              <a:rPr lang="uk-UA" dirty="0" smtClean="0"/>
              <a:t>зазначені раніше обов'язки </a:t>
            </a:r>
            <a:r>
              <a:rPr lang="uk-UA" dirty="0"/>
              <a:t>або займатися роботами, зазначеними у </a:t>
            </a:r>
            <a:r>
              <a:rPr lang="uk-UA" dirty="0" smtClean="0"/>
              <a:t>списку.</a:t>
            </a:r>
            <a:endParaRPr lang="uk-UA" dirty="0"/>
          </a:p>
        </p:txBody>
      </p:sp>
    </p:spTree>
    <p:extLst>
      <p:ext uri="{BB962C8B-B14F-4D97-AF65-F5344CB8AC3E}">
        <p14:creationId xmlns:p14="http://schemas.microsoft.com/office/powerpoint/2010/main" val="23291812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Умови, необхідні якісних </a:t>
            </a:r>
            <a:r>
              <a:rPr lang="en-US" dirty="0" smtClean="0"/>
              <a:t>PR</a:t>
            </a:r>
            <a:r>
              <a:rPr lang="uk-UA" dirty="0" smtClean="0"/>
              <a:t> </a:t>
            </a:r>
            <a:endParaRPr lang="uk-UA" dirty="0"/>
          </a:p>
        </p:txBody>
      </p:sp>
      <p:sp>
        <p:nvSpPr>
          <p:cNvPr id="3" name="Объект 2"/>
          <p:cNvSpPr>
            <a:spLocks noGrp="1"/>
          </p:cNvSpPr>
          <p:nvPr>
            <p:ph idx="1"/>
          </p:nvPr>
        </p:nvSpPr>
        <p:spPr/>
        <p:txBody>
          <a:bodyPr>
            <a:normAutofit fontScale="92500" lnSpcReduction="20000"/>
          </a:bodyPr>
          <a:lstStyle/>
          <a:p>
            <a:pPr marL="0" indent="0" algn="just">
              <a:buNone/>
            </a:pPr>
            <a:r>
              <a:rPr lang="uk-UA" dirty="0" smtClean="0"/>
              <a:t>1</a:t>
            </a:r>
            <a:r>
              <a:rPr lang="uk-UA" dirty="0"/>
              <a:t>. Людські ресурси. Людям надається автономія та можливість приймати рішення. Наявність взаємозалежності та духу єдиної команди</a:t>
            </a:r>
            <a:r>
              <a:rPr lang="uk-UA" dirty="0" smtClean="0"/>
              <a:t>.</a:t>
            </a:r>
            <a:endParaRPr lang="en-US" dirty="0" smtClean="0"/>
          </a:p>
          <a:p>
            <a:pPr marL="0" indent="0" algn="just">
              <a:buNone/>
            </a:pPr>
            <a:r>
              <a:rPr lang="uk-UA" dirty="0" smtClean="0"/>
              <a:t>2</a:t>
            </a:r>
            <a:r>
              <a:rPr lang="uk-UA" dirty="0"/>
              <a:t>. Органічна структура. Відсутність бюрократизму, ухвалення рішень на децентралізованій основі. Такий порядок більше сприяє інновації та задоволеності працею. </a:t>
            </a:r>
            <a:endParaRPr lang="en-US" dirty="0"/>
          </a:p>
          <a:p>
            <a:pPr marL="0" indent="0" algn="just">
              <a:buNone/>
            </a:pPr>
            <a:r>
              <a:rPr lang="uk-UA" dirty="0" smtClean="0"/>
              <a:t>3</a:t>
            </a:r>
            <a:r>
              <a:rPr lang="uk-UA" dirty="0"/>
              <a:t>. Дух підприємництва. Заохочення інноваційної діяльності. </a:t>
            </a:r>
            <a:endParaRPr lang="en-US" dirty="0" smtClean="0"/>
          </a:p>
          <a:p>
            <a:pPr marL="0" indent="0" algn="just">
              <a:buNone/>
            </a:pPr>
            <a:r>
              <a:rPr lang="uk-UA" dirty="0"/>
              <a:t>4</a:t>
            </a:r>
            <a:r>
              <a:rPr lang="uk-UA" dirty="0" smtClean="0"/>
              <a:t>.</a:t>
            </a:r>
            <a:r>
              <a:rPr lang="uk-UA" dirty="0"/>
              <a:t> Симетрична система спілкування. Наявність двосторонньої комунікації та діалогу. Вміння слухати, вести переговори та вирішувати конфлікт переважає над розпорядженнями та нав'язуванням думок. </a:t>
            </a:r>
            <a:endParaRPr lang="en-US" dirty="0" smtClean="0"/>
          </a:p>
          <a:p>
            <a:pPr marL="0" indent="0" algn="just">
              <a:buNone/>
            </a:pPr>
            <a:r>
              <a:rPr lang="uk-UA" dirty="0"/>
              <a:t>5. Лідерство. Демократичний метод управління. Примат делегування повноважень над авторитарною моделлю. </a:t>
            </a:r>
            <a:endParaRPr lang="en-US" dirty="0"/>
          </a:p>
          <a:p>
            <a:pPr marL="0" indent="0" algn="just">
              <a:buNone/>
            </a:pPr>
            <a:r>
              <a:rPr lang="en-US" dirty="0" smtClean="0"/>
              <a:t>6</a:t>
            </a:r>
            <a:r>
              <a:rPr lang="uk-UA" dirty="0" smtClean="0"/>
              <a:t>. </a:t>
            </a:r>
            <a:r>
              <a:rPr lang="uk-UA" dirty="0"/>
              <a:t>Розвинена культура співучасті. Люди активно включені у процес прийняття рішень. </a:t>
            </a:r>
            <a:endParaRPr lang="en-US" dirty="0"/>
          </a:p>
        </p:txBody>
      </p:sp>
    </p:spTree>
    <p:extLst>
      <p:ext uri="{BB962C8B-B14F-4D97-AF65-F5344CB8AC3E}">
        <p14:creationId xmlns:p14="http://schemas.microsoft.com/office/powerpoint/2010/main" val="18447702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fontScale="92500" lnSpcReduction="20000"/>
          </a:bodyPr>
          <a:lstStyle/>
          <a:p>
            <a:pPr marL="0" indent="0" algn="just">
              <a:buNone/>
            </a:pPr>
            <a:r>
              <a:rPr lang="uk-UA" dirty="0"/>
              <a:t>7. Стратегічне планування. Кінцеві терміни оптимізуються з урахуванням можливостей ситуації. Стратегічне планування здійснюється за допомогою аналізу обстановки та селекції проблем. </a:t>
            </a:r>
            <a:endParaRPr lang="en-US" dirty="0"/>
          </a:p>
          <a:p>
            <a:pPr marL="0" indent="0" algn="just">
              <a:buNone/>
            </a:pPr>
            <a:r>
              <a:rPr lang="uk-UA" dirty="0"/>
              <a:t> 8. Соціальна відповідальність. Організація врівноважує власні та суспільні інтереси. </a:t>
            </a:r>
            <a:endParaRPr lang="en-US" dirty="0"/>
          </a:p>
          <a:p>
            <a:pPr marL="0" indent="0" algn="just">
              <a:buNone/>
            </a:pPr>
            <a:r>
              <a:rPr lang="uk-UA" dirty="0"/>
              <a:t>9. Підтримка жінок та представників національних меншин. Активно проводиться лінія найму на роботу та просування по службі представників цих груп населення. </a:t>
            </a:r>
            <a:endParaRPr lang="en-US" dirty="0"/>
          </a:p>
          <a:p>
            <a:pPr marL="0" indent="0" algn="just">
              <a:buNone/>
            </a:pPr>
            <a:r>
              <a:rPr lang="uk-UA" dirty="0"/>
              <a:t>10. Акцент на якості. Наявність програм внутрішнього контролю якості та уважний аналіз зворотного зв'язку з клієнтами. </a:t>
            </a:r>
            <a:endParaRPr lang="en-US" dirty="0"/>
          </a:p>
          <a:p>
            <a:pPr marL="0" indent="0" algn="just">
              <a:buNone/>
            </a:pPr>
            <a:r>
              <a:rPr lang="uk-UA" dirty="0"/>
              <a:t>11. Ефективні операційні системи. Керівництво постійно аналізує свою роботу, шукає шляхи збільшення продуктивності. </a:t>
            </a:r>
            <a:endParaRPr lang="en-US" dirty="0"/>
          </a:p>
          <a:p>
            <a:pPr marL="0" indent="0" algn="just">
              <a:buNone/>
            </a:pPr>
            <a:r>
              <a:rPr lang="uk-UA" dirty="0"/>
              <a:t>12. Культура соціального співробітництва. Співучасть всіх працівників як загальноприйнятий критерій функціонування організації.</a:t>
            </a:r>
          </a:p>
          <a:p>
            <a:endParaRPr lang="uk-UA" dirty="0"/>
          </a:p>
        </p:txBody>
      </p:sp>
    </p:spTree>
    <p:extLst>
      <p:ext uri="{BB962C8B-B14F-4D97-AF65-F5344CB8AC3E}">
        <p14:creationId xmlns:p14="http://schemas.microsoft.com/office/powerpoint/2010/main" val="31720263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Компетентність, необхідна для роботи у </a:t>
            </a:r>
            <a:r>
              <a:rPr lang="en-US" dirty="0" smtClean="0"/>
              <a:t>PR</a:t>
            </a:r>
            <a:r>
              <a:rPr lang="uk-UA" dirty="0" smtClean="0"/>
              <a:t>-відділі</a:t>
            </a:r>
            <a:r>
              <a:rPr lang="uk-UA" dirty="0"/>
              <a:t/>
            </a:r>
            <a:br>
              <a:rPr lang="uk-UA" dirty="0"/>
            </a:br>
            <a:endParaRPr lang="uk-UA" dirty="0"/>
          </a:p>
        </p:txBody>
      </p:sp>
      <p:sp>
        <p:nvSpPr>
          <p:cNvPr id="3" name="Объект 2"/>
          <p:cNvSpPr>
            <a:spLocks noGrp="1"/>
          </p:cNvSpPr>
          <p:nvPr>
            <p:ph idx="1"/>
          </p:nvPr>
        </p:nvSpPr>
        <p:spPr/>
        <p:txBody>
          <a:bodyPr>
            <a:normAutofit fontScale="92500" lnSpcReduction="10000"/>
          </a:bodyPr>
          <a:lstStyle/>
          <a:p>
            <a:pPr marL="0" indent="0" algn="just">
              <a:buNone/>
            </a:pPr>
            <a:r>
              <a:rPr lang="uk-UA" dirty="0" smtClean="0"/>
              <a:t>Знання </a:t>
            </a:r>
            <a:r>
              <a:rPr lang="uk-UA" dirty="0"/>
              <a:t>стратегічного та </a:t>
            </a:r>
            <a:r>
              <a:rPr lang="uk-UA" dirty="0" smtClean="0"/>
              <a:t>операційного</a:t>
            </a:r>
            <a:endParaRPr lang="uk-UA" dirty="0"/>
          </a:p>
          <a:p>
            <a:pPr algn="just"/>
            <a:r>
              <a:rPr lang="uk-UA" dirty="0" smtClean="0"/>
              <a:t>Вміння </a:t>
            </a:r>
            <a:r>
              <a:rPr lang="uk-UA" dirty="0"/>
              <a:t>розробляти стратегію </a:t>
            </a:r>
            <a:r>
              <a:rPr lang="uk-UA" dirty="0" smtClean="0"/>
              <a:t>вирішення</a:t>
            </a:r>
            <a:r>
              <a:rPr lang="en-US" dirty="0" smtClean="0"/>
              <a:t> </a:t>
            </a:r>
            <a:r>
              <a:rPr lang="uk-UA" dirty="0" smtClean="0"/>
              <a:t>проблем</a:t>
            </a:r>
            <a:endParaRPr lang="uk-UA" dirty="0"/>
          </a:p>
          <a:p>
            <a:pPr algn="just"/>
            <a:r>
              <a:rPr lang="uk-UA" dirty="0" smtClean="0"/>
              <a:t>Керувати </a:t>
            </a:r>
            <a:r>
              <a:rPr lang="uk-UA" dirty="0"/>
              <a:t>реакцією організації </a:t>
            </a:r>
            <a:r>
              <a:rPr lang="uk-UA" dirty="0" smtClean="0"/>
              <a:t>на</a:t>
            </a:r>
            <a:r>
              <a:rPr lang="en-US" dirty="0" smtClean="0"/>
              <a:t> </a:t>
            </a:r>
            <a:r>
              <a:rPr lang="uk-UA" dirty="0" smtClean="0"/>
              <a:t>виникаючі </a:t>
            </a:r>
            <a:r>
              <a:rPr lang="uk-UA" dirty="0"/>
              <a:t>проблеми</a:t>
            </a:r>
          </a:p>
          <a:p>
            <a:pPr algn="just"/>
            <a:r>
              <a:rPr lang="uk-UA" dirty="0" smtClean="0"/>
              <a:t>Визначати </a:t>
            </a:r>
            <a:r>
              <a:rPr lang="uk-UA" dirty="0"/>
              <a:t>цілі та завдання </a:t>
            </a:r>
            <a:r>
              <a:rPr lang="en-US" dirty="0" smtClean="0"/>
              <a:t>PR</a:t>
            </a:r>
            <a:r>
              <a:rPr lang="uk-UA" dirty="0" smtClean="0"/>
              <a:t>-відділу</a:t>
            </a:r>
            <a:endParaRPr lang="uk-UA" dirty="0"/>
          </a:p>
          <a:p>
            <a:pPr algn="just"/>
            <a:r>
              <a:rPr lang="uk-UA" dirty="0" smtClean="0"/>
              <a:t>Складати </a:t>
            </a:r>
            <a:r>
              <a:rPr lang="uk-UA" dirty="0"/>
              <a:t>бюджет</a:t>
            </a:r>
          </a:p>
          <a:p>
            <a:pPr algn="just"/>
            <a:r>
              <a:rPr lang="uk-UA" dirty="0" smtClean="0"/>
              <a:t>Керувати людьми</a:t>
            </a:r>
            <a:endParaRPr lang="en-US" dirty="0" smtClean="0"/>
          </a:p>
          <a:p>
            <a:pPr marL="0" indent="0" algn="just">
              <a:buNone/>
            </a:pPr>
            <a:r>
              <a:rPr lang="uk-UA" dirty="0"/>
              <a:t>Знання переговорного процесу</a:t>
            </a:r>
            <a:r>
              <a:rPr lang="en-US" dirty="0"/>
              <a:t> </a:t>
            </a:r>
            <a:r>
              <a:rPr lang="uk-UA" dirty="0"/>
              <a:t>менеджменту</a:t>
            </a:r>
          </a:p>
          <a:p>
            <a:pPr algn="just"/>
            <a:r>
              <a:rPr lang="uk-UA" dirty="0" smtClean="0"/>
              <a:t>Вміння </a:t>
            </a:r>
            <a:r>
              <a:rPr lang="uk-UA" dirty="0"/>
              <a:t>вести переговори з активістами груп</a:t>
            </a:r>
            <a:r>
              <a:rPr lang="en-US" dirty="0"/>
              <a:t> </a:t>
            </a:r>
            <a:r>
              <a:rPr lang="uk-UA" dirty="0" smtClean="0"/>
              <a:t>громадськості</a:t>
            </a:r>
            <a:endParaRPr lang="en-US" dirty="0" smtClean="0"/>
          </a:p>
          <a:p>
            <a:pPr algn="just"/>
            <a:r>
              <a:rPr lang="uk-UA" dirty="0" smtClean="0"/>
              <a:t>Допомагати </a:t>
            </a:r>
            <a:r>
              <a:rPr lang="uk-UA" dirty="0"/>
              <a:t>керівництву організації розбиратися в</a:t>
            </a:r>
            <a:r>
              <a:rPr lang="en-US" dirty="0"/>
              <a:t> </a:t>
            </a:r>
            <a:r>
              <a:rPr lang="uk-UA" dirty="0"/>
              <a:t>громадській </a:t>
            </a:r>
            <a:r>
              <a:rPr lang="uk-UA" dirty="0" smtClean="0"/>
              <a:t>думці</a:t>
            </a:r>
            <a:endParaRPr lang="en-US" dirty="0" smtClean="0"/>
          </a:p>
          <a:p>
            <a:pPr algn="just"/>
            <a:r>
              <a:rPr lang="uk-UA" dirty="0" smtClean="0"/>
              <a:t>Користуватися </a:t>
            </a:r>
            <a:r>
              <a:rPr lang="uk-UA" dirty="0"/>
              <a:t>теоріями вирішення конфліктів </a:t>
            </a:r>
            <a:r>
              <a:rPr lang="uk-UA" dirty="0" smtClean="0"/>
              <a:t>з</a:t>
            </a:r>
            <a:r>
              <a:rPr lang="en-US" dirty="0" smtClean="0"/>
              <a:t> </a:t>
            </a:r>
            <a:r>
              <a:rPr lang="uk-UA" dirty="0" smtClean="0"/>
              <a:t>громадськістю</a:t>
            </a:r>
            <a:endParaRPr lang="uk-UA" dirty="0"/>
          </a:p>
        </p:txBody>
      </p:sp>
    </p:spTree>
    <p:extLst>
      <p:ext uri="{BB962C8B-B14F-4D97-AF65-F5344CB8AC3E}">
        <p14:creationId xmlns:p14="http://schemas.microsoft.com/office/powerpoint/2010/main" val="3326168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dirty="0" smtClean="0"/>
              <a:t>Якщо </a:t>
            </a:r>
            <a:r>
              <a:rPr lang="uk-UA" dirty="0"/>
              <a:t>якась компанія має справу з величезною кількістю роботи, пов'язаної з </a:t>
            </a:r>
            <a:r>
              <a:rPr lang="en-US" dirty="0"/>
              <a:t>PR, </a:t>
            </a:r>
            <a:r>
              <a:rPr lang="uk-UA" dirty="0"/>
              <a:t>то їй доцільно мати свій відділ, який постійно займається цим напрямком. </a:t>
            </a:r>
            <a:endParaRPr lang="uk-UA" dirty="0" smtClean="0"/>
          </a:p>
          <a:p>
            <a:pPr algn="just"/>
            <a:r>
              <a:rPr lang="uk-UA" dirty="0" smtClean="0"/>
              <a:t>Звернення </a:t>
            </a:r>
            <a:r>
              <a:rPr lang="uk-UA" dirty="0"/>
              <a:t>до зовнішньої консалтингової служби </a:t>
            </a:r>
            <a:r>
              <a:rPr lang="uk-UA" dirty="0" err="1"/>
              <a:t>прийнятно</a:t>
            </a:r>
            <a:r>
              <a:rPr lang="uk-UA" dirty="0"/>
              <a:t>, якщо не потрібно засновувати </a:t>
            </a:r>
            <a:r>
              <a:rPr lang="en-US" dirty="0"/>
              <a:t>PR-</a:t>
            </a:r>
            <a:r>
              <a:rPr lang="uk-UA" dirty="0"/>
              <a:t>відділ у собі або вкладати кошти в його розширення, якщо потрібні спеціальні </a:t>
            </a:r>
            <a:r>
              <a:rPr lang="en-US" dirty="0"/>
              <a:t>PR-</a:t>
            </a:r>
            <a:r>
              <a:rPr lang="uk-UA" dirty="0"/>
              <a:t>навички та вміння, яких немає у власних фахівців, наприклад, фінансовий </a:t>
            </a:r>
            <a:r>
              <a:rPr lang="en-US" dirty="0"/>
              <a:t>PR, </a:t>
            </a:r>
            <a:r>
              <a:rPr lang="uk-UA" dirty="0"/>
              <a:t>або необхідна рада незалежного експерта.</a:t>
            </a:r>
          </a:p>
        </p:txBody>
      </p:sp>
    </p:spTree>
    <p:extLst>
      <p:ext uri="{BB962C8B-B14F-4D97-AF65-F5344CB8AC3E}">
        <p14:creationId xmlns:p14="http://schemas.microsoft.com/office/powerpoint/2010/main" val="688365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marL="0" indent="0" algn="just">
              <a:buNone/>
            </a:pPr>
            <a:r>
              <a:rPr lang="uk-UA" dirty="0"/>
              <a:t>Знання дослідницької роботи</a:t>
            </a:r>
          </a:p>
          <a:p>
            <a:pPr algn="just"/>
            <a:r>
              <a:rPr lang="uk-UA" dirty="0"/>
              <a:t>Вміння здійснювати аналіз ситуації </a:t>
            </a:r>
            <a:endParaRPr lang="en-US" dirty="0"/>
          </a:p>
          <a:p>
            <a:pPr algn="just"/>
            <a:r>
              <a:rPr lang="uk-UA" dirty="0"/>
              <a:t>Визначати ставлення громадськості до</a:t>
            </a:r>
            <a:r>
              <a:rPr lang="en-US" dirty="0"/>
              <a:t> </a:t>
            </a:r>
            <a:r>
              <a:rPr lang="uk-UA" dirty="0"/>
              <a:t>організації</a:t>
            </a:r>
          </a:p>
          <a:p>
            <a:pPr algn="just"/>
            <a:r>
              <a:rPr lang="uk-UA" dirty="0"/>
              <a:t>Використовувати наукові методи сегментації</a:t>
            </a:r>
            <a:r>
              <a:rPr lang="en-US" dirty="0"/>
              <a:t> </a:t>
            </a:r>
            <a:r>
              <a:rPr lang="uk-UA" dirty="0"/>
              <a:t>громадськості</a:t>
            </a:r>
          </a:p>
          <a:p>
            <a:pPr algn="just"/>
            <a:r>
              <a:rPr lang="uk-UA" dirty="0"/>
              <a:t>Проводити оціночні дослідження</a:t>
            </a:r>
            <a:endParaRPr lang="en-US" dirty="0"/>
          </a:p>
          <a:p>
            <a:pPr marL="0" indent="0" algn="just">
              <a:buNone/>
            </a:pPr>
            <a:r>
              <a:rPr lang="uk-UA" dirty="0"/>
              <a:t>Вміння переконувати</a:t>
            </a:r>
            <a:endParaRPr lang="en-US" dirty="0"/>
          </a:p>
          <a:p>
            <a:pPr algn="just"/>
            <a:r>
              <a:rPr lang="uk-UA" dirty="0"/>
              <a:t>Переконувати громадськість у правильності</a:t>
            </a:r>
            <a:r>
              <a:rPr lang="en-US" dirty="0"/>
              <a:t> </a:t>
            </a:r>
            <a:r>
              <a:rPr lang="uk-UA" dirty="0"/>
              <a:t>політики організації</a:t>
            </a:r>
          </a:p>
          <a:p>
            <a:pPr algn="just"/>
            <a:r>
              <a:rPr lang="uk-UA" dirty="0"/>
              <a:t>Вміти користуватися теорією соціального встановлення</a:t>
            </a:r>
            <a:r>
              <a:rPr lang="en-US" dirty="0"/>
              <a:t> </a:t>
            </a:r>
            <a:r>
              <a:rPr lang="uk-UA" dirty="0"/>
              <a:t>у ході кампаній</a:t>
            </a:r>
          </a:p>
          <a:p>
            <a:pPr algn="just"/>
            <a:r>
              <a:rPr lang="uk-UA" dirty="0"/>
              <a:t>Домагатися бажаної організації поведінки</a:t>
            </a:r>
            <a:r>
              <a:rPr lang="en-US" dirty="0"/>
              <a:t> </a:t>
            </a:r>
            <a:r>
              <a:rPr lang="uk-UA" dirty="0"/>
              <a:t>людей</a:t>
            </a:r>
          </a:p>
          <a:p>
            <a:endParaRPr lang="uk-UA" dirty="0"/>
          </a:p>
        </p:txBody>
      </p:sp>
    </p:spTree>
    <p:extLst>
      <p:ext uri="{BB962C8B-B14F-4D97-AF65-F5344CB8AC3E}">
        <p14:creationId xmlns:p14="http://schemas.microsoft.com/office/powerpoint/2010/main" val="6966288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Напрямки</a:t>
            </a:r>
            <a:r>
              <a:rPr lang="en-US" dirty="0" smtClean="0"/>
              <a:t> </a:t>
            </a:r>
            <a:r>
              <a:rPr lang="uk-UA" dirty="0" smtClean="0"/>
              <a:t>роботи відділу</a:t>
            </a:r>
            <a:endParaRPr lang="uk-UA" dirty="0"/>
          </a:p>
        </p:txBody>
      </p:sp>
      <p:sp>
        <p:nvSpPr>
          <p:cNvPr id="3" name="Объект 2"/>
          <p:cNvSpPr>
            <a:spLocks noGrp="1"/>
          </p:cNvSpPr>
          <p:nvPr>
            <p:ph idx="1"/>
          </p:nvPr>
        </p:nvSpPr>
        <p:spPr/>
        <p:txBody>
          <a:bodyPr>
            <a:normAutofit fontScale="92500" lnSpcReduction="20000"/>
          </a:bodyPr>
          <a:lstStyle/>
          <a:p>
            <a:pPr algn="just"/>
            <a:r>
              <a:rPr lang="uk-UA" dirty="0" smtClean="0"/>
              <a:t>1</a:t>
            </a:r>
            <a:r>
              <a:rPr lang="uk-UA" b="1" dirty="0"/>
              <a:t>. Поради, консультації з питань, пов'язаних з </a:t>
            </a:r>
            <a:r>
              <a:rPr lang="uk-UA" b="1" dirty="0" err="1"/>
              <a:t>паблік</a:t>
            </a:r>
            <a:r>
              <a:rPr lang="uk-UA" b="1" dirty="0"/>
              <a:t> </a:t>
            </a:r>
            <a:r>
              <a:rPr lang="uk-UA" b="1" dirty="0" err="1"/>
              <a:t>рілейшнз</a:t>
            </a:r>
            <a:r>
              <a:rPr lang="uk-UA" dirty="0"/>
              <a:t>, даються як вищому керівництву компанії, так і керівникам окремих її підрозділів чи секторів. Оскільки </a:t>
            </a:r>
            <a:r>
              <a:rPr lang="uk-UA" dirty="0" err="1"/>
              <a:t>паблік</a:t>
            </a:r>
            <a:r>
              <a:rPr lang="uk-UA" dirty="0"/>
              <a:t> </a:t>
            </a:r>
            <a:r>
              <a:rPr lang="uk-UA" dirty="0" err="1"/>
              <a:t>рілейшнз</a:t>
            </a:r>
            <a:r>
              <a:rPr lang="uk-UA" dirty="0"/>
              <a:t> — функція спеціального персоналу, то стосовно нього особлива політика з питань консультування зазвичай не розробляється і оперативні рішення у зв'язку з цим не приймаються. Однак даний персонал де-факто несе пряму відповідальність за виявлення та визначення проблем, вироблення рекомендації для керівництва корпорації щодо прийняття рішень та формування політики, пов'язаної із забезпеченням надійних </a:t>
            </a:r>
            <a:r>
              <a:rPr lang="uk-UA" dirty="0" err="1"/>
              <a:t>зв'язків</a:t>
            </a:r>
            <a:r>
              <a:rPr lang="uk-UA" dirty="0"/>
              <a:t> із громадськістю. Ідеально, коли керівник служби </a:t>
            </a:r>
            <a:r>
              <a:rPr lang="uk-UA" dirty="0" err="1"/>
              <a:t>паблік</a:t>
            </a:r>
            <a:r>
              <a:rPr lang="uk-UA" dirty="0"/>
              <a:t> </a:t>
            </a:r>
            <a:r>
              <a:rPr lang="uk-UA" dirty="0" err="1"/>
              <a:t>рілейшнз</a:t>
            </a:r>
            <a:r>
              <a:rPr lang="uk-UA" dirty="0"/>
              <a:t> дає такі рекомендації як член керівної ради корпорації під час його засідань або під час особистих бесід із лінійними керівниками окремих підрозділів. Але навіть за відсутності таких службових можливостей керівник ПР-підрозділу зобов'язаний давати рекомендації в усній чи письмовій формі каналами, що існують всередині організації. </a:t>
            </a:r>
          </a:p>
        </p:txBody>
      </p:sp>
    </p:spTree>
    <p:extLst>
      <p:ext uri="{BB962C8B-B14F-4D97-AF65-F5344CB8AC3E}">
        <p14:creationId xmlns:p14="http://schemas.microsoft.com/office/powerpoint/2010/main" val="33337512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dirty="0"/>
              <a:t>Ці рекомендації можуть стосуватися широкого кола питань, починаючи з того, як краще зробити оголошення про акцію корпорації, що готується, і закінчуючи тим, як радикально змінити напрям політики корпорації і наблизити її до інтересів громадськості; починаючи з аналізу та інтерпретації майбутніх рішень державних органів та їх можливого впливу на компанію і закінчуючи розробкою інформаційних програм, спрямованих на реалізацію цілей компанії або подолання труднощів, що виникли. Від успіху виконання ПР-персоналом цих функцій залежить загальний успіх усієї ПР-програми компанії.</a:t>
            </a:r>
          </a:p>
          <a:p>
            <a:endParaRPr lang="uk-UA" dirty="0"/>
          </a:p>
        </p:txBody>
      </p:sp>
    </p:spTree>
    <p:extLst>
      <p:ext uri="{BB962C8B-B14F-4D97-AF65-F5344CB8AC3E}">
        <p14:creationId xmlns:p14="http://schemas.microsoft.com/office/powerpoint/2010/main" val="29320292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2. Комунікаційна робота </a:t>
            </a:r>
          </a:p>
        </p:txBody>
      </p:sp>
      <p:sp>
        <p:nvSpPr>
          <p:cNvPr id="3" name="Объект 2"/>
          <p:cNvSpPr>
            <a:spLocks noGrp="1"/>
          </p:cNvSpPr>
          <p:nvPr>
            <p:ph idx="1"/>
          </p:nvPr>
        </p:nvSpPr>
        <p:spPr/>
        <p:txBody>
          <a:bodyPr>
            <a:normAutofit/>
          </a:bodyPr>
          <a:lstStyle/>
          <a:p>
            <a:pPr algn="just"/>
            <a:r>
              <a:rPr lang="uk-UA" dirty="0" smtClean="0"/>
              <a:t>- </a:t>
            </a:r>
            <a:r>
              <a:rPr lang="uk-UA" dirty="0"/>
              <a:t>функція, яка найчастіше пов'язана з </a:t>
            </a:r>
            <a:r>
              <a:rPr lang="uk-UA" dirty="0" err="1"/>
              <a:t>паблік</a:t>
            </a:r>
            <a:r>
              <a:rPr lang="uk-UA" dirty="0"/>
              <a:t> </a:t>
            </a:r>
            <a:r>
              <a:rPr lang="uk-UA" dirty="0" err="1"/>
              <a:t>рілейшнз</a:t>
            </a:r>
            <a:r>
              <a:rPr lang="uk-UA" dirty="0"/>
              <a:t>. Вона охоплює інформування зовнішніх груп громадськості про кампанію та її діяльність за допомогою різних засобів комунікації. Таке інформування означає, природно, підготовку рутинних прес-релізів. Комунікаційна робота включає загальний процес формування іміджу корпорації з використанням засобів масової інформації, поширення інформації про мотиви дій компанії за допомогою брошур, усних виступів або реклами. Сюди входить і забезпечення спеціальної інформації, наприклад, для таких груп громадськості, як інвестори, захисники довкілля, споживачі товарів та послуг тощо, а також доведення до відома зацікавленої публіки (акціонерів, власних працівників) думки компанії щодо законів та нормативних актів державні органи.</a:t>
            </a:r>
          </a:p>
        </p:txBody>
      </p:sp>
    </p:spTree>
    <p:extLst>
      <p:ext uri="{BB962C8B-B14F-4D97-AF65-F5344CB8AC3E}">
        <p14:creationId xmlns:p14="http://schemas.microsoft.com/office/powerpoint/2010/main" val="27448699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3. Дослідження та аналіз ПР-проблем </a:t>
            </a:r>
          </a:p>
        </p:txBody>
      </p:sp>
      <p:sp>
        <p:nvSpPr>
          <p:cNvPr id="3" name="Объект 2"/>
          <p:cNvSpPr>
            <a:spLocks noGrp="1"/>
          </p:cNvSpPr>
          <p:nvPr>
            <p:ph idx="1"/>
          </p:nvPr>
        </p:nvSpPr>
        <p:spPr/>
        <p:txBody>
          <a:bodyPr/>
          <a:lstStyle/>
          <a:p>
            <a:pPr algn="just"/>
            <a:r>
              <a:rPr lang="uk-UA" dirty="0" smtClean="0"/>
              <a:t>- </a:t>
            </a:r>
            <a:r>
              <a:rPr lang="uk-UA" dirty="0"/>
              <a:t>менш відомий вид діяльності, який сьогодні набуває активного поширення і стає надзвичайно важливим напрямом розвитку ПР. На відміну від комунікаційної роботи, де інформація про корпорацію поширюється переважно серед зовнішньої громадськості, дослідження та аналіз ПР-проблем (вивчення громадської думки, аналіз соціально-політичної ситуації, намірів державних та інших організацій) означає виявлення, оцінку та узагальнення інформації про зовнішній світ потреб самої корпорації. Це свого роду «розвідувальна» діяльність, збір інформації про стан навколишнього соціального середовища, без чого немислимо ефективне управління справами компанії.</a:t>
            </a:r>
          </a:p>
        </p:txBody>
      </p:sp>
    </p:spTree>
    <p:extLst>
      <p:ext uri="{BB962C8B-B14F-4D97-AF65-F5344CB8AC3E}">
        <p14:creationId xmlns:p14="http://schemas.microsoft.com/office/powerpoint/2010/main" val="41303111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4. ПР-програми (ПР-кампанії)</a:t>
            </a:r>
          </a:p>
        </p:txBody>
      </p:sp>
      <p:sp>
        <p:nvSpPr>
          <p:cNvPr id="3" name="Объект 2"/>
          <p:cNvSpPr>
            <a:spLocks noGrp="1"/>
          </p:cNvSpPr>
          <p:nvPr>
            <p:ph idx="1"/>
          </p:nvPr>
        </p:nvSpPr>
        <p:spPr/>
        <p:txBody>
          <a:bodyPr>
            <a:normAutofit fontScale="85000" lnSpcReduction="20000"/>
          </a:bodyPr>
          <a:lstStyle/>
          <a:p>
            <a:pPr marL="0" indent="0" algn="just">
              <a:buNone/>
            </a:pPr>
            <a:r>
              <a:rPr lang="uk-UA" dirty="0" smtClean="0"/>
              <a:t>включають </a:t>
            </a:r>
            <a:r>
              <a:rPr lang="uk-UA" dirty="0"/>
              <a:t>розробку цілої низки заходів, розрахованих на формування позитивного сприйняття компанії різними верствами та групами громадськості, а також поширення думки компанії щодо подій, що відбуваються. Незважаючи на те, що </a:t>
            </a:r>
            <a:r>
              <a:rPr lang="uk-UA" dirty="0" err="1"/>
              <a:t>паблік</a:t>
            </a:r>
            <a:r>
              <a:rPr lang="uk-UA" dirty="0"/>
              <a:t> </a:t>
            </a:r>
            <a:r>
              <a:rPr lang="uk-UA" dirty="0" err="1"/>
              <a:t>рілейшнз</a:t>
            </a:r>
            <a:r>
              <a:rPr lang="uk-UA" dirty="0"/>
              <a:t> в цілому покликані формувати доброзичливе ставлення до компанії, в деяких випадках </a:t>
            </a:r>
            <a:r>
              <a:rPr lang="uk-UA" dirty="0" err="1"/>
              <a:t>піерменам</a:t>
            </a:r>
            <a:r>
              <a:rPr lang="uk-UA" dirty="0"/>
              <a:t> доводиться залишатися нейтральними або займати оборонну позицію, особливо в момент, коли організація атакує. З іншого боку, програми дій у сфері </a:t>
            </a:r>
            <a:r>
              <a:rPr lang="uk-UA" dirty="0" err="1"/>
              <a:t>паблік</a:t>
            </a:r>
            <a:r>
              <a:rPr lang="uk-UA" dirty="0"/>
              <a:t> </a:t>
            </a:r>
            <a:r>
              <a:rPr lang="uk-UA" dirty="0" err="1"/>
              <a:t>рілейшнз</a:t>
            </a:r>
            <a:r>
              <a:rPr lang="uk-UA" dirty="0"/>
              <a:t>, як правило, дуже різноманітні, конструктивні та творчі за своїм характером. Їхніми завданнями можуть бути: </a:t>
            </a:r>
            <a:endParaRPr lang="uk-UA" dirty="0" smtClean="0"/>
          </a:p>
          <a:p>
            <a:pPr algn="just"/>
            <a:r>
              <a:rPr lang="uk-UA" dirty="0" smtClean="0"/>
              <a:t>підтримка </a:t>
            </a:r>
            <a:r>
              <a:rPr lang="uk-UA" dirty="0"/>
              <a:t>або зміцнення вже існуючого доброго ставлення до компанії з боку споживачів як стимулювання збуту продукції; </a:t>
            </a:r>
            <a:endParaRPr lang="uk-UA" dirty="0" smtClean="0"/>
          </a:p>
          <a:p>
            <a:pPr algn="just"/>
            <a:r>
              <a:rPr lang="uk-UA" dirty="0" smtClean="0"/>
              <a:t>налагодження </a:t>
            </a:r>
            <a:r>
              <a:rPr lang="uk-UA" dirty="0"/>
              <a:t>співробітництва з державними органами з метою запобігання жорстким діям на адресу компаній; </a:t>
            </a:r>
            <a:endParaRPr lang="uk-UA" dirty="0" smtClean="0"/>
          </a:p>
          <a:p>
            <a:pPr algn="just"/>
            <a:r>
              <a:rPr lang="uk-UA" dirty="0" smtClean="0"/>
              <a:t>розвиток </a:t>
            </a:r>
            <a:r>
              <a:rPr lang="uk-UA" dirty="0"/>
              <a:t>співпраці з місцевою громадськістю для усунення тертя через незручності, що виникають з вини підприємств компанії; </a:t>
            </a:r>
            <a:endParaRPr lang="uk-UA" dirty="0" smtClean="0"/>
          </a:p>
          <a:p>
            <a:pPr algn="just"/>
            <a:r>
              <a:rPr lang="uk-UA" dirty="0" smtClean="0"/>
              <a:t>залучення </a:t>
            </a:r>
            <a:r>
              <a:rPr lang="uk-UA" dirty="0"/>
              <a:t>для роботи в компанії нових, більш кваліфікованих робітників та службовців. </a:t>
            </a:r>
            <a:endParaRPr lang="uk-UA" dirty="0" smtClean="0"/>
          </a:p>
        </p:txBody>
      </p:sp>
    </p:spTree>
    <p:extLst>
      <p:ext uri="{BB962C8B-B14F-4D97-AF65-F5344CB8AC3E}">
        <p14:creationId xmlns:p14="http://schemas.microsoft.com/office/powerpoint/2010/main" val="35754826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fontScale="92500" lnSpcReduction="20000"/>
          </a:bodyPr>
          <a:lstStyle/>
          <a:p>
            <a:pPr algn="just"/>
            <a:r>
              <a:rPr lang="uk-UA" dirty="0"/>
              <a:t>У деяких випадках ПР-програми корпорацій переслідують не лише суто комерційні цілі. Наприклад, компанія може надавати меценатську допомогу групам громадськості, сподіваючись, що в майбутньому це принесе їй користь, скажімо, зросте попит на її продукцію або у разі кризової ситуації вона отримає підтримку з боку громадськості. Інакше висловлюючись, зовні безкорислива спонсорська діяльність у кінцевому підсумку переслідує якісь довгострокові інтереси компанії. ПР-</a:t>
            </a:r>
            <a:r>
              <a:rPr lang="uk-UA" dirty="0" err="1"/>
              <a:t>программы</a:t>
            </a:r>
            <a:r>
              <a:rPr lang="uk-UA" dirty="0"/>
              <a:t> може бути націлені і створення опосередкованого </a:t>
            </a:r>
            <a:r>
              <a:rPr lang="uk-UA" dirty="0" err="1"/>
              <a:t>паблисити</a:t>
            </a:r>
            <a:r>
              <a:rPr lang="uk-UA" dirty="0"/>
              <a:t> товарам над ринком. За допомогою різноманітних публікацій про діяльність компанії, експонування її успіхів, організації спеціальних подій та акцій просування (</a:t>
            </a:r>
            <a:r>
              <a:rPr lang="en-US" dirty="0"/>
              <a:t>promotion) </a:t>
            </a:r>
            <a:r>
              <a:rPr lang="uk-UA" dirty="0"/>
              <a:t>формується сприятлива атмосфера навколо компанії, що часто приносить більший ефект на ринку, ніж пряма комерційна реклама. 106 Такі програми мають централізований характері і підпорядковані завдання формування іміджу компанії як соціально відповідального інституту суспільства.</a:t>
            </a:r>
          </a:p>
          <a:p>
            <a:endParaRPr lang="uk-UA" dirty="0"/>
          </a:p>
        </p:txBody>
      </p:sp>
    </p:spTree>
    <p:extLst>
      <p:ext uri="{BB962C8B-B14F-4D97-AF65-F5344CB8AC3E}">
        <p14:creationId xmlns:p14="http://schemas.microsoft.com/office/powerpoint/2010/main" val="1277360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sz="3600" dirty="0" smtClean="0"/>
              <a:t>5. Інтеграція </a:t>
            </a:r>
            <a:r>
              <a:rPr lang="uk-UA" sz="3600" dirty="0"/>
              <a:t>комунікаційних функцій </a:t>
            </a:r>
          </a:p>
        </p:txBody>
      </p:sp>
      <p:sp>
        <p:nvSpPr>
          <p:cNvPr id="3" name="Объект 2"/>
          <p:cNvSpPr>
            <a:spLocks noGrp="1"/>
          </p:cNvSpPr>
          <p:nvPr>
            <p:ph idx="1"/>
          </p:nvPr>
        </p:nvSpPr>
        <p:spPr/>
        <p:txBody>
          <a:bodyPr/>
          <a:lstStyle/>
          <a:p>
            <a:pPr algn="just"/>
            <a:r>
              <a:rPr lang="uk-UA" dirty="0" smtClean="0"/>
              <a:t>є </a:t>
            </a:r>
            <a:r>
              <a:rPr lang="uk-UA" dirty="0"/>
              <a:t>об'єднанням у єдине ціле всього, що може вплинути на громадську думку, збалансувати інтереси компанії та громадськості</a:t>
            </a:r>
          </a:p>
        </p:txBody>
      </p:sp>
    </p:spTree>
    <p:extLst>
      <p:ext uri="{BB962C8B-B14F-4D97-AF65-F5344CB8AC3E}">
        <p14:creationId xmlns:p14="http://schemas.microsoft.com/office/powerpoint/2010/main" val="4136023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dirty="0" smtClean="0"/>
              <a:t>Свій </a:t>
            </a:r>
            <a:r>
              <a:rPr lang="en-US" dirty="0"/>
              <a:t>PR-</a:t>
            </a:r>
            <a:r>
              <a:rPr lang="uk-UA" dirty="0"/>
              <a:t>відділ кращий за зовнішню консалтингову організацію, </a:t>
            </a:r>
            <a:r>
              <a:rPr lang="uk-UA" dirty="0" smtClean="0"/>
              <a:t>чи навпаки?</a:t>
            </a:r>
          </a:p>
          <a:p>
            <a:pPr algn="just"/>
            <a:r>
              <a:rPr lang="uk-UA" dirty="0" smtClean="0"/>
              <a:t>Це </a:t>
            </a:r>
            <a:r>
              <a:rPr lang="uk-UA" dirty="0"/>
              <a:t>просто різні підходи, і цілком можливо, що великі компанії використовують обидві форми. Але є ще одна цікава відмінність. Послугами рекламного агентства зазвичай користуються з двох міркувань</a:t>
            </a:r>
            <a:r>
              <a:rPr lang="uk-UA" dirty="0" smtClean="0"/>
              <a:t>:</a:t>
            </a:r>
          </a:p>
          <a:p>
            <a:pPr algn="just"/>
            <a:r>
              <a:rPr lang="uk-UA" dirty="0" smtClean="0"/>
              <a:t>завдяки </a:t>
            </a:r>
            <a:r>
              <a:rPr lang="uk-UA" dirty="0"/>
              <a:t>їхньому вмінню ефективно та економічно планувати та набувати простір у друкованих ЗМІ та час в ефірних медіа</a:t>
            </a:r>
            <a:r>
              <a:rPr lang="uk-UA" dirty="0" smtClean="0"/>
              <a:t>,</a:t>
            </a:r>
          </a:p>
          <a:p>
            <a:pPr algn="just"/>
            <a:r>
              <a:rPr lang="uk-UA" dirty="0" smtClean="0"/>
              <a:t>через творчі уміння </a:t>
            </a:r>
            <a:r>
              <a:rPr lang="uk-UA" dirty="0"/>
              <a:t>у розробці оригінальної та переконливої реклами, що сприяє просуванню продажів.</a:t>
            </a:r>
          </a:p>
        </p:txBody>
      </p:sp>
    </p:spTree>
    <p:extLst>
      <p:ext uri="{BB962C8B-B14F-4D97-AF65-F5344CB8AC3E}">
        <p14:creationId xmlns:p14="http://schemas.microsoft.com/office/powerpoint/2010/main" val="3601503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a:bodyPr>
          <a:lstStyle/>
          <a:p>
            <a:pPr algn="just"/>
            <a:r>
              <a:rPr lang="en-US" dirty="0"/>
              <a:t>PR-</a:t>
            </a:r>
            <a:r>
              <a:rPr lang="uk-UA" dirty="0"/>
              <a:t>практик - у цьому відношенні більш універсальний фахівець: він займається комунікаціями, дає рекомендації та планує майбутню кампанію. </a:t>
            </a:r>
            <a:endParaRPr lang="uk-UA" dirty="0" smtClean="0"/>
          </a:p>
          <a:p>
            <a:pPr algn="just"/>
            <a:r>
              <a:rPr lang="uk-UA" dirty="0" smtClean="0"/>
              <a:t>Якщо </a:t>
            </a:r>
            <a:r>
              <a:rPr lang="uk-UA" dirty="0"/>
              <a:t>товар чи послуга може бути передані рекламному агентству для реклами, джерелом інформації для </a:t>
            </a:r>
            <a:r>
              <a:rPr lang="en-US" dirty="0"/>
              <a:t>PR-</a:t>
            </a:r>
            <a:r>
              <a:rPr lang="uk-UA" dirty="0"/>
              <a:t>професіонала, полем його як з погляду творчості, так реалізації є сама фірма</a:t>
            </a:r>
            <a:r>
              <a:rPr lang="uk-UA" dirty="0" smtClean="0"/>
              <a:t>.</a:t>
            </a:r>
          </a:p>
          <a:p>
            <a:pPr algn="just"/>
            <a:r>
              <a:rPr lang="uk-UA" dirty="0" smtClean="0"/>
              <a:t>Чим </a:t>
            </a:r>
            <a:r>
              <a:rPr lang="uk-UA" dirty="0"/>
              <a:t>більше такий фахівець знає про організацію, тим краще, бо він виступає від її імені. </a:t>
            </a:r>
          </a:p>
        </p:txBody>
      </p:sp>
    </p:spTree>
    <p:extLst>
      <p:ext uri="{BB962C8B-B14F-4D97-AF65-F5344CB8AC3E}">
        <p14:creationId xmlns:p14="http://schemas.microsoft.com/office/powerpoint/2010/main" val="2651620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en-US" dirty="0"/>
              <a:t>PR-</a:t>
            </a:r>
            <a:r>
              <a:rPr lang="uk-UA" dirty="0"/>
              <a:t>практик займається персоналом, дилерами, споживачами та всіма видами комунікацій. </a:t>
            </a:r>
            <a:endParaRPr lang="uk-UA" dirty="0" smtClean="0"/>
          </a:p>
          <a:p>
            <a:pPr algn="just"/>
            <a:r>
              <a:rPr lang="uk-UA" dirty="0" smtClean="0"/>
              <a:t>Якщо </a:t>
            </a:r>
            <a:r>
              <a:rPr lang="uk-UA" dirty="0"/>
              <a:t>він досконало знає організацію і надає її, він повинен розумітися на сутності явищ, які в ній відбуваються, і бути в постійному і тісному контакті з людьми, які в ній працюють на всіх рівнях. </a:t>
            </a:r>
            <a:endParaRPr lang="uk-UA" dirty="0" smtClean="0"/>
          </a:p>
          <a:p>
            <a:pPr algn="just"/>
            <a:r>
              <a:rPr lang="uk-UA" dirty="0" smtClean="0"/>
              <a:t>У </a:t>
            </a:r>
            <a:r>
              <a:rPr lang="uk-UA" dirty="0"/>
              <a:t>рекламному агентстві такий тісний зв'язок менш важлива, але саме його відсутність може перешкоджати успішної роботі зовнішньої консалтингової фірми, </a:t>
            </a:r>
            <a:r>
              <a:rPr lang="en-US" dirty="0"/>
              <a:t>PR.</a:t>
            </a:r>
          </a:p>
          <a:p>
            <a:endParaRPr lang="uk-UA" dirty="0"/>
          </a:p>
        </p:txBody>
      </p:sp>
    </p:spTree>
    <p:extLst>
      <p:ext uri="{BB962C8B-B14F-4D97-AF65-F5344CB8AC3E}">
        <p14:creationId xmlns:p14="http://schemas.microsoft.com/office/powerpoint/2010/main" val="1577407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Чисельність </a:t>
            </a:r>
            <a:r>
              <a:rPr lang="en-US" dirty="0"/>
              <a:t>PR-</a:t>
            </a:r>
            <a:r>
              <a:rPr lang="uk-UA" dirty="0"/>
              <a:t>відділу</a:t>
            </a:r>
            <a:br>
              <a:rPr lang="uk-UA" dirty="0"/>
            </a:br>
            <a:endParaRPr lang="uk-UA" dirty="0"/>
          </a:p>
        </p:txBody>
      </p:sp>
      <p:sp>
        <p:nvSpPr>
          <p:cNvPr id="3" name="Объект 2"/>
          <p:cNvSpPr>
            <a:spLocks noGrp="1"/>
          </p:cNvSpPr>
          <p:nvPr>
            <p:ph idx="1"/>
          </p:nvPr>
        </p:nvSpPr>
        <p:spPr/>
        <p:txBody>
          <a:bodyPr>
            <a:normAutofit/>
          </a:bodyPr>
          <a:lstStyle/>
          <a:p>
            <a:pPr algn="just"/>
            <a:r>
              <a:rPr lang="uk-UA" dirty="0" smtClean="0"/>
              <a:t>Внутрішній </a:t>
            </a:r>
            <a:r>
              <a:rPr lang="uk-UA" dirty="0"/>
              <a:t>або власний відділ </a:t>
            </a:r>
            <a:r>
              <a:rPr lang="en-US" dirty="0"/>
              <a:t>PR </a:t>
            </a:r>
            <a:r>
              <a:rPr lang="uk-UA" dirty="0"/>
              <a:t>може бути великим або маленьким. Це залежить від:</a:t>
            </a:r>
          </a:p>
          <a:p>
            <a:pPr algn="just"/>
            <a:endParaRPr lang="uk-UA" dirty="0"/>
          </a:p>
          <a:p>
            <a:pPr algn="just"/>
            <a:r>
              <a:rPr lang="uk-UA" dirty="0"/>
              <a:t> </a:t>
            </a:r>
            <a:r>
              <a:rPr lang="uk-UA" dirty="0" smtClean="0"/>
              <a:t>розміру </a:t>
            </a:r>
            <a:r>
              <a:rPr lang="uk-UA" dirty="0"/>
              <a:t>організації;</a:t>
            </a:r>
          </a:p>
          <a:p>
            <a:pPr algn="just"/>
            <a:r>
              <a:rPr lang="uk-UA" dirty="0" smtClean="0"/>
              <a:t>необхідності </a:t>
            </a:r>
            <a:r>
              <a:rPr lang="uk-UA" dirty="0"/>
              <a:t>компанії в ефективному </a:t>
            </a:r>
            <a:r>
              <a:rPr lang="en-US" dirty="0"/>
              <a:t>PR </a:t>
            </a:r>
            <a:r>
              <a:rPr lang="uk-UA" dirty="0"/>
              <a:t>та значення, що надається </a:t>
            </a:r>
            <a:r>
              <a:rPr lang="en-US" dirty="0"/>
              <a:t>PR </a:t>
            </a:r>
            <a:r>
              <a:rPr lang="uk-UA" dirty="0"/>
              <a:t>її керівництвом;</a:t>
            </a:r>
          </a:p>
          <a:p>
            <a:pPr algn="just"/>
            <a:r>
              <a:rPr lang="uk-UA" dirty="0" smtClean="0"/>
              <a:t>спеціальних </a:t>
            </a:r>
            <a:r>
              <a:rPr lang="uk-UA" dirty="0"/>
              <a:t>вимог, які організація ставить перед </a:t>
            </a:r>
            <a:r>
              <a:rPr lang="en-US" dirty="0"/>
              <a:t>PR.</a:t>
            </a:r>
            <a:endParaRPr lang="uk-UA" dirty="0"/>
          </a:p>
        </p:txBody>
      </p:sp>
    </p:spTree>
    <p:extLst>
      <p:ext uri="{BB962C8B-B14F-4D97-AF65-F5344CB8AC3E}">
        <p14:creationId xmlns:p14="http://schemas.microsoft.com/office/powerpoint/2010/main" val="2673753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dirty="0"/>
              <a:t>Такі споживачі консалтингових послуг, як виробники продукції для масового ринку, можуть витрачати великі кошти на рекламу і зовсім мало на </a:t>
            </a:r>
            <a:r>
              <a:rPr lang="en-US" dirty="0"/>
              <a:t>PR, </a:t>
            </a:r>
            <a:r>
              <a:rPr lang="uk-UA" dirty="0"/>
              <a:t>тоді як якась промислова компанія може витрачати на рекламу невеликі кошти та сподіватися на діяльність власного </a:t>
            </a:r>
            <a:r>
              <a:rPr lang="en-US" dirty="0"/>
              <a:t>PR-</a:t>
            </a:r>
            <a:r>
              <a:rPr lang="uk-UA" dirty="0"/>
              <a:t>відділу з навчання свого цільового ринку. </a:t>
            </a:r>
            <a:endParaRPr lang="uk-UA" dirty="0" smtClean="0"/>
          </a:p>
          <a:p>
            <a:pPr algn="just"/>
            <a:r>
              <a:rPr lang="uk-UA" dirty="0" smtClean="0"/>
              <a:t>У </a:t>
            </a:r>
            <a:r>
              <a:rPr lang="uk-UA" dirty="0"/>
              <a:t>бізнесі двох абсолютно схожих організацій немає. Найважливішим фактом є те, що керівництво може використовувати </a:t>
            </a:r>
            <a:r>
              <a:rPr lang="en-US" dirty="0"/>
              <a:t>PR, </a:t>
            </a:r>
            <a:r>
              <a:rPr lang="uk-UA" dirty="0"/>
              <a:t>тому що йому необхідне спілкування з різними групами людей. У зв'язку з цим стимул щодо </a:t>
            </a:r>
            <a:r>
              <a:rPr lang="en-US" dirty="0"/>
              <a:t>PR </a:t>
            </a:r>
            <a:r>
              <a:rPr lang="uk-UA" dirty="0"/>
              <a:t>має виходити зверху.</a:t>
            </a:r>
          </a:p>
        </p:txBody>
      </p:sp>
    </p:spTree>
    <p:extLst>
      <p:ext uri="{BB962C8B-B14F-4D97-AF65-F5344CB8AC3E}">
        <p14:creationId xmlns:p14="http://schemas.microsoft.com/office/powerpoint/2010/main" val="524535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lnSpcReduction="10000"/>
          </a:bodyPr>
          <a:lstStyle/>
          <a:p>
            <a:pPr algn="just"/>
            <a:r>
              <a:rPr lang="uk-UA" dirty="0"/>
              <a:t>У зв'язку з вже сказаним відділ </a:t>
            </a:r>
            <a:r>
              <a:rPr lang="uk-UA" dirty="0" err="1"/>
              <a:t>паблік</a:t>
            </a:r>
            <a:r>
              <a:rPr lang="uk-UA" dirty="0"/>
              <a:t> </a:t>
            </a:r>
            <a:r>
              <a:rPr lang="uk-UA" dirty="0" err="1"/>
              <a:t>рілейшнз</a:t>
            </a:r>
            <a:r>
              <a:rPr lang="uk-UA" dirty="0"/>
              <a:t> може складатися лише з </a:t>
            </a:r>
            <a:r>
              <a:rPr lang="en-US" dirty="0"/>
              <a:t>PR-</a:t>
            </a:r>
            <a:r>
              <a:rPr lang="uk-UA" dirty="0"/>
              <a:t>менеджера та секретаря, але може мати і велику чисельність: помічників менеджера, таких як прес-аташе, редактор </a:t>
            </a:r>
            <a:r>
              <a:rPr lang="uk-UA" dirty="0" err="1"/>
              <a:t>внутрішньофірмового</a:t>
            </a:r>
            <a:r>
              <a:rPr lang="uk-UA" dirty="0"/>
              <a:t> видання, дизайнер з друку, фотограф і </a:t>
            </a:r>
            <a:r>
              <a:rPr lang="uk-UA" dirty="0" err="1"/>
              <a:t>т.д</a:t>
            </a:r>
            <a:r>
              <a:rPr lang="uk-UA" dirty="0"/>
              <a:t>. </a:t>
            </a:r>
            <a:endParaRPr lang="uk-UA" dirty="0" smtClean="0"/>
          </a:p>
          <a:p>
            <a:pPr algn="just"/>
            <a:r>
              <a:rPr lang="uk-UA" dirty="0" smtClean="0"/>
              <a:t>Можуть </a:t>
            </a:r>
            <a:r>
              <a:rPr lang="uk-UA" dirty="0"/>
              <a:t>бути також організації, які не мають штатного </a:t>
            </a:r>
            <a:r>
              <a:rPr lang="en-US" dirty="0"/>
              <a:t>PR-</a:t>
            </a:r>
            <a:r>
              <a:rPr lang="uk-UA" dirty="0"/>
              <a:t>фахівця, а відповідальність за цей напрямок (яка, можливо, полягає в основному у підтримці зв'язку з консалтинговою фірмою) лежить на менеджері з маркетингу, менеджера з продажу або менеджера з реклами. </a:t>
            </a:r>
            <a:endParaRPr lang="uk-UA" dirty="0" smtClean="0"/>
          </a:p>
          <a:p>
            <a:pPr algn="just"/>
            <a:r>
              <a:rPr lang="uk-UA" dirty="0" smtClean="0"/>
              <a:t>У </a:t>
            </a:r>
            <a:r>
              <a:rPr lang="uk-UA" dirty="0"/>
              <a:t>деяких місцевих адміністраціях </a:t>
            </a:r>
            <a:r>
              <a:rPr lang="en-US" dirty="0"/>
              <a:t>PR </a:t>
            </a:r>
            <a:r>
              <a:rPr lang="uk-UA" dirty="0"/>
              <a:t>займається секретар </a:t>
            </a:r>
            <a:r>
              <a:rPr lang="uk-UA" dirty="0" smtClean="0"/>
              <a:t>міського голови, </a:t>
            </a:r>
            <a:r>
              <a:rPr lang="uk-UA" dirty="0"/>
              <a:t>хоча більшість англійських місцевих адміністрацій тепер мають штатних </a:t>
            </a:r>
            <a:r>
              <a:rPr lang="en-US" dirty="0"/>
              <a:t>PR-</a:t>
            </a:r>
            <a:r>
              <a:rPr lang="uk-UA" dirty="0"/>
              <a:t>фахівців.</a:t>
            </a:r>
          </a:p>
        </p:txBody>
      </p:sp>
    </p:spTree>
    <p:extLst>
      <p:ext uri="{BB962C8B-B14F-4D97-AF65-F5344CB8AC3E}">
        <p14:creationId xmlns:p14="http://schemas.microsoft.com/office/powerpoint/2010/main" val="12253996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126</TotalTime>
  <Words>3541</Words>
  <Application>Microsoft Office PowerPoint</Application>
  <PresentationFormat>Широкоэкранный</PresentationFormat>
  <Paragraphs>178</Paragraphs>
  <Slides>37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37</vt:i4>
      </vt:variant>
    </vt:vector>
  </HeadingPairs>
  <TitlesOfParts>
    <vt:vector size="41" baseType="lpstr">
      <vt:lpstr>Arial</vt:lpstr>
      <vt:lpstr>Century Gothic</vt:lpstr>
      <vt:lpstr>Wingdings 3</vt:lpstr>
      <vt:lpstr>Ион</vt:lpstr>
      <vt:lpstr>Відділи PR</vt:lpstr>
      <vt:lpstr>1. Необхідність компанії мати власний відділ.</vt:lpstr>
      <vt:lpstr>Презентация PowerPoint</vt:lpstr>
      <vt:lpstr>Презентация PowerPoint</vt:lpstr>
      <vt:lpstr>Презентация PowerPoint</vt:lpstr>
      <vt:lpstr>Презентация PowerPoint</vt:lpstr>
      <vt:lpstr>Чисельність PR-відділу </vt:lpstr>
      <vt:lpstr>Презентация PowerPoint</vt:lpstr>
      <vt:lpstr>Презентация PowerPoint</vt:lpstr>
      <vt:lpstr>Презентация PowerPoint</vt:lpstr>
      <vt:lpstr>Презентация PowerPoint</vt:lpstr>
      <vt:lpstr>Посада PR-менеджера</vt:lpstr>
      <vt:lpstr>Презентация PowerPoint</vt:lpstr>
      <vt:lpstr>Презентация PowerPoint</vt:lpstr>
      <vt:lpstr>Обов'язки PR-менеджера </vt:lpstr>
      <vt:lpstr>Чотири складові особливого завдання PR-менеджера </vt:lpstr>
      <vt:lpstr>Взаємодія PR-менеджера та керівництва організації може бути ефективною за такими напрямами</vt:lpstr>
      <vt:lpstr>Презентация PowerPoint</vt:lpstr>
      <vt:lpstr>ДІЯЛЬНІСТЬ PR-ВІДДІЛУ </vt:lpstr>
      <vt:lpstr>Презентация PowerPoint</vt:lpstr>
      <vt:lpstr>Презентация PowerPoint</vt:lpstr>
      <vt:lpstr>Презентация PowerPoint</vt:lpstr>
      <vt:lpstr>Презентация PowerPoint</vt:lpstr>
      <vt:lpstr>СИЛЬНІ І СЛАБІ СТОРОНИ В ДІЯЛЬНОСТІ PR-МЕНЕДЖЕРА І PR-ВІДДІЛУ </vt:lpstr>
      <vt:lpstr>Недоліки </vt:lpstr>
      <vt:lpstr>Презентация PowerPoint</vt:lpstr>
      <vt:lpstr>Умови, необхідні якісних PR </vt:lpstr>
      <vt:lpstr>Презентация PowerPoint</vt:lpstr>
      <vt:lpstr>Компетентність, необхідна для роботи у PR-відділі </vt:lpstr>
      <vt:lpstr>Презентация PowerPoint</vt:lpstr>
      <vt:lpstr>Напрямки роботи відділу</vt:lpstr>
      <vt:lpstr>Презентация PowerPoint</vt:lpstr>
      <vt:lpstr>2. Комунікаційна робота </vt:lpstr>
      <vt:lpstr>3. Дослідження та аналіз ПР-проблем </vt:lpstr>
      <vt:lpstr>4. ПР-програми (ПР-кампанії)</vt:lpstr>
      <vt:lpstr>Презентация PowerPoint</vt:lpstr>
      <vt:lpstr>5. Інтеграція комунікаційних функцій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Природа науки</dc:title>
  <dc:creator>Resonance PC1</dc:creator>
  <cp:lastModifiedBy>Resonance PC1</cp:lastModifiedBy>
  <cp:revision>18</cp:revision>
  <dcterms:created xsi:type="dcterms:W3CDTF">2022-10-04T16:28:56Z</dcterms:created>
  <dcterms:modified xsi:type="dcterms:W3CDTF">2023-03-01T21:15:36Z</dcterms:modified>
</cp:coreProperties>
</file>