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23"/>
  </p:notesMasterIdLst>
  <p:sldIdLst>
    <p:sldId id="256" r:id="rId2"/>
    <p:sldId id="257" r:id="rId3"/>
    <p:sldId id="321" r:id="rId4"/>
    <p:sldId id="340" r:id="rId5"/>
    <p:sldId id="355" r:id="rId6"/>
    <p:sldId id="353" r:id="rId7"/>
    <p:sldId id="356" r:id="rId8"/>
    <p:sldId id="343" r:id="rId9"/>
    <p:sldId id="344" r:id="rId10"/>
    <p:sldId id="345" r:id="rId11"/>
    <p:sldId id="346" r:id="rId12"/>
    <p:sldId id="357" r:id="rId13"/>
    <p:sldId id="359" r:id="rId14"/>
    <p:sldId id="347" r:id="rId15"/>
    <p:sldId id="354" r:id="rId16"/>
    <p:sldId id="360" r:id="rId17"/>
    <p:sldId id="361" r:id="rId18"/>
    <p:sldId id="348" r:id="rId19"/>
    <p:sldId id="362" r:id="rId20"/>
    <p:sldId id="363" r:id="rId21"/>
    <p:sldId id="322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6" autoAdjust="0"/>
    <p:restoredTop sz="99758" autoAdjust="0"/>
  </p:normalViewPr>
  <p:slideViewPr>
    <p:cSldViewPr>
      <p:cViewPr varScale="1">
        <p:scale>
          <a:sx n="109" d="100"/>
          <a:sy n="109" d="100"/>
        </p:scale>
        <p:origin x="-7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16.11.2025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/>
              <a:t>Процент як рівновага на ринку позичкового капіталу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268760"/>
            <a:ext cx="4680520" cy="2805924"/>
          </a:xfrm>
        </p:spPr>
      </p:pic>
      <p:sp>
        <p:nvSpPr>
          <p:cNvPr id="5" name="TextBox 4"/>
          <p:cNvSpPr txBox="1"/>
          <p:nvPr/>
        </p:nvSpPr>
        <p:spPr>
          <a:xfrm>
            <a:off x="323528" y="4149080"/>
            <a:ext cx="8568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Отже, якщо одержувачі доходів не споживають їх повністю, а частково заощаджують, то ці заощадження можна використовувати як позичкові кошти для інвестування у виробництво, і вони внаслідок цього стають товаром на ринку </a:t>
            </a:r>
            <a:r>
              <a:rPr lang="uk-UA" sz="2000" dirty="0" smtClean="0"/>
              <a:t>факторів </a:t>
            </a:r>
            <a:r>
              <a:rPr lang="uk-UA" sz="2000" dirty="0"/>
              <a:t>виробництва, а їх ціною виступає </a:t>
            </a:r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процент</a:t>
            </a:r>
            <a:r>
              <a:rPr lang="uk-UA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dirty="0"/>
              <a:t>— плата за право користуватися позиченими коштами. </a:t>
            </a:r>
            <a:endParaRPr lang="uk-UA" sz="2000" dirty="0" smtClean="0"/>
          </a:p>
          <a:p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Ставкою (нормою) проценту </a:t>
            </a:r>
            <a:r>
              <a:rPr lang="uk-UA" sz="2000" dirty="0"/>
              <a:t>є відношення розміру доходу з капіталу</a:t>
            </a:r>
            <a:r>
              <a:rPr lang="uk-UA" sz="2000" dirty="0" smtClean="0"/>
              <a:t>, наданого у позику, до величини цього капіталу, що виражене у процентах.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70171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</p:spPr>
            <p:txBody>
              <a:bodyPr>
                <a:normAutofit/>
              </a:bodyPr>
              <a:lstStyle/>
              <a:p>
                <a:pPr algn="r"/>
                <a:r>
                  <a:rPr lang="uk-UA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«Процент  - це ціна, яку люди сплачують за те, щоб отримати ресурс сьогодні, замість того, щоб чекати до того часу коли вони зароблять гроші, на які ці ресурси можна придбати»</a:t>
                </a:r>
              </a:p>
              <a:p>
                <a:pPr algn="r"/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uk-UA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Пол </a:t>
                </a:r>
                <a:r>
                  <a:rPr lang="uk-UA" i="1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Хейне</a:t>
                </a:r>
                <a:endParaRPr lang="uk-UA" i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uk-UA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Номінальна ставка проценту </a:t>
                </a:r>
                <a:r>
                  <a:rPr lang="uk-UA" dirty="0"/>
                  <a:t>– це поточна ринкова </a:t>
                </a:r>
                <a:r>
                  <a:rPr lang="uk-UA" dirty="0" smtClean="0"/>
                  <a:t>ставка, що не враховує рівень інфляції.</a:t>
                </a:r>
              </a:p>
              <a:p>
                <a:r>
                  <a:rPr lang="uk-UA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Реальна ставка відсотку </a:t>
                </a:r>
                <a:r>
                  <a:rPr lang="uk-UA" dirty="0" smtClean="0"/>
                  <a:t>– це номінальна ставка за вирахуванням очікуваних темпів інфляції</a:t>
                </a:r>
              </a:p>
              <a:p>
                <a:r>
                  <a:rPr lang="uk-UA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Ефект Фішера</a:t>
                </a:r>
                <a:r>
                  <a:rPr lang="uk-UA" dirty="0" smtClean="0"/>
                  <a:t>: номінальна ставка відсотку змінюється так, щоб реальна ставка залишалася незмінною.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𝑖</m:t>
                      </m:r>
                      <m:r>
                        <a:rPr lang="en-US" sz="3200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𝑟</m:t>
                      </m:r>
                      <m:r>
                        <a:rPr lang="en-US" sz="3200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l-GR" sz="3200" b="0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𝜋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𝑒</m:t>
                          </m:r>
                        </m:sup>
                      </m:sSup>
                    </m:oMath>
                  </m:oMathPara>
                </a14:m>
                <a:endParaRPr lang="en-US" sz="3200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𝑖</m:t>
                    </m:r>
                  </m:oMath>
                </a14:m>
                <a:r>
                  <a:rPr lang="en-US" sz="3200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/>
                  <a:t>– </a:t>
                </a:r>
                <a:r>
                  <a:rPr lang="uk-UA" dirty="0"/>
                  <a:t>номінальна ставка </a:t>
                </a:r>
                <a:r>
                  <a:rPr lang="uk-UA" dirty="0" smtClean="0"/>
                  <a:t>процента,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𝑟</m:t>
                    </m:r>
                  </m:oMath>
                </a14:m>
                <a:r>
                  <a:rPr lang="uk-UA" dirty="0" smtClean="0"/>
                  <a:t> – реальна ставка процента,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pPr>
                      <m:e>
                        <m:r>
                          <a:rPr lang="el-GR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𝜋</m:t>
                        </m:r>
                      </m:e>
                      <m:sup>
                        <m:r>
                          <a:rPr lang="en-US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𝑒</m:t>
                        </m:r>
                      </m:sup>
                    </m:sSup>
                  </m:oMath>
                </a14:m>
                <a:r>
                  <a:rPr lang="uk-UA" dirty="0" smtClean="0"/>
                  <a:t> - очікуваний темп інфляції у відсотках</a:t>
                </a:r>
                <a:endParaRPr lang="en-US" dirty="0"/>
              </a:p>
              <a:p>
                <a:pPr marL="0" indent="0">
                  <a:buNone/>
                </a:pPr>
                <a:endParaRPr lang="uk-UA" sz="3200" i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  <a:blipFill rotWithShape="1">
                <a:blip r:embed="rId2"/>
                <a:stretch>
                  <a:fillRect l="-1037" t="-907" r="-237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921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Теорія </a:t>
            </a:r>
            <a:r>
              <a:rPr lang="uk-UA" dirty="0" err="1" smtClean="0"/>
              <a:t>міжчасового</a:t>
            </a:r>
            <a:r>
              <a:rPr lang="uk-UA" dirty="0" smtClean="0"/>
              <a:t> вибору </a:t>
            </a:r>
            <a:r>
              <a:rPr lang="uk-UA" dirty="0" err="1" smtClean="0"/>
              <a:t>Ірвіна</a:t>
            </a:r>
            <a:r>
              <a:rPr lang="uk-UA" dirty="0" smtClean="0"/>
              <a:t> Фішера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72" y="1755134"/>
            <a:ext cx="4824536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48064" y="1937783"/>
                <a:ext cx="3744416" cy="41712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2400" dirty="0" smtClean="0">
                    <a:solidFill>
                      <a:srgbClr val="FFFF00"/>
                    </a:solidFill>
                  </a:rPr>
                  <a:t>Структуру уподобань домогосподарств у часі позначимо у вигляді площин байдужості .  Домогосподарство оцінює  теперішнє і майбутнє споживання  за допомогою  функції корисності: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k-UA" sz="24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𝑈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</a:rPr>
                  <a:t>= </a:t>
                </a:r>
                <a:r>
                  <a:rPr lang="en-US" sz="2400" i="1" dirty="0">
                    <a:solidFill>
                      <a:srgbClr val="FFFF00"/>
                    </a:solidFill>
                    <a:latin typeface="Cambria Math"/>
                  </a:rPr>
                  <a:t>U</a:t>
                </a:r>
                <a:r>
                  <a:rPr lang="en-US" sz="2400" dirty="0" smtClean="0">
                    <a:solidFill>
                      <a:srgbClr val="FFFF00"/>
                    </a:solidFill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1, </m:t>
                        </m:r>
                      </m:sub>
                    </m:sSub>
                    <m:sSub>
                      <m:sSubPr>
                        <m:ctrlPr>
                          <a:rPr lang="en-US" sz="2400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</a:rPr>
                  <a:t>)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1 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</a:rPr>
                  <a:t>-</a:t>
                </a:r>
                <a:r>
                  <a:rPr lang="uk-UA" sz="2400" dirty="0" smtClean="0">
                    <a:solidFill>
                      <a:srgbClr val="FFFF00"/>
                    </a:solidFill>
                  </a:rPr>
                  <a:t> поточне споживання;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uk-UA" sz="2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uk-UA" sz="2400" dirty="0" smtClean="0">
                    <a:solidFill>
                      <a:srgbClr val="FFFF00"/>
                    </a:solidFill>
                  </a:rPr>
                  <a:t> - майбутнє споживання</a:t>
                </a:r>
                <a:endParaRPr lang="uk-UA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1937783"/>
                <a:ext cx="3744416" cy="4171206"/>
              </a:xfrm>
              <a:prstGeom prst="rect">
                <a:avLst/>
              </a:prstGeom>
              <a:blipFill rotWithShape="1">
                <a:blip r:embed="rId3"/>
                <a:stretch>
                  <a:fillRect l="-2439" t="-1170" r="-6016" b="-248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9454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0648"/>
            <a:ext cx="5113216" cy="1027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1360265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chemeClr val="tx2"/>
                </a:solidFill>
              </a:rPr>
              <a:t>Важливою характеристикою уподобань у часі є схильність жертвувати поточним споживанням  заради споживання у майбутньому.  </a:t>
            </a:r>
          </a:p>
          <a:p>
            <a:r>
              <a:rPr lang="uk-UA" sz="2800" dirty="0">
                <a:solidFill>
                  <a:schemeClr val="tx2"/>
                </a:solidFill>
              </a:rPr>
              <a:t>Величину цієї схильності виражає </a:t>
            </a:r>
            <a:r>
              <a:rPr lang="uk-UA" sz="2800" b="1" dirty="0" smtClean="0">
                <a:solidFill>
                  <a:srgbClr val="FFC000"/>
                </a:solidFill>
              </a:rPr>
              <a:t>гранична норма часової переваги</a:t>
            </a:r>
            <a:r>
              <a:rPr lang="uk-UA" sz="2800" dirty="0" smtClean="0"/>
              <a:t> </a:t>
            </a:r>
            <a:r>
              <a:rPr lang="uk-UA" sz="2800" dirty="0">
                <a:solidFill>
                  <a:schemeClr val="tx2"/>
                </a:solidFill>
              </a:rPr>
              <a:t>(заміни у часі)</a:t>
            </a:r>
          </a:p>
          <a:p>
            <a:r>
              <a:rPr 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Гранична норма заміни у часі  </a:t>
            </a:r>
            <a:r>
              <a:rPr lang="uk-UA" sz="2800" dirty="0" smtClean="0">
                <a:solidFill>
                  <a:schemeClr val="tx2"/>
                </a:solidFill>
              </a:rPr>
              <a:t>показує , заради якої кількості додаткових одиниць майбутнього споживання  домогосподарство погодиться відмовиться  від одиниці поточного споживання, тобто яка зміна споживання у майбутньому  періоді припадає на одиницю зміни споживання у поточному періоді за незмінного рівня корисності.</a:t>
            </a:r>
            <a:endParaRPr lang="uk-UA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420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6.3.</a:t>
            </a:r>
            <a:r>
              <a:rPr lang="uk-UA" dirty="0"/>
              <a:t> Земля як фактор </a:t>
            </a:r>
            <a:r>
              <a:rPr lang="uk-UA" dirty="0" smtClean="0"/>
              <a:t>виробництва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472608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Найважливішою характеристикою землі є її обмежена площа. </a:t>
            </a:r>
            <a:r>
              <a:rPr lang="uk-UA" dirty="0" smtClean="0"/>
              <a:t>Саме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обмеження пропозиції 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землі </a:t>
            </a:r>
            <a:r>
              <a:rPr lang="uk-UA" dirty="0" smtClean="0"/>
              <a:t>є причиною виникнення </a:t>
            </a:r>
            <a:r>
              <a:rPr lang="uk-UA" dirty="0"/>
              <a:t>земельної </a:t>
            </a:r>
            <a:r>
              <a:rPr lang="uk-UA" dirty="0" smtClean="0"/>
              <a:t>ренти.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Такої обмеженості не спостерігається при формуванні пропозиції капіталу чи праці, оскільки названі фактори мають здатність до вільного відтворення</a:t>
            </a:r>
            <a:r>
              <a:rPr lang="uk-UA" dirty="0" smtClean="0"/>
              <a:t>.</a:t>
            </a:r>
          </a:p>
          <a:p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Властивості землі </a:t>
            </a:r>
            <a:r>
              <a:rPr lang="uk-UA" dirty="0" smtClean="0"/>
              <a:t>можуть бути </a:t>
            </a: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природними</a:t>
            </a:r>
            <a:r>
              <a:rPr lang="uk-UA" dirty="0" smtClean="0"/>
              <a:t>, або створеними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штучно</a:t>
            </a:r>
            <a:r>
              <a:rPr lang="uk-UA" dirty="0" smtClean="0"/>
              <a:t>. Проте саме місце розташування ділянки, кліматичні умови  придають особливу вагу власності на землю і визначають її специфіку</a:t>
            </a:r>
            <a:endParaRPr lang="uk-UA" dirty="0"/>
          </a:p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Землеволодіння</a:t>
            </a:r>
            <a:r>
              <a:rPr lang="uk-UA" dirty="0" smtClean="0"/>
              <a:t> – визнання права даної особи (фізичної чи юридичної) на певну земельну ділянку на історичній підставі. </a:t>
            </a:r>
            <a:r>
              <a:rPr lang="uk-UA" dirty="0"/>
              <a:t>Під ним розуміють право власності на землю.</a:t>
            </a:r>
            <a:endParaRPr lang="uk-UA" dirty="0" smtClean="0"/>
          </a:p>
          <a:p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Землекористування </a:t>
            </a:r>
            <a:r>
              <a:rPr lang="uk-UA" dirty="0" smtClean="0"/>
              <a:t>– користування землею у встановлений законом чи звичаєм спосіб. </a:t>
            </a:r>
          </a:p>
          <a:p>
            <a:r>
              <a:rPr lang="uk-UA" dirty="0"/>
              <a:t> </a:t>
            </a:r>
            <a:endParaRPr lang="uk-UA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2719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" y="283070"/>
            <a:ext cx="8507288" cy="69765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sz="3100" dirty="0"/>
              <a:t>6.4.</a:t>
            </a:r>
            <a:r>
              <a:rPr lang="uk-UA" sz="3100" dirty="0"/>
              <a:t> </a:t>
            </a:r>
            <a:r>
              <a:rPr lang="uk-UA" sz="3100" dirty="0"/>
              <a:t>Ринок </a:t>
            </a:r>
            <a:r>
              <a:rPr lang="uk-UA" sz="3100" dirty="0"/>
              <a:t>земельних ресурсів і </a:t>
            </a:r>
            <a:r>
              <a:rPr lang="uk-UA" sz="3100" dirty="0"/>
              <a:t>економічна рента</a:t>
            </a:r>
            <a:endParaRPr lang="uk-UA" sz="31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196752"/>
            <a:ext cx="4468841" cy="3312368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67544" y="4581128"/>
                <a:ext cx="8064896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2400" b="1" dirty="0">
                    <a:solidFill>
                      <a:srgbClr val="FFC000"/>
                    </a:solidFill>
                  </a:rPr>
                  <a:t>Пропозиція землі </a:t>
                </a:r>
                <a:r>
                  <a:rPr lang="uk-UA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</a:t>
                </a:r>
                <a:r>
                  <a:rPr lang="uk-UA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uk-UA" sz="2400" dirty="0"/>
                  <a:t> більш менш стабільна. Можливості розширення сільськогосподарських площ незначні.</a:t>
                </a:r>
              </a:p>
              <a:p>
                <a:r>
                  <a:rPr lang="uk-UA" sz="2400" b="1" dirty="0">
                    <a:solidFill>
                      <a:srgbClr val="FFC000"/>
                    </a:solidFill>
                  </a:rPr>
                  <a:t>Попит на землю </a:t>
                </a:r>
                <a:r>
                  <a:rPr lang="uk-UA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uk-UA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uk-UA" sz="2400" dirty="0"/>
                  <a:t>  неоднорідний. Він вміщує два елементи: попит на сільськогосподарські угіддя і попит на землі несільськогосподарського призначення. </a:t>
                </a:r>
                <a:r>
                  <a:rPr lang="en-US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uk-UA" sz="24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сг</m:t>
                        </m:r>
                      </m:sub>
                    </m:sSub>
                  </m:oMath>
                </a14:m>
                <a:r>
                  <a:rPr lang="uk-UA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uk-UA" sz="24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нсг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uk-UA" sz="2400" i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581128"/>
                <a:ext cx="8064896" cy="1938992"/>
              </a:xfrm>
              <a:prstGeom prst="rect">
                <a:avLst/>
              </a:prstGeom>
              <a:blipFill rotWithShape="1">
                <a:blip r:embed="rId3"/>
                <a:stretch>
                  <a:fillRect l="-1209" t="-2508" b="-783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4716016" y="1309410"/>
            <a:ext cx="4121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Рівновага на ринку земельних ресурсів</a:t>
            </a:r>
          </a:p>
        </p:txBody>
      </p:sp>
    </p:spTree>
    <p:extLst>
      <p:ext uri="{BB962C8B-B14F-4D97-AF65-F5344CB8AC3E}">
        <p14:creationId xmlns:p14="http://schemas.microsoft.com/office/powerpoint/2010/main" val="1297164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Чиста економічна (абсолютна) рента</a:t>
            </a:r>
            <a:endParaRPr lang="uk-UA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85881" y="1196752"/>
            <a:ext cx="8784976" cy="5293757"/>
          </a:xfrm>
          <a:prstGeom prst="rect">
            <a:avLst/>
          </a:prstGeom>
          <a:noFill/>
          <a:ln w="3175">
            <a:solidFill>
              <a:srgbClr val="0070C0">
                <a:alpha val="96000"/>
              </a:srgbClr>
            </a:solidFill>
          </a:ln>
        </p:spPr>
        <p:txBody>
          <a:bodyPr wrap="square" rtlCol="0">
            <a:spAutoFit/>
          </a:bodyPr>
          <a:lstStyle/>
          <a:p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Чиста </a:t>
            </a:r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(абсолютна) економічна рента </a:t>
            </a:r>
            <a:r>
              <a:rPr lang="uk-UA" sz="2600" dirty="0" smtClean="0"/>
              <a:t>-  </a:t>
            </a:r>
            <a:r>
              <a:rPr lang="uk-UA" sz="2600" dirty="0"/>
              <a:t>доход, що </a:t>
            </a:r>
            <a:r>
              <a:rPr lang="uk-UA" sz="2600" dirty="0" smtClean="0"/>
              <a:t>отримує власник землі (природного ресурсу), пропозиція якого жорстко обмежена, </a:t>
            </a:r>
            <a:r>
              <a:rPr lang="uk-UA" sz="2600" i="1" dirty="0" smtClean="0">
                <a:solidFill>
                  <a:srgbClr val="FFFF00"/>
                </a:solidFill>
              </a:rPr>
              <a:t>абсолютно нееластична </a:t>
            </a:r>
            <a:r>
              <a:rPr lang="uk-UA" sz="2600" i="1" dirty="0">
                <a:solidFill>
                  <a:srgbClr val="FFFF00"/>
                </a:solidFill>
              </a:rPr>
              <a:t>за </a:t>
            </a:r>
            <a:r>
              <a:rPr lang="uk-UA" sz="2600" i="1" dirty="0" smtClean="0">
                <a:solidFill>
                  <a:srgbClr val="FFFF00"/>
                </a:solidFill>
              </a:rPr>
              <a:t>ціною</a:t>
            </a:r>
            <a:r>
              <a:rPr lang="uk-UA" sz="2600" dirty="0" smtClean="0"/>
              <a:t>. </a:t>
            </a:r>
          </a:p>
          <a:p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Земельна рента </a:t>
            </a:r>
            <a:r>
              <a:rPr lang="uk-UA" sz="2600" dirty="0" smtClean="0"/>
              <a:t>є окремим випадком економічної ренти.</a:t>
            </a:r>
          </a:p>
          <a:p>
            <a:r>
              <a:rPr lang="uk-UA" sz="2600" dirty="0" smtClean="0"/>
              <a:t>Пропозиція землі (природних ресурсів) виглядає як </a:t>
            </a:r>
            <a:r>
              <a:rPr lang="uk-UA" sz="2600" i="1" dirty="0">
                <a:solidFill>
                  <a:srgbClr val="FFFF00"/>
                </a:solidFill>
              </a:rPr>
              <a:t>запас</a:t>
            </a:r>
            <a:r>
              <a:rPr lang="uk-UA" sz="2600" dirty="0" smtClean="0"/>
              <a:t>, а рента  як </a:t>
            </a:r>
            <a:r>
              <a:rPr lang="uk-UA" sz="2600" i="1" dirty="0" smtClean="0">
                <a:solidFill>
                  <a:srgbClr val="FFFF00"/>
                </a:solidFill>
              </a:rPr>
              <a:t>потік.</a:t>
            </a:r>
          </a:p>
          <a:p>
            <a:r>
              <a:rPr lang="uk-UA" sz="2600" dirty="0"/>
              <a:t> </a:t>
            </a:r>
            <a:r>
              <a:rPr lang="uk-UA" sz="2600" dirty="0"/>
              <a:t>Спочатку </a:t>
            </a:r>
            <a:r>
              <a:rPr lang="uk-UA" sz="2600" dirty="0" smtClean="0"/>
              <a:t> </a:t>
            </a:r>
            <a:r>
              <a:rPr lang="uk-UA" sz="2600" dirty="0" smtClean="0">
                <a:solidFill>
                  <a:srgbClr val="FFC000"/>
                </a:solidFill>
              </a:rPr>
              <a:t>у землеробстві </a:t>
            </a:r>
            <a:r>
              <a:rPr lang="uk-UA" sz="2600" dirty="0" smtClean="0"/>
              <a:t>поняття «земельна рента» і «економічна рента» збігалися. Сьогодні </a:t>
            </a:r>
            <a:r>
              <a:rPr lang="uk-UA" sz="2600" i="1" dirty="0">
                <a:solidFill>
                  <a:srgbClr val="FFFF00"/>
                </a:solidFill>
              </a:rPr>
              <a:t>поняття «економічної ренти» є ширшим від поняття «земельної ренти». </a:t>
            </a:r>
            <a:r>
              <a:rPr lang="uk-UA" sz="2600" dirty="0" smtClean="0"/>
              <a:t>Економічна рента вміщує земельну ренту, але не обмежується тільки нею.</a:t>
            </a:r>
          </a:p>
          <a:p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Економічна </a:t>
            </a:r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(абсолютна) рента </a:t>
            </a:r>
            <a:r>
              <a:rPr lang="uk-UA" sz="2600" dirty="0" smtClean="0"/>
              <a:t>- це рента, що її отримують власники землі </a:t>
            </a:r>
            <a:r>
              <a:rPr lang="uk-UA" sz="2600" i="1" dirty="0">
                <a:solidFill>
                  <a:srgbClr val="FFFF00"/>
                </a:solidFill>
              </a:rPr>
              <a:t>незалежно від її якості</a:t>
            </a:r>
            <a:r>
              <a:rPr lang="uk-UA" sz="2600" dirty="0" smtClean="0"/>
              <a:t>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2476383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6336704"/>
          </a:xfrm>
        </p:spPr>
        <p:txBody>
          <a:bodyPr>
            <a:normAutofit/>
          </a:bodyPr>
          <a:lstStyle/>
          <a:p>
            <a:r>
              <a:rPr lang="uk-UA" dirty="0" smtClean="0"/>
              <a:t>Необхідність сплати земельної ренти власнику землі створює  </a:t>
            </a:r>
            <a:r>
              <a:rPr lang="uk-UA" i="1" dirty="0">
                <a:solidFill>
                  <a:srgbClr val="FFFF00"/>
                </a:solidFill>
              </a:rPr>
              <a:t>обмеження для доступу </a:t>
            </a:r>
            <a:r>
              <a:rPr lang="uk-UA" dirty="0" smtClean="0"/>
              <a:t>до неї. Коли земельна рента повністю сплачується землевласнику, то  стає своєрідним </a:t>
            </a:r>
            <a:r>
              <a:rPr lang="uk-UA" i="1" dirty="0">
                <a:solidFill>
                  <a:srgbClr val="FFFF00"/>
                </a:solidFill>
              </a:rPr>
              <a:t>податком</a:t>
            </a:r>
            <a:r>
              <a:rPr lang="uk-UA" i="1" dirty="0">
                <a:solidFill>
                  <a:srgbClr val="FFFF00"/>
                </a:solidFill>
              </a:rPr>
              <a:t>, що понижує ефективність господарювання на </a:t>
            </a:r>
            <a:r>
              <a:rPr lang="uk-UA" i="1" dirty="0" smtClean="0">
                <a:solidFill>
                  <a:srgbClr val="FFFF00"/>
                </a:solidFill>
              </a:rPr>
              <a:t>землі.</a:t>
            </a:r>
            <a:endParaRPr lang="uk-UA" i="1" dirty="0">
              <a:solidFill>
                <a:srgbClr val="FFFF00"/>
              </a:solidFill>
            </a:endParaRPr>
          </a:p>
          <a:p>
            <a:r>
              <a:rPr lang="uk-UA" i="1" dirty="0">
                <a:solidFill>
                  <a:srgbClr val="FFFF00"/>
                </a:solidFill>
              </a:rPr>
              <a:t>На</a:t>
            </a:r>
            <a:r>
              <a:rPr lang="uk-UA" i="1" dirty="0" smtClean="0">
                <a:solidFill>
                  <a:srgbClr val="FFFF00"/>
                </a:solidFill>
              </a:rPr>
              <a:t>ціоналізація </a:t>
            </a:r>
            <a:r>
              <a:rPr lang="uk-UA" i="1" dirty="0">
                <a:solidFill>
                  <a:srgbClr val="FFFF00"/>
                </a:solidFill>
              </a:rPr>
              <a:t>землі </a:t>
            </a:r>
            <a:r>
              <a:rPr lang="uk-UA" dirty="0" smtClean="0"/>
              <a:t>не вирішує питання, оскільки, як показав світовий досвід, вона знижує ефективність її використання.</a:t>
            </a:r>
            <a:r>
              <a:rPr lang="uk-UA" dirty="0"/>
              <a:t>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В </a:t>
            </a:r>
            <a:r>
              <a:rPr lang="uk-UA" dirty="0"/>
              <a:t>реальних умовах земля має </a:t>
            </a:r>
            <a:r>
              <a:rPr lang="uk-UA" i="1" dirty="0">
                <a:solidFill>
                  <a:srgbClr val="FFFF00"/>
                </a:solidFill>
              </a:rPr>
              <a:t>різні характеристики </a:t>
            </a:r>
            <a:r>
              <a:rPr lang="uk-UA" dirty="0"/>
              <a:t>(диференціюється) щодо родючості і </a:t>
            </a:r>
            <a:r>
              <a:rPr lang="uk-UA" dirty="0" smtClean="0"/>
              <a:t>розташування.</a:t>
            </a:r>
            <a:endParaRPr lang="uk-UA" dirty="0"/>
          </a:p>
          <a:p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Диференційна рента </a:t>
            </a:r>
            <a:r>
              <a:rPr lang="uk-UA" dirty="0"/>
              <a:t>– доход, що отриманий власником </a:t>
            </a:r>
            <a:r>
              <a:rPr lang="uk-UA" b="1" i="1" dirty="0">
                <a:solidFill>
                  <a:srgbClr val="FFFF00"/>
                </a:solidFill>
              </a:rPr>
              <a:t>більш продуктивного ресурсу</a:t>
            </a:r>
            <a:r>
              <a:rPr lang="uk-UA" dirty="0"/>
              <a:t>; різниця у величині плати за ресурс, що пояснюється різною продуктивністю.</a:t>
            </a:r>
          </a:p>
          <a:p>
            <a:endParaRPr lang="uk-UA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515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Диференційна земельна рента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71" y="1155519"/>
            <a:ext cx="8323080" cy="3822079"/>
          </a:xfrm>
        </p:spPr>
      </p:pic>
      <p:sp>
        <p:nvSpPr>
          <p:cNvPr id="7" name="TextBox 6"/>
          <p:cNvSpPr txBox="1"/>
          <p:nvPr/>
        </p:nvSpPr>
        <p:spPr>
          <a:xfrm>
            <a:off x="176523" y="5013176"/>
            <a:ext cx="878497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dirty="0" smtClean="0"/>
              <a:t>Ділянки з різною родючістю ґрунтів: </a:t>
            </a:r>
          </a:p>
          <a:p>
            <a:pPr algn="ctr"/>
            <a:r>
              <a:rPr lang="uk-UA" sz="2200" dirty="0" smtClean="0"/>
              <a:t>а) найбільша родючість; б) середня родючість; в) найменша родючість.</a:t>
            </a:r>
          </a:p>
          <a:p>
            <a:endParaRPr lang="uk-UA" sz="2200" dirty="0" smtClean="0"/>
          </a:p>
          <a:p>
            <a:r>
              <a:rPr lang="uk-UA" sz="2800" dirty="0" smtClean="0"/>
              <a:t>. 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420534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Ціна землі </a:t>
            </a:r>
            <a:endParaRPr lang="uk-UA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95536" y="1196752"/>
                <a:ext cx="8496944" cy="55359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2400" dirty="0" smtClean="0"/>
                  <a:t>Ціна землі визначається шляхом капіталізації ренти. </a:t>
                </a:r>
              </a:p>
              <a:p>
                <a:r>
                  <a:rPr lang="uk-UA" sz="2400" dirty="0" smtClean="0">
                    <a:solidFill>
                      <a:srgbClr val="C00000"/>
                    </a:solidFill>
                  </a:rPr>
                  <a:t>Наприклад. </a:t>
                </a:r>
                <a:r>
                  <a:rPr lang="uk-UA" sz="2400" dirty="0" smtClean="0"/>
                  <a:t>Ділянка землі приносить щорічну ренту в </a:t>
                </a:r>
                <a:r>
                  <a:rPr lang="en-US" sz="2400" b="1" i="1" dirty="0">
                    <a:solidFill>
                      <a:srgbClr val="FFFF00"/>
                    </a:solidFill>
                    <a:latin typeface="Cambria Math"/>
                  </a:rPr>
                  <a:t>R</a:t>
                </a:r>
                <a:r>
                  <a:rPr lang="uk-UA" sz="2400" b="1" i="1" dirty="0">
                    <a:solidFill>
                      <a:srgbClr val="FFFF00"/>
                    </a:solidFill>
                    <a:latin typeface="Cambria Math"/>
                  </a:rPr>
                  <a:t> </a:t>
                </a:r>
                <a:r>
                  <a:rPr lang="en-US" sz="2400" b="1" i="1" dirty="0" smtClean="0">
                    <a:solidFill>
                      <a:srgbClr val="FFFF00"/>
                    </a:solidFill>
                    <a:latin typeface="Cambria Math"/>
                  </a:rPr>
                  <a:t> </a:t>
                </a:r>
                <a:r>
                  <a:rPr lang="uk-UA" sz="2400" dirty="0"/>
                  <a:t>грн. </a:t>
                </a:r>
                <a:r>
                  <a:rPr lang="uk-UA" sz="2400" dirty="0" smtClean="0"/>
                  <a:t>Якою може бути ціна такої ділянки: альтернативна вартість для її власника?</a:t>
                </a:r>
                <a:r>
                  <a:rPr lang="en-US" sz="2400" dirty="0" smtClean="0"/>
                  <a:t> </a:t>
                </a:r>
                <a:r>
                  <a:rPr lang="uk-UA" sz="2400" dirty="0" smtClean="0"/>
                  <a:t>Ціна землі має бути такою сумою грошей, що поклавши її до банку, власник землі отримав би аналогічний відсоток на вкладений капітал. Отже, ціна землі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uk-UA" sz="2400" dirty="0" smtClean="0"/>
                  <a:t> </a:t>
                </a:r>
                <a:r>
                  <a:rPr lang="en-US" sz="2400" dirty="0" smtClean="0"/>
                  <a:t>, </a:t>
                </a:r>
                <a:r>
                  <a:rPr lang="uk-UA" sz="2400" dirty="0" smtClean="0"/>
                  <a:t>буде дисконтованою вартістю майбутньої земельної ренти: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k-UA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𝑻</m:t>
                        </m:r>
                      </m:sub>
                    </m:sSub>
                    <m:r>
                      <a:rPr lang="pt-BR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pt-BR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∑</m:t>
                    </m:r>
                    <m:f>
                      <m:fPr>
                        <m:ctrlP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400" b="1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400" b="1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</m:den>
                    </m:f>
                  </m:oMath>
                </a14:m>
                <a:r>
                  <a:rPr lang="uk-UA" sz="24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sz="2400" b="1" dirty="0" smtClean="0">
                    <a:solidFill>
                      <a:srgbClr val="FFFF00"/>
                    </a:solidFill>
                  </a:rPr>
                  <a:t> </a:t>
                </a:r>
                <a:endParaRPr lang="uk-UA" sz="2400" b="1" dirty="0" smtClean="0">
                  <a:solidFill>
                    <a:srgbClr val="FFFF00"/>
                  </a:solidFill>
                </a:endParaRPr>
              </a:p>
              <a:p>
                <a:r>
                  <a:rPr lang="uk-UA" sz="2400" dirty="0"/>
                  <a:t>Ціна землі  - це безстрокове капіталовкладення </a:t>
                </a:r>
                <a:r>
                  <a:rPr lang="uk-UA" sz="2400" dirty="0" smtClean="0"/>
                  <a:t> Тому </a:t>
                </a:r>
              </a:p>
              <a:p>
                <a:r>
                  <a:rPr lang="uk-UA" sz="2400" dirty="0" smtClean="0"/>
                  <a:t>Коли </a:t>
                </a:r>
                <a:r>
                  <a:rPr lang="en-US" sz="2400" b="1" dirty="0">
                    <a:solidFill>
                      <a:srgbClr val="FFFF00"/>
                    </a:solidFill>
                    <a:latin typeface="Cambria Math"/>
                  </a:rPr>
                  <a:t>t → ∞</a:t>
                </a:r>
                <a:r>
                  <a:rPr lang="uk-UA" sz="2400" dirty="0" smtClean="0">
                    <a:latin typeface="Cambria Math"/>
                    <a:ea typeface="Cambria Math"/>
                  </a:rPr>
                  <a:t>, 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sz="2400" b="1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400" b="1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400" b="1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n-US" sz="2400" b="1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b="1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</m:den>
                    </m:f>
                  </m:oMath>
                </a14:m>
                <a:r>
                  <a:rPr lang="uk-UA" sz="24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sz="2400" dirty="0">
                    <a:solidFill>
                      <a:srgbClr val="FFFF00"/>
                    </a:solidFill>
                    <a:latin typeface="Cambria Math"/>
                    <a:ea typeface="Cambria Math"/>
                  </a:rPr>
                  <a:t>→ </a:t>
                </a:r>
                <a:r>
                  <a:rPr lang="uk-UA" sz="2400" dirty="0" smtClean="0">
                    <a:solidFill>
                      <a:srgbClr val="FFFF00"/>
                    </a:solidFill>
                    <a:latin typeface="Cambria Math"/>
                    <a:ea typeface="Cambria Math"/>
                  </a:rPr>
                  <a:t>0, </a:t>
                </a:r>
                <a:r>
                  <a:rPr lang="uk-UA" sz="2400" dirty="0" smtClean="0"/>
                  <a:t>отже</a:t>
                </a:r>
                <a:endParaRPr lang="en-US" sz="2400" dirty="0" smtClean="0"/>
              </a:p>
              <a:p>
                <a:pPr algn="ctr"/>
                <a:r>
                  <a:rPr lang="uk-UA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lim</m:t>
                        </m:r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400" b="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pt-BR" sz="2400" b="0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400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400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400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sz="2400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n-US" sz="2400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r>
                          <a:rPr lang="pt-BR" sz="2400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∑</m:t>
                        </m:r>
                        <m:f>
                          <m:fPr>
                            <m:ctrlPr>
                              <a:rPr lang="en-US" sz="2400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 dirty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 dirty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i="1" dirty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i="1" dirty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sz="2400" i="1" dirty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i="1" dirty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US" sz="2400" i="1" dirty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en-US" sz="2400" i="1" dirty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2400" i="1" dirty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sup>
                            </m:sSup>
                          </m:den>
                        </m:f>
                      </m:e>
                    </m:func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  <m:t>R</m:t>
                        </m:r>
                      </m:num>
                      <m:den>
                        <m:r>
                          <a:rPr lang="en-US" sz="2400" b="0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𝑖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</a:rPr>
                  <a:t> </a:t>
                </a:r>
                <a:r>
                  <a:rPr lang="uk-UA" sz="2400" dirty="0" smtClean="0">
                    <a:solidFill>
                      <a:srgbClr val="FFFF00"/>
                    </a:solidFill>
                  </a:rPr>
                  <a:t>;</a:t>
                </a:r>
              </a:p>
              <a:p>
                <a:r>
                  <a:rPr lang="uk-UA" sz="2400" dirty="0"/>
                  <a:t>Де </a:t>
                </a:r>
                <a:r>
                  <a:rPr lang="en-US" sz="2400" b="1" i="1" dirty="0" smtClean="0">
                    <a:solidFill>
                      <a:srgbClr val="FFFF00"/>
                    </a:solidFill>
                    <a:latin typeface="Cambria Math"/>
                  </a:rPr>
                  <a:t>R</a:t>
                </a:r>
                <a:r>
                  <a:rPr lang="uk-UA" sz="2400" b="1" i="1" dirty="0" smtClean="0">
                    <a:solidFill>
                      <a:srgbClr val="FFFF00"/>
                    </a:solidFill>
                    <a:latin typeface="Cambria Math"/>
                  </a:rPr>
                  <a:t> – </a:t>
                </a:r>
                <a:r>
                  <a:rPr lang="uk-UA" sz="2400" dirty="0"/>
                  <a:t>річна рента</a:t>
                </a:r>
                <a:r>
                  <a:rPr lang="uk-UA" sz="2400" b="1" i="1" dirty="0" smtClean="0">
                    <a:solidFill>
                      <a:srgbClr val="FFFF00"/>
                    </a:solidFill>
                    <a:latin typeface="Cambria Math"/>
                  </a:rPr>
                  <a:t>, </a:t>
                </a:r>
                <a:r>
                  <a:rPr lang="en-US" sz="2400" b="1" i="1" dirty="0" err="1" smtClean="0">
                    <a:solidFill>
                      <a:srgbClr val="FFFF00"/>
                    </a:solidFill>
                    <a:latin typeface="Cambria Math"/>
                  </a:rPr>
                  <a:t>i</a:t>
                </a:r>
                <a:r>
                  <a:rPr lang="en-US" sz="2400" b="1" i="1" dirty="0" smtClean="0">
                    <a:solidFill>
                      <a:srgbClr val="FFFF00"/>
                    </a:solidFill>
                    <a:latin typeface="Cambria Math"/>
                  </a:rPr>
                  <a:t> -  </a:t>
                </a:r>
                <a:r>
                  <a:rPr lang="uk-UA" sz="2400" dirty="0"/>
                  <a:t>ринкова ставка позичкового </a:t>
                </a:r>
                <a:r>
                  <a:rPr lang="uk-UA" sz="2400" dirty="0" smtClean="0"/>
                  <a:t>проценту.</a:t>
                </a:r>
                <a:endParaRPr lang="uk-UA" sz="2400" dirty="0"/>
              </a:p>
              <a:p>
                <a:endParaRPr lang="uk-UA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196752"/>
                <a:ext cx="8496944" cy="5535939"/>
              </a:xfrm>
              <a:prstGeom prst="rect">
                <a:avLst/>
              </a:prstGeom>
              <a:blipFill rotWithShape="1">
                <a:blip r:embed="rId2"/>
                <a:stretch>
                  <a:fillRect l="-1148" t="-881" r="-646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376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200" dirty="0"/>
              <a:t>Тема </a:t>
            </a:r>
            <a:r>
              <a:rPr lang="uk-UA" sz="3200" dirty="0" smtClean="0"/>
              <a:t>6. </a:t>
            </a:r>
            <a:r>
              <a:rPr lang="uk-UA" sz="3200" dirty="0"/>
              <a:t>Ринки </a:t>
            </a:r>
            <a:r>
              <a:rPr lang="uk-UA" sz="3200" dirty="0" smtClean="0"/>
              <a:t>капіталу і землі. Позичковий процент і економічна рента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uk-UA" sz="3200" dirty="0" smtClean="0"/>
              <a:t>6.1.</a:t>
            </a:r>
            <a:r>
              <a:rPr lang="uk-UA" sz="3200" dirty="0"/>
              <a:t> Капітал як фактор </a:t>
            </a:r>
            <a:r>
              <a:rPr lang="uk-UA" sz="3200" dirty="0" smtClean="0"/>
              <a:t>виробництва.</a:t>
            </a:r>
          </a:p>
          <a:p>
            <a:r>
              <a:rPr lang="uk-UA" sz="3200" dirty="0" smtClean="0"/>
              <a:t>6.2. </a:t>
            </a:r>
            <a:r>
              <a:rPr lang="uk-UA" sz="3200" dirty="0"/>
              <a:t>Ринок капіталу і </a:t>
            </a:r>
            <a:r>
              <a:rPr lang="uk-UA" sz="3200" dirty="0" smtClean="0"/>
              <a:t>позичковий процент</a:t>
            </a:r>
            <a:endParaRPr lang="uk-UA" sz="3200" dirty="0"/>
          </a:p>
          <a:p>
            <a:r>
              <a:rPr lang="uk-UA" sz="3200" dirty="0" smtClean="0"/>
              <a:t>6.3.</a:t>
            </a:r>
            <a:r>
              <a:rPr lang="uk-UA" sz="3200" dirty="0"/>
              <a:t> Земля як фактор </a:t>
            </a:r>
            <a:r>
              <a:rPr lang="uk-UA" sz="3200" dirty="0" smtClean="0"/>
              <a:t>виробництва</a:t>
            </a:r>
          </a:p>
          <a:p>
            <a:r>
              <a:rPr lang="uk-UA" sz="3200" dirty="0" smtClean="0"/>
              <a:t>6.4. </a:t>
            </a:r>
            <a:r>
              <a:rPr lang="uk-UA" sz="3200" dirty="0"/>
              <a:t>Ринок земельних ресурсів і </a:t>
            </a:r>
            <a:r>
              <a:rPr lang="uk-UA" sz="3200" dirty="0" smtClean="0"/>
              <a:t>економічна  </a:t>
            </a:r>
            <a:r>
              <a:rPr lang="uk-UA" sz="3200" dirty="0"/>
              <a:t>рента.</a:t>
            </a:r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Орендна плата</a:t>
            </a:r>
            <a:endParaRPr lang="uk-UA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818182"/>
            <a:ext cx="879771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rgbClr val="FFC000"/>
                </a:solidFill>
              </a:rPr>
              <a:t>Рента </a:t>
            </a:r>
            <a:r>
              <a:rPr lang="uk-UA" sz="2400" dirty="0" smtClean="0"/>
              <a:t>є тільки частиною суми, що її сплачує орендар землевласнику.  До неї ще зараховують </a:t>
            </a:r>
            <a:r>
              <a:rPr lang="uk-UA" sz="2400" dirty="0" smtClean="0">
                <a:solidFill>
                  <a:srgbClr val="FFC000"/>
                </a:solidFill>
              </a:rPr>
              <a:t>амортизацію</a:t>
            </a:r>
            <a:r>
              <a:rPr lang="uk-UA" sz="2400" dirty="0" smtClean="0"/>
              <a:t>  за будови і споруди, що знаходяться на землі, а також </a:t>
            </a:r>
            <a:r>
              <a:rPr lang="uk-UA" sz="2400" dirty="0">
                <a:solidFill>
                  <a:srgbClr val="FFC000"/>
                </a:solidFill>
              </a:rPr>
              <a:t>відсоток на вкладений капітал</a:t>
            </a:r>
            <a:r>
              <a:rPr lang="uk-UA" sz="2400" dirty="0" smtClean="0"/>
              <a:t>. </a:t>
            </a:r>
            <a:r>
              <a:rPr lang="uk-UA" sz="2400" dirty="0"/>
              <a:t> </a:t>
            </a:r>
            <a:r>
              <a:rPr lang="uk-UA" sz="2400" dirty="0" smtClean="0"/>
              <a:t>Отже, у складі орендної плати все більшу частку складає амортизація  і відсоток на капіталовкладення, що сприяє «</a:t>
            </a:r>
            <a:r>
              <a:rPr lang="uk-UA" sz="2400" i="1" dirty="0" smtClean="0">
                <a:solidFill>
                  <a:srgbClr val="FFFF00"/>
                </a:solidFill>
              </a:rPr>
              <a:t>розпуханню ренти</a:t>
            </a:r>
            <a:r>
              <a:rPr lang="uk-UA" sz="2400" dirty="0" smtClean="0"/>
              <a:t>».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/>
              <a:t>Скорочення контракту вигідно землевласнику, натомість  орендатори намагаються збільшити терміни оренди щоб їхні капіталовкладення повністю окупилися під час оренди. </a:t>
            </a:r>
          </a:p>
          <a:p>
            <a:endParaRPr lang="uk-UA" sz="2400" dirty="0" smtClean="0"/>
          </a:p>
          <a:p>
            <a:r>
              <a:rPr lang="uk-UA" sz="2400" dirty="0" smtClean="0"/>
              <a:t>У  Європі склалась традиція надання землі під забудову терміном на 99 років. За такий період вартість  буде повністю списана, а будова  непридатною. Де такий термін менший, орендатор має право на компенсацію доданої вартості, що є  результатом покращення. Орендна плата складає приблизно 1-3% ціни землі.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092203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Ринки факторів виробництва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063448"/>
              </p:ext>
            </p:extLst>
          </p:nvPr>
        </p:nvGraphicFramePr>
        <p:xfrm>
          <a:off x="323528" y="1196752"/>
          <a:ext cx="7992888" cy="5213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1691341"/>
                <a:gridCol w="1981067"/>
                <a:gridCol w="1728192"/>
              </a:tblGrid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Вид факторного ринку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Суб'єкти попиту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Суб'єкти пропозиції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Ціна рівноваги (факторний доход)</a:t>
                      </a:r>
                      <a:endParaRPr lang="uk-UA" sz="2000" dirty="0"/>
                    </a:p>
                  </a:txBody>
                  <a:tcPr/>
                </a:tc>
              </a:tr>
              <a:tr h="1107680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праці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(бізнес), держава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Заробітна плата</a:t>
                      </a:r>
                      <a:endParaRPr lang="uk-UA" sz="2000" dirty="0"/>
                    </a:p>
                  </a:txBody>
                  <a:tcPr/>
                </a:tc>
              </a:tr>
              <a:tr h="426872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капіталу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(бізнес), держава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Процент</a:t>
                      </a:r>
                      <a:endParaRPr lang="uk-UA" sz="20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земельних</a:t>
                      </a:r>
                      <a:r>
                        <a:rPr lang="uk-UA" sz="2000" b="1" baseline="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ресурсів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Рента</a:t>
                      </a:r>
                      <a:endParaRPr lang="uk-UA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736792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Підприємницькі здібності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Факторний</a:t>
                      </a:r>
                      <a:r>
                        <a:rPr lang="uk-UA" sz="2000" baseline="0" dirty="0" smtClean="0"/>
                        <a:t> ринок відсутній</a:t>
                      </a:r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Економічний прибуток</a:t>
                      </a:r>
                      <a:endParaRPr lang="uk-UA" sz="20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887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6.1.</a:t>
            </a:r>
            <a:r>
              <a:rPr lang="uk-UA" dirty="0"/>
              <a:t> Капітал як фактор </a:t>
            </a:r>
            <a:r>
              <a:rPr lang="uk-UA" dirty="0" smtClean="0"/>
              <a:t>виробництва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84576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Капітал </a:t>
            </a:r>
            <a:r>
              <a:rPr lang="uk-UA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(капітальні блага)</a:t>
            </a:r>
            <a:r>
              <a:rPr lang="uk-UA" i="1" dirty="0" smtClean="0"/>
              <a:t>  </a:t>
            </a:r>
            <a:r>
              <a:rPr lang="uk-UA" dirty="0" smtClean="0"/>
              <a:t>- це створений виробничий ресурс тривалого користування, що використовується для виробництва  інших благ.</a:t>
            </a:r>
            <a:r>
              <a:rPr lang="uk-UA" dirty="0"/>
              <a:t> Капітал </a:t>
            </a:r>
            <a:r>
              <a:rPr lang="uk-UA" dirty="0" smtClean="0"/>
              <a:t>часто асоціюється </a:t>
            </a:r>
            <a:r>
              <a:rPr lang="uk-UA" dirty="0"/>
              <a:t>з </a:t>
            </a:r>
            <a:r>
              <a:rPr lang="uk-UA" i="1" dirty="0">
                <a:solidFill>
                  <a:srgbClr val="FFFF00"/>
                </a:solidFill>
              </a:rPr>
              <a:t>здатністю приносити доход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Під капіталом зазвичай розуміють  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засоби виробництва</a:t>
            </a:r>
            <a:r>
              <a:rPr lang="uk-UA" dirty="0"/>
              <a:t>. Проте капітал може існувати і у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грошовій</a:t>
            </a:r>
            <a:r>
              <a:rPr lang="uk-UA" dirty="0"/>
              <a:t> формі.</a:t>
            </a:r>
            <a:r>
              <a:rPr lang="uk-UA" dirty="0" smtClean="0"/>
              <a:t> 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Основний капітал </a:t>
            </a:r>
            <a:r>
              <a:rPr lang="uk-UA" dirty="0" smtClean="0"/>
              <a:t>матеріалізований у будівлях, спорудах, верстатах, устаткуванні, функціонує у процесі виробництва декілька років, обслуговуючи декілька виробничих циклів.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Оборотний капітал </a:t>
            </a:r>
            <a:r>
              <a:rPr lang="uk-UA" dirty="0" smtClean="0"/>
              <a:t>вміщує в себе сировину, матеріали, енергетичні ресурси, і повністю втілюється у новоствореній продукції  за один виробничий цикл.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229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/>
          <a:lstStyle/>
          <a:p>
            <a:r>
              <a:rPr lang="uk-UA" dirty="0" smtClean="0"/>
              <a:t>В процесі функціонування основний капітал спрацьовується, піддається фізичному і моральному зношенню.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Фізичне зношення </a:t>
            </a:r>
            <a:r>
              <a:rPr lang="uk-UA" dirty="0" smtClean="0"/>
              <a:t>– процес, у результаті якого елементи основного капіталу стають фізично непридатними для майбутнього використання у виробництві</a:t>
            </a:r>
          </a:p>
          <a:p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Моральне зношення </a:t>
            </a:r>
            <a:r>
              <a:rPr lang="uk-UA" dirty="0" smtClean="0"/>
              <a:t>– процес знецінення основного капіталу внаслідок появи більш дешевого, або більш сучасного устаткування.</a:t>
            </a:r>
          </a:p>
          <a:p>
            <a:r>
              <a:rPr lang="uk-UA" dirty="0" smtClean="0"/>
              <a:t>Відшкодування фізично зношеного і морально застарілого устаткування відбувається за рахунок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амортизаційних відрахувань </a:t>
            </a:r>
            <a:r>
              <a:rPr lang="uk-UA" dirty="0"/>
              <a:t>– частини капіталу, що </a:t>
            </a:r>
            <a:r>
              <a:rPr lang="uk-UA" dirty="0" smtClean="0"/>
              <a:t>щорічно передає свою вартість у новостворену продукцію.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 амортизації </a:t>
            </a:r>
            <a:r>
              <a:rPr lang="uk-UA" dirty="0" smtClean="0"/>
              <a:t>- відношення суми амортизаційних відрахувань до вартості основного капіталу, що виражене у процентах.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273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/>
          </a:bodyPr>
          <a:lstStyle/>
          <a:p>
            <a:r>
              <a:rPr lang="uk-UA" dirty="0" smtClean="0"/>
              <a:t>Користування капіталом (послугами капіталу) у виробництві товарів і послуг є потоковою величиною </a:t>
            </a:r>
            <a:r>
              <a:rPr lang="uk-UA" dirty="0">
                <a:solidFill>
                  <a:srgbClr val="FFFF00"/>
                </a:solidFill>
              </a:rPr>
              <a:t>(потоком</a:t>
            </a:r>
            <a:r>
              <a:rPr lang="uk-UA" dirty="0" smtClean="0">
                <a:solidFill>
                  <a:srgbClr val="FFFF00"/>
                </a:solidFill>
              </a:rPr>
              <a:t>), що вимірюється в одиницях капітальних благ , що використані впродовж певного проміжку часу.</a:t>
            </a:r>
            <a:r>
              <a:rPr lang="uk-UA" dirty="0" smtClean="0"/>
              <a:t> Запаси капітальних благ фірми в певний момент часу створюють її </a:t>
            </a:r>
            <a:r>
              <a:rPr lang="uk-UA" dirty="0" smtClean="0">
                <a:solidFill>
                  <a:srgbClr val="FFC000"/>
                </a:solidFill>
              </a:rPr>
              <a:t>капітальні запаси (фонди).</a:t>
            </a:r>
          </a:p>
          <a:p>
            <a:r>
              <a:rPr lang="uk-UA" dirty="0"/>
              <a:t>Збільшення капітальних запасів відбувається завдяки </a:t>
            </a:r>
            <a:r>
              <a:rPr lang="uk-UA" dirty="0" smtClean="0"/>
              <a:t>інвестиціям. </a:t>
            </a:r>
            <a:r>
              <a:rPr lang="uk-UA" b="1" dirty="0" smtClean="0">
                <a:solidFill>
                  <a:srgbClr val="FFC000"/>
                </a:solidFill>
              </a:rPr>
              <a:t>Інвестиції</a:t>
            </a:r>
            <a:r>
              <a:rPr lang="uk-UA" dirty="0" smtClean="0"/>
              <a:t>  -  процес створення нового капіталу, що вимагає  фінансових витрат і має наслідком зміни у запасах капіталу.  Джерелом інвестицій є заощадження домогосподарств. </a:t>
            </a:r>
          </a:p>
          <a:p>
            <a:r>
              <a:rPr lang="uk-UA" dirty="0" smtClean="0"/>
              <a:t>Гроші, що позичені на інвестиції, мають повернутися вкладнику  з прибутком. 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Процент</a:t>
            </a:r>
            <a:r>
              <a:rPr lang="uk-UA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(відсоток)  </a:t>
            </a:r>
            <a:r>
              <a:rPr lang="uk-UA" dirty="0" smtClean="0"/>
              <a:t>- чистий доход власника капіталу, створений впродовж тривалості  його використання. </a:t>
            </a:r>
          </a:p>
        </p:txBody>
      </p:sp>
    </p:spTree>
    <p:extLst>
      <p:ext uri="{BB962C8B-B14F-4D97-AF65-F5344CB8AC3E}">
        <p14:creationId xmlns:p14="http://schemas.microsoft.com/office/powerpoint/2010/main" val="1940748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6.2. Ринок </a:t>
            </a:r>
            <a:r>
              <a:rPr lang="uk-UA" dirty="0"/>
              <a:t>капіталу і </a:t>
            </a:r>
            <a:r>
              <a:rPr lang="uk-UA" dirty="0" smtClean="0"/>
              <a:t>позичковий процент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72608"/>
          </a:xfrm>
        </p:spPr>
        <p:txBody>
          <a:bodyPr>
            <a:normAutofit fontScale="92500" lnSpcReduction="10000"/>
          </a:bodyPr>
          <a:lstStyle/>
          <a:p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Ринок капіталу  </a:t>
            </a:r>
            <a:r>
              <a:rPr lang="uk-UA" sz="2800" dirty="0" smtClean="0"/>
              <a:t>- це сукупність взаємопов'язаних ринків, що відображають  рух різних функціональних форм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капіталу</a:t>
            </a:r>
            <a:r>
              <a:rPr lang="uk-UA" sz="2800" dirty="0" smtClean="0"/>
              <a:t>. </a:t>
            </a:r>
          </a:p>
          <a:p>
            <a:r>
              <a:rPr lang="uk-UA" sz="2800" dirty="0"/>
              <a:t>Виокремлюють три </a:t>
            </a: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види ринку капіталу: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ринок капітальних активів </a:t>
            </a:r>
            <a:r>
              <a:rPr lang="uk-UA" sz="2800" dirty="0"/>
              <a:t>(фізичного капіталу);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ринок </a:t>
            </a:r>
            <a:r>
              <a:rPr lang="uk-UA" sz="2800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фінансового капіталу</a:t>
            </a:r>
            <a:r>
              <a:rPr lang="uk-UA" sz="2800" dirty="0" smtClean="0"/>
              <a:t>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ринок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послуг капіталу </a:t>
            </a:r>
            <a:r>
              <a:rPr lang="uk-UA" sz="2800" dirty="0" smtClean="0"/>
              <a:t>(орендний ринок).</a:t>
            </a:r>
          </a:p>
          <a:p>
            <a:pPr marL="0" indent="0">
              <a:buNone/>
            </a:pPr>
            <a:r>
              <a:rPr lang="uk-UA" sz="2800" dirty="0" smtClean="0"/>
              <a:t>Сучасна фірма використовує </a:t>
            </a:r>
            <a:r>
              <a:rPr lang="uk-UA" sz="2800" dirty="0" smtClean="0">
                <a:solidFill>
                  <a:srgbClr val="FFFF00"/>
                </a:solidFill>
              </a:rPr>
              <a:t>три основні джерела фінансування </a:t>
            </a:r>
            <a:r>
              <a:rPr lang="uk-UA" sz="2800" dirty="0" smtClean="0"/>
              <a:t>довготривалих інвестиційних проектів: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власні грошові кошти </a:t>
            </a:r>
            <a:r>
              <a:rPr lang="uk-UA" sz="2800" dirty="0" smtClean="0"/>
              <a:t>(нерозподілений прибуток);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8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залучені кошти  </a:t>
            </a:r>
            <a:r>
              <a:rPr lang="uk-UA" sz="2800" dirty="0" smtClean="0"/>
              <a:t>(випуск акцій);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800" u="sng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позичені кошти </a:t>
            </a:r>
            <a:r>
              <a:rPr lang="uk-UA" sz="2800" dirty="0" smtClean="0"/>
              <a:t>(облігації, банківський кредит)</a:t>
            </a:r>
          </a:p>
          <a:p>
            <a:pPr>
              <a:buFont typeface="Wingdings" panose="05000000000000000000" pitchFamily="2" charset="2"/>
              <a:buChar char="ü"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940996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96944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Ринок фінансового капіталу </a:t>
            </a:r>
            <a:r>
              <a:rPr lang="uk-UA" dirty="0"/>
              <a:t>і </a:t>
            </a:r>
            <a:r>
              <a:rPr lang="uk-UA" dirty="0" smtClean="0"/>
              <a:t>позичковий процент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72608"/>
          </a:xfrm>
        </p:spPr>
        <p:txBody>
          <a:bodyPr>
            <a:normAutofit/>
          </a:bodyPr>
          <a:lstStyle/>
          <a:p>
            <a:r>
              <a:rPr lang="uk-UA" dirty="0" smtClean="0"/>
              <a:t>Фінансовий капітал – це </a:t>
            </a:r>
            <a:r>
              <a:rPr lang="uk-UA" i="1" dirty="0" smtClean="0">
                <a:solidFill>
                  <a:srgbClr val="FFC000"/>
                </a:solidFill>
              </a:rPr>
              <a:t>грошові ресурси</a:t>
            </a:r>
            <a:r>
              <a:rPr lang="uk-UA" dirty="0" smtClean="0"/>
              <a:t>, що скеровуються на розвиток виробництва.</a:t>
            </a:r>
          </a:p>
          <a:p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Попит на капітал – це передусім попит на</a:t>
            </a:r>
            <a:r>
              <a:rPr lang="uk-UA" dirty="0"/>
              <a:t> позичкові кошти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(позичковий капітал), </a:t>
            </a:r>
            <a:r>
              <a:rPr lang="uk-UA" dirty="0"/>
              <a:t>а </a:t>
            </a:r>
            <a:r>
              <a:rPr lang="uk-UA" i="1" u="sng" dirty="0">
                <a:solidFill>
                  <a:srgbClr val="FFC000"/>
                </a:solidFill>
              </a:rPr>
              <a:t>не просто на гроші</a:t>
            </a:r>
            <a:r>
              <a:rPr lang="uk-UA" dirty="0"/>
              <a:t>. 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P.S.</a:t>
            </a:r>
            <a:r>
              <a:rPr lang="en-US" dirty="0"/>
              <a:t> </a:t>
            </a:r>
            <a:r>
              <a:rPr lang="uk-UA" dirty="0"/>
              <a:t>Попит на гроші як гроші і попит на інвестиційний капітал – не одне й </a:t>
            </a:r>
            <a:r>
              <a:rPr lang="uk-UA" dirty="0" smtClean="0"/>
              <a:t>теж саме</a:t>
            </a:r>
            <a:r>
              <a:rPr lang="uk-UA" dirty="0"/>
              <a:t>. Хоча реально інвестиційний попит може існувати у формі певної суми грошей, слід пам'ятати, що витрати цих грошових коштів </a:t>
            </a:r>
            <a:r>
              <a:rPr lang="uk-UA" i="1" dirty="0">
                <a:solidFill>
                  <a:srgbClr val="FFFF00"/>
                </a:solidFill>
              </a:rPr>
              <a:t>мають чітко окреслену мету — </a:t>
            </a:r>
            <a:r>
              <a:rPr lang="uk-UA" i="1" u="sng" dirty="0">
                <a:solidFill>
                  <a:srgbClr val="FFFF00"/>
                </a:solidFill>
              </a:rPr>
              <a:t>придбання фізичного капіталу</a:t>
            </a:r>
            <a:r>
              <a:rPr lang="uk-UA" dirty="0"/>
              <a:t>, а не товарів споживання. </a:t>
            </a:r>
            <a:endParaRPr lang="uk-UA" dirty="0" smtClean="0"/>
          </a:p>
          <a:p>
            <a:r>
              <a:rPr lang="uk-UA" dirty="0"/>
              <a:t>В ринковій економіці суб'єктами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пропозиції</a:t>
            </a:r>
            <a:r>
              <a:rPr lang="uk-UA" dirty="0"/>
              <a:t> капіталу є домогосподарства, а суб'єктами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попиту </a:t>
            </a:r>
            <a:r>
              <a:rPr lang="uk-UA" dirty="0"/>
              <a:t>- фірми (бізнес). Підприємці потребують інвестицій, у вигляді машин, устаткування, виробничих приміщень. 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8481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3600400" cy="3092585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3573016"/>
            <a:ext cx="4491038" cy="2952328"/>
          </a:xfrm>
        </p:spPr>
      </p:pic>
    </p:spTree>
    <p:extLst>
      <p:ext uri="{BB962C8B-B14F-4D97-AF65-F5344CB8AC3E}">
        <p14:creationId xmlns:p14="http://schemas.microsoft.com/office/powerpoint/2010/main" val="345612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r>
              <a:rPr lang="ru-RU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uk-UA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рафік попиту </a:t>
            </a:r>
            <a:r>
              <a:rPr lang="uk-UA" sz="2600" dirty="0" smtClean="0"/>
              <a:t>позичкового капіталу (1) ілюструє </a:t>
            </a:r>
            <a:r>
              <a:rPr lang="uk-UA" sz="2600" dirty="0"/>
              <a:t>залежність продуктивності капіталу від зростання інвестицій. </a:t>
            </a:r>
            <a:r>
              <a:rPr lang="uk-UA" sz="2600" dirty="0" smtClean="0"/>
              <a:t>Вона є обернено пропорційною: зі збільшенням </a:t>
            </a:r>
            <a:r>
              <a:rPr lang="uk-UA" sz="2600" dirty="0"/>
              <a:t>капіталу як </a:t>
            </a:r>
            <a:r>
              <a:rPr lang="uk-UA" sz="2600" dirty="0" smtClean="0"/>
              <a:t>фактору зменшується його граничний продукт </a:t>
            </a:r>
            <a:r>
              <a:rPr lang="uk-UA" sz="2600" dirty="0" smtClean="0">
                <a:solidFill>
                  <a:srgbClr val="FFC000"/>
                </a:solidFill>
              </a:rPr>
              <a:t>(</a:t>
            </a:r>
            <a:r>
              <a:rPr lang="en-US" sz="2600" dirty="0" smtClean="0">
                <a:solidFill>
                  <a:srgbClr val="FFC000"/>
                </a:solidFill>
              </a:rPr>
              <a:t>MR</a:t>
            </a:r>
            <a:r>
              <a:rPr lang="uk-UA" sz="2600" dirty="0" smtClean="0">
                <a:solidFill>
                  <a:srgbClr val="FFC000"/>
                </a:solidFill>
              </a:rPr>
              <a:t>). </a:t>
            </a:r>
            <a:r>
              <a:rPr lang="uk-UA" sz="2600" dirty="0" smtClean="0"/>
              <a:t>Це </a:t>
            </a:r>
            <a:r>
              <a:rPr lang="uk-UA" sz="2600" dirty="0"/>
              <a:t>явище обумовлено </a:t>
            </a:r>
            <a:r>
              <a:rPr lang="uk-UA" sz="2600" dirty="0" smtClean="0"/>
              <a:t>дією </a:t>
            </a:r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закону спадної доходності</a:t>
            </a:r>
            <a:r>
              <a:rPr lang="uk-UA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 пропозиції </a:t>
            </a:r>
            <a:r>
              <a:rPr lang="uk-UA" sz="2600" dirty="0" smtClean="0"/>
              <a:t>позичкового капіталу (2) ілюструє величину втрачених можливостей його альтернативного застосування. Домогосподарства пропонують </a:t>
            </a:r>
            <a:r>
              <a:rPr lang="uk-UA" sz="2600" dirty="0"/>
              <a:t>тимчасово вільні кошти як позику для придбання капітальних </a:t>
            </a:r>
            <a:r>
              <a:rPr lang="uk-UA" sz="2600" dirty="0" smtClean="0"/>
              <a:t>благ, відмовляючи собі  у можливості їх застосування </a:t>
            </a:r>
            <a:r>
              <a:rPr lang="uk-UA" sz="2600" dirty="0"/>
              <a:t>у власному бізнесі, </a:t>
            </a:r>
            <a:r>
              <a:rPr lang="uk-UA" sz="2600" dirty="0" smtClean="0"/>
              <a:t>придбанні </a:t>
            </a:r>
            <a:r>
              <a:rPr lang="uk-UA" sz="2600" dirty="0"/>
              <a:t>споживчих </a:t>
            </a:r>
            <a:r>
              <a:rPr lang="uk-UA" sz="2600" dirty="0" smtClean="0"/>
              <a:t>товарів, платній освіті </a:t>
            </a:r>
            <a:r>
              <a:rPr lang="uk-UA" sz="2600" dirty="0"/>
              <a:t>та </a:t>
            </a:r>
            <a:r>
              <a:rPr lang="uk-UA" sz="2600" dirty="0" smtClean="0"/>
              <a:t>інших можливих альтернативах. </a:t>
            </a:r>
            <a:r>
              <a:rPr lang="uk-UA" sz="2600" dirty="0"/>
              <a:t>Чим </a:t>
            </a:r>
            <a:r>
              <a:rPr lang="uk-UA" sz="2600" dirty="0" smtClean="0"/>
              <a:t>більшою є </a:t>
            </a:r>
            <a:r>
              <a:rPr lang="uk-UA" sz="2600" dirty="0"/>
              <a:t>сума </a:t>
            </a:r>
            <a:r>
              <a:rPr lang="uk-UA" sz="2600" dirty="0" smtClean="0"/>
              <a:t>позичкового капіталу, тим більшими є </a:t>
            </a:r>
            <a:r>
              <a:rPr lang="uk-UA" sz="2600" dirty="0"/>
              <a:t>граничні витрати втрачених </a:t>
            </a:r>
            <a:r>
              <a:rPr lang="uk-UA" sz="2600" dirty="0" smtClean="0"/>
              <a:t>можливостей</a:t>
            </a:r>
            <a:r>
              <a:rPr lang="en-US" sz="2600" dirty="0" smtClean="0"/>
              <a:t> </a:t>
            </a:r>
            <a:r>
              <a:rPr lang="en-US" sz="2600" dirty="0">
                <a:solidFill>
                  <a:srgbClr val="FFC000"/>
                </a:solidFill>
              </a:rPr>
              <a:t>(MOC). 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2039248262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4161</TotalTime>
  <Words>1665</Words>
  <Application>Microsoft Office PowerPoint</Application>
  <PresentationFormat>Экран (4:3)</PresentationFormat>
  <Paragraphs>116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Паркет</vt:lpstr>
      <vt:lpstr>ЕКОНОМІЧНА ТЕОРІЯ</vt:lpstr>
      <vt:lpstr>      Тема 6. Ринки капіталу і землі. Позичковий процент і економічна рента</vt:lpstr>
      <vt:lpstr>6.1. Капітал як фактор виробництва</vt:lpstr>
      <vt:lpstr>Презентация PowerPoint</vt:lpstr>
      <vt:lpstr>Презентация PowerPoint</vt:lpstr>
      <vt:lpstr>6.2. Ринок капіталу і позичковий процент </vt:lpstr>
      <vt:lpstr>  Ринок фінансового капіталу і позичковий процент </vt:lpstr>
      <vt:lpstr>Презентация PowerPoint</vt:lpstr>
      <vt:lpstr>Презентация PowerPoint</vt:lpstr>
      <vt:lpstr>Процент як рівновага на ринку позичкового капіталу</vt:lpstr>
      <vt:lpstr>Презентация PowerPoint</vt:lpstr>
      <vt:lpstr>Теорія міжчасового вибору Ірвіна Фішера</vt:lpstr>
      <vt:lpstr>Презентация PowerPoint</vt:lpstr>
      <vt:lpstr>              6.3. Земля як фактор виробництва</vt:lpstr>
      <vt:lpstr>              6.4. Ринок земельних ресурсів і економічна рента</vt:lpstr>
      <vt:lpstr>Чиста економічна (абсолютна) рента</vt:lpstr>
      <vt:lpstr>Презентация PowerPoint</vt:lpstr>
      <vt:lpstr>Диференційна земельна рента</vt:lpstr>
      <vt:lpstr>Ціна землі </vt:lpstr>
      <vt:lpstr>Орендна плата</vt:lpstr>
      <vt:lpstr>Ринки факторів виробництва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308</cp:revision>
  <dcterms:created xsi:type="dcterms:W3CDTF">2022-09-14T17:34:50Z</dcterms:created>
  <dcterms:modified xsi:type="dcterms:W3CDTF">2025-11-16T09:59:02Z</dcterms:modified>
</cp:coreProperties>
</file>