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57" r:id="rId5"/>
    <p:sldId id="276" r:id="rId6"/>
    <p:sldId id="277" r:id="rId7"/>
    <p:sldId id="272" r:id="rId8"/>
    <p:sldId id="278" r:id="rId9"/>
    <p:sldId id="280" r:id="rId10"/>
    <p:sldId id="281" r:id="rId11"/>
    <p:sldId id="279" r:id="rId12"/>
    <p:sldId id="263" r:id="rId13"/>
    <p:sldId id="264" r:id="rId14"/>
    <p:sldId id="265" r:id="rId15"/>
    <p:sldId id="266" r:id="rId16"/>
    <p:sldId id="267" r:id="rId17"/>
    <p:sldId id="268" r:id="rId18"/>
    <p:sldId id="282" r:id="rId19"/>
    <p:sldId id="269" r:id="rId20"/>
    <p:sldId id="271" r:id="rId21"/>
    <p:sldId id="273" r:id="rId22"/>
    <p:sldId id="274" r:id="rId23"/>
    <p:sldId id="275" r:id="rId24"/>
    <p:sldId id="270" r:id="rId25"/>
    <p:sldId id="259" r:id="rId26"/>
    <p:sldId id="258" r:id="rId27"/>
    <p:sldId id="260" r:id="rId28"/>
    <p:sldId id="261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734DA-62FF-4A12-89B9-2941DA3A6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917425E-AD8E-4794-9F45-5CDDA7E2C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BEDB0B-0929-44FA-954C-90FF4619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CEC394-1266-4161-B223-CA105661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C154B9-5FFB-4652-925E-812839EA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863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E8F5F-A4B2-4308-9DA2-280F741C1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54C64A-F1D3-4B5C-A860-C45C9575E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ABB68C5-B11B-48AD-A901-49DF5DB7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44C6648-81BA-4A3E-A3F6-653507A7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F3862B-3A68-45C6-98A0-ABE08925A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561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5051153-9DAD-4DE1-8EBC-59CB75579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141FD6-B666-4ECD-A684-831F4E166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3C1FC-DD16-403B-8D63-CFC69ACF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0DF190-88B3-47E3-B91A-873B52527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525C108-7B1E-49C6-A1E9-4E68AA02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254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63434-CA9C-46C2-BDE7-F8E5D2CB3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39C7C1-0080-48AD-AC9A-A4C485234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A862FA-73A7-40AA-A8E8-2D0D5268B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5A66385-E65F-4E1C-A738-19774543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6AC831-9810-42BA-9290-4CE82C6A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605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D75D9-38DA-43C8-B900-091669C1E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8C0B4F-3017-4080-9B31-74DAE5B7F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4F947C-32E1-42FF-B890-F94153CE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706305-AAB8-47D6-9636-CCC1363A1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766AD1-392A-4560-AB45-EA88478C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731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D231F-3754-41D3-BBFE-38021FBED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407666-9719-433E-8144-78CDAF423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07A26C6-203C-4160-864A-A1F7777C5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FA9AAB-21BD-4DA6-85D5-E4A0CDB6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9183DE-D293-4653-8222-C5054B20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972E7EB-2726-436D-BC4C-77ADCD58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268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B7A3D-3589-4127-86F3-A2A92DD4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B552BA-D4D9-475C-8E2E-17D6E55E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149AB3C-B287-40D0-BFF3-4FEAFFFA4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D62DF1F-D7C4-42A8-945B-CF947BC42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F2CAAD-9FAF-49BC-9A22-34E975BF7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C1F4CB6-6172-4555-A04A-A1CA951B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3D74C74-D674-4F46-8D50-7FD7E4F2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74785B6-FA3A-4A9A-85C1-25302F17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51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04D06-4D7F-4C3F-AAEB-86253A168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16F9705-6185-4A45-A0FD-647374C0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55CF49-95B5-459E-A736-FF4DD1C9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4A9810A-765B-4588-9CFB-4EF9CD46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12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D496FC7-4953-4A32-B14B-054F4B73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A32E9D2-4FF3-4D86-94FD-4F2B7C95A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FCEE50-2700-4632-AC0C-48B635286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179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3EF4E-5E47-4001-9299-92C471E2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C435FB-893C-4906-8F19-9CBA3CAB0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504EFD6-A54D-4D6A-9592-A2C8F4DA5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11DD19F-0ED0-43C7-A577-4C45C2F2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B9D9D50-D9D4-4520-A950-EC59CE482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FAB2A4F-DB10-4773-AFF2-D4BCE855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074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A8F54-F6E5-4696-A3E3-380FE66BB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5CB1A2-47CB-4388-AD13-28A240ED7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42E7635-88A2-4EDB-9A73-D6DF4D346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20F24A7-396D-4EF4-8102-8BC17FBC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B65A071-2775-401E-B1DC-4EE388657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49C617-DB6B-407B-9D2B-2D195CC3B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603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9838CB7-44AE-4D30-8DFA-D4151448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770842A-9919-4AD3-A4D1-B116D020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629B97-0E78-4DD6-80E0-A4E1753D2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7C704A0B-A664-484C-82C6-7CE40B20652B}" type="datetimeFigureOut">
              <a:rPr lang="uk-UA" smtClean="0"/>
              <a:pPr/>
              <a:t>19.11.2025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FD2813-3256-457F-9F4F-A236B9443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CA0921-C187-4DAA-83F2-06C5FE619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C9BC879F-DFF7-415B-A629-F77ECE436E7E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490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3schoolsua.github.io/python/index.html#gsc.tab=0" TargetMode="External"/><Relationship Id="rId2" Type="http://schemas.openxmlformats.org/officeDocument/2006/relationships/hyperlink" Target="https://pandas.pydata.org/pandas-docs/stable/reference/api/pandas.DataFrame.describe.html#pandas.DataFrame.descri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8C073-FEC6-4BA8-BCCE-11942ABC2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736283"/>
            <a:ext cx="9144000" cy="2387600"/>
          </a:xfrm>
        </p:spPr>
        <p:txBody>
          <a:bodyPr>
            <a:normAutofit/>
          </a:bodyPr>
          <a:lstStyle/>
          <a:p>
            <a:r>
              <a:rPr lang="uk-UA" b="1" dirty="0"/>
              <a:t>Основи </a:t>
            </a:r>
            <a:r>
              <a:rPr lang="en-US" b="1" dirty="0"/>
              <a:t>Pandas</a:t>
            </a:r>
            <a:br>
              <a:rPr lang="uk-UA" b="1" dirty="0"/>
            </a:br>
            <a:r>
              <a:rPr lang="en-US" b="1" i="1" dirty="0"/>
              <a:t>Series </a:t>
            </a:r>
            <a:r>
              <a:rPr lang="uk-UA" b="1" i="1" dirty="0"/>
              <a:t>та </a:t>
            </a:r>
            <a:r>
              <a:rPr lang="en-US" b="1" i="1" dirty="0" err="1"/>
              <a:t>DataFrame</a:t>
            </a:r>
            <a:r>
              <a:rPr lang="en-US" b="1" i="1" dirty="0"/>
              <a:t>  </a:t>
            </a:r>
            <a:endParaRPr lang="uk-UA" i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32ABB20-34C8-4382-837E-80326E72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129" y="3123883"/>
            <a:ext cx="9144000" cy="1655762"/>
          </a:xfrm>
        </p:spPr>
        <p:txBody>
          <a:bodyPr/>
          <a:lstStyle/>
          <a:p>
            <a:r>
              <a:rPr lang="uk-UA" dirty="0"/>
              <a:t>Лекція 13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869BA6-B7F9-4D53-A5A9-6D24B8D5E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129" y="3819398"/>
            <a:ext cx="5776461" cy="29187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5C35DF-5D4F-48E5-A72A-242A18298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57" y="3819398"/>
            <a:ext cx="5806943" cy="29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32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ACEBCFE-E1F5-490A-9801-942DAE936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18"/>
            <a:ext cx="10515600" cy="59183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Можна отримати мітки рядків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за допомогою атрибутів </a:t>
            </a:r>
            <a:r>
              <a:rPr lang="en-US" dirty="0"/>
              <a:t>index </a:t>
            </a:r>
            <a:r>
              <a:rPr lang="uk-UA" dirty="0"/>
              <a:t>та мітки стовпців за допомогою </a:t>
            </a:r>
            <a:r>
              <a:rPr lang="en-US" dirty="0"/>
              <a:t>columns:</a:t>
            </a:r>
            <a:endParaRPr lang="uk-UA" dirty="0"/>
          </a:p>
          <a:p>
            <a:pPr marL="0" indent="0">
              <a:buNone/>
            </a:pPr>
            <a:r>
              <a:rPr lang="en-US" b="1" dirty="0" err="1"/>
              <a:t>df.index</a:t>
            </a:r>
            <a:endParaRPr lang="uk-UA" b="1" dirty="0"/>
          </a:p>
          <a:p>
            <a:pPr marL="0" indent="0">
              <a:buNone/>
            </a:pPr>
            <a:r>
              <a:rPr lang="en-US" b="1" dirty="0" err="1"/>
              <a:t>df.columns</a:t>
            </a:r>
            <a:endParaRPr lang="en-US" b="1" dirty="0"/>
          </a:p>
          <a:p>
            <a:pPr marL="0" indent="0">
              <a:buNone/>
            </a:pPr>
            <a:r>
              <a:rPr lang="uk-UA" dirty="0"/>
              <a:t>Іноді  може знадобитися витягти дані з </a:t>
            </a:r>
            <a:r>
              <a:rPr lang="en-US" dirty="0"/>
              <a:t>Pandas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без тегів. Щоб отримати масив </a:t>
            </a:r>
            <a:r>
              <a:rPr lang="en-US" dirty="0"/>
              <a:t>NumPy </a:t>
            </a:r>
            <a:r>
              <a:rPr lang="uk-UA" dirty="0"/>
              <a:t>з немаркованими даними, використовується метод </a:t>
            </a:r>
            <a:r>
              <a:rPr lang="en-US" dirty="0" err="1"/>
              <a:t>to_numpy</a:t>
            </a:r>
            <a:r>
              <a:rPr lang="en-US" dirty="0"/>
              <a:t>() </a:t>
            </a:r>
            <a:r>
              <a:rPr lang="uk-UA" dirty="0"/>
              <a:t>або властивість </a:t>
            </a:r>
            <a:r>
              <a:rPr lang="en-US" dirty="0"/>
              <a:t>values:</a:t>
            </a:r>
            <a:endParaRPr lang="uk-UA" dirty="0"/>
          </a:p>
          <a:p>
            <a:pPr marL="0" indent="0">
              <a:buNone/>
            </a:pPr>
            <a:r>
              <a:rPr lang="en-US" b="1" dirty="0" err="1"/>
              <a:t>df.to_numpy</a:t>
            </a:r>
            <a:r>
              <a:rPr lang="en-US" b="1" dirty="0"/>
              <a:t>()</a:t>
            </a:r>
            <a:r>
              <a:rPr lang="uk-UA" b="1" dirty="0"/>
              <a:t>   </a:t>
            </a:r>
            <a:r>
              <a:rPr lang="en-US" i="1" dirty="0"/>
              <a:t>#</a:t>
            </a:r>
            <a:r>
              <a:rPr lang="uk-UA" i="1" dirty="0"/>
              <a:t> рекомендовано використовувати</a:t>
            </a:r>
            <a:endParaRPr lang="uk-UA" b="1" i="1" dirty="0"/>
          </a:p>
          <a:p>
            <a:pPr marL="0" indent="0">
              <a:buNone/>
            </a:pPr>
            <a:r>
              <a:rPr lang="en-US" b="1" dirty="0" err="1"/>
              <a:t>df.values</a:t>
            </a:r>
            <a:endParaRPr lang="en-US" b="1" dirty="0"/>
          </a:p>
          <a:p>
            <a:pPr marL="0" indent="0">
              <a:buNone/>
            </a:pPr>
            <a:r>
              <a:rPr lang="uk-UA" dirty="0"/>
              <a:t>Типи даних, або </a:t>
            </a:r>
            <a:r>
              <a:rPr lang="en-US" dirty="0" err="1"/>
              <a:t>dtypes</a:t>
            </a:r>
            <a:r>
              <a:rPr lang="en-US" dirty="0"/>
              <a:t>, </a:t>
            </a:r>
            <a:r>
              <a:rPr lang="uk-UA" dirty="0"/>
              <a:t>важливі, оскільки визначають обсяг пам'яті, який використовує ваш </a:t>
            </a:r>
            <a:r>
              <a:rPr lang="en-US" dirty="0" err="1"/>
              <a:t>DataFrame</a:t>
            </a:r>
            <a:r>
              <a:rPr lang="en-US" dirty="0"/>
              <a:t>, </a:t>
            </a:r>
            <a:r>
              <a:rPr lang="uk-UA" dirty="0"/>
              <a:t>швидкість обчислень та рівень точності розрахунків.</a:t>
            </a:r>
          </a:p>
          <a:p>
            <a:pPr marL="0" indent="0">
              <a:buNone/>
            </a:pPr>
            <a:r>
              <a:rPr lang="en-US" b="1" dirty="0" err="1"/>
              <a:t>df.dtypes</a:t>
            </a:r>
            <a:endParaRPr lang="en-US" b="1" dirty="0"/>
          </a:p>
          <a:p>
            <a:pPr marL="0" indent="0">
              <a:buNone/>
            </a:pPr>
            <a:r>
              <a:rPr lang="uk-UA" dirty="0"/>
              <a:t>Атрибути </a:t>
            </a:r>
            <a:r>
              <a:rPr lang="en-US" dirty="0" err="1"/>
              <a:t>ndim</a:t>
            </a:r>
            <a:r>
              <a:rPr lang="en-US" dirty="0"/>
              <a:t>, size </a:t>
            </a:r>
            <a:r>
              <a:rPr lang="uk-UA" dirty="0"/>
              <a:t>та </a:t>
            </a:r>
            <a:r>
              <a:rPr lang="en-US" dirty="0"/>
              <a:t>shape </a:t>
            </a:r>
            <a:r>
              <a:rPr lang="uk-UA" dirty="0"/>
              <a:t>відображають, відповідно, кількість вимірювань, кількість значень даних щодо кожного виміру та загальну кількість значень даних:</a:t>
            </a:r>
          </a:p>
          <a:p>
            <a:pPr marL="0" indent="0">
              <a:buNone/>
            </a:pPr>
            <a:r>
              <a:rPr lang="en-US" b="1" dirty="0"/>
              <a:t>df_.</a:t>
            </a:r>
            <a:r>
              <a:rPr lang="en-US" b="1" dirty="0" err="1"/>
              <a:t>ndim</a:t>
            </a:r>
            <a:r>
              <a:rPr lang="uk-UA" b="1" dirty="0"/>
              <a:t> </a:t>
            </a:r>
            <a:r>
              <a:rPr lang="en-US" b="1" dirty="0"/>
              <a:t>   </a:t>
            </a:r>
            <a:r>
              <a:rPr lang="en-US" i="1" dirty="0"/>
              <a:t>#</a:t>
            </a:r>
            <a:r>
              <a:rPr lang="uk-UA" i="1" dirty="0"/>
              <a:t> для </a:t>
            </a:r>
            <a:r>
              <a:rPr lang="en-US" i="1" dirty="0" err="1"/>
              <a:t>DataFrame</a:t>
            </a:r>
            <a:r>
              <a:rPr lang="uk-UA" i="1" dirty="0"/>
              <a:t>-2, для </a:t>
            </a:r>
            <a:r>
              <a:rPr lang="en-US" i="1" dirty="0"/>
              <a:t>Series</a:t>
            </a:r>
            <a:r>
              <a:rPr lang="uk-UA" i="1" dirty="0"/>
              <a:t>-1</a:t>
            </a:r>
            <a:endParaRPr lang="en-US" i="1" dirty="0"/>
          </a:p>
          <a:p>
            <a:pPr marL="0" indent="0">
              <a:buNone/>
            </a:pPr>
            <a:r>
              <a:rPr lang="en-US" b="1" dirty="0" err="1"/>
              <a:t>df_.shape</a:t>
            </a:r>
            <a:r>
              <a:rPr lang="en-US" b="1" dirty="0"/>
              <a:t>  </a:t>
            </a:r>
            <a:r>
              <a:rPr lang="en-US" dirty="0"/>
              <a:t> </a:t>
            </a:r>
            <a:r>
              <a:rPr lang="en-US" i="1" dirty="0"/>
              <a:t>#</a:t>
            </a:r>
            <a:r>
              <a:rPr lang="uk-UA" i="1" dirty="0"/>
              <a:t> (кількість рядків, кількість колонок)</a:t>
            </a:r>
            <a:endParaRPr lang="en-US" i="1" dirty="0"/>
          </a:p>
          <a:p>
            <a:pPr marL="0" indent="0">
              <a:buNone/>
            </a:pPr>
            <a:r>
              <a:rPr lang="en-US" b="1" dirty="0" err="1"/>
              <a:t>df_.size</a:t>
            </a:r>
            <a:r>
              <a:rPr lang="en-US" b="1" dirty="0"/>
              <a:t>       </a:t>
            </a:r>
            <a:r>
              <a:rPr lang="en-US" i="1" dirty="0"/>
              <a:t>#</a:t>
            </a:r>
            <a:r>
              <a:rPr lang="uk-UA" i="1" dirty="0"/>
              <a:t> загальна кількість елементів</a:t>
            </a:r>
            <a:endParaRPr lang="en-US" i="1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254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38F5AF-25F9-42DE-909E-DA8BF4D61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6" y="368283"/>
            <a:ext cx="8986982" cy="60955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D82038-3C03-4D07-9D27-6C6F1D4B8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898" y="6558778"/>
            <a:ext cx="1150720" cy="190517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E7AB9AF-AF5F-4E54-B0C9-02615E429CEF}"/>
              </a:ext>
            </a:extLst>
          </p:cNvPr>
          <p:cNvSpPr/>
          <p:nvPr/>
        </p:nvSpPr>
        <p:spPr>
          <a:xfrm>
            <a:off x="6096000" y="473596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</a:rPr>
              <a:t>Кожен стовпець </a:t>
            </a:r>
            <a:r>
              <a:rPr lang="en-US" dirty="0">
                <a:latin typeface="Times New Roman" panose="02020603050405020304" pitchFamily="18" charset="0"/>
              </a:rPr>
              <a:t>Pandas </a:t>
            </a:r>
            <a:r>
              <a:rPr lang="en-US" dirty="0" err="1">
                <a:latin typeface="Times New Roman" panose="02020603050405020304" pitchFamily="18" charset="0"/>
              </a:rPr>
              <a:t>DataFrame</a:t>
            </a:r>
            <a:r>
              <a:rPr lang="en-US" dirty="0">
                <a:latin typeface="Times New Roman" panose="02020603050405020304" pitchFamily="18" charset="0"/>
              </a:rPr>
              <a:t> - </a:t>
            </a:r>
            <a:r>
              <a:rPr lang="uk-UA" dirty="0">
                <a:latin typeface="Times New Roman" panose="02020603050405020304" pitchFamily="18" charset="0"/>
              </a:rPr>
              <a:t>це екземпляр класу </a:t>
            </a:r>
            <a:r>
              <a:rPr lang="en-US" dirty="0" err="1">
                <a:latin typeface="Times New Roman" panose="02020603050405020304" pitchFamily="18" charset="0"/>
              </a:rPr>
              <a:t>Pandas.Series</a:t>
            </a:r>
            <a:r>
              <a:rPr lang="en-US" dirty="0">
                <a:latin typeface="Times New Roman" panose="02020603050405020304" pitchFamily="18" charset="0"/>
              </a:rPr>
              <a:t> - </a:t>
            </a:r>
            <a:r>
              <a:rPr lang="uk-UA" dirty="0">
                <a:latin typeface="Times New Roman" panose="02020603050405020304" pitchFamily="18" charset="0"/>
              </a:rPr>
              <a:t>структури, яка містить одновимірні дані та їх мітки. Викликати будь-який елемент з об'єктів </a:t>
            </a:r>
            <a:r>
              <a:rPr lang="en-US" dirty="0">
                <a:latin typeface="Times New Roman" panose="02020603050405020304" pitchFamily="18" charset="0"/>
              </a:rPr>
              <a:t>Series </a:t>
            </a:r>
            <a:r>
              <a:rPr lang="uk-UA" dirty="0">
                <a:latin typeface="Times New Roman" panose="02020603050405020304" pitchFamily="18" charset="0"/>
              </a:rPr>
              <a:t>можна так само, як зі словника, тобто використовуючи його мітку як ключ.</a:t>
            </a:r>
          </a:p>
        </p:txBody>
      </p:sp>
    </p:spTree>
    <p:extLst>
      <p:ext uri="{BB962C8B-B14F-4D97-AF65-F5344CB8AC3E}">
        <p14:creationId xmlns:p14="http://schemas.microsoft.com/office/powerpoint/2010/main" val="1261209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4C19A7-0646-4401-A256-CB81600CF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0400" cy="6668655"/>
          </a:xfrm>
          <a:prstGeom prst="rect">
            <a:avLst/>
          </a:prstGeom>
        </p:spPr>
      </p:pic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4CA194AD-6589-49A7-AB39-065B3E9220D2}"/>
              </a:ext>
            </a:extLst>
          </p:cNvPr>
          <p:cNvCxnSpPr/>
          <p:nvPr/>
        </p:nvCxnSpPr>
        <p:spPr>
          <a:xfrm flipV="1">
            <a:off x="1754909" y="3297382"/>
            <a:ext cx="1191491" cy="2770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560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727B9C-EAFC-4E60-89D7-7EC93E68E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193964"/>
            <a:ext cx="11490037" cy="65116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ACC7D3-D48A-4AEF-8446-951DF448E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30804"/>
            <a:ext cx="4191363" cy="1981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7FF72E-0E2A-43C0-9B82-19DFA7938E8C}"/>
              </a:ext>
            </a:extLst>
          </p:cNvPr>
          <p:cNvSpPr txBox="1"/>
          <p:nvPr/>
        </p:nvSpPr>
        <p:spPr>
          <a:xfrm>
            <a:off x="4876800" y="2145206"/>
            <a:ext cx="90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</a:rPr>
              <a:t>або</a:t>
            </a:r>
          </a:p>
        </p:txBody>
      </p:sp>
    </p:spTree>
    <p:extLst>
      <p:ext uri="{BB962C8B-B14F-4D97-AF65-F5344CB8AC3E}">
        <p14:creationId xmlns:p14="http://schemas.microsoft.com/office/powerpoint/2010/main" val="446441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068AE9-6A54-4B5F-BF06-57F99C60D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909"/>
            <a:ext cx="12192000" cy="662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57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B3F639-E9FF-437A-A78D-5CA4CEB40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509"/>
            <a:ext cx="12192000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12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09BBEBB-E120-4CE3-94C0-EB09FF7051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9674" y="2071111"/>
            <a:ext cx="5061527" cy="3886344"/>
          </a:xfrm>
          <a:prstGeom prst="rect">
            <a:avLst/>
          </a:prstGeom>
        </p:spPr>
      </p:pic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9102F5F-8CA7-401F-AB82-DD9195D69C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0801" y="2071111"/>
            <a:ext cx="5384800" cy="38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45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AA7BE1-34A1-4527-8C32-142BD8C3C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10" y="184727"/>
            <a:ext cx="11037454" cy="6493164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BD5463A-C695-446E-99E8-B37C3842EB56}"/>
              </a:ext>
            </a:extLst>
          </p:cNvPr>
          <p:cNvSpPr/>
          <p:nvPr/>
        </p:nvSpPr>
        <p:spPr>
          <a:xfrm>
            <a:off x="6391564" y="4195726"/>
            <a:ext cx="538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</a:rPr>
              <a:t>На додаток до </a:t>
            </a:r>
            <a:r>
              <a:rPr lang="en-US" b="1" dirty="0">
                <a:latin typeface="Times New Roman" panose="02020603050405020304" pitchFamily="18" charset="0"/>
              </a:rPr>
              <a:t>loc[]</a:t>
            </a:r>
            <a:r>
              <a:rPr lang="en-US" dirty="0">
                <a:latin typeface="Times New Roman" panose="02020603050405020304" pitchFamily="18" charset="0"/>
              </a:rPr>
              <a:t>, Pandas </a:t>
            </a:r>
            <a:r>
              <a:rPr lang="uk-UA" dirty="0">
                <a:latin typeface="Times New Roman" panose="02020603050405020304" pitchFamily="18" charset="0"/>
              </a:rPr>
              <a:t>пропонує метод </a:t>
            </a:r>
            <a:r>
              <a:rPr lang="en-US" b="1" dirty="0" err="1">
                <a:latin typeface="Times New Roman" panose="02020603050405020304" pitchFamily="18" charset="0"/>
              </a:rPr>
              <a:t>iloc</a:t>
            </a:r>
            <a:r>
              <a:rPr lang="en-US" b="1" dirty="0">
                <a:latin typeface="Times New Roman" panose="02020603050405020304" pitchFamily="18" charset="0"/>
              </a:rPr>
              <a:t>[]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</a:rPr>
              <a:t>який витягує рядок або стовпець за </a:t>
            </a:r>
            <a:r>
              <a:rPr lang="uk-UA" dirty="0" err="1">
                <a:latin typeface="Times New Roman" panose="02020603050405020304" pitchFamily="18" charset="0"/>
              </a:rPr>
              <a:t>цілочисленним</a:t>
            </a:r>
            <a:r>
              <a:rPr lang="uk-UA" dirty="0">
                <a:latin typeface="Times New Roman" panose="02020603050405020304" pitchFamily="18" charset="0"/>
              </a:rPr>
              <a:t> індексом.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16568E-33C7-47DD-AEBC-8AEF04AEA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835" y="986614"/>
            <a:ext cx="4480948" cy="167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30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37D4A-794C-45D8-957A-E1CB3865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Статистичні розрахунки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138E7F-B695-4494-90F3-EA12003D0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Метод </a:t>
            </a:r>
            <a:r>
              <a:rPr lang="en-US" b="1" dirty="0"/>
              <a:t>describe() </a:t>
            </a:r>
            <a:r>
              <a:rPr lang="uk-UA" dirty="0"/>
              <a:t>повертає новий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з кількістю рядків, вказаним у </a:t>
            </a:r>
            <a:r>
              <a:rPr lang="en-US" dirty="0"/>
              <a:t>count, </a:t>
            </a:r>
            <a:r>
              <a:rPr lang="uk-UA" dirty="0"/>
              <a:t>а також середнім значенням, стандартним відхиленням, мінімумом, максимумом та </a:t>
            </a:r>
            <a:r>
              <a:rPr lang="uk-UA" dirty="0" err="1"/>
              <a:t>квартилами</a:t>
            </a:r>
            <a:r>
              <a:rPr lang="uk-UA" dirty="0"/>
              <a:t> стовпців.</a:t>
            </a:r>
          </a:p>
          <a:p>
            <a:pPr marL="0" indent="0">
              <a:buNone/>
            </a:pPr>
            <a:r>
              <a:rPr lang="uk-UA" dirty="0"/>
              <a:t>Якщо необхідно отримати конкретну статистику для деяких або всіх ваших стовпців, можна викликати такі методи, як </a:t>
            </a:r>
            <a:r>
              <a:rPr lang="en-US" b="1" dirty="0"/>
              <a:t>mean() </a:t>
            </a:r>
            <a:r>
              <a:rPr lang="uk-UA" dirty="0"/>
              <a:t>або </a:t>
            </a:r>
            <a:r>
              <a:rPr lang="en-US" b="1" dirty="0"/>
              <a:t>std(</a:t>
            </a:r>
            <a:r>
              <a:rPr lang="en-US" dirty="0"/>
              <a:t>)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dirty="0"/>
              <a:t>При застосуванні </a:t>
            </a:r>
            <a:r>
              <a:rPr lang="en-US" dirty="0"/>
              <a:t>Pandas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ці методи дозволяють видати </a:t>
            </a:r>
            <a:r>
              <a:rPr lang="en-US" dirty="0"/>
              <a:t>Series </a:t>
            </a:r>
            <a:r>
              <a:rPr lang="uk-UA" dirty="0"/>
              <a:t>з результатами для кожного стовпця. При застосуванні до об'єкта </a:t>
            </a:r>
            <a:r>
              <a:rPr lang="en-US" dirty="0"/>
              <a:t>Series </a:t>
            </a:r>
            <a:r>
              <a:rPr lang="uk-UA" dirty="0"/>
              <a:t>або одного стовпця будуть видані скаляри.</a:t>
            </a:r>
          </a:p>
        </p:txBody>
      </p:sp>
    </p:spTree>
    <p:extLst>
      <p:ext uri="{BB962C8B-B14F-4D97-AF65-F5344CB8AC3E}">
        <p14:creationId xmlns:p14="http://schemas.microsoft.com/office/powerpoint/2010/main" val="1163220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D39EF4-A10A-48F7-9140-6EB03260D6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15"/>
          <a:stretch/>
        </p:blipFill>
        <p:spPr>
          <a:xfrm>
            <a:off x="353953" y="646546"/>
            <a:ext cx="7092924" cy="41933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036676-091A-408F-A8BE-3AD824882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722" y="2595857"/>
            <a:ext cx="5730737" cy="361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3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55898-7157-4BED-91C6-5383BF9D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cs typeface="Times New Roman" panose="02020603050405020304" pitchFamily="18" charset="0"/>
              </a:rPr>
              <a:t>Бібліотека </a:t>
            </a:r>
            <a:r>
              <a:rPr lang="en-US" dirty="0">
                <a:cs typeface="Times New Roman" panose="02020603050405020304" pitchFamily="18" charset="0"/>
              </a:rPr>
              <a:t>P</a:t>
            </a:r>
            <a:r>
              <a:rPr lang="de-DE" dirty="0" err="1">
                <a:cs typeface="Times New Roman" panose="02020603050405020304" pitchFamily="18" charset="0"/>
              </a:rPr>
              <a:t>andas</a:t>
            </a:r>
            <a:r>
              <a:rPr lang="uk-UA" dirty="0">
                <a:cs typeface="Times New Roman" panose="02020603050405020304" pitchFamily="18" charset="0"/>
              </a:rPr>
              <a:t>. Основні концепції.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CD3975-7B06-4256-A507-4C9F0FBF5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lnSpc>
                <a:spcPct val="100000"/>
              </a:lnSpc>
              <a:buNone/>
            </a:pPr>
            <a:r>
              <a:rPr lang="uk-UA" dirty="0">
                <a:cs typeface="Times New Roman" panose="02020603050405020304" pitchFamily="18" charset="0"/>
              </a:rPr>
              <a:t>На найпримітивнішому рівні об'єкти бібліотеки </a:t>
            </a:r>
            <a:r>
              <a:rPr lang="de-DE" dirty="0">
                <a:cs typeface="Times New Roman" panose="02020603050405020304" pitchFamily="18" charset="0"/>
              </a:rPr>
              <a:t>Pandas </a:t>
            </a:r>
            <a:r>
              <a:rPr lang="uk-UA" dirty="0">
                <a:cs typeface="Times New Roman" panose="02020603050405020304" pitchFamily="18" charset="0"/>
              </a:rPr>
              <a:t>можна вважати розширеною версією структурованих масивів бібліотеки </a:t>
            </a:r>
            <a:r>
              <a:rPr lang="de-DE" dirty="0" err="1">
                <a:cs typeface="Times New Roman" panose="02020603050405020304" pitchFamily="18" charset="0"/>
              </a:rPr>
              <a:t>NumPy</a:t>
            </a:r>
            <a:r>
              <a:rPr lang="de-DE" dirty="0">
                <a:cs typeface="Times New Roman" panose="02020603050405020304" pitchFamily="18" charset="0"/>
              </a:rPr>
              <a:t>, </a:t>
            </a:r>
            <a:r>
              <a:rPr lang="uk-UA" dirty="0">
                <a:cs typeface="Times New Roman" panose="02020603050405020304" pitchFamily="18" charset="0"/>
              </a:rPr>
              <a:t>у яких рядки та стовпці ідентифікуються мітками, а не простими числовими індексами. </a:t>
            </a:r>
          </a:p>
          <a:p>
            <a:pPr marL="0" indent="457200" algn="just">
              <a:lnSpc>
                <a:spcPct val="100000"/>
              </a:lnSpc>
              <a:buNone/>
            </a:pPr>
            <a:r>
              <a:rPr lang="uk-UA" dirty="0">
                <a:cs typeface="Times New Roman" panose="02020603050405020304" pitchFamily="18" charset="0"/>
              </a:rPr>
              <a:t>Бібліотека </a:t>
            </a:r>
            <a:r>
              <a:rPr lang="de-DE" dirty="0">
                <a:cs typeface="Times New Roman" panose="02020603050405020304" pitchFamily="18" charset="0"/>
              </a:rPr>
              <a:t>Pandas </a:t>
            </a:r>
            <a:r>
              <a:rPr lang="uk-UA" dirty="0">
                <a:cs typeface="Times New Roman" panose="02020603050405020304" pitchFamily="18" charset="0"/>
              </a:rPr>
              <a:t>надає безліч корисних утиліт, методів та функціональності на додаток до базових структур даних, тому весь наступний виклад потребує розуміння цих базових структур.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0434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377E6E-BDD1-4265-8EB5-BFC60E952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91" y="748144"/>
            <a:ext cx="10261600" cy="60128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082372-D71C-4C82-AF4E-5E9F31189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809" y="950722"/>
            <a:ext cx="3718882" cy="21337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1A041F-63E8-4B44-8146-866AD45FF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917" y="3750232"/>
            <a:ext cx="4385256" cy="224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179604-EBCB-44BA-9DCD-6CCF0FBC8E95}"/>
              </a:ext>
            </a:extLst>
          </p:cNvPr>
          <p:cNvSpPr txBox="1"/>
          <p:nvPr/>
        </p:nvSpPr>
        <p:spPr>
          <a:xfrm>
            <a:off x="2937164" y="203200"/>
            <a:ext cx="5255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</a:rPr>
              <a:t>Сортування</a:t>
            </a:r>
          </a:p>
        </p:txBody>
      </p:sp>
    </p:spTree>
    <p:extLst>
      <p:ext uri="{BB962C8B-B14F-4D97-AF65-F5344CB8AC3E}">
        <p14:creationId xmlns:p14="http://schemas.microsoft.com/office/powerpoint/2010/main" val="910928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AD06F1-6C63-46FA-92B0-8D66226FC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6" y="518174"/>
            <a:ext cx="5278323" cy="304244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00FA68-A9E6-4109-9529-41149D9D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83" y="518174"/>
            <a:ext cx="4359564" cy="2436582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0AE4E74-0573-494C-AD08-9F357B31A52C}"/>
              </a:ext>
            </a:extLst>
          </p:cNvPr>
          <p:cNvSpPr/>
          <p:nvPr/>
        </p:nvSpPr>
        <p:spPr>
          <a:xfrm>
            <a:off x="906428" y="3375953"/>
            <a:ext cx="3907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df[‘C</a:t>
            </a:r>
            <a:r>
              <a:rPr lang="uk-UA" dirty="0">
                <a:latin typeface="Times New Roman" panose="02020603050405020304" pitchFamily="18" charset="0"/>
              </a:rPr>
              <a:t>ума'] = </a:t>
            </a:r>
            <a:r>
              <a:rPr lang="en-US" dirty="0">
                <a:latin typeface="Times New Roman" panose="02020603050405020304" pitchFamily="18" charset="0"/>
              </a:rPr>
              <a:t>df[‘</a:t>
            </a:r>
            <a:r>
              <a:rPr lang="uk-UA" dirty="0">
                <a:latin typeface="Times New Roman" panose="02020603050405020304" pitchFamily="18" charset="0"/>
              </a:rPr>
              <a:t>Кількість']+ </a:t>
            </a:r>
            <a:r>
              <a:rPr lang="en-US" dirty="0">
                <a:latin typeface="Times New Roman" panose="02020603050405020304" pitchFamily="18" charset="0"/>
              </a:rPr>
              <a:t>df[‘</a:t>
            </a:r>
            <a:r>
              <a:rPr lang="uk-UA" dirty="0">
                <a:latin typeface="Times New Roman" panose="02020603050405020304" pitchFamily="18" charset="0"/>
              </a:rPr>
              <a:t>Ціна']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719D08-82F1-45A3-99A5-3D62513F6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04" y="3984907"/>
            <a:ext cx="4054191" cy="28044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3E03C9-23A5-41FF-974F-2FF7AE21C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751" y="2595311"/>
            <a:ext cx="5278323" cy="41082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94F5B0-DAD0-404F-8BF6-D335B0E9EC99}"/>
              </a:ext>
            </a:extLst>
          </p:cNvPr>
          <p:cNvSpPr txBox="1"/>
          <p:nvPr/>
        </p:nvSpPr>
        <p:spPr>
          <a:xfrm>
            <a:off x="2937164" y="129309"/>
            <a:ext cx="4479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</a:rPr>
              <a:t>Розрахунки</a:t>
            </a:r>
          </a:p>
        </p:txBody>
      </p:sp>
    </p:spTree>
    <p:extLst>
      <p:ext uri="{BB962C8B-B14F-4D97-AF65-F5344CB8AC3E}">
        <p14:creationId xmlns:p14="http://schemas.microsoft.com/office/powerpoint/2010/main" val="4147719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77215A-C710-4885-86AE-45B34BDFB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38" y="423719"/>
            <a:ext cx="3558837" cy="25318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70B8D0-F1B4-4309-AADF-0915FD37C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110" y="774701"/>
            <a:ext cx="6878253" cy="30939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D46E22-D696-4B28-8998-DC3FB53DD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38" y="2955596"/>
            <a:ext cx="4184073" cy="36597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C86A68-ECF1-412F-AE85-B289EADEA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891" y="2103947"/>
            <a:ext cx="4465707" cy="42066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90745C-A792-49A2-855E-8846DD8F62D6}"/>
              </a:ext>
            </a:extLst>
          </p:cNvPr>
          <p:cNvSpPr txBox="1"/>
          <p:nvPr/>
        </p:nvSpPr>
        <p:spPr>
          <a:xfrm>
            <a:off x="4450511" y="-18473"/>
            <a:ext cx="418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</a:rPr>
              <a:t>Об</a:t>
            </a:r>
            <a:r>
              <a:rPr lang="en-US" b="1" dirty="0">
                <a:latin typeface="Times New Roman" panose="02020603050405020304" pitchFamily="18" charset="0"/>
              </a:rPr>
              <a:t>’</a:t>
            </a:r>
            <a:r>
              <a:rPr lang="uk-UA" b="1" dirty="0">
                <a:latin typeface="Times New Roman" panose="02020603050405020304" pitchFamily="18" charset="0"/>
              </a:rPr>
              <a:t>єднання </a:t>
            </a:r>
            <a:r>
              <a:rPr lang="en-US" b="1" dirty="0" err="1">
                <a:latin typeface="Times New Roman" panose="02020603050405020304" pitchFamily="18" charset="0"/>
              </a:rPr>
              <a:t>dataframe</a:t>
            </a:r>
            <a:r>
              <a:rPr lang="uk-UA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198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64ADC71-DED7-4F07-9687-28F63810189D}"/>
              </a:ext>
            </a:extLst>
          </p:cNvPr>
          <p:cNvSpPr/>
          <p:nvPr/>
        </p:nvSpPr>
        <p:spPr>
          <a:xfrm>
            <a:off x="626683" y="670932"/>
            <a:ext cx="32050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# </a:t>
            </a:r>
            <a:r>
              <a:rPr lang="uk-UA" dirty="0">
                <a:latin typeface="Times New Roman" panose="02020603050405020304" pitchFamily="18" charset="0"/>
              </a:rPr>
              <a:t>Перейменування колонок</a:t>
            </a:r>
            <a:endParaRPr lang="pt-BR" dirty="0">
              <a:latin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</a:rPr>
              <a:t>df = df.rename(columns={</a:t>
            </a:r>
          </a:p>
          <a:p>
            <a:r>
              <a:rPr lang="pt-BR" dirty="0">
                <a:latin typeface="Times New Roman" panose="02020603050405020304" pitchFamily="18" charset="0"/>
              </a:rPr>
              <a:t>    "A_1": "A"</a:t>
            </a:r>
          </a:p>
          <a:p>
            <a:r>
              <a:rPr lang="pt-BR" dirty="0">
                <a:latin typeface="Times New Roman" panose="02020603050405020304" pitchFamily="18" charset="0"/>
              </a:rPr>
              <a:t>    "B_1": "B"</a:t>
            </a:r>
          </a:p>
          <a:p>
            <a:r>
              <a:rPr lang="pt-BR" dirty="0">
                <a:latin typeface="Times New Roman" panose="02020603050405020304" pitchFamily="18" charset="0"/>
              </a:rPr>
              <a:t>})</a:t>
            </a:r>
            <a:endParaRPr lang="uk-UA" dirty="0"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C13226-F974-48A0-8D66-5EB471D68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043"/>
          <a:stretch/>
        </p:blipFill>
        <p:spPr>
          <a:xfrm>
            <a:off x="3945963" y="670932"/>
            <a:ext cx="3635055" cy="36510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656691-8952-4F77-948D-3CD9CC5A0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563" y="935427"/>
            <a:ext cx="3148910" cy="23363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9DFF64-52ED-44BE-AFF6-00415A5D9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526" y="4158672"/>
            <a:ext cx="3581710" cy="25681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600A45-41E1-4288-B53D-F7438B4FC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399" y="3957784"/>
            <a:ext cx="3635055" cy="21843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09809C-2206-424B-B7D9-20D47C258277}"/>
              </a:ext>
            </a:extLst>
          </p:cNvPr>
          <p:cNvSpPr txBox="1"/>
          <p:nvPr/>
        </p:nvSpPr>
        <p:spPr>
          <a:xfrm>
            <a:off x="1902691" y="203200"/>
            <a:ext cx="939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</a:rPr>
              <a:t>Умовні оператори та запити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F94DE9-3F00-4899-9564-4DCBDA3B6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838" y="2314202"/>
            <a:ext cx="2845912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43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207EC4-AAA8-4C1C-A93B-13E1CCDB4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1" y="70789"/>
            <a:ext cx="11018982" cy="64962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DACF8-3FAE-4105-97B6-27AEA4E0C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595" y="39463"/>
            <a:ext cx="4762913" cy="5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22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C34D4C6-4D26-4297-996E-B14655600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1"/>
          </a:xfrm>
        </p:spPr>
        <p:txBody>
          <a:bodyPr>
            <a:noAutofit/>
          </a:bodyPr>
          <a:lstStyle/>
          <a:p>
            <a:pPr marL="0" indent="0" algn="ctr"/>
            <a:br>
              <a:rPr lang="uk-UA" sz="3200" b="1" dirty="0"/>
            </a:br>
            <a:r>
              <a:rPr lang="uk-UA" sz="3200" b="1" dirty="0"/>
              <a:t>Як зберегти </a:t>
            </a:r>
            <a:r>
              <a:rPr lang="en-US" sz="3200" b="1" dirty="0" err="1"/>
              <a:t>dataframe</a:t>
            </a:r>
            <a:r>
              <a:rPr lang="en-US" sz="3200" b="1" dirty="0"/>
              <a:t> </a:t>
            </a:r>
            <a:r>
              <a:rPr lang="uk-UA" sz="3200" b="1" dirty="0"/>
              <a:t>у </a:t>
            </a:r>
            <a:r>
              <a:rPr lang="en-US" sz="3200" b="1" dirty="0"/>
              <a:t>csv </a:t>
            </a:r>
            <a:r>
              <a:rPr lang="uk-UA" sz="3200" b="1" dirty="0"/>
              <a:t>файл (</a:t>
            </a:r>
            <a:r>
              <a:rPr lang="en-US" sz="3200" b="1" dirty="0"/>
              <a:t>python)</a:t>
            </a:r>
            <a:br>
              <a:rPr lang="en-US" sz="3200" b="1" dirty="0"/>
            </a:br>
            <a:endParaRPr lang="uk-UA" sz="3200" b="1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9CFBB2-CBCF-433C-A5C6-5BCFE7290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527"/>
            <a:ext cx="10515600" cy="5116946"/>
          </a:xfrm>
        </p:spPr>
        <p:txBody>
          <a:bodyPr>
            <a:normAutofit fontScale="92500"/>
          </a:bodyPr>
          <a:lstStyle/>
          <a:p>
            <a:pPr marL="0" indent="457200" algn="just">
              <a:lnSpc>
                <a:spcPct val="100000"/>
              </a:lnSpc>
              <a:buNone/>
            </a:pPr>
            <a:r>
              <a:rPr lang="en-US" dirty="0"/>
              <a:t>CSV (</a:t>
            </a:r>
            <a:r>
              <a:rPr lang="uk-UA" dirty="0"/>
              <a:t>від 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en-US" dirty="0"/>
              <a:t>comma-separated values '</a:t>
            </a:r>
            <a:r>
              <a:rPr lang="uk-UA" dirty="0"/>
              <a:t>значення, розділені комою', іноді </a:t>
            </a:r>
            <a:r>
              <a:rPr lang="en-US" dirty="0"/>
              <a:t>character-separated values '</a:t>
            </a:r>
            <a:r>
              <a:rPr lang="uk-UA" dirty="0"/>
              <a:t>значення, розділені символом') — файловий формат для представлення табличних даних, у якому поля відокремлюються символом коми (або крапкою з комою) та переходу на новий рядок. </a:t>
            </a:r>
          </a:p>
          <a:p>
            <a:pPr marL="0" indent="457200" algn="just">
              <a:lnSpc>
                <a:spcPct val="100000"/>
              </a:lnSpc>
              <a:buNone/>
            </a:pPr>
            <a:r>
              <a:rPr lang="uk-UA" dirty="0"/>
              <a:t>Поля, що містять коми, декілька рядків, або лапки (позначаються подвійними лапками), мають обмежуватися з обох боків лапками. </a:t>
            </a:r>
            <a:r>
              <a:rPr lang="en-US" dirty="0"/>
              <a:t>CSV </a:t>
            </a:r>
            <a:r>
              <a:rPr lang="uk-UA" dirty="0"/>
              <a:t>формат простий та зручний для програмної обробки, тому його часто використовують для збереження різноманітних табличних даних з метою подальшої обробки їх різноманітними програмами. Практично усі сучасні мови, які займаються обробкою даних, мають зручні функції для читання даних у даному форматі.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1778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B331074-7601-45B7-B987-59A5953F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/>
              <a:t>Для збереження </a:t>
            </a:r>
            <a:r>
              <a:rPr lang="en-US" sz="3200" b="1" dirty="0" err="1"/>
              <a:t>DataFrame</a:t>
            </a:r>
            <a:r>
              <a:rPr lang="en-US" sz="3200" dirty="0"/>
              <a:t> </a:t>
            </a:r>
            <a:r>
              <a:rPr lang="uk-UA" sz="3200" dirty="0"/>
              <a:t>у </a:t>
            </a:r>
            <a:r>
              <a:rPr lang="en-US" sz="3200" b="1" dirty="0"/>
              <a:t>csv </a:t>
            </a:r>
            <a:r>
              <a:rPr lang="uk-UA" sz="3200" dirty="0"/>
              <a:t>файл у </a:t>
            </a:r>
            <a:r>
              <a:rPr lang="en-US" sz="3200" dirty="0"/>
              <a:t>Python </a:t>
            </a:r>
            <a:r>
              <a:rPr lang="uk-UA" sz="3200" dirty="0"/>
              <a:t>використовується метод(функція) </a:t>
            </a:r>
            <a:r>
              <a:rPr lang="en-US" sz="3200" b="1" dirty="0" err="1"/>
              <a:t>to_csv</a:t>
            </a:r>
            <a:r>
              <a:rPr lang="en-US" sz="3200" b="1" dirty="0"/>
              <a:t>() </a:t>
            </a:r>
            <a:r>
              <a:rPr lang="uk-UA" sz="3200" dirty="0"/>
              <a:t>класу </a:t>
            </a:r>
            <a:r>
              <a:rPr lang="en-US" sz="3200" dirty="0"/>
              <a:t>pandas</a:t>
            </a:r>
            <a:endParaRPr lang="uk-UA" sz="3200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AAF6D5F-E715-4E74-8F63-1481006E7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127"/>
            <a:ext cx="11039764" cy="4978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import pandas as pd</a:t>
            </a:r>
          </a:p>
          <a:p>
            <a:pPr marL="0" indent="0">
              <a:buNone/>
            </a:pPr>
            <a:r>
              <a:rPr lang="en-US" sz="2400" b="1" dirty="0"/>
              <a:t>df=</a:t>
            </a:r>
            <a:r>
              <a:rPr lang="en-US" sz="2400" b="1" dirty="0" err="1"/>
              <a:t>pd.DataFrame</a:t>
            </a:r>
            <a:r>
              <a:rPr lang="en-US" sz="2400" b="1" dirty="0"/>
              <a:t>({"Years": [1990, 1991, 1992, 1993, 1994, 1995, 1997],</a:t>
            </a:r>
          </a:p>
          <a:p>
            <a:pPr marL="0" indent="0">
              <a:buNone/>
            </a:pPr>
            <a:r>
              <a:rPr lang="en-US" sz="2400" b="1" dirty="0"/>
              <a:t>    "Price1": [1, 5, 6, 10, 8, 9, 2],</a:t>
            </a:r>
          </a:p>
          <a:p>
            <a:pPr marL="0" indent="0">
              <a:buNone/>
            </a:pPr>
            <a:r>
              <a:rPr lang="en-US" sz="2400" b="1" dirty="0"/>
              <a:t>    "Price2": [5, 6, 7, 8, 9, 15, 12],    })</a:t>
            </a:r>
          </a:p>
          <a:p>
            <a:pPr marL="0" indent="0">
              <a:buNone/>
            </a:pPr>
            <a:r>
              <a:rPr lang="en-US" sz="2400" b="1" dirty="0" err="1"/>
              <a:t>df.to_csv</a:t>
            </a:r>
            <a:r>
              <a:rPr lang="en-US" sz="2400" b="1" dirty="0"/>
              <a:t>(</a:t>
            </a:r>
            <a:r>
              <a:rPr lang="en-US" sz="2400" b="1" dirty="0" err="1"/>
              <a:t>r"C</a:t>
            </a:r>
            <a:r>
              <a:rPr lang="en-US" sz="2400" b="1" dirty="0"/>
              <a:t>:\data\report_df.csv", index=False, </a:t>
            </a:r>
            <a:r>
              <a:rPr lang="en-US" sz="2400" b="1" dirty="0" err="1"/>
              <a:t>sep</a:t>
            </a:r>
            <a:r>
              <a:rPr lang="en-US" sz="2400" b="1" dirty="0"/>
              <a:t>=";")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r</a:t>
            </a:r>
            <a:r>
              <a:rPr lang="ru-RU" sz="2400" dirty="0"/>
              <a:t> </a:t>
            </a:r>
            <a:r>
              <a:rPr lang="ru-RU" sz="2400" dirty="0" err="1"/>
              <a:t>спереду</a:t>
            </a:r>
            <a:r>
              <a:rPr lang="ru-RU" sz="2400" dirty="0"/>
              <a:t> адресу </a:t>
            </a:r>
            <a:r>
              <a:rPr lang="ru-RU" sz="2400" dirty="0" err="1"/>
              <a:t>означає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не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враховувати</a:t>
            </a:r>
            <a:r>
              <a:rPr lang="ru-RU" sz="2400" dirty="0"/>
              <a:t> </a:t>
            </a:r>
            <a:r>
              <a:rPr lang="ru-RU" sz="2400" dirty="0" err="1"/>
              <a:t>службові</a:t>
            </a:r>
            <a:r>
              <a:rPr lang="ru-RU" sz="2400" dirty="0"/>
              <a:t> </a:t>
            </a:r>
            <a:r>
              <a:rPr lang="ru-RU" sz="2400" dirty="0" err="1"/>
              <a:t>символи</a:t>
            </a:r>
            <a:r>
              <a:rPr lang="ru-RU" sz="2400" dirty="0"/>
              <a:t> у рядку шляху. Без </a:t>
            </a:r>
            <a:r>
              <a:rPr lang="ru-RU" sz="2400" b="1" dirty="0"/>
              <a:t>r </a:t>
            </a:r>
            <a:r>
              <a:rPr lang="ru-RU" sz="2400" dirty="0"/>
              <a:t>у </a:t>
            </a:r>
            <a:r>
              <a:rPr lang="ru-RU" sz="2400" dirty="0" err="1"/>
              <a:t>windows</a:t>
            </a:r>
            <a:r>
              <a:rPr lang="ru-RU" sz="2400" dirty="0"/>
              <a:t> шлях </a:t>
            </a:r>
            <a:r>
              <a:rPr lang="ru-RU" sz="2400" dirty="0" err="1"/>
              <a:t>прийшлось</a:t>
            </a:r>
            <a:r>
              <a:rPr lang="ru-RU" sz="2400" dirty="0"/>
              <a:t> би </a:t>
            </a:r>
            <a:r>
              <a:rPr lang="ru-RU" sz="2400" dirty="0" err="1"/>
              <a:t>писати</a:t>
            </a:r>
            <a:r>
              <a:rPr lang="ru-RU" sz="2400" dirty="0"/>
              <a:t> через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косі</a:t>
            </a:r>
            <a:r>
              <a:rPr lang="ru-RU" sz="2400" dirty="0"/>
              <a:t> риски, так:</a:t>
            </a:r>
          </a:p>
          <a:p>
            <a:pPr marL="0" indent="0">
              <a:buNone/>
            </a:pPr>
            <a:r>
              <a:rPr lang="en-US" sz="2400" b="1" dirty="0" err="1"/>
              <a:t>df.to_csv</a:t>
            </a:r>
            <a:r>
              <a:rPr lang="en-US" sz="2400" b="1" dirty="0"/>
              <a:t>("C:\\data\\report_df2.csv", index=False, </a:t>
            </a:r>
            <a:r>
              <a:rPr lang="en-US" sz="2400" b="1" dirty="0" err="1"/>
              <a:t>sep</a:t>
            </a:r>
            <a:r>
              <a:rPr lang="en-US" sz="2400" b="1" dirty="0"/>
              <a:t>=";")</a:t>
            </a:r>
            <a:endParaRPr lang="ru-RU" sz="2400" b="1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4EB9C1-76C5-4249-A80E-6011A44BE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799" y="5250873"/>
            <a:ext cx="4168501" cy="9297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C6C442-D639-4C29-A4F6-313481DD3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875" y="5410906"/>
            <a:ext cx="2363325" cy="48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68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1D130-57B7-4049-B6EE-7281A20A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8184"/>
          </a:xfrm>
        </p:spPr>
        <p:txBody>
          <a:bodyPr/>
          <a:lstStyle/>
          <a:p>
            <a:pPr algn="ctr"/>
            <a:r>
              <a:rPr lang="ru-RU" sz="2800" b="1" dirty="0" err="1"/>
              <a:t>Найбільш</a:t>
            </a:r>
            <a:r>
              <a:rPr lang="ru-RU" sz="2800" b="1" dirty="0"/>
              <a:t> </a:t>
            </a:r>
            <a:r>
              <a:rPr lang="ru-RU" sz="2800" b="1" dirty="0" err="1"/>
              <a:t>корисні</a:t>
            </a:r>
            <a:r>
              <a:rPr lang="ru-RU" sz="2800" b="1" dirty="0"/>
              <a:t> </a:t>
            </a:r>
            <a:r>
              <a:rPr lang="ru-RU" sz="2800" b="1" dirty="0" err="1"/>
              <a:t>аргументи</a:t>
            </a:r>
            <a:r>
              <a:rPr lang="ru-RU" sz="2800" b="1" dirty="0"/>
              <a:t> методу </a:t>
            </a:r>
            <a:r>
              <a:rPr lang="ru-RU" sz="2800" b="1" dirty="0" err="1"/>
              <a:t>to_csv</a:t>
            </a:r>
            <a:r>
              <a:rPr lang="ru-RU" sz="2800" b="1" dirty="0"/>
              <a:t> наведено в </a:t>
            </a:r>
            <a:r>
              <a:rPr lang="ru-RU" sz="2800" b="1" dirty="0" err="1"/>
              <a:t>таблиці</a:t>
            </a:r>
            <a:r>
              <a:rPr lang="ru-RU" b="1" dirty="0"/>
              <a:t>.</a:t>
            </a:r>
            <a:endParaRPr lang="uk-UA" b="1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0056B6C5-68A1-4247-8906-DF44FFC01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818" y="1320511"/>
            <a:ext cx="11453091" cy="517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9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CBC2C-0160-451D-B3FE-F62D42AD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Використані джерела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8132F79-6BF2-4728-8B74-8A75A8B24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https://pandas.pydata.org/pandas-docs/stable/reference/api/pandas.DataFrame.describe.html#pandas.DataFrame.describe</a:t>
            </a:r>
            <a:r>
              <a:rPr lang="uk-UA" dirty="0"/>
              <a:t> </a:t>
            </a:r>
            <a:r>
              <a:rPr lang="en-US" dirty="0" err="1"/>
              <a:t>pandas.DataFrame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https://w3schoolsua.github.io/python/index.html#gsc.tab=0</a:t>
            </a:r>
            <a:r>
              <a:rPr lang="uk-UA" dirty="0"/>
              <a:t> </a:t>
            </a:r>
            <a:r>
              <a:rPr lang="en-US" dirty="0"/>
              <a:t>Python </a:t>
            </a:r>
            <a:r>
              <a:rPr lang="uk-UA" dirty="0"/>
              <a:t>Підручник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116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DB16D-7F50-436F-A85F-CF44C748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Бібліотека </a:t>
            </a:r>
            <a:r>
              <a:rPr lang="en-US" dirty="0"/>
              <a:t>pandas </a:t>
            </a:r>
            <a:r>
              <a:rPr lang="uk-UA" dirty="0"/>
              <a:t>надає дві структури для швидкої та зручної роботи з даними : 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403BEAE-30E3-4363-8A00-192F534F2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Series, </a:t>
            </a:r>
          </a:p>
          <a:p>
            <a:r>
              <a:rPr lang="en-US" dirty="0" err="1"/>
              <a:t>DataFrame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Series – </a:t>
            </a:r>
            <a:r>
              <a:rPr lang="uk-UA" dirty="0"/>
              <a:t>це маркована одновимірна структура даних, її можна як таблицю з одним рядком. З </a:t>
            </a:r>
            <a:r>
              <a:rPr lang="en-US" dirty="0"/>
              <a:t>Series </a:t>
            </a:r>
            <a:r>
              <a:rPr lang="uk-UA" dirty="0"/>
              <a:t>можна працювати як зі звичайним масивом (звертатися за номером індексу), і як з асоційованим масивом, коли можна використовувати ключ доступу до елементів даних. </a:t>
            </a:r>
          </a:p>
          <a:p>
            <a:pPr marL="0" indent="0">
              <a:buNone/>
            </a:pPr>
            <a:r>
              <a:rPr lang="en-US" dirty="0" err="1"/>
              <a:t>DataFrame</a:t>
            </a:r>
            <a:r>
              <a:rPr lang="en-US" dirty="0"/>
              <a:t> – </a:t>
            </a:r>
            <a:r>
              <a:rPr lang="uk-UA" dirty="0"/>
              <a:t>це двовимірна маркована структура. </a:t>
            </a:r>
            <a:r>
              <a:rPr lang="uk-UA" dirty="0" err="1"/>
              <a:t>Ідейно</a:t>
            </a:r>
            <a:r>
              <a:rPr lang="uk-UA" dirty="0"/>
              <a:t> вона дуже схожа на звичайну таблицю, що виражається у способі її створення та роботі з її елементами.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509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0AEAFC-4542-4881-A147-95E4C20C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Series </a:t>
            </a:r>
            <a:r>
              <a:rPr lang="uk-UA" sz="3200" b="1" dirty="0"/>
              <a:t>та </a:t>
            </a:r>
            <a:r>
              <a:rPr lang="en-US" sz="3200" b="1" dirty="0" err="1"/>
              <a:t>DataFrame</a:t>
            </a:r>
            <a:r>
              <a:rPr lang="en-US" sz="3200" dirty="0"/>
              <a:t>.</a:t>
            </a:r>
            <a:endParaRPr lang="uk-UA" sz="32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0A78A1-8483-4616-921B-DF63AA1AD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692"/>
            <a:ext cx="5181600" cy="4782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Series </a:t>
            </a:r>
            <a:r>
              <a:rPr lang="uk-UA" sz="2000" b="1" dirty="0"/>
              <a:t>в </a:t>
            </a:r>
            <a:r>
              <a:rPr lang="en-US" sz="2000" b="1" dirty="0"/>
              <a:t>pandas </a:t>
            </a:r>
            <a:r>
              <a:rPr lang="en-US" sz="2000" dirty="0"/>
              <a:t>– </a:t>
            </a:r>
            <a:r>
              <a:rPr lang="uk-UA" sz="2000" dirty="0"/>
              <a:t>це одновимірна структура даних («</a:t>
            </a:r>
            <a:r>
              <a:rPr lang="uk-UA" sz="2000" b="1" dirty="0"/>
              <a:t>одномірна </a:t>
            </a:r>
            <a:r>
              <a:rPr lang="en-US" sz="2000" b="1" dirty="0" err="1"/>
              <a:t>ndarray</a:t>
            </a:r>
            <a:r>
              <a:rPr lang="en-US" sz="2000" dirty="0"/>
              <a:t>»), </a:t>
            </a:r>
            <a:r>
              <a:rPr lang="uk-UA" sz="2000" dirty="0"/>
              <a:t>яка зберігає дані. Для кожного значення у ній є унікальний індекс.</a:t>
            </a:r>
          </a:p>
          <a:p>
            <a:pPr marL="0" indent="0">
              <a:buNone/>
            </a:pPr>
            <a:endParaRPr lang="uk-UA" sz="2000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9A9DBC14-E382-4C95-878D-93EECA9FC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4692"/>
            <a:ext cx="5181600" cy="4782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/>
              <a:t>DataFrame</a:t>
            </a:r>
            <a:r>
              <a:rPr lang="ru-RU" sz="2000" dirty="0"/>
              <a:t> - </a:t>
            </a:r>
            <a:r>
              <a:rPr lang="ru-RU" sz="2000" dirty="0" err="1"/>
              <a:t>двомірна</a:t>
            </a:r>
            <a:r>
              <a:rPr lang="ru-RU" sz="2000" dirty="0"/>
              <a:t> структура,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з колонок та </a:t>
            </a:r>
            <a:r>
              <a:rPr lang="ru-RU" sz="2000" dirty="0" err="1"/>
              <a:t>рядків</a:t>
            </a:r>
            <a:r>
              <a:rPr lang="ru-RU" sz="2000" dirty="0"/>
              <a:t>. У колонок є </a:t>
            </a:r>
            <a:r>
              <a:rPr lang="ru-RU" sz="2000" dirty="0" err="1"/>
              <a:t>імена</a:t>
            </a:r>
            <a:r>
              <a:rPr lang="ru-RU" sz="2000" dirty="0"/>
              <a:t>, а рядки — </a:t>
            </a:r>
            <a:r>
              <a:rPr lang="ru-RU" sz="2000" dirty="0" err="1"/>
              <a:t>індекси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356324-EC1B-4E9C-A3A1-1AEC28B81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43" y="2747665"/>
            <a:ext cx="3470111" cy="36346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2E2200-0CD3-4311-9ED6-7227F1429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435" y="3066939"/>
            <a:ext cx="5181600" cy="284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1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вмісту 8">
            <a:extLst>
              <a:ext uri="{FF2B5EF4-FFF2-40B4-BE49-F238E27FC236}">
                <a16:creationId xmlns:a16="http://schemas.microsoft.com/office/drawing/2014/main" id="{D89D03E5-B837-48D4-93FD-1C21A6E1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7164"/>
            <a:ext cx="10515600" cy="615141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/>
              <a:t>Серії</a:t>
            </a:r>
            <a:r>
              <a:rPr lang="uk-UA" dirty="0"/>
              <a:t> - одновимірні масиви даних. Вони дуже схожі на списки, але відрізняються за поведінкою - наприклад, операції застосовуються до списку повністю, а в серіях - </a:t>
            </a:r>
            <a:r>
              <a:rPr lang="uk-UA" dirty="0" err="1"/>
              <a:t>поелементно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dirty="0"/>
              <a:t>Тобто якщо список помножити на 2, отримайте той же список, повторений 2 рази.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n-US" b="1" dirty="0"/>
              <a:t>vector = [1, 2, 3]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 vector * 2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[1, 2, 3, 1, 2, 3]</a:t>
            </a:r>
            <a:endParaRPr lang="uk-UA" b="1" dirty="0"/>
          </a:p>
          <a:p>
            <a:pPr marL="0" indent="0">
              <a:buNone/>
            </a:pPr>
            <a:r>
              <a:rPr lang="uk-UA" dirty="0"/>
              <a:t>А якщо помножити серію, її довжина не зміниться, а елементи подвоїться.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n-US" b="1" dirty="0"/>
              <a:t>import pandas as pd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 series = </a:t>
            </a:r>
            <a:r>
              <a:rPr lang="en-US" b="1" dirty="0" err="1"/>
              <a:t>pd.Series</a:t>
            </a:r>
            <a:r>
              <a:rPr lang="en-US" b="1" dirty="0"/>
              <a:t>([1, 2, 3])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 series * 2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0 2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1 4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2 6</a:t>
            </a:r>
            <a:endParaRPr lang="uk-UA" b="1" dirty="0"/>
          </a:p>
          <a:p>
            <a:pPr marL="0" indent="0">
              <a:buNone/>
            </a:pPr>
            <a:r>
              <a:rPr lang="en-US" dirty="0" err="1"/>
              <a:t>dtype</a:t>
            </a:r>
            <a:r>
              <a:rPr lang="en-US" dirty="0"/>
              <a:t>: int64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Зверніть увагу на перший стовпчик виводу. Це індекс, де зберігаються адреси кожного елемента серії. Кожен елемент потім можна отримувати, звернувшись на потрібну адресу.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n-US" b="1" dirty="0"/>
              <a:t>series = </a:t>
            </a:r>
            <a:r>
              <a:rPr lang="en-US" b="1" dirty="0" err="1"/>
              <a:t>pd.Series</a:t>
            </a:r>
            <a:r>
              <a:rPr lang="en-US" b="1" dirty="0"/>
              <a:t>(['foo', 'bar’])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 series[0]'foo'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62083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A80F04-1A23-49F1-BE06-AB4DF75B4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564"/>
            <a:ext cx="10515600" cy="58813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	Ще одна відмінність серій від списків - як індекси можна використовувати довільні значення, це робить дані </a:t>
            </a:r>
            <a:r>
              <a:rPr lang="uk-UA" dirty="0" err="1"/>
              <a:t>наочнішими</a:t>
            </a:r>
            <a:r>
              <a:rPr lang="uk-UA" dirty="0"/>
              <a:t>. Припустимо, що ми аналізуємо помісячні продажі. Використовуємо як індекси назви місяців, значеннями буде виручка: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n-US" b="1" dirty="0"/>
              <a:t>months = ['</a:t>
            </a:r>
            <a:r>
              <a:rPr lang="en-US" b="1" dirty="0" err="1"/>
              <a:t>jan</a:t>
            </a:r>
            <a:r>
              <a:rPr lang="en-US" b="1" dirty="0"/>
              <a:t>', '</a:t>
            </a:r>
            <a:r>
              <a:rPr lang="en-US" b="1" dirty="0" err="1"/>
              <a:t>feb</a:t>
            </a:r>
            <a:r>
              <a:rPr lang="en-US" b="1" dirty="0"/>
              <a:t>', 'mar', '</a:t>
            </a:r>
            <a:r>
              <a:rPr lang="en-US" b="1" dirty="0" err="1"/>
              <a:t>apr</a:t>
            </a:r>
            <a:r>
              <a:rPr lang="en-US" b="1" dirty="0"/>
              <a:t>’]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 sales = [100, 200, 300, 400]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 data = </a:t>
            </a:r>
            <a:r>
              <a:rPr lang="en-US" b="1" dirty="0" err="1"/>
              <a:t>pd.Series</a:t>
            </a:r>
            <a:r>
              <a:rPr lang="en-US" b="1" dirty="0"/>
              <a:t>(data=sales, index=months)</a:t>
            </a:r>
            <a:endParaRPr lang="uk-UA" b="1" dirty="0"/>
          </a:p>
          <a:p>
            <a:pPr marL="0" indent="0">
              <a:buNone/>
            </a:pPr>
            <a:r>
              <a:rPr lang="en-US" dirty="0"/>
              <a:t> data</a:t>
            </a:r>
            <a:endParaRPr lang="uk-UA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/>
              <a:t>jan</a:t>
            </a:r>
            <a:r>
              <a:rPr lang="en-US" dirty="0"/>
              <a:t> 100</a:t>
            </a:r>
            <a:endParaRPr lang="uk-UA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/>
              <a:t>feb</a:t>
            </a:r>
            <a:r>
              <a:rPr lang="en-US" dirty="0"/>
              <a:t> 200</a:t>
            </a:r>
            <a:endParaRPr lang="uk-UA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mar</a:t>
            </a:r>
            <a:r>
              <a:rPr lang="uk-UA" dirty="0"/>
              <a:t> 300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/>
              <a:t>apr</a:t>
            </a:r>
            <a:r>
              <a:rPr lang="en-US" dirty="0"/>
              <a:t> 400</a:t>
            </a:r>
            <a:endParaRPr lang="uk-UA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/>
              <a:t>dtype</a:t>
            </a:r>
            <a:r>
              <a:rPr lang="en-US" dirty="0"/>
              <a:t>: int64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Тепер можемо набувати значення кожного місяця: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n-US" dirty="0"/>
              <a:t>data['</a:t>
            </a:r>
            <a:r>
              <a:rPr lang="en-US" dirty="0" err="1"/>
              <a:t>feb</a:t>
            </a:r>
            <a:r>
              <a:rPr lang="en-US" dirty="0"/>
              <a:t>’]</a:t>
            </a:r>
            <a:endParaRPr lang="uk-UA" dirty="0"/>
          </a:p>
          <a:p>
            <a:pPr marL="0" indent="0">
              <a:buNone/>
            </a:pPr>
            <a:r>
              <a:rPr lang="en-US" dirty="0"/>
              <a:t>200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7080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286024-AFBA-4B3E-AF6A-DBDC64D40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157018"/>
            <a:ext cx="11286836" cy="603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9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2C3A0-8232-465F-99A2-8FA0E50D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5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Датафрейми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56B30F-CDA2-45F9-98F8-55FEE76C9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491"/>
            <a:ext cx="10515600" cy="4985472"/>
          </a:xfrm>
        </p:spPr>
        <p:txBody>
          <a:bodyPr/>
          <a:lstStyle/>
          <a:p>
            <a:pPr marL="0" indent="457200" algn="just">
              <a:buNone/>
            </a:pPr>
            <a:r>
              <a:rPr lang="ru-RU" dirty="0" err="1"/>
              <a:t>Датафрейми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. У них є рядки, колонки та </a:t>
            </a:r>
            <a:r>
              <a:rPr lang="ru-RU" dirty="0" err="1"/>
              <a:t>клітини</a:t>
            </a:r>
            <a:r>
              <a:rPr lang="ru-RU" dirty="0"/>
              <a:t> (</a:t>
            </a:r>
            <a:r>
              <a:rPr lang="ru-RU" dirty="0" err="1"/>
              <a:t>осередки</a:t>
            </a:r>
            <a:r>
              <a:rPr lang="ru-RU" dirty="0"/>
              <a:t>). </a:t>
            </a:r>
            <a:r>
              <a:rPr lang="ru-RU" dirty="0" err="1"/>
              <a:t>Технічно</a:t>
            </a:r>
            <a:r>
              <a:rPr lang="ru-RU" dirty="0"/>
              <a:t>, колонки </a:t>
            </a:r>
            <a:r>
              <a:rPr lang="ru-RU" dirty="0" err="1"/>
              <a:t>датафреймів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серії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в колонках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описують</a:t>
            </a:r>
            <a:r>
              <a:rPr lang="ru-RU" dirty="0"/>
              <a:t> </a:t>
            </a:r>
            <a:r>
              <a:rPr lang="ru-RU" dirty="0" err="1"/>
              <a:t>одні</a:t>
            </a:r>
            <a:r>
              <a:rPr lang="ru-RU" dirty="0"/>
              <a:t> й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, то </a:t>
            </a:r>
            <a:r>
              <a:rPr lang="ru-RU" dirty="0" err="1"/>
              <a:t>всі</a:t>
            </a:r>
            <a:r>
              <a:rPr lang="ru-RU" dirty="0"/>
              <a:t> колонки </a:t>
            </a:r>
            <a:r>
              <a:rPr lang="ru-RU" dirty="0" err="1"/>
              <a:t>мають</a:t>
            </a:r>
            <a:r>
              <a:rPr lang="ru-RU" dirty="0"/>
              <a:t> один і той же </a:t>
            </a:r>
            <a:r>
              <a:rPr lang="ru-RU" dirty="0" err="1"/>
              <a:t>індекс</a:t>
            </a:r>
            <a:r>
              <a:rPr lang="en-US" dirty="0"/>
              <a:t>.</a:t>
            </a:r>
          </a:p>
          <a:p>
            <a:pPr marL="0" indent="457200" algn="just">
              <a:buNone/>
            </a:pPr>
            <a:r>
              <a:rPr lang="uk-UA" dirty="0"/>
              <a:t>Існує кілька способів створити </a:t>
            </a:r>
            <a:r>
              <a:rPr lang="en-US" dirty="0"/>
              <a:t>data frame. </a:t>
            </a:r>
            <a:r>
              <a:rPr lang="uk-UA" dirty="0"/>
              <a:t>Найчастіше використовують конструктор і передають дані у вигляді двовимірного списку, кортежу чи масиву </a:t>
            </a:r>
            <a:r>
              <a:rPr lang="en-US" dirty="0"/>
              <a:t>NumPy. </a:t>
            </a:r>
            <a:r>
              <a:rPr lang="uk-UA" dirty="0"/>
              <a:t>Також їх можна </a:t>
            </a:r>
            <a:r>
              <a:rPr lang="uk-UA" dirty="0" err="1"/>
              <a:t>переформатувати</a:t>
            </a:r>
            <a:r>
              <a:rPr lang="uk-UA" dirty="0"/>
              <a:t> на словник, </a:t>
            </a:r>
            <a:r>
              <a:rPr lang="en-US" dirty="0"/>
              <a:t>Pandas Series </a:t>
            </a:r>
            <a:r>
              <a:rPr lang="uk-UA" dirty="0"/>
              <a:t>або інші типи даних. </a:t>
            </a:r>
          </a:p>
          <a:p>
            <a:pPr marL="0" indent="457200" algn="just">
              <a:buNone/>
            </a:pPr>
            <a:r>
              <a:rPr lang="uk-UA" dirty="0"/>
              <a:t>Можна завантажити із файлів </a:t>
            </a:r>
            <a:r>
              <a:rPr lang="en-US" dirty="0"/>
              <a:t>CSV, Excel, SQL, JSON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157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AFF26DB-C087-4754-B87A-1B0AAABE6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3491"/>
            <a:ext cx="10515600" cy="5493472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Після створення </a:t>
            </a:r>
            <a:r>
              <a:rPr lang="en-US" dirty="0" err="1"/>
              <a:t>DataFrame</a:t>
            </a:r>
            <a:r>
              <a:rPr lang="en-US" dirty="0"/>
              <a:t>, </a:t>
            </a:r>
            <a:r>
              <a:rPr lang="uk-UA" dirty="0"/>
              <a:t>можна отримувати з нього інформацію. </a:t>
            </a:r>
          </a:p>
          <a:p>
            <a:pPr marL="0" indent="0">
              <a:buNone/>
            </a:pPr>
            <a:r>
              <a:rPr lang="uk-UA" dirty="0"/>
              <a:t>Для цього типу об'єктів у </a:t>
            </a:r>
            <a:r>
              <a:rPr lang="en-US" dirty="0"/>
              <a:t>Pandas </a:t>
            </a:r>
            <a:r>
              <a:rPr lang="uk-UA" dirty="0"/>
              <a:t>доступні такі дії: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отримання та зміна міток рядків та стовпців у вигляді послідовностей;</a:t>
            </a:r>
          </a:p>
          <a:p>
            <a:r>
              <a:rPr lang="uk-UA" dirty="0"/>
              <a:t>представлення даних як масивів </a:t>
            </a:r>
            <a:r>
              <a:rPr lang="en-US" dirty="0"/>
              <a:t>NumPy;</a:t>
            </a:r>
            <a:endParaRPr lang="uk-UA" dirty="0"/>
          </a:p>
          <a:p>
            <a:r>
              <a:rPr lang="uk-UA" dirty="0"/>
              <a:t>перевірка та налаштування типів даних;</a:t>
            </a:r>
          </a:p>
          <a:p>
            <a:r>
              <a:rPr lang="uk-UA" dirty="0"/>
              <a:t>аналіз розмірів об'єктів </a:t>
            </a:r>
            <a:r>
              <a:rPr lang="en-US" dirty="0" err="1"/>
              <a:t>DataFrame</a:t>
            </a:r>
            <a:r>
              <a:rPr lang="uk-UA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4007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1320</Words>
  <Application>Microsoft Office PowerPoint</Application>
  <PresentationFormat>Широкий екран</PresentationFormat>
  <Paragraphs>98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1" baseType="lpstr">
      <vt:lpstr>Arial</vt:lpstr>
      <vt:lpstr>Times New Roman</vt:lpstr>
      <vt:lpstr>Тема Office</vt:lpstr>
      <vt:lpstr>Основи Pandas Series та DataFrame  </vt:lpstr>
      <vt:lpstr>Бібліотека Pandas. Основні концепції.</vt:lpstr>
      <vt:lpstr>Бібліотека pandas надає дві структури для швидкої та зручної роботи з даними :  </vt:lpstr>
      <vt:lpstr>Series та DataFrame.</vt:lpstr>
      <vt:lpstr>Презентація PowerPoint</vt:lpstr>
      <vt:lpstr>Презентація PowerPoint</vt:lpstr>
      <vt:lpstr>Презентація PowerPoint</vt:lpstr>
      <vt:lpstr>Датафрейми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Статистичні розрахунки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Як зберегти dataframe у csv файл (python) </vt:lpstr>
      <vt:lpstr>Для збереження DataFrame у csv файл у Python використовується метод(функція) to_csv() класу pandas</vt:lpstr>
      <vt:lpstr>Найбільш корисні аргументи методу to_csv наведено в таблиці.</vt:lpstr>
      <vt:lpstr>Використані джерела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Pandas</dc:title>
  <dc:creator>Оксана</dc:creator>
  <cp:lastModifiedBy>Oksana Okunkova</cp:lastModifiedBy>
  <cp:revision>33</cp:revision>
  <dcterms:created xsi:type="dcterms:W3CDTF">2023-11-10T11:48:38Z</dcterms:created>
  <dcterms:modified xsi:type="dcterms:W3CDTF">2025-11-19T14:09:13Z</dcterms:modified>
</cp:coreProperties>
</file>