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68" r:id="rId6"/>
    <p:sldId id="267" r:id="rId7"/>
    <p:sldId id="269" r:id="rId8"/>
    <p:sldId id="261" r:id="rId9"/>
    <p:sldId id="262" r:id="rId10"/>
    <p:sldId id="263" r:id="rId11"/>
    <p:sldId id="264" r:id="rId12"/>
    <p:sldId id="265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31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60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AE78-8D93-462E-97D8-AC86EE2D3455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BFF4-6016-40E8-A478-E8176C32F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F241-9EA5-49E8-8849-B33190C8E8D8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444E-E3D6-45E2-ACF5-653B8A9DD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9BEF-DE1B-4271-AD73-5F6BB690FC46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9A7B-150B-4F6E-868D-B2E6C25F0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AF9C4-9B58-4512-A768-8E3A3833C180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5E90-24F7-4A8C-93C7-4D9A4CAE9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3F7F-2A31-4386-8910-239B6AF7F3A0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D774-63E7-4E3F-9426-5C2AFD4E7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8C65-D511-4ED0-ABA5-60D5F5950F17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ECE7B-04AF-4568-9E11-93E1B9724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23886-8C34-47B9-976B-721AAB76E719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F521-2654-433B-9199-BE70A644D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2F90-DDBA-484F-92D2-7EAC236EB6AB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DACB8-8EDD-4293-8459-F9D9BF81E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3D31-169E-4A59-9314-C1CA2318DD03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9EB5-AE1D-4823-830C-F1EB0735B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17F1-866B-4E66-BF0A-335744472409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5B3C-6F82-48FB-8238-5895C652B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66C61-0DAA-42DB-877E-730135396A29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A758-D6F8-417B-8AA1-8ABD5443D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9A5850-9454-4A81-B91A-51682D220BA2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D697EE-604F-414D-B257-84AB8B623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026-14" TargetMode="External"/><Relationship Id="rId2" Type="http://schemas.openxmlformats.org/officeDocument/2006/relationships/hyperlink" Target="https://zakon.rada.gov.ua/laws/show/324/95-%D0%B2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kon.rada.gov.ua/laws/show/991-2015-%D0%BF" TargetMode="External"/><Relationship Id="rId4" Type="http://schemas.openxmlformats.org/officeDocument/2006/relationships/hyperlink" Target="https://zakon.rada.gov.ua/laws/show/168-2017-%D1%8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381000" y="1185863"/>
            <a:ext cx="9144000" cy="2387600"/>
          </a:xfrm>
        </p:spPr>
        <p:txBody>
          <a:bodyPr/>
          <a:lstStyle/>
          <a:p>
            <a:pPr eaLnBrk="1" hangingPunct="1"/>
            <a:r>
              <a:rPr lang="uk-UA" sz="3600" b="1" dirty="0" smtClean="0">
                <a:solidFill>
                  <a:srgbClr val="1F3185"/>
                </a:solidFill>
                <a:latin typeface="Arial" charset="0"/>
              </a:rPr>
              <a:t>Лекція </a:t>
            </a:r>
            <a:r>
              <a:rPr lang="uk-UA" sz="2800" b="1" dirty="0" smtClean="0">
                <a:solidFill>
                  <a:srgbClr val="1F3185"/>
                </a:solidFill>
                <a:latin typeface="Arial" charset="0"/>
              </a:rPr>
              <a:t>з курсу </a:t>
            </a:r>
            <a:r>
              <a:rPr lang="uk-UA" sz="3600" b="1" dirty="0" smtClean="0">
                <a:solidFill>
                  <a:srgbClr val="1F3185"/>
                </a:solidFill>
                <a:latin typeface="Arial" charset="0"/>
              </a:rPr>
              <a:t/>
            </a:r>
            <a:br>
              <a:rPr lang="uk-UA" sz="3600" b="1" dirty="0" smtClean="0">
                <a:solidFill>
                  <a:srgbClr val="1F3185"/>
                </a:solidFill>
                <a:latin typeface="Arial" charset="0"/>
              </a:rPr>
            </a:br>
            <a:r>
              <a:rPr lang="uk-UA" sz="3600" b="1" dirty="0" smtClean="0">
                <a:solidFill>
                  <a:srgbClr val="1F3185"/>
                </a:solidFill>
                <a:latin typeface="Arial" charset="0"/>
              </a:rPr>
              <a:t> </a:t>
            </a:r>
            <a:br>
              <a:rPr lang="uk-UA" sz="3600" b="1" dirty="0" smtClean="0">
                <a:solidFill>
                  <a:srgbClr val="1F3185"/>
                </a:solidFill>
                <a:latin typeface="Arial" charset="0"/>
              </a:rPr>
            </a:br>
            <a:r>
              <a:rPr lang="uk-UA" sz="2800" b="1" dirty="0" smtClean="0">
                <a:solidFill>
                  <a:srgbClr val="1F3185"/>
                </a:solidFill>
                <a:latin typeface="Arial" charset="0"/>
              </a:rPr>
              <a:t>Тема:</a:t>
            </a:r>
            <a:r>
              <a:rPr lang="uk-UA" sz="3600" b="1" dirty="0" smtClean="0">
                <a:solidFill>
                  <a:srgbClr val="1F3185"/>
                </a:solidFill>
                <a:latin typeface="Arial" charset="0"/>
              </a:rPr>
              <a:t> Державне регулювання туристичної діяльності</a:t>
            </a:r>
            <a:endParaRPr lang="en-US" sz="5400" b="1" dirty="0" smtClean="0">
              <a:solidFill>
                <a:srgbClr val="1F3185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933450" y="1190625"/>
            <a:ext cx="7886700" cy="5583238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b="1" smtClean="0">
                <a:latin typeface="Times New Roman" pitchFamily="18" charset="0"/>
              </a:rPr>
              <a:t>3. РОЗВИТОК ТУРИСТИЧНОЇ ІНФРАСТРУКТУРИ</a:t>
            </a:r>
            <a:endParaRPr lang="ru-RU" sz="2000" smtClean="0">
              <a:latin typeface="Times New Roman" pitchFamily="18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smtClean="0"/>
              <a:t>Забезпечення комплексного розвитку територій, зокрема створення сприятливих умов для залучення інвестицій у розбудову туристичної інфраструктури шляхом: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smtClean="0"/>
              <a:t>- підготовка каталогу інвестиційних проектів у сфері туризму та курортів для представлення потенційним вітчизняним та іноземним інвесторам;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smtClean="0"/>
              <a:t>- участь інвестиційних проектів у сфері туризму та курортів у міжнародних ярмарках інвестиційних проектів;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smtClean="0"/>
              <a:t>- визначення можливостей і потреби у формуванні туристичних та туристично-інформаційних центрів;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smtClean="0"/>
              <a:t>Забезпечення доступності об’єктів туристичної інфраструктури для осіб з інвалідністю та інших маломобільних груп населення;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smtClean="0"/>
              <a:t>Забезпечення збалансованого використання природних лікувальних та рекреаційних ресурсів, збереження здатності природних комплексів до самовідтворення;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smtClean="0"/>
              <a:t>Сприяння встановленню стратегічного партнерства між державними, приватними та суспільними інтересами шляхом впровадження проектного підходу до створення комплексного туристичного продукту;</a:t>
            </a:r>
          </a:p>
        </p:txBody>
      </p:sp>
      <p:sp>
        <p:nvSpPr>
          <p:cNvPr id="19458" name="Rectangle 4"/>
          <p:cNvSpPr>
            <a:spLocks/>
          </p:cNvSpPr>
          <p:nvPr/>
        </p:nvSpPr>
        <p:spPr bwMode="auto">
          <a:xfrm>
            <a:off x="628650" y="98425"/>
            <a:ext cx="78867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uk-UA" sz="3200">
                <a:latin typeface="Calibri Light" pitchFamily="34" charset="0"/>
              </a:rPr>
              <a:t>Основні напрями </a:t>
            </a:r>
            <a:br>
              <a:rPr lang="uk-UA" sz="3200">
                <a:latin typeface="Calibri Light" pitchFamily="34" charset="0"/>
              </a:rPr>
            </a:br>
            <a:r>
              <a:rPr lang="uk-UA" sz="3200">
                <a:latin typeface="Calibri Light" pitchFamily="34" charset="0"/>
              </a:rPr>
              <a:t>держрегулювання туризму:</a:t>
            </a:r>
            <a:endParaRPr lang="ru-RU" sz="320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857250" y="1216025"/>
            <a:ext cx="8102600" cy="5641975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b="1" smtClean="0"/>
              <a:t>4. РОЗВИТОК ЛЮДСЬКИХ РЕСУРСІВ</a:t>
            </a:r>
            <a:endParaRPr lang="ru-RU" sz="2400" b="1" smtClean="0"/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i="1" smtClean="0"/>
              <a:t>Удосконалення системи професійної підготовки фахівців сфери туризму та курортів та інших сфер діяльності, пов’язаних із туризмом, шляхом: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smtClean="0"/>
              <a:t>- комплексного дослідження ринку праці у сфері туризму та курортів з метою визначення потреби у фахівцях відповідного профілю, розроблення відповідних базових компетентностей фахівців та підготовки освітніх програм з професійного навчання у сфері туризму та курортів з урахуванням виявлених потреб;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smtClean="0"/>
              <a:t>- гармонізації кваліфікаційних вимог та стандартів вищої освіти у вищих навчальних закладах, які забезпечують підготовку фахівців у сфері туризму та курортів, і стандартів професійної підготовки;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smtClean="0"/>
              <a:t>- затвердження кваліфікаційних вимог до фахівців туристичного супроводу;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i="1" smtClean="0"/>
              <a:t>Залучення населення до популяризації туризму;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smtClean="0"/>
              <a:t>Забезпечення наукового супроводження та досліджень у сфері туризму та курортів, </a:t>
            </a:r>
            <a:r>
              <a:rPr lang="uk-UA" sz="2000" i="1" smtClean="0"/>
              <a:t>запровадження прогресивних інноваційних розробок;</a:t>
            </a:r>
            <a:endParaRPr lang="uk-UA" sz="2000" smtClean="0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628650" y="152400"/>
            <a:ext cx="78867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uk-UA" sz="3200">
                <a:latin typeface="Calibri Light" pitchFamily="34" charset="0"/>
              </a:rPr>
              <a:t>Основні напрями </a:t>
            </a:r>
            <a:br>
              <a:rPr lang="uk-UA" sz="3200">
                <a:latin typeface="Calibri Light" pitchFamily="34" charset="0"/>
              </a:rPr>
            </a:br>
            <a:r>
              <a:rPr lang="uk-UA" sz="3200">
                <a:latin typeface="Calibri Light" pitchFamily="34" charset="0"/>
              </a:rPr>
              <a:t>держрегулювання туризму:</a:t>
            </a:r>
            <a:endParaRPr lang="ru-RU" sz="320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933450" y="1165225"/>
            <a:ext cx="8077200" cy="5667375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000" b="1" smtClean="0"/>
              <a:t>	5. МАРКЕТИНГОВА ПОЛІТИКА РОЗВИТКУ ТУРИЗМУ ТА КУРОРТІВ</a:t>
            </a:r>
            <a:endParaRPr lang="ru-RU" sz="2000" b="1" smtClean="0"/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1600" smtClean="0"/>
              <a:t>Формування позитивного іміджу України як привабливої для туризму країни, що сприятиме збільшенню туристичних потоків до України, шляхом: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1600" smtClean="0"/>
              <a:t>- розроблення та реалізації маркетингової стратегії просування національного туристичного продукту;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1600" smtClean="0"/>
              <a:t>- маркетингового просування офіційного туристичного бренду України;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1600" smtClean="0"/>
              <a:t>- створення та ведення іноземними мовами туристичного Інтернет-порталу “Відвідай Україну” (“Visit Ukraine”) із представленням у єдиному форматі достовірної та актуальної інформації про туристичні можливості регіонів та міст України;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1600" smtClean="0"/>
              <a:t>- презентації туристичного потенціалу України на національних та міжнародних виставково-ярмаркових заходах, конференціях, форумах тощо;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1600" smtClean="0"/>
              <a:t>- становлення інституту саморегулівних організацій у сфері туризму та курортів (створення національної туристичної організації);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1600" smtClean="0"/>
              <a:t>Формування та реалізація конкурентоспроможних національного та регіонального туристичних продуктів, що сприятиме зростанню попиту на туристичні послуги, збільшенню надходжень від реалізації туристичних послуг до державного та місцевих бюджетів шляхом: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1600" smtClean="0"/>
              <a:t>- створення національної мережі туристичних брендів України (області, райони, міста, територіальні громади, курорти, туристичні території);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1600" smtClean="0"/>
              <a:t>- створення інтерактивної бази даних, що містить інформацію про туристичні та рекреаційні ресурси України, придатні для використання у сфері туризму та курортів, у тому числі об’єкти культурної спадщини та природно-заповідного фонду, рекомендовані для відвідування туристами та формування національної мережі туристично-екскурсійних маршрутів.</a:t>
            </a: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628650" y="152400"/>
            <a:ext cx="78867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uk-UA" sz="3200">
                <a:latin typeface="Calibri Light" pitchFamily="34" charset="0"/>
              </a:rPr>
              <a:t>Основні напрями </a:t>
            </a:r>
            <a:br>
              <a:rPr lang="uk-UA" sz="3200">
                <a:latin typeface="Calibri Light" pitchFamily="34" charset="0"/>
              </a:rPr>
            </a:br>
            <a:r>
              <a:rPr lang="uk-UA" sz="3200">
                <a:latin typeface="Calibri Light" pitchFamily="34" charset="0"/>
              </a:rPr>
              <a:t>держрегулювання туризму:</a:t>
            </a:r>
            <a:endParaRPr lang="ru-RU" sz="320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Дякую за увагу!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082675" y="571500"/>
            <a:ext cx="6921500" cy="1084263"/>
          </a:xfrm>
        </p:spPr>
        <p:txBody>
          <a:bodyPr/>
          <a:lstStyle/>
          <a:p>
            <a:pPr eaLnBrk="1" hangingPunct="1"/>
            <a:r>
              <a:rPr lang="uk-UA" sz="3200" smtClean="0">
                <a:latin typeface="Arial" charset="0"/>
              </a:rPr>
              <a:t>Механізми та засоби державного регулювання туризму:</a:t>
            </a:r>
            <a:endParaRPr lang="en-US" sz="3200" smtClean="0">
              <a:latin typeface="Arial" charset="0"/>
            </a:endParaRP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85738" y="4256088"/>
            <a:ext cx="6572250" cy="555625"/>
            <a:chOff x="1248" y="1440"/>
            <a:chExt cx="4140" cy="350"/>
          </a:xfrm>
        </p:grpSpPr>
        <p:sp>
          <p:nvSpPr>
            <p:cNvPr id="1435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31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solidFill>
                    <a:srgbClr val="000000"/>
                  </a:solidFill>
                </a:rPr>
                <a:t>Організаційні </a:t>
              </a:r>
              <a:r>
                <a:rPr lang="uk-UA" sz="1600">
                  <a:solidFill>
                    <a:srgbClr val="000000"/>
                  </a:solidFill>
                </a:rPr>
                <a:t>(цільові комплексні програми)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6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179388" y="1846263"/>
            <a:ext cx="6842125" cy="555625"/>
            <a:chOff x="1248" y="2030"/>
            <a:chExt cx="4310" cy="350"/>
          </a:xfrm>
        </p:grpSpPr>
        <p:sp>
          <p:nvSpPr>
            <p:cNvPr id="1435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7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33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solidFill>
                    <a:srgbClr val="000000"/>
                  </a:solidFill>
                </a:rPr>
                <a:t>Адміністративні </a:t>
              </a:r>
              <a:r>
                <a:rPr lang="uk-UA" sz="1600">
                  <a:solidFill>
                    <a:srgbClr val="000000"/>
                  </a:solidFill>
                </a:rPr>
                <a:t>(ліцензії, сертифікати, квоти)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5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14340" name="Group 12"/>
          <p:cNvGrpSpPr>
            <a:grpSpLocks/>
          </p:cNvGrpSpPr>
          <p:nvPr/>
        </p:nvGrpSpPr>
        <p:grpSpPr bwMode="auto">
          <a:xfrm>
            <a:off x="158750" y="2674938"/>
            <a:ext cx="8121650" cy="768350"/>
            <a:chOff x="1248" y="2640"/>
            <a:chExt cx="5116" cy="484"/>
          </a:xfrm>
        </p:grpSpPr>
        <p:sp>
          <p:nvSpPr>
            <p:cNvPr id="14351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2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3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410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solidFill>
                    <a:srgbClr val="000000"/>
                  </a:solidFill>
                </a:rPr>
                <a:t>Економічні </a:t>
              </a:r>
              <a:r>
                <a:rPr lang="uk-UA" sz="1600">
                  <a:solidFill>
                    <a:srgbClr val="000000"/>
                  </a:solidFill>
                </a:rPr>
                <a:t>(бюджетне фінансування, державне замовлення, </a:t>
              </a:r>
            </a:p>
            <a:p>
              <a:r>
                <a:rPr lang="uk-UA" sz="1600">
                  <a:solidFill>
                    <a:srgbClr val="000000"/>
                  </a:solidFill>
                </a:rPr>
                <a:t>податки, кредити, мінімальний розмір фінансового забезпечення)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54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4341" name="Group 17"/>
          <p:cNvGrpSpPr>
            <a:grpSpLocks/>
          </p:cNvGrpSpPr>
          <p:nvPr/>
        </p:nvGrpSpPr>
        <p:grpSpPr bwMode="auto">
          <a:xfrm>
            <a:off x="185738" y="3475038"/>
            <a:ext cx="8920162" cy="555625"/>
            <a:chOff x="1248" y="3230"/>
            <a:chExt cx="5619" cy="350"/>
          </a:xfrm>
        </p:grpSpPr>
        <p:sp>
          <p:nvSpPr>
            <p:cNvPr id="1434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4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46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solidFill>
                    <a:srgbClr val="000000"/>
                  </a:solidFill>
                </a:rPr>
                <a:t>Нормативно-правові </a:t>
              </a:r>
              <a:r>
                <a:rPr lang="uk-UA" sz="1600">
                  <a:solidFill>
                    <a:srgbClr val="000000"/>
                  </a:solidFill>
                </a:rPr>
                <a:t>(законодавчі акти органів державної влади)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5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14342" name="Group 22"/>
          <p:cNvGrpSpPr>
            <a:grpSpLocks/>
          </p:cNvGrpSpPr>
          <p:nvPr/>
        </p:nvGrpSpPr>
        <p:grpSpPr bwMode="auto">
          <a:xfrm>
            <a:off x="225425" y="5067300"/>
            <a:ext cx="7532688" cy="768350"/>
            <a:chOff x="1248" y="3230"/>
            <a:chExt cx="4745" cy="484"/>
          </a:xfrm>
        </p:grpSpPr>
        <p:sp>
          <p:nvSpPr>
            <p:cNvPr id="14343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4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45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373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solidFill>
                    <a:srgbClr val="000000"/>
                  </a:solidFill>
                </a:rPr>
                <a:t>Соціально-психологічні </a:t>
              </a:r>
              <a:r>
                <a:rPr lang="uk-UA" sz="1600">
                  <a:solidFill>
                    <a:srgbClr val="000000"/>
                  </a:solidFill>
                </a:rPr>
                <a:t>(залучення, спонукання, </a:t>
              </a:r>
              <a:endParaRPr lang="en-US" sz="1600">
                <a:solidFill>
                  <a:srgbClr val="000000"/>
                </a:solidFill>
              </a:endParaRPr>
            </a:p>
            <a:p>
              <a:r>
                <a:rPr lang="uk-UA" sz="1600">
                  <a:solidFill>
                    <a:srgbClr val="000000"/>
                  </a:solidFill>
                </a:rPr>
                <a:t>роз</a:t>
              </a:r>
              <a:r>
                <a:rPr lang="en-US" sz="1600">
                  <a:solidFill>
                    <a:srgbClr val="000000"/>
                  </a:solidFill>
                </a:rPr>
                <a:t>’</a:t>
              </a:r>
              <a:r>
                <a:rPr lang="uk-UA" sz="1600">
                  <a:solidFill>
                    <a:srgbClr val="000000"/>
                  </a:solidFill>
                </a:rPr>
                <a:t>яснення, примус)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46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641350" y="365125"/>
            <a:ext cx="7886700" cy="1020763"/>
          </a:xfrm>
        </p:spPr>
        <p:txBody>
          <a:bodyPr/>
          <a:lstStyle/>
          <a:p>
            <a:pPr algn="ctr" eaLnBrk="1" hangingPunct="1"/>
            <a:r>
              <a:rPr lang="uk-UA" sz="3200" smtClean="0">
                <a:latin typeface="Arial" charset="0"/>
              </a:rPr>
              <a:t>Основні законодавчі акти </a:t>
            </a:r>
            <a:br>
              <a:rPr lang="uk-UA" sz="3200" smtClean="0">
                <a:latin typeface="Arial" charset="0"/>
              </a:rPr>
            </a:br>
            <a:r>
              <a:rPr lang="uk-UA" sz="3200" smtClean="0">
                <a:latin typeface="Arial" charset="0"/>
              </a:rPr>
              <a:t>в сфері туризму:</a:t>
            </a:r>
            <a:endParaRPr lang="ru-RU" sz="3200" smtClean="0">
              <a:latin typeface="Arial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984250" y="1482725"/>
            <a:ext cx="7886700" cy="4897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smtClean="0">
                <a:latin typeface="Times New Roman" pitchFamily="18" charset="0"/>
              </a:rPr>
              <a:t>Основний правовий акт, що визначає законодавчі аспекти туризмознавства</a:t>
            </a:r>
            <a:r>
              <a:rPr lang="uk-UA" sz="2400" smtClean="0">
                <a:latin typeface="Arial" charset="0"/>
              </a:rPr>
              <a:t>,</a:t>
            </a:r>
            <a:r>
              <a:rPr lang="uk-UA" sz="2400" smtClean="0">
                <a:latin typeface="Times New Roman" pitchFamily="18" charset="0"/>
              </a:rPr>
              <a:t> – це Закон України “Про туризм” від 15 вересня 1995 р.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Електронне джерело:</a:t>
            </a:r>
            <a:r>
              <a:rPr lang="ru-RU" sz="1600" smtClean="0"/>
              <a:t> </a:t>
            </a:r>
            <a:r>
              <a:rPr lang="ru-RU" sz="1600" smtClean="0">
                <a:hlinkClick r:id="rId2"/>
              </a:rPr>
              <a:t>https://zakon.rada.gov.ua/laws/show/324/95-%D0%B2%D1%80#Text</a:t>
            </a:r>
            <a:endParaRPr lang="ru-RU" sz="16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smtClean="0">
                <a:latin typeface="Times New Roman" pitchFamily="18" charset="0"/>
              </a:rPr>
              <a:t>Закон України “Про курорти” від 5 жовтня 200</a:t>
            </a:r>
            <a:r>
              <a:rPr lang="uk-UA" sz="2400" smtClean="0">
                <a:latin typeface="Arial" charset="0"/>
              </a:rPr>
              <a:t>0</a:t>
            </a:r>
            <a:r>
              <a:rPr lang="uk-UA" sz="2400" smtClean="0">
                <a:latin typeface="Times New Roman" pitchFamily="18" charset="0"/>
              </a:rPr>
              <a:t> р.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Електронне джерело:</a:t>
            </a:r>
            <a:r>
              <a:rPr lang="ru-RU" sz="1600" b="1" smtClean="0">
                <a:latin typeface="Arial" charset="0"/>
              </a:rPr>
              <a:t> </a:t>
            </a:r>
            <a:r>
              <a:rPr lang="uk-UA" sz="1600" smtClean="0">
                <a:hlinkClick r:id="rId3"/>
              </a:rPr>
              <a:t>https://zakon.rada.gov.ua/laws/show/2026-14#Text</a:t>
            </a:r>
            <a:r>
              <a:rPr lang="uk-UA" sz="16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smtClean="0">
                <a:latin typeface="Times New Roman" pitchFamily="18" charset="0"/>
              </a:rPr>
              <a:t>Розпорядження КМУ “Про схвалення стратегії розвитку туризму та курортів на період до 2026 року” від 16 березня 2017 р</a:t>
            </a:r>
            <a:r>
              <a:rPr lang="uk-UA" sz="2400" smtClean="0">
                <a:latin typeface="Arial" charset="0"/>
              </a:rPr>
              <a:t>.</a:t>
            </a: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Електронне джерело:</a:t>
            </a:r>
            <a:r>
              <a:rPr lang="ru-RU" sz="1600" b="1" smtClean="0">
                <a:latin typeface="Arial" charset="0"/>
              </a:rPr>
              <a:t> </a:t>
            </a:r>
            <a:r>
              <a:rPr lang="ru-RU" sz="1600" smtClean="0">
                <a:hlinkClick r:id="rId4"/>
              </a:rPr>
              <a:t>https://zakon.rada.gov.ua/laws/show/168-2017-%D1%80#Text</a:t>
            </a:r>
            <a:endParaRPr lang="ru-RU" sz="16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smtClean="0">
                <a:latin typeface="Times New Roman" pitchFamily="18" charset="0"/>
              </a:rPr>
              <a:t>Постанова КМУ “Про затвердження Ліцензійних умов провадження туроператорської діяльності” від 11 листопада 2015 р.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Електронне джерело:</a:t>
            </a:r>
            <a:r>
              <a:rPr lang="ru-RU" sz="1600" b="1" smtClean="0">
                <a:latin typeface="Arial" charset="0"/>
              </a:rPr>
              <a:t> </a:t>
            </a:r>
            <a:r>
              <a:rPr lang="ru-RU" sz="1600" smtClean="0">
                <a:hlinkClick r:id="rId5"/>
              </a:rPr>
              <a:t>https://zakon.rada.gov.ua/laws/show/991-2015-%D0%BF#Text</a:t>
            </a:r>
            <a:r>
              <a:rPr lang="ru-RU" sz="160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22363"/>
          </a:xfrm>
        </p:spPr>
        <p:txBody>
          <a:bodyPr/>
          <a:lstStyle/>
          <a:p>
            <a:pPr algn="ctr"/>
            <a:r>
              <a:rPr lang="uk-UA" sz="3200" smtClean="0">
                <a:latin typeface="Arial" charset="0"/>
              </a:rPr>
              <a:t>Державне агентство розвитку туризму України (ДАРТ)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1098550" y="1482725"/>
            <a:ext cx="7518400" cy="469423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 </a:t>
            </a:r>
            <a:r>
              <a:rPr lang="uk-UA" sz="2400" smtClean="0">
                <a:latin typeface="Arial" charset="0"/>
              </a:rPr>
              <a:t>Це центральний орган виконавчої влади, головною метою і завданнями якого є реалізація державної політики в галузі туризму та курортів.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24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mtClean="0">
                <a:latin typeface="Arial" charset="0"/>
              </a:rPr>
              <a:t> </a:t>
            </a:r>
            <a:r>
              <a:rPr lang="uk-UA" sz="2400" smtClean="0">
                <a:latin typeface="Arial" charset="0"/>
              </a:rPr>
              <a:t>ДАРТ утворене 04 грудня 2019 року відповідно до постанови КМУ № 995.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24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Діяльність агентства координується Кабінетом Міністрів України через Міністерство культури та інформаційної політики України.</a:t>
            </a:r>
            <a:endParaRPr lang="en-US" sz="24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10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400" i="1" smtClean="0">
                <a:latin typeface="Arial" charset="0"/>
              </a:rPr>
              <a:t>Голова</a:t>
            </a:r>
            <a:r>
              <a:rPr lang="uk-UA" sz="2400" smtClean="0">
                <a:latin typeface="Arial" charset="0"/>
              </a:rPr>
              <a:t>: Мар</a:t>
            </a:r>
            <a:r>
              <a:rPr lang="en-US" sz="2400" smtClean="0">
                <a:latin typeface="Arial" charset="0"/>
              </a:rPr>
              <a:t>’</a:t>
            </a:r>
            <a:r>
              <a:rPr lang="uk-UA" sz="2400" smtClean="0">
                <a:latin typeface="Arial" charset="0"/>
              </a:rPr>
              <a:t>яна Олеськів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 descr="1681907306861614415&amp;th=175755c8d29ed54f&amp;view=fimg&amp;sz=s0-l75-ft&amp;attbid=ANGjdJ9SQTLfiYPEpYJMvSPrY8T5e3CBfkadAXA_pimKHejO2gBPdjrpwJuTP7hgVx1AgKFFbk48KjC3qva0dgowrFfY4EWdwIwYsRU80olUhzHhd3srGvAG0y2zzaE&amp;disp=e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5607" name="AutoShape 7" descr="1681907306861614415&amp;th=175755c8d29ed54f&amp;view=fimg&amp;sz=s0-l75-ft&amp;attbid=ANGjdJ9SQTLfiYPEpYJMvSPrY8T5e3CBfkadAXA_pimKHejO2gBPdjrpwJuTP7hgVx1AgKFFbk48KjC3qva0dgowrFfY4EWdwIwYsRU80olUhzHhd3srGvAG0y2zzaE&amp;disp=e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438" y="212725"/>
            <a:ext cx="5627687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92163"/>
          </a:xfrm>
        </p:spPr>
        <p:txBody>
          <a:bodyPr/>
          <a:lstStyle/>
          <a:p>
            <a:pPr algn="ctr"/>
            <a:r>
              <a:rPr lang="uk-UA" sz="2800" smtClean="0">
                <a:latin typeface="Arial" charset="0"/>
              </a:rPr>
              <a:t>Основні завдання</a:t>
            </a:r>
            <a:r>
              <a:rPr lang="uk-UA" sz="3200" b="1" smtClean="0"/>
              <a:t> </a:t>
            </a:r>
            <a:r>
              <a:rPr lang="uk-UA" sz="2800" smtClean="0">
                <a:latin typeface="Arial" charset="0"/>
              </a:rPr>
              <a:t>ДАРТ</a:t>
            </a:r>
            <a:r>
              <a:rPr lang="uk-UA" sz="3200" b="1" smtClean="0"/>
              <a:t>:</a:t>
            </a:r>
            <a:endParaRPr lang="ru-RU" sz="3200" b="1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692150" y="1343025"/>
            <a:ext cx="7823200" cy="483393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/>
              <a:t>забезпечує створення та ведення Державного кадастру природних територій курортів;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/>
              <a:t>бере участь у створенні та веденні Державного кадастру природних лікувальних ресурсів;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/>
              <a:t>здійснює відповідно до законодавства встановлення відповідних категорій об’єктам туристичної інфраструктури (готелям, іншим об’єктам, призначеним для надання послуг з розміщення, закладам харчування, курортним закладам тощо), видає свідоцтва про встановлення об’єктам туристичної інфраструктури відповідної категорії та веде реєстр свідоцтв про встановлення категорій об’єктам туристичної інфраструктури;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/>
              <a:t>видає ліцензії на право провадження туроператорської діяльності та веде ліцензійний реєстр суб’єктів туроператорської діяльності;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/>
              <a:t>залучається до поширення соціальної реклами у сфері туризму та курортів; тощо.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628650" y="619125"/>
            <a:ext cx="8312150" cy="55578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Державне агентство розвитку туризму України забезпечує розвиток проєктів </a:t>
            </a:r>
            <a:r>
              <a:rPr lang="uk-UA" b="1" smtClean="0"/>
              <a:t>«Магніти України»</a:t>
            </a:r>
            <a:r>
              <a:rPr lang="uk-UA" smtClean="0"/>
              <a:t> та соціального проекту </a:t>
            </a:r>
            <a:r>
              <a:rPr lang="uk-UA" b="1" smtClean="0"/>
              <a:t>#МандруйУкраїною</a:t>
            </a:r>
            <a:r>
              <a:rPr lang="uk-UA" smtClean="0"/>
              <a:t>.</a:t>
            </a:r>
          </a:p>
          <a:p>
            <a:pPr>
              <a:buFont typeface="Arial" charset="0"/>
              <a:buNone/>
            </a:pPr>
            <a:endParaRPr lang="uk-UA" smtClean="0"/>
          </a:p>
          <a:p>
            <a:pPr algn="ctr">
              <a:buFont typeface="Arial" charset="0"/>
              <a:buNone/>
            </a:pPr>
            <a:r>
              <a:rPr lang="uk-UA" smtClean="0"/>
              <a:t>Туристичним магнітом Житомирщини є Національний музей космонавики ім.С.П.Корольова</a:t>
            </a:r>
          </a:p>
          <a:p>
            <a:pPr>
              <a:buFont typeface="Arial" charset="0"/>
              <a:buNone/>
            </a:pPr>
            <a:endParaRPr lang="uk-UA" smtClean="0"/>
          </a:p>
          <a:p>
            <a:pPr>
              <a:buFont typeface="Arial" charset="0"/>
              <a:buNone/>
            </a:pPr>
            <a:r>
              <a:rPr lang="uk-UA" b="1" smtClean="0"/>
              <a:t>Довідково</a:t>
            </a:r>
            <a:r>
              <a:rPr lang="uk-UA" smtClean="0"/>
              <a:t>: </a:t>
            </a:r>
            <a:r>
              <a:rPr lang="uk-UA" sz="2400" smtClean="0"/>
              <a:t>Найпопулярніші туристичні об’єкти Житомирської області – це Музей космонавтики ім.С.П.Корольова, замок-музей «Радомисль» та парк «Древлянський».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628650" y="250825"/>
            <a:ext cx="7886700" cy="931863"/>
          </a:xfrm>
        </p:spPr>
        <p:txBody>
          <a:bodyPr/>
          <a:lstStyle/>
          <a:p>
            <a:pPr algn="ctr"/>
            <a:r>
              <a:rPr lang="uk-UA" sz="3200" smtClean="0"/>
              <a:t>Основні напрями </a:t>
            </a:r>
            <a:br>
              <a:rPr lang="uk-UA" sz="3200" smtClean="0"/>
            </a:br>
            <a:r>
              <a:rPr lang="uk-UA" sz="3200" smtClean="0"/>
              <a:t>держрегулювання туризму:</a:t>
            </a:r>
            <a:endParaRPr lang="ru-RU" sz="3200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819150" y="1317625"/>
            <a:ext cx="7696200" cy="50244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000" b="1" smtClean="0"/>
              <a:t>1. БЕЗПЕКА ТУРИСТІВ</a:t>
            </a:r>
          </a:p>
          <a:p>
            <a:pPr>
              <a:buFont typeface="Arial" charset="0"/>
              <a:buNone/>
            </a:pPr>
            <a:r>
              <a:rPr lang="uk-UA" sz="2400" smtClean="0"/>
              <a:t>Забезпечення безпеки туристів та захист їх законних прав та інтересів, що сприятиме підвищенню якості наданих туристичних послуг шляхом:</a:t>
            </a:r>
          </a:p>
          <a:p>
            <a:pPr>
              <a:buFont typeface="Arial" charset="0"/>
              <a:buNone/>
            </a:pPr>
            <a:r>
              <a:rPr lang="uk-UA" sz="2200" smtClean="0"/>
              <a:t>- надання невідкладної допомоги туристам, які опинилися у надзвичайній ситуації та/або постраждали під час подорожі;</a:t>
            </a:r>
          </a:p>
          <a:p>
            <a:pPr>
              <a:buFont typeface="Arial" charset="0"/>
              <a:buNone/>
            </a:pPr>
            <a:r>
              <a:rPr lang="uk-UA" sz="2200" smtClean="0"/>
              <a:t>- створення “гарячої” телефонної лінії для прийому і ведення обліку звернень та скарг туристів, у тому числі іноземних, а також надання необхідної інформації з питань туризму, виклику допомоги;</a:t>
            </a:r>
          </a:p>
          <a:p>
            <a:pPr>
              <a:buFont typeface="Arial" charset="0"/>
              <a:buNone/>
            </a:pPr>
            <a:r>
              <a:rPr lang="uk-UA" sz="2200" smtClean="0"/>
              <a:t>- проведення моніторингу надзвичайних подій, що трапляються з туристами в регіонах;</a:t>
            </a:r>
          </a:p>
          <a:p>
            <a:pPr>
              <a:buFont typeface="Arial" charset="0"/>
              <a:buNone/>
            </a:pPr>
            <a:r>
              <a:rPr lang="uk-UA" sz="2200" smtClean="0"/>
              <a:t>- посилення відповідальності суб’єктів туристичної діяльності перед споживачами туристичних послуг;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908050" y="1419225"/>
            <a:ext cx="7886700" cy="499903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b="1" smtClean="0"/>
              <a:t>2. НОРМАТИВНО-ПРАВОВА БАЗА</a:t>
            </a:r>
            <a:endParaRPr lang="ru-RU" sz="20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/>
              <a:t>імплементація законодавства ЄС у сфері туризму та курортів;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/>
              <a:t> гармонізація національних стандартів у сфері туризму та курортів з міжнародними стандартами, що сприятиме підвищенню якості національного туристичного продукту 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/>
              <a:t>лібералізація та ефективне регулювання провадження підприємницької діяльності у сфері туризму та курортів шляхом: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/>
              <a:t>- скасування ліцензування туроператорської діяльності і впровадження альтернативного механізму ефективного регулювання діяльності туроператорів та інших суб’єктів туристичного ринку;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/>
              <a:t>- скасування обов’язкової та заохочення добровільної категоризації готелів та аналогічних засобів розміщення;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/>
              <a:t>- створення сприятливих умов для організації діяльності національних туристичних операторів та підтримка малого бізнесу у сфері туризму та курортів;</a:t>
            </a:r>
          </a:p>
        </p:txBody>
      </p:sp>
      <p:sp>
        <p:nvSpPr>
          <p:cNvPr id="18434" name="Rectangle 4"/>
          <p:cNvSpPr>
            <a:spLocks noGrp="1"/>
          </p:cNvSpPr>
          <p:nvPr>
            <p:ph type="title"/>
          </p:nvPr>
        </p:nvSpPr>
        <p:spPr>
          <a:xfrm>
            <a:off x="628650" y="314325"/>
            <a:ext cx="7886700" cy="881063"/>
          </a:xfrm>
        </p:spPr>
        <p:txBody>
          <a:bodyPr/>
          <a:lstStyle/>
          <a:p>
            <a:pPr algn="ctr"/>
            <a:r>
              <a:rPr lang="uk-UA" sz="3200" smtClean="0"/>
              <a:t>Основні напрями </a:t>
            </a:r>
            <a:br>
              <a:rPr lang="uk-UA" sz="3200" smtClean="0"/>
            </a:br>
            <a:r>
              <a:rPr lang="uk-UA" sz="3200" smtClean="0"/>
              <a:t>держрегулювання туризму:</a:t>
            </a: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752</Words>
  <Application>Microsoft Office PowerPoint</Application>
  <PresentationFormat>Экран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Лекція з курсу    Тема: Державне регулювання туристичної діяльності</vt:lpstr>
      <vt:lpstr>Механізми та засоби державного регулювання туризму:</vt:lpstr>
      <vt:lpstr>Основні законодавчі акти  в сфері туризму:</vt:lpstr>
      <vt:lpstr>Державне агентство розвитку туризму України (ДАРТ)</vt:lpstr>
      <vt:lpstr>Слайд 5</vt:lpstr>
      <vt:lpstr>Основні завдання ДАРТ:</vt:lpstr>
      <vt:lpstr>Слайд 7</vt:lpstr>
      <vt:lpstr>Основні напрями  держрегулювання туризму:</vt:lpstr>
      <vt:lpstr>Основні напрями  держрегулювання туризму:</vt:lpstr>
      <vt:lpstr>Слайд 10</vt:lpstr>
      <vt:lpstr>Слайд 11</vt:lpstr>
      <vt:lpstr>Слайд 12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mm_bds</cp:lastModifiedBy>
  <cp:revision>24</cp:revision>
  <dcterms:created xsi:type="dcterms:W3CDTF">2020-05-18T13:24:49Z</dcterms:created>
  <dcterms:modified xsi:type="dcterms:W3CDTF">2022-09-27T11:52:26Z</dcterms:modified>
</cp:coreProperties>
</file>