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78" r:id="rId3"/>
    <p:sldMasterId id="2147483692" r:id="rId4"/>
    <p:sldMasterId id="2147483706" r:id="rId5"/>
  </p:sldMasterIdLst>
  <p:notesMasterIdLst>
    <p:notesMasterId r:id="rId22"/>
  </p:notesMasterIdLst>
  <p:sldIdLst>
    <p:sldId id="256" r:id="rId6"/>
    <p:sldId id="257" r:id="rId7"/>
    <p:sldId id="258" r:id="rId8"/>
    <p:sldId id="259" r:id="rId9"/>
    <p:sldId id="261" r:id="rId10"/>
    <p:sldId id="262" r:id="rId11"/>
    <p:sldId id="263" r:id="rId12"/>
    <p:sldId id="264" r:id="rId13"/>
    <p:sldId id="267" r:id="rId14"/>
    <p:sldId id="265" r:id="rId15"/>
    <p:sldId id="266" r:id="rId16"/>
    <p:sldId id="268" r:id="rId17"/>
    <p:sldId id="269" r:id="rId18"/>
    <p:sldId id="270" r:id="rId19"/>
    <p:sldId id="271" r:id="rId20"/>
    <p:sldId id="272" r:id="rId21"/>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Помір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370"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ysa Sergiienko" userId="e6ee1ebd2127b032" providerId="LiveId" clId="{D2B85352-53C2-414E-8243-3EC5499C5168}"/>
    <pc:docChg chg="custSel modSld">
      <pc:chgData name="Larysa Sergiienko" userId="e6ee1ebd2127b032" providerId="LiveId" clId="{D2B85352-53C2-414E-8243-3EC5499C5168}" dt="2023-09-06T08:46:06.535" v="150" actId="1076"/>
      <pc:docMkLst>
        <pc:docMk/>
      </pc:docMkLst>
      <pc:sldChg chg="modSp mod">
        <pc:chgData name="Larysa Sergiienko" userId="e6ee1ebd2127b032" providerId="LiveId" clId="{D2B85352-53C2-414E-8243-3EC5499C5168}" dt="2023-09-06T08:46:06.535" v="150" actId="1076"/>
        <pc:sldMkLst>
          <pc:docMk/>
          <pc:sldMk cId="3888783591" sldId="256"/>
        </pc:sldMkLst>
        <pc:spChg chg="mod">
          <ac:chgData name="Larysa Sergiienko" userId="e6ee1ebd2127b032" providerId="LiveId" clId="{D2B85352-53C2-414E-8243-3EC5499C5168}" dt="2023-09-06T08:46:06.535" v="150" actId="1076"/>
          <ac:spMkLst>
            <pc:docMk/>
            <pc:sldMk cId="3888783591" sldId="256"/>
            <ac:spMk id="2" creationId="{6922891A-BDD8-3996-E15C-F0A021C7113F}"/>
          </ac:spMkLst>
        </pc:spChg>
        <pc:spChg chg="mod">
          <ac:chgData name="Larysa Sergiienko" userId="e6ee1ebd2127b032" providerId="LiveId" clId="{D2B85352-53C2-414E-8243-3EC5499C5168}" dt="2023-09-06T08:44:47.163" v="36" actId="20577"/>
          <ac:spMkLst>
            <pc:docMk/>
            <pc:sldMk cId="3888783591" sldId="256"/>
            <ac:spMk id="3" creationId="{39F26C30-9404-6602-8E95-9BB8AEDFA0B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602722-FACD-431B-915F-B531A04DF4F0}" type="datetimeFigureOut">
              <a:rPr lang="uk-UA" smtClean="0"/>
              <a:t>23.04.2024</a:t>
            </a:fld>
            <a:endParaRPr lang="uk-UA"/>
          </a:p>
        </p:txBody>
      </p:sp>
      <p:sp>
        <p:nvSpPr>
          <p:cNvPr id="4" name="Місце для зображення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58B79A-AF36-4DFD-AC52-62E4DC6212B1}" type="slidenum">
              <a:rPr lang="uk-UA" smtClean="0"/>
              <a:t>‹№›</a:t>
            </a:fld>
            <a:endParaRPr lang="uk-UA"/>
          </a:p>
        </p:txBody>
      </p:sp>
    </p:spTree>
    <p:extLst>
      <p:ext uri="{BB962C8B-B14F-4D97-AF65-F5344CB8AC3E}">
        <p14:creationId xmlns:p14="http://schemas.microsoft.com/office/powerpoint/2010/main" val="215758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381000" y="685800"/>
            <a:ext cx="6096000" cy="3429000"/>
          </a:xfrm>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1F58B79A-AF36-4DFD-AC52-62E4DC6212B1}" type="slidenum">
              <a:rPr lang="uk-UA" smtClean="0"/>
              <a:t>1</a:t>
            </a:fld>
            <a:endParaRPr lang="uk-UA"/>
          </a:p>
        </p:txBody>
      </p:sp>
    </p:spTree>
    <p:extLst>
      <p:ext uri="{BB962C8B-B14F-4D97-AF65-F5344CB8AC3E}">
        <p14:creationId xmlns:p14="http://schemas.microsoft.com/office/powerpoint/2010/main" val="338753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ий слайд">
    <p:spTree>
      <p:nvGrpSpPr>
        <p:cNvPr id="1" name=""/>
        <p:cNvGrpSpPr/>
        <p:nvPr/>
      </p:nvGrpSpPr>
      <p:grpSpPr>
        <a:xfrm>
          <a:off x="0" y="0"/>
          <a:ext cx="0" cy="0"/>
          <a:chOff x="0" y="0"/>
          <a:chExt cx="0" cy="0"/>
        </a:xfrm>
      </p:grpSpPr>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Місце для заголовка 1"/>
          <p:cNvSpPr>
            <a:spLocks noGrp="1"/>
          </p:cNvSpPr>
          <p:nvPr>
            <p:ph type="title"/>
          </p:nvPr>
        </p:nvSpPr>
        <p:spPr>
          <a:xfrm>
            <a:off x="334965" y="1992476"/>
            <a:ext cx="11522075" cy="3190553"/>
          </a:xfrm>
          <a:prstGeom prst="rect">
            <a:avLst/>
          </a:prstGeom>
        </p:spPr>
        <p:txBody>
          <a:bodyPr vert="horz" lIns="91440" tIns="45720" rIns="91440" bIns="45720" rtlCol="0" anchor="ctr">
            <a:normAutofit/>
          </a:bodyPr>
          <a:lstStyle>
            <a:lvl1pPr algn="ctr">
              <a:defRPr sz="5400">
                <a:solidFill>
                  <a:schemeClr val="bg1"/>
                </a:solidFill>
              </a:defRPr>
            </a:lvl1pPr>
          </a:lstStyle>
          <a:p>
            <a:r>
              <a:rPr lang="uk-UA" dirty="0"/>
              <a:t>Зразок заголовка</a:t>
            </a:r>
          </a:p>
        </p:txBody>
      </p:sp>
    </p:spTree>
    <p:extLst>
      <p:ext uri="{BB962C8B-B14F-4D97-AF65-F5344CB8AC3E}">
        <p14:creationId xmlns:p14="http://schemas.microsoft.com/office/powerpoint/2010/main" val="775904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336666"/>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336666"/>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78A36F1-4E07-4380-A5D6-36E8E136607F}" type="slidenum">
              <a:rPr lang="ru-RU">
                <a:solidFill>
                  <a:srgbClr val="336666"/>
                </a:solidFill>
              </a:rPr>
              <a:pPr>
                <a:defRPr/>
              </a:pPr>
              <a:t>‹№›</a:t>
            </a:fld>
            <a:endParaRPr lang="ru-RU">
              <a:solidFill>
                <a:srgbClr val="336666"/>
              </a:solidFill>
            </a:endParaRPr>
          </a:p>
        </p:txBody>
      </p:sp>
    </p:spTree>
    <p:extLst>
      <p:ext uri="{BB962C8B-B14F-4D97-AF65-F5344CB8AC3E}">
        <p14:creationId xmlns:p14="http://schemas.microsoft.com/office/powerpoint/2010/main" val="3633329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336666"/>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336666"/>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6B72891-47B2-4AFA-9DCA-FC8BED54DDB7}" type="slidenum">
              <a:rPr lang="ru-RU">
                <a:solidFill>
                  <a:srgbClr val="336666"/>
                </a:solidFill>
              </a:rPr>
              <a:pPr>
                <a:defRPr/>
              </a:pPr>
              <a:t>‹№›</a:t>
            </a:fld>
            <a:endParaRPr lang="ru-RU">
              <a:solidFill>
                <a:srgbClr val="336666"/>
              </a:solidFill>
            </a:endParaRPr>
          </a:p>
        </p:txBody>
      </p:sp>
    </p:spTree>
    <p:extLst>
      <p:ext uri="{BB962C8B-B14F-4D97-AF65-F5344CB8AC3E}">
        <p14:creationId xmlns:p14="http://schemas.microsoft.com/office/powerpoint/2010/main" val="3767061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0"/>
          </a:xfrm>
        </p:spPr>
        <p:txBody>
          <a:bodyPr anchor="b"/>
          <a:lstStyle>
            <a:lvl1pPr algn="l">
              <a:defRPr sz="2000" b="1"/>
            </a:lvl1pPr>
          </a:lstStyle>
          <a:p>
            <a:r>
              <a:rPr lang="uk-UA" smtClean="0"/>
              <a:t>Зразок заголовка</a:t>
            </a:r>
            <a:endParaRPr lang="uk-UA"/>
          </a:p>
        </p:txBody>
      </p:sp>
      <p:sp>
        <p:nvSpPr>
          <p:cNvPr id="3" name="Місце для вмісту 2"/>
          <p:cNvSpPr>
            <a:spLocks noGrp="1"/>
          </p:cNvSpPr>
          <p:nvPr>
            <p:ph idx="1"/>
          </p:nvPr>
        </p:nvSpPr>
        <p:spPr>
          <a:xfrm>
            <a:off x="4766733" y="2730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3366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3366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C33EC6-590B-4115-9F2D-25EEF5D47C15}" type="slidenum">
              <a:rPr lang="ru-RU">
                <a:solidFill>
                  <a:srgbClr val="336666"/>
                </a:solidFill>
              </a:rPr>
              <a:pPr>
                <a:defRPr/>
              </a:pPr>
              <a:t>‹№›</a:t>
            </a:fld>
            <a:endParaRPr lang="ru-RU">
              <a:solidFill>
                <a:srgbClr val="336666"/>
              </a:solidFill>
            </a:endParaRPr>
          </a:p>
        </p:txBody>
      </p:sp>
    </p:spTree>
    <p:extLst>
      <p:ext uri="{BB962C8B-B14F-4D97-AF65-F5344CB8AC3E}">
        <p14:creationId xmlns:p14="http://schemas.microsoft.com/office/powerpoint/2010/main" val="1541256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uk-UA" smtClean="0"/>
              <a:t>Зразок заголовка</a:t>
            </a:r>
            <a:endParaRPr lang="uk-UA"/>
          </a:p>
        </p:txBody>
      </p:sp>
      <p:sp>
        <p:nvSpPr>
          <p:cNvPr id="3" name="Місце для зображення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smtClean="0"/>
          </a:p>
        </p:txBody>
      </p:sp>
      <p:sp>
        <p:nvSpPr>
          <p:cNvPr id="4" name="Місце для тексту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3366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3366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E90991-FCFD-47CE-854E-7D44CB621AF2}" type="slidenum">
              <a:rPr lang="ru-RU">
                <a:solidFill>
                  <a:srgbClr val="336666"/>
                </a:solidFill>
              </a:rPr>
              <a:pPr>
                <a:defRPr/>
              </a:pPr>
              <a:t>‹№›</a:t>
            </a:fld>
            <a:endParaRPr lang="ru-RU">
              <a:solidFill>
                <a:srgbClr val="336666"/>
              </a:solidFill>
            </a:endParaRPr>
          </a:p>
        </p:txBody>
      </p:sp>
    </p:spTree>
    <p:extLst>
      <p:ext uri="{BB962C8B-B14F-4D97-AF65-F5344CB8AC3E}">
        <p14:creationId xmlns:p14="http://schemas.microsoft.com/office/powerpoint/2010/main" val="2146152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3366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3366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1BEBFD-ED8E-4509-BB05-87A248515E54}" type="slidenum">
              <a:rPr lang="ru-RU">
                <a:solidFill>
                  <a:srgbClr val="336666"/>
                </a:solidFill>
              </a:rPr>
              <a:pPr>
                <a:defRPr/>
              </a:pPr>
              <a:t>‹№›</a:t>
            </a:fld>
            <a:endParaRPr lang="ru-RU">
              <a:solidFill>
                <a:srgbClr val="336666"/>
              </a:solidFill>
            </a:endParaRPr>
          </a:p>
        </p:txBody>
      </p:sp>
    </p:spTree>
    <p:extLst>
      <p:ext uri="{BB962C8B-B14F-4D97-AF65-F5344CB8AC3E}">
        <p14:creationId xmlns:p14="http://schemas.microsoft.com/office/powerpoint/2010/main" val="1505002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9042400" y="190500"/>
            <a:ext cx="2336800" cy="5829300"/>
          </a:xfrm>
        </p:spPr>
        <p:txBody>
          <a:bodyPr vert="eaVert"/>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a:xfrm>
            <a:off x="2032000" y="190500"/>
            <a:ext cx="6807200" cy="5829300"/>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3366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3366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9E9CF1-C881-49CA-A9F0-AA23AB9DDC28}" type="slidenum">
              <a:rPr lang="ru-RU">
                <a:solidFill>
                  <a:srgbClr val="336666"/>
                </a:solidFill>
              </a:rPr>
              <a:pPr>
                <a:defRPr/>
              </a:pPr>
              <a:t>‹№›</a:t>
            </a:fld>
            <a:endParaRPr lang="ru-RU">
              <a:solidFill>
                <a:srgbClr val="336666"/>
              </a:solidFill>
            </a:endParaRPr>
          </a:p>
        </p:txBody>
      </p:sp>
    </p:spTree>
    <p:extLst>
      <p:ext uri="{BB962C8B-B14F-4D97-AF65-F5344CB8AC3E}">
        <p14:creationId xmlns:p14="http://schemas.microsoft.com/office/powerpoint/2010/main" val="1670095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dgm" preserve="1">
  <p:cSld name="Заголовок і схема або організаційна діагра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32000" y="190500"/>
            <a:ext cx="9347200" cy="1527175"/>
          </a:xfrm>
        </p:spPr>
        <p:txBody>
          <a:bodyPr/>
          <a:lstStyle/>
          <a:p>
            <a:r>
              <a:rPr lang="uk-UA" smtClean="0"/>
              <a:t>Зразок заголовка</a:t>
            </a:r>
            <a:endParaRPr lang="uk-UA"/>
          </a:p>
        </p:txBody>
      </p:sp>
      <p:sp>
        <p:nvSpPr>
          <p:cNvPr id="3" name="Місце для SmartArt 2"/>
          <p:cNvSpPr>
            <a:spLocks noGrp="1"/>
          </p:cNvSpPr>
          <p:nvPr>
            <p:ph type="dgm" idx="1"/>
          </p:nvPr>
        </p:nvSpPr>
        <p:spPr>
          <a:xfrm>
            <a:off x="2032000" y="1905000"/>
            <a:ext cx="9347200" cy="4114800"/>
          </a:xfrm>
        </p:spPr>
        <p:txBody>
          <a:bodyPr/>
          <a:lstStyle/>
          <a:p>
            <a:pPr lvl="0"/>
            <a:endParaRPr lang="uk-UA"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3366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3366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1543F6-3B20-45A6-9D51-59C68368B2D3}" type="slidenum">
              <a:rPr lang="ru-RU">
                <a:solidFill>
                  <a:srgbClr val="336666"/>
                </a:solidFill>
              </a:rPr>
              <a:pPr>
                <a:defRPr/>
              </a:pPr>
              <a:t>‹№›</a:t>
            </a:fld>
            <a:endParaRPr lang="ru-RU">
              <a:solidFill>
                <a:srgbClr val="336666"/>
              </a:solidFill>
            </a:endParaRPr>
          </a:p>
        </p:txBody>
      </p:sp>
    </p:spTree>
    <p:extLst>
      <p:ext uri="{BB962C8B-B14F-4D97-AF65-F5344CB8AC3E}">
        <p14:creationId xmlns:p14="http://schemas.microsoft.com/office/powerpoint/2010/main" val="178430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OverObj" preserve="1">
  <p:cSld name="Заголовок і текст поверх об'є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32000" y="190500"/>
            <a:ext cx="9347200" cy="1527175"/>
          </a:xfrm>
        </p:spPr>
        <p:txBody>
          <a:bodyPr/>
          <a:lstStyle/>
          <a:p>
            <a:r>
              <a:rPr lang="uk-UA" smtClean="0"/>
              <a:t>Зразок заголовка</a:t>
            </a:r>
            <a:endParaRPr lang="uk-UA"/>
          </a:p>
        </p:txBody>
      </p:sp>
      <p:sp>
        <p:nvSpPr>
          <p:cNvPr id="3" name="Місце для тексту 2"/>
          <p:cNvSpPr>
            <a:spLocks noGrp="1"/>
          </p:cNvSpPr>
          <p:nvPr>
            <p:ph type="body" sz="half" idx="1"/>
          </p:nvPr>
        </p:nvSpPr>
        <p:spPr>
          <a:xfrm>
            <a:off x="2032000" y="1905000"/>
            <a:ext cx="9347200" cy="1981200"/>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2032000" y="4038600"/>
            <a:ext cx="9347200" cy="1981200"/>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3366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3366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24EE24-6E04-4F0C-8894-F9A274FAA584}" type="slidenum">
              <a:rPr lang="ru-RU">
                <a:solidFill>
                  <a:srgbClr val="336666"/>
                </a:solidFill>
              </a:rPr>
              <a:pPr>
                <a:defRPr/>
              </a:pPr>
              <a:t>‹№›</a:t>
            </a:fld>
            <a:endParaRPr lang="ru-RU">
              <a:solidFill>
                <a:srgbClr val="336666"/>
              </a:solidFill>
            </a:endParaRPr>
          </a:p>
        </p:txBody>
      </p:sp>
    </p:spTree>
    <p:extLst>
      <p:ext uri="{BB962C8B-B14F-4D97-AF65-F5344CB8AC3E}">
        <p14:creationId xmlns:p14="http://schemas.microsoft.com/office/powerpoint/2010/main" val="37116626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sp>
        <p:nvSpPr>
          <p:cNvPr id="4" name="Line 7"/>
          <p:cNvSpPr>
            <a:spLocks noChangeShapeType="1"/>
          </p:cNvSpPr>
          <p:nvPr/>
        </p:nvSpPr>
        <p:spPr bwMode="auto">
          <a:xfrm>
            <a:off x="2540000" y="1219200"/>
            <a:ext cx="0" cy="2057400"/>
          </a:xfrm>
          <a:prstGeom prst="line">
            <a:avLst/>
          </a:prstGeom>
          <a:noFill/>
          <a:ln w="349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uk-UA" sz="1400" smtClean="0">
              <a:solidFill>
                <a:srgbClr val="336666"/>
              </a:solidFill>
            </a:endParaRPr>
          </a:p>
        </p:txBody>
      </p:sp>
      <p:sp>
        <p:nvSpPr>
          <p:cNvPr id="5" name="Oval 8"/>
          <p:cNvSpPr>
            <a:spLocks noChangeArrowheads="1"/>
          </p:cNvSpPr>
          <p:nvPr/>
        </p:nvSpPr>
        <p:spPr bwMode="auto">
          <a:xfrm>
            <a:off x="218017" y="2103438"/>
            <a:ext cx="465667" cy="34766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uk-UA" sz="2400" smtClean="0">
              <a:solidFill>
                <a:srgbClr val="336666"/>
              </a:solidFill>
              <a:latin typeface="Times New Roman" pitchFamily="18" charset="0"/>
            </a:endParaRPr>
          </a:p>
        </p:txBody>
      </p:sp>
      <p:sp>
        <p:nvSpPr>
          <p:cNvPr id="6" name="Oval 9"/>
          <p:cNvSpPr>
            <a:spLocks noChangeArrowheads="1"/>
          </p:cNvSpPr>
          <p:nvPr/>
        </p:nvSpPr>
        <p:spPr bwMode="auto">
          <a:xfrm>
            <a:off x="988485" y="2105038"/>
            <a:ext cx="465667" cy="34766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uk-UA" sz="2400" smtClean="0">
              <a:solidFill>
                <a:srgbClr val="336666"/>
              </a:solidFill>
              <a:latin typeface="Times New Roman" pitchFamily="18" charset="0"/>
            </a:endParaRPr>
          </a:p>
        </p:txBody>
      </p:sp>
      <p:sp>
        <p:nvSpPr>
          <p:cNvPr id="7" name="Oval 10"/>
          <p:cNvSpPr>
            <a:spLocks noChangeArrowheads="1"/>
          </p:cNvSpPr>
          <p:nvPr/>
        </p:nvSpPr>
        <p:spPr bwMode="auto">
          <a:xfrm>
            <a:off x="1758960" y="2105038"/>
            <a:ext cx="461433" cy="347663"/>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uk-UA" sz="2400" smtClean="0">
              <a:solidFill>
                <a:srgbClr val="336666"/>
              </a:solidFill>
              <a:latin typeface="Times New Roman" pitchFamily="18" charset="0"/>
            </a:endParaRPr>
          </a:p>
        </p:txBody>
      </p:sp>
      <p:sp>
        <p:nvSpPr>
          <p:cNvPr id="7170" name="Rectangle 2"/>
          <p:cNvSpPr>
            <a:spLocks noGrp="1" noChangeArrowheads="1"/>
          </p:cNvSpPr>
          <p:nvPr>
            <p:ph type="ctrTitle"/>
          </p:nvPr>
        </p:nvSpPr>
        <p:spPr>
          <a:xfrm>
            <a:off x="2844800" y="1371600"/>
            <a:ext cx="8636000" cy="1752600"/>
          </a:xfrm>
        </p:spPr>
        <p:txBody>
          <a:bodyPr/>
          <a:lstStyle>
            <a:lvl1pPr>
              <a:defRPr sz="5400"/>
            </a:lvl1pPr>
          </a:lstStyle>
          <a:p>
            <a:pPr lvl="0"/>
            <a:r>
              <a:rPr lang="ru-RU" noProof="0" smtClean="0"/>
              <a:t>Образец заголовка</a:t>
            </a:r>
          </a:p>
        </p:txBody>
      </p:sp>
      <p:sp>
        <p:nvSpPr>
          <p:cNvPr id="7171" name="Rectangle 3"/>
          <p:cNvSpPr>
            <a:spLocks noGrp="1" noChangeArrowheads="1"/>
          </p:cNvSpPr>
          <p:nvPr>
            <p:ph type="subTitle" idx="1"/>
          </p:nvPr>
        </p:nvSpPr>
        <p:spPr>
          <a:xfrm>
            <a:off x="2844800" y="3733800"/>
            <a:ext cx="8636000" cy="1981200"/>
          </a:xfrm>
        </p:spPr>
        <p:txBody>
          <a:bodyPr/>
          <a:lstStyle>
            <a:lvl1pPr marL="0" indent="0">
              <a:buFont typeface="Wingdings" pitchFamily="2" charset="2"/>
              <a:buNone/>
              <a:defRPr/>
            </a:lvl1pPr>
          </a:lstStyle>
          <a:p>
            <a:pPr lvl="0"/>
            <a:r>
              <a:rPr lang="ru-RU" noProof="0" smtClean="0"/>
              <a:t>Образец подзаголовка</a:t>
            </a:r>
          </a:p>
        </p:txBody>
      </p:sp>
      <p:sp>
        <p:nvSpPr>
          <p:cNvPr id="8" name="Rectangle 4"/>
          <p:cNvSpPr>
            <a:spLocks noGrp="1" noChangeArrowheads="1"/>
          </p:cNvSpPr>
          <p:nvPr>
            <p:ph type="dt" sz="half" idx="10"/>
          </p:nvPr>
        </p:nvSpPr>
        <p:spPr>
          <a:xfrm>
            <a:off x="9448800" y="6248400"/>
            <a:ext cx="2032000" cy="457200"/>
          </a:xfrm>
        </p:spPr>
        <p:txBody>
          <a:bodyPr/>
          <a:lstStyle>
            <a:lvl1pPr>
              <a:defRPr smtClean="0"/>
            </a:lvl1pPr>
          </a:lstStyle>
          <a:p>
            <a:pPr>
              <a:defRPr/>
            </a:pPr>
            <a:endParaRPr lang="ru-RU">
              <a:solidFill>
                <a:srgbClr val="336666"/>
              </a:solidFill>
            </a:endParaRPr>
          </a:p>
        </p:txBody>
      </p:sp>
      <p:sp>
        <p:nvSpPr>
          <p:cNvPr id="9" name="Rectangle 5"/>
          <p:cNvSpPr>
            <a:spLocks noGrp="1" noChangeArrowheads="1"/>
          </p:cNvSpPr>
          <p:nvPr>
            <p:ph type="ftr" sz="quarter" idx="11"/>
          </p:nvPr>
        </p:nvSpPr>
        <p:spPr>
          <a:xfrm>
            <a:off x="5080000" y="6248400"/>
            <a:ext cx="3860800" cy="457200"/>
          </a:xfrm>
        </p:spPr>
        <p:txBody>
          <a:bodyPr/>
          <a:lstStyle>
            <a:lvl1pPr>
              <a:defRPr smtClean="0"/>
            </a:lvl1pPr>
          </a:lstStyle>
          <a:p>
            <a:pPr>
              <a:defRPr/>
            </a:pPr>
            <a:endParaRPr lang="ru-RU">
              <a:solidFill>
                <a:srgbClr val="336666"/>
              </a:solidFill>
            </a:endParaRPr>
          </a:p>
        </p:txBody>
      </p:sp>
      <p:sp>
        <p:nvSpPr>
          <p:cNvPr id="10" name="Rectangle 6"/>
          <p:cNvSpPr>
            <a:spLocks noGrp="1" noChangeArrowheads="1"/>
          </p:cNvSpPr>
          <p:nvPr>
            <p:ph type="sldNum" sz="quarter" idx="12"/>
          </p:nvPr>
        </p:nvSpPr>
        <p:spPr>
          <a:xfrm>
            <a:off x="2946400" y="6248400"/>
            <a:ext cx="1625600" cy="457200"/>
          </a:xfrm>
        </p:spPr>
        <p:txBody>
          <a:bodyPr/>
          <a:lstStyle>
            <a:lvl1pPr>
              <a:defRPr smtClean="0"/>
            </a:lvl1pPr>
          </a:lstStyle>
          <a:p>
            <a:pPr>
              <a:defRPr/>
            </a:pPr>
            <a:fld id="{58EE6CB2-D86C-425F-8E18-694BFE8DBC0F}" type="slidenum">
              <a:rPr lang="ru-RU">
                <a:solidFill>
                  <a:srgbClr val="336666"/>
                </a:solidFill>
              </a:rPr>
              <a:pPr>
                <a:defRPr/>
              </a:pPr>
              <a:t>‹№›</a:t>
            </a:fld>
            <a:endParaRPr lang="ru-RU">
              <a:solidFill>
                <a:srgbClr val="336666"/>
              </a:solidFill>
            </a:endParaRPr>
          </a:p>
        </p:txBody>
      </p:sp>
    </p:spTree>
    <p:extLst>
      <p:ext uri="{BB962C8B-B14F-4D97-AF65-F5344CB8AC3E}">
        <p14:creationId xmlns:p14="http://schemas.microsoft.com/office/powerpoint/2010/main" val="22527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3366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3366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2A2EF0-3710-46CF-BD96-5BD2F12C81B6}" type="slidenum">
              <a:rPr lang="ru-RU">
                <a:solidFill>
                  <a:srgbClr val="336666"/>
                </a:solidFill>
              </a:rPr>
              <a:pPr>
                <a:defRPr/>
              </a:pPr>
              <a:t>‹№›</a:t>
            </a:fld>
            <a:endParaRPr lang="ru-RU">
              <a:solidFill>
                <a:srgbClr val="336666"/>
              </a:solidFill>
            </a:endParaRPr>
          </a:p>
        </p:txBody>
      </p:sp>
    </p:spTree>
    <p:extLst>
      <p:ext uri="{BB962C8B-B14F-4D97-AF65-F5344CB8AC3E}">
        <p14:creationId xmlns:p14="http://schemas.microsoft.com/office/powerpoint/2010/main" val="1226420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Основни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07"/>
            <a:ext cx="12192000" cy="6858000"/>
          </a:xfrm>
          <a:prstGeom prst="rect">
            <a:avLst/>
          </a:prstGeom>
        </p:spPr>
      </p:pic>
      <p:sp>
        <p:nvSpPr>
          <p:cNvPr id="7" name="Місце для заголовка 1"/>
          <p:cNvSpPr>
            <a:spLocks noGrp="1"/>
          </p:cNvSpPr>
          <p:nvPr>
            <p:ph type="title"/>
          </p:nvPr>
        </p:nvSpPr>
        <p:spPr>
          <a:xfrm>
            <a:off x="334961" y="188914"/>
            <a:ext cx="11522075" cy="1405108"/>
          </a:xfrm>
          <a:prstGeom prst="rect">
            <a:avLst/>
          </a:prstGeom>
        </p:spPr>
        <p:txBody>
          <a:bodyPr vert="horz" lIns="91440" tIns="45720" rIns="91440" bIns="45720" rtlCol="0" anchor="t">
            <a:normAutofit/>
          </a:bodyPr>
          <a:lstStyle/>
          <a:p>
            <a:r>
              <a:rPr lang="uk-UA" dirty="0"/>
              <a:t>Зразок заголовка</a:t>
            </a:r>
          </a:p>
        </p:txBody>
      </p:sp>
      <p:sp>
        <p:nvSpPr>
          <p:cNvPr id="5" name="Місце для тексту 4"/>
          <p:cNvSpPr>
            <a:spLocks noGrp="1"/>
          </p:cNvSpPr>
          <p:nvPr>
            <p:ph type="body" sz="quarter" idx="10"/>
          </p:nvPr>
        </p:nvSpPr>
        <p:spPr>
          <a:xfrm>
            <a:off x="334965" y="1593854"/>
            <a:ext cx="11522075" cy="4176713"/>
          </a:xfrm>
          <a:prstGeom prst="rect">
            <a:avLst/>
          </a:prstGeom>
        </p:spPr>
        <p:txBody>
          <a:bodyPr/>
          <a:lstStyle>
            <a:lvl1pPr>
              <a:defRPr sz="3600" b="1"/>
            </a:lvl1pPr>
          </a:lstStyle>
          <a:p>
            <a:pPr lvl="0"/>
            <a:r>
              <a:rPr lang="uk-UA" dirty="0"/>
              <a:t>Зразок тексту</a:t>
            </a:r>
          </a:p>
          <a:p>
            <a:pPr lvl="1"/>
            <a:r>
              <a:rPr lang="uk-UA" dirty="0"/>
              <a:t>Другий рівень</a:t>
            </a:r>
          </a:p>
        </p:txBody>
      </p:sp>
    </p:spTree>
    <p:extLst>
      <p:ext uri="{BB962C8B-B14F-4D97-AF65-F5344CB8AC3E}">
        <p14:creationId xmlns:p14="http://schemas.microsoft.com/office/powerpoint/2010/main" val="25639521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13"/>
            <a:ext cx="10363200" cy="1362075"/>
          </a:xfrm>
        </p:spPr>
        <p:txBody>
          <a:bodyPr anchor="t"/>
          <a:lstStyle>
            <a:lvl1pPr algn="l">
              <a:defRPr sz="4000" b="1" cap="all"/>
            </a:lvl1pPr>
          </a:lstStyle>
          <a:p>
            <a:r>
              <a:rPr lang="uk-UA" smtClean="0"/>
              <a:t>Зразок заголовка</a:t>
            </a:r>
            <a:endParaRPr lang="uk-UA"/>
          </a:p>
        </p:txBody>
      </p:sp>
      <p:sp>
        <p:nvSpPr>
          <p:cNvPr id="3" name="Місце для тексту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uk-UA" smtClean="0"/>
              <a:t>Зразок тексту</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3366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3366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8594B6-2070-4860-B469-7630119CC4F6}" type="slidenum">
              <a:rPr lang="ru-RU">
                <a:solidFill>
                  <a:srgbClr val="336666"/>
                </a:solidFill>
              </a:rPr>
              <a:pPr>
                <a:defRPr/>
              </a:pPr>
              <a:t>‹№›</a:t>
            </a:fld>
            <a:endParaRPr lang="ru-RU">
              <a:solidFill>
                <a:srgbClr val="336666"/>
              </a:solidFill>
            </a:endParaRPr>
          </a:p>
        </p:txBody>
      </p:sp>
    </p:spTree>
    <p:extLst>
      <p:ext uri="{BB962C8B-B14F-4D97-AF65-F5344CB8AC3E}">
        <p14:creationId xmlns:p14="http://schemas.microsoft.com/office/powerpoint/2010/main" val="10241169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2032000" y="1905000"/>
            <a:ext cx="4572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6807200" y="1905000"/>
            <a:ext cx="4572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3366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3366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FEDC2F6-3872-470D-8763-3146F15950D1}" type="slidenum">
              <a:rPr lang="ru-RU">
                <a:solidFill>
                  <a:srgbClr val="336666"/>
                </a:solidFill>
              </a:rPr>
              <a:pPr>
                <a:defRPr/>
              </a:pPr>
              <a:t>‹№›</a:t>
            </a:fld>
            <a:endParaRPr lang="ru-RU">
              <a:solidFill>
                <a:srgbClr val="336666"/>
              </a:solidFill>
            </a:endParaRPr>
          </a:p>
        </p:txBody>
      </p:sp>
    </p:spTree>
    <p:extLst>
      <p:ext uri="{BB962C8B-B14F-4D97-AF65-F5344CB8AC3E}">
        <p14:creationId xmlns:p14="http://schemas.microsoft.com/office/powerpoint/2010/main" val="394446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uk-UA" smtClean="0"/>
              <a:t>Зразок заголовка</a:t>
            </a:r>
            <a:endParaRPr lang="uk-UA"/>
          </a:p>
        </p:txBody>
      </p:sp>
      <p:sp>
        <p:nvSpPr>
          <p:cNvPr id="3" name="Місце для тексту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61933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336666"/>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336666"/>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57622A4-5269-4BEB-93B6-8DA0661D4320}" type="slidenum">
              <a:rPr lang="ru-RU">
                <a:solidFill>
                  <a:srgbClr val="336666"/>
                </a:solidFill>
              </a:rPr>
              <a:pPr>
                <a:defRPr/>
              </a:pPr>
              <a:t>‹№›</a:t>
            </a:fld>
            <a:endParaRPr lang="ru-RU">
              <a:solidFill>
                <a:srgbClr val="336666"/>
              </a:solidFill>
            </a:endParaRPr>
          </a:p>
        </p:txBody>
      </p:sp>
    </p:spTree>
    <p:extLst>
      <p:ext uri="{BB962C8B-B14F-4D97-AF65-F5344CB8AC3E}">
        <p14:creationId xmlns:p14="http://schemas.microsoft.com/office/powerpoint/2010/main" val="27008839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336666"/>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336666"/>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78A36F1-4E07-4380-A5D6-36E8E136607F}" type="slidenum">
              <a:rPr lang="ru-RU">
                <a:solidFill>
                  <a:srgbClr val="336666"/>
                </a:solidFill>
              </a:rPr>
              <a:pPr>
                <a:defRPr/>
              </a:pPr>
              <a:t>‹№›</a:t>
            </a:fld>
            <a:endParaRPr lang="ru-RU">
              <a:solidFill>
                <a:srgbClr val="336666"/>
              </a:solidFill>
            </a:endParaRPr>
          </a:p>
        </p:txBody>
      </p:sp>
    </p:spTree>
    <p:extLst>
      <p:ext uri="{BB962C8B-B14F-4D97-AF65-F5344CB8AC3E}">
        <p14:creationId xmlns:p14="http://schemas.microsoft.com/office/powerpoint/2010/main" val="27708946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336666"/>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336666"/>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6B72891-47B2-4AFA-9DCA-FC8BED54DDB7}" type="slidenum">
              <a:rPr lang="ru-RU">
                <a:solidFill>
                  <a:srgbClr val="336666"/>
                </a:solidFill>
              </a:rPr>
              <a:pPr>
                <a:defRPr/>
              </a:pPr>
              <a:t>‹№›</a:t>
            </a:fld>
            <a:endParaRPr lang="ru-RU">
              <a:solidFill>
                <a:srgbClr val="336666"/>
              </a:solidFill>
            </a:endParaRPr>
          </a:p>
        </p:txBody>
      </p:sp>
    </p:spTree>
    <p:extLst>
      <p:ext uri="{BB962C8B-B14F-4D97-AF65-F5344CB8AC3E}">
        <p14:creationId xmlns:p14="http://schemas.microsoft.com/office/powerpoint/2010/main" val="10655330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0"/>
          </a:xfrm>
        </p:spPr>
        <p:txBody>
          <a:bodyPr anchor="b"/>
          <a:lstStyle>
            <a:lvl1pPr algn="l">
              <a:defRPr sz="2000" b="1"/>
            </a:lvl1pPr>
          </a:lstStyle>
          <a:p>
            <a:r>
              <a:rPr lang="uk-UA" smtClean="0"/>
              <a:t>Зразок заголовка</a:t>
            </a:r>
            <a:endParaRPr lang="uk-UA"/>
          </a:p>
        </p:txBody>
      </p:sp>
      <p:sp>
        <p:nvSpPr>
          <p:cNvPr id="3" name="Місце для вмісту 2"/>
          <p:cNvSpPr>
            <a:spLocks noGrp="1"/>
          </p:cNvSpPr>
          <p:nvPr>
            <p:ph idx="1"/>
          </p:nvPr>
        </p:nvSpPr>
        <p:spPr>
          <a:xfrm>
            <a:off x="4766733"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3366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3366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C33EC6-590B-4115-9F2D-25EEF5D47C15}" type="slidenum">
              <a:rPr lang="ru-RU">
                <a:solidFill>
                  <a:srgbClr val="336666"/>
                </a:solidFill>
              </a:rPr>
              <a:pPr>
                <a:defRPr/>
              </a:pPr>
              <a:t>‹№›</a:t>
            </a:fld>
            <a:endParaRPr lang="ru-RU">
              <a:solidFill>
                <a:srgbClr val="336666"/>
              </a:solidFill>
            </a:endParaRPr>
          </a:p>
        </p:txBody>
      </p:sp>
    </p:spTree>
    <p:extLst>
      <p:ext uri="{BB962C8B-B14F-4D97-AF65-F5344CB8AC3E}">
        <p14:creationId xmlns:p14="http://schemas.microsoft.com/office/powerpoint/2010/main" val="27969020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uk-UA" smtClean="0"/>
              <a:t>Зразок заголовка</a:t>
            </a:r>
            <a:endParaRPr lang="uk-UA"/>
          </a:p>
        </p:txBody>
      </p:sp>
      <p:sp>
        <p:nvSpPr>
          <p:cNvPr id="3" name="Місце для зображення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smtClean="0"/>
          </a:p>
        </p:txBody>
      </p:sp>
      <p:sp>
        <p:nvSpPr>
          <p:cNvPr id="4" name="Місце для тексту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3366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3366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E90991-FCFD-47CE-854E-7D44CB621AF2}" type="slidenum">
              <a:rPr lang="ru-RU">
                <a:solidFill>
                  <a:srgbClr val="336666"/>
                </a:solidFill>
              </a:rPr>
              <a:pPr>
                <a:defRPr/>
              </a:pPr>
              <a:t>‹№›</a:t>
            </a:fld>
            <a:endParaRPr lang="ru-RU">
              <a:solidFill>
                <a:srgbClr val="336666"/>
              </a:solidFill>
            </a:endParaRPr>
          </a:p>
        </p:txBody>
      </p:sp>
    </p:spTree>
    <p:extLst>
      <p:ext uri="{BB962C8B-B14F-4D97-AF65-F5344CB8AC3E}">
        <p14:creationId xmlns:p14="http://schemas.microsoft.com/office/powerpoint/2010/main" val="34889646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3366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3366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1BEBFD-ED8E-4509-BB05-87A248515E54}" type="slidenum">
              <a:rPr lang="ru-RU">
                <a:solidFill>
                  <a:srgbClr val="336666"/>
                </a:solidFill>
              </a:rPr>
              <a:pPr>
                <a:defRPr/>
              </a:pPr>
              <a:t>‹№›</a:t>
            </a:fld>
            <a:endParaRPr lang="ru-RU">
              <a:solidFill>
                <a:srgbClr val="336666"/>
              </a:solidFill>
            </a:endParaRPr>
          </a:p>
        </p:txBody>
      </p:sp>
    </p:spTree>
    <p:extLst>
      <p:ext uri="{BB962C8B-B14F-4D97-AF65-F5344CB8AC3E}">
        <p14:creationId xmlns:p14="http://schemas.microsoft.com/office/powerpoint/2010/main" val="26728030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9042400" y="190500"/>
            <a:ext cx="2336800" cy="5829300"/>
          </a:xfrm>
        </p:spPr>
        <p:txBody>
          <a:bodyPr vert="eaVert"/>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a:xfrm>
            <a:off x="2032000" y="190500"/>
            <a:ext cx="6807200" cy="5829300"/>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3366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3366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9E9CF1-C881-49CA-A9F0-AA23AB9DDC28}" type="slidenum">
              <a:rPr lang="ru-RU">
                <a:solidFill>
                  <a:srgbClr val="336666"/>
                </a:solidFill>
              </a:rPr>
              <a:pPr>
                <a:defRPr/>
              </a:pPr>
              <a:t>‹№›</a:t>
            </a:fld>
            <a:endParaRPr lang="ru-RU">
              <a:solidFill>
                <a:srgbClr val="336666"/>
              </a:solidFill>
            </a:endParaRPr>
          </a:p>
        </p:txBody>
      </p:sp>
    </p:spTree>
    <p:extLst>
      <p:ext uri="{BB962C8B-B14F-4D97-AF65-F5344CB8AC3E}">
        <p14:creationId xmlns:p14="http://schemas.microsoft.com/office/powerpoint/2010/main" val="5659845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dgm" preserve="1">
  <p:cSld name="Заголовок і схема або організаційна діагра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32000" y="190500"/>
            <a:ext cx="9347200" cy="1527175"/>
          </a:xfrm>
        </p:spPr>
        <p:txBody>
          <a:bodyPr/>
          <a:lstStyle/>
          <a:p>
            <a:r>
              <a:rPr lang="uk-UA" smtClean="0"/>
              <a:t>Зразок заголовка</a:t>
            </a:r>
            <a:endParaRPr lang="uk-UA"/>
          </a:p>
        </p:txBody>
      </p:sp>
      <p:sp>
        <p:nvSpPr>
          <p:cNvPr id="3" name="Місце для SmartArt 2"/>
          <p:cNvSpPr>
            <a:spLocks noGrp="1"/>
          </p:cNvSpPr>
          <p:nvPr>
            <p:ph type="dgm" idx="1"/>
          </p:nvPr>
        </p:nvSpPr>
        <p:spPr>
          <a:xfrm>
            <a:off x="2032000" y="1905000"/>
            <a:ext cx="9347200" cy="4114800"/>
          </a:xfrm>
        </p:spPr>
        <p:txBody>
          <a:bodyPr/>
          <a:lstStyle/>
          <a:p>
            <a:pPr lvl="0"/>
            <a:endParaRPr lang="uk-UA"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3366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3366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1543F6-3B20-45A6-9D51-59C68368B2D3}" type="slidenum">
              <a:rPr lang="ru-RU">
                <a:solidFill>
                  <a:srgbClr val="336666"/>
                </a:solidFill>
              </a:rPr>
              <a:pPr>
                <a:defRPr/>
              </a:pPr>
              <a:t>‹№›</a:t>
            </a:fld>
            <a:endParaRPr lang="ru-RU">
              <a:solidFill>
                <a:srgbClr val="336666"/>
              </a:solidFill>
            </a:endParaRPr>
          </a:p>
        </p:txBody>
      </p:sp>
    </p:spTree>
    <p:extLst>
      <p:ext uri="{BB962C8B-B14F-4D97-AF65-F5344CB8AC3E}">
        <p14:creationId xmlns:p14="http://schemas.microsoft.com/office/powerpoint/2010/main" val="2417482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Основний слайд з вмістом">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07"/>
            <a:ext cx="12192000" cy="6858000"/>
          </a:xfrm>
          <a:prstGeom prst="rect">
            <a:avLst/>
          </a:prstGeom>
        </p:spPr>
      </p:pic>
      <p:sp>
        <p:nvSpPr>
          <p:cNvPr id="4" name="Місце для вмісту 3"/>
          <p:cNvSpPr>
            <a:spLocks noGrp="1"/>
          </p:cNvSpPr>
          <p:nvPr>
            <p:ph sz="quarter" idx="10"/>
          </p:nvPr>
        </p:nvSpPr>
        <p:spPr>
          <a:xfrm>
            <a:off x="334965" y="188927"/>
            <a:ext cx="11522075" cy="5578475"/>
          </a:xfrm>
          <a:prstGeom prst="rect">
            <a:avLst/>
          </a:prstGeom>
        </p:spPr>
        <p:txBody>
          <a:bodyPr/>
          <a:lstStyle>
            <a:lvl1pPr>
              <a:defRPr sz="3200" b="1"/>
            </a:lvl1pPr>
          </a:lstStyle>
          <a:p>
            <a:pPr lvl="0"/>
            <a:r>
              <a:rPr lang="uk-UA" dirty="0"/>
              <a:t>Зразок тексту</a:t>
            </a:r>
          </a:p>
          <a:p>
            <a:pPr lvl="1"/>
            <a:r>
              <a:rPr lang="uk-UA" dirty="0"/>
              <a:t>Другий рівень</a:t>
            </a:r>
          </a:p>
        </p:txBody>
      </p:sp>
    </p:spTree>
    <p:extLst>
      <p:ext uri="{BB962C8B-B14F-4D97-AF65-F5344CB8AC3E}">
        <p14:creationId xmlns:p14="http://schemas.microsoft.com/office/powerpoint/2010/main" val="31929274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OverObj" preserve="1">
  <p:cSld name="Заголовок і текст поверх об'є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32000" y="190500"/>
            <a:ext cx="9347200" cy="1527175"/>
          </a:xfrm>
        </p:spPr>
        <p:txBody>
          <a:bodyPr/>
          <a:lstStyle/>
          <a:p>
            <a:r>
              <a:rPr lang="uk-UA" smtClean="0"/>
              <a:t>Зразок заголовка</a:t>
            </a:r>
            <a:endParaRPr lang="uk-UA"/>
          </a:p>
        </p:txBody>
      </p:sp>
      <p:sp>
        <p:nvSpPr>
          <p:cNvPr id="3" name="Місце для тексту 2"/>
          <p:cNvSpPr>
            <a:spLocks noGrp="1"/>
          </p:cNvSpPr>
          <p:nvPr>
            <p:ph type="body" sz="half" idx="1"/>
          </p:nvPr>
        </p:nvSpPr>
        <p:spPr>
          <a:xfrm>
            <a:off x="2032000" y="1905000"/>
            <a:ext cx="9347200" cy="1981200"/>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2032000" y="4038600"/>
            <a:ext cx="9347200" cy="1981200"/>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3366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3366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24EE24-6E04-4F0C-8894-F9A274FAA584}" type="slidenum">
              <a:rPr lang="ru-RU">
                <a:solidFill>
                  <a:srgbClr val="336666"/>
                </a:solidFill>
              </a:rPr>
              <a:pPr>
                <a:defRPr/>
              </a:pPr>
              <a:t>‹№›</a:t>
            </a:fld>
            <a:endParaRPr lang="ru-RU">
              <a:solidFill>
                <a:srgbClr val="336666"/>
              </a:solidFill>
            </a:endParaRPr>
          </a:p>
        </p:txBody>
      </p:sp>
    </p:spTree>
    <p:extLst>
      <p:ext uri="{BB962C8B-B14F-4D97-AF65-F5344CB8AC3E}">
        <p14:creationId xmlns:p14="http://schemas.microsoft.com/office/powerpoint/2010/main" val="8498681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sp>
        <p:nvSpPr>
          <p:cNvPr id="4" name="Line 7"/>
          <p:cNvSpPr>
            <a:spLocks noChangeShapeType="1"/>
          </p:cNvSpPr>
          <p:nvPr/>
        </p:nvSpPr>
        <p:spPr bwMode="auto">
          <a:xfrm>
            <a:off x="2540000" y="1219200"/>
            <a:ext cx="0" cy="2057400"/>
          </a:xfrm>
          <a:prstGeom prst="line">
            <a:avLst/>
          </a:prstGeom>
          <a:noFill/>
          <a:ln w="349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uk-UA" sz="1400" smtClean="0">
              <a:solidFill>
                <a:srgbClr val="336666"/>
              </a:solidFill>
            </a:endParaRPr>
          </a:p>
        </p:txBody>
      </p:sp>
      <p:sp>
        <p:nvSpPr>
          <p:cNvPr id="5" name="Oval 8"/>
          <p:cNvSpPr>
            <a:spLocks noChangeArrowheads="1"/>
          </p:cNvSpPr>
          <p:nvPr/>
        </p:nvSpPr>
        <p:spPr bwMode="auto">
          <a:xfrm>
            <a:off x="218017" y="2103438"/>
            <a:ext cx="465667" cy="34766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uk-UA" sz="2400" smtClean="0">
              <a:solidFill>
                <a:srgbClr val="336666"/>
              </a:solidFill>
              <a:latin typeface="Times New Roman" pitchFamily="18" charset="0"/>
            </a:endParaRPr>
          </a:p>
        </p:txBody>
      </p:sp>
      <p:sp>
        <p:nvSpPr>
          <p:cNvPr id="6" name="Oval 9"/>
          <p:cNvSpPr>
            <a:spLocks noChangeArrowheads="1"/>
          </p:cNvSpPr>
          <p:nvPr/>
        </p:nvSpPr>
        <p:spPr bwMode="auto">
          <a:xfrm>
            <a:off x="988485" y="2105034"/>
            <a:ext cx="465667" cy="34766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uk-UA" sz="2400" smtClean="0">
              <a:solidFill>
                <a:srgbClr val="336666"/>
              </a:solidFill>
              <a:latin typeface="Times New Roman" pitchFamily="18" charset="0"/>
            </a:endParaRPr>
          </a:p>
        </p:txBody>
      </p:sp>
      <p:sp>
        <p:nvSpPr>
          <p:cNvPr id="7" name="Oval 10"/>
          <p:cNvSpPr>
            <a:spLocks noChangeArrowheads="1"/>
          </p:cNvSpPr>
          <p:nvPr/>
        </p:nvSpPr>
        <p:spPr bwMode="auto">
          <a:xfrm>
            <a:off x="1758957" y="2105034"/>
            <a:ext cx="461433" cy="347663"/>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uk-UA" sz="2400" smtClean="0">
              <a:solidFill>
                <a:srgbClr val="336666"/>
              </a:solidFill>
              <a:latin typeface="Times New Roman" pitchFamily="18" charset="0"/>
            </a:endParaRPr>
          </a:p>
        </p:txBody>
      </p:sp>
      <p:sp>
        <p:nvSpPr>
          <p:cNvPr id="7170" name="Rectangle 2"/>
          <p:cNvSpPr>
            <a:spLocks noGrp="1" noChangeArrowheads="1"/>
          </p:cNvSpPr>
          <p:nvPr>
            <p:ph type="ctrTitle"/>
          </p:nvPr>
        </p:nvSpPr>
        <p:spPr>
          <a:xfrm>
            <a:off x="2844800" y="1371600"/>
            <a:ext cx="8636000" cy="1752600"/>
          </a:xfrm>
        </p:spPr>
        <p:txBody>
          <a:bodyPr/>
          <a:lstStyle>
            <a:lvl1pPr>
              <a:defRPr sz="5400"/>
            </a:lvl1pPr>
          </a:lstStyle>
          <a:p>
            <a:pPr lvl="0"/>
            <a:r>
              <a:rPr lang="ru-RU" noProof="0" smtClean="0"/>
              <a:t>Образец заголовка</a:t>
            </a:r>
          </a:p>
        </p:txBody>
      </p:sp>
      <p:sp>
        <p:nvSpPr>
          <p:cNvPr id="7171" name="Rectangle 3"/>
          <p:cNvSpPr>
            <a:spLocks noGrp="1" noChangeArrowheads="1"/>
          </p:cNvSpPr>
          <p:nvPr>
            <p:ph type="subTitle" idx="1"/>
          </p:nvPr>
        </p:nvSpPr>
        <p:spPr>
          <a:xfrm>
            <a:off x="2844800" y="3733800"/>
            <a:ext cx="8636000" cy="1981200"/>
          </a:xfrm>
        </p:spPr>
        <p:txBody>
          <a:bodyPr/>
          <a:lstStyle>
            <a:lvl1pPr marL="0" indent="0">
              <a:buFont typeface="Wingdings" pitchFamily="2" charset="2"/>
              <a:buNone/>
              <a:defRPr/>
            </a:lvl1pPr>
          </a:lstStyle>
          <a:p>
            <a:pPr lvl="0"/>
            <a:r>
              <a:rPr lang="ru-RU" noProof="0" smtClean="0"/>
              <a:t>Образец подзаголовка</a:t>
            </a:r>
          </a:p>
        </p:txBody>
      </p:sp>
      <p:sp>
        <p:nvSpPr>
          <p:cNvPr id="8" name="Rectangle 4"/>
          <p:cNvSpPr>
            <a:spLocks noGrp="1" noChangeArrowheads="1"/>
          </p:cNvSpPr>
          <p:nvPr>
            <p:ph type="dt" sz="half" idx="10"/>
          </p:nvPr>
        </p:nvSpPr>
        <p:spPr>
          <a:xfrm>
            <a:off x="9448800" y="6248400"/>
            <a:ext cx="2032000" cy="457200"/>
          </a:xfrm>
        </p:spPr>
        <p:txBody>
          <a:bodyPr/>
          <a:lstStyle>
            <a:lvl1pPr>
              <a:defRPr smtClean="0"/>
            </a:lvl1pPr>
          </a:lstStyle>
          <a:p>
            <a:pPr>
              <a:defRPr/>
            </a:pPr>
            <a:endParaRPr lang="ru-RU">
              <a:solidFill>
                <a:srgbClr val="336666"/>
              </a:solidFill>
            </a:endParaRPr>
          </a:p>
        </p:txBody>
      </p:sp>
      <p:sp>
        <p:nvSpPr>
          <p:cNvPr id="9" name="Rectangle 5"/>
          <p:cNvSpPr>
            <a:spLocks noGrp="1" noChangeArrowheads="1"/>
          </p:cNvSpPr>
          <p:nvPr>
            <p:ph type="ftr" sz="quarter" idx="11"/>
          </p:nvPr>
        </p:nvSpPr>
        <p:spPr>
          <a:xfrm>
            <a:off x="5080000" y="6248400"/>
            <a:ext cx="3860800" cy="457200"/>
          </a:xfrm>
        </p:spPr>
        <p:txBody>
          <a:bodyPr/>
          <a:lstStyle>
            <a:lvl1pPr>
              <a:defRPr smtClean="0"/>
            </a:lvl1pPr>
          </a:lstStyle>
          <a:p>
            <a:pPr>
              <a:defRPr/>
            </a:pPr>
            <a:endParaRPr lang="ru-RU">
              <a:solidFill>
                <a:srgbClr val="336666"/>
              </a:solidFill>
            </a:endParaRPr>
          </a:p>
        </p:txBody>
      </p:sp>
      <p:sp>
        <p:nvSpPr>
          <p:cNvPr id="10" name="Rectangle 6"/>
          <p:cNvSpPr>
            <a:spLocks noGrp="1" noChangeArrowheads="1"/>
          </p:cNvSpPr>
          <p:nvPr>
            <p:ph type="sldNum" sz="quarter" idx="12"/>
          </p:nvPr>
        </p:nvSpPr>
        <p:spPr>
          <a:xfrm>
            <a:off x="2946400" y="6248400"/>
            <a:ext cx="1625600" cy="457200"/>
          </a:xfrm>
        </p:spPr>
        <p:txBody>
          <a:bodyPr/>
          <a:lstStyle>
            <a:lvl1pPr>
              <a:defRPr smtClean="0"/>
            </a:lvl1pPr>
          </a:lstStyle>
          <a:p>
            <a:pPr>
              <a:defRPr/>
            </a:pPr>
            <a:fld id="{58EE6CB2-D86C-425F-8E18-694BFE8DBC0F}" type="slidenum">
              <a:rPr lang="ru-RU">
                <a:solidFill>
                  <a:srgbClr val="336666"/>
                </a:solidFill>
              </a:rPr>
              <a:pPr>
                <a:defRPr/>
              </a:pPr>
              <a:t>‹№›</a:t>
            </a:fld>
            <a:endParaRPr lang="ru-RU">
              <a:solidFill>
                <a:srgbClr val="336666"/>
              </a:solidFill>
            </a:endParaRPr>
          </a:p>
        </p:txBody>
      </p:sp>
    </p:spTree>
    <p:extLst>
      <p:ext uri="{BB962C8B-B14F-4D97-AF65-F5344CB8AC3E}">
        <p14:creationId xmlns:p14="http://schemas.microsoft.com/office/powerpoint/2010/main" val="26768301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3366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3366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2A2EF0-3710-46CF-BD96-5BD2F12C81B6}" type="slidenum">
              <a:rPr lang="ru-RU">
                <a:solidFill>
                  <a:srgbClr val="336666"/>
                </a:solidFill>
              </a:rPr>
              <a:pPr>
                <a:defRPr/>
              </a:pPr>
              <a:t>‹№›</a:t>
            </a:fld>
            <a:endParaRPr lang="ru-RU">
              <a:solidFill>
                <a:srgbClr val="336666"/>
              </a:solidFill>
            </a:endParaRPr>
          </a:p>
        </p:txBody>
      </p:sp>
    </p:spTree>
    <p:extLst>
      <p:ext uri="{BB962C8B-B14F-4D97-AF65-F5344CB8AC3E}">
        <p14:creationId xmlns:p14="http://schemas.microsoft.com/office/powerpoint/2010/main" val="23654622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9"/>
            <a:ext cx="10363200" cy="1362075"/>
          </a:xfrm>
        </p:spPr>
        <p:txBody>
          <a:bodyPr anchor="t"/>
          <a:lstStyle>
            <a:lvl1pPr algn="l">
              <a:defRPr sz="4000" b="1" cap="all"/>
            </a:lvl1pPr>
          </a:lstStyle>
          <a:p>
            <a:r>
              <a:rPr lang="uk-UA" smtClean="0"/>
              <a:t>Зразок заголовка</a:t>
            </a:r>
            <a:endParaRPr lang="uk-UA"/>
          </a:p>
        </p:txBody>
      </p:sp>
      <p:sp>
        <p:nvSpPr>
          <p:cNvPr id="3" name="Місце для тексту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uk-UA" smtClean="0"/>
              <a:t>Зразок тексту</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3366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3366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8594B6-2070-4860-B469-7630119CC4F6}" type="slidenum">
              <a:rPr lang="ru-RU">
                <a:solidFill>
                  <a:srgbClr val="336666"/>
                </a:solidFill>
              </a:rPr>
              <a:pPr>
                <a:defRPr/>
              </a:pPr>
              <a:t>‹№›</a:t>
            </a:fld>
            <a:endParaRPr lang="ru-RU">
              <a:solidFill>
                <a:srgbClr val="336666"/>
              </a:solidFill>
            </a:endParaRPr>
          </a:p>
        </p:txBody>
      </p:sp>
    </p:spTree>
    <p:extLst>
      <p:ext uri="{BB962C8B-B14F-4D97-AF65-F5344CB8AC3E}">
        <p14:creationId xmlns:p14="http://schemas.microsoft.com/office/powerpoint/2010/main" val="21545757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2032000" y="1905000"/>
            <a:ext cx="4572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6807200" y="1905000"/>
            <a:ext cx="4572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3366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3366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FEDC2F6-3872-470D-8763-3146F15950D1}" type="slidenum">
              <a:rPr lang="ru-RU">
                <a:solidFill>
                  <a:srgbClr val="336666"/>
                </a:solidFill>
              </a:rPr>
              <a:pPr>
                <a:defRPr/>
              </a:pPr>
              <a:t>‹№›</a:t>
            </a:fld>
            <a:endParaRPr lang="ru-RU">
              <a:solidFill>
                <a:srgbClr val="336666"/>
              </a:solidFill>
            </a:endParaRPr>
          </a:p>
        </p:txBody>
      </p:sp>
    </p:spTree>
    <p:extLst>
      <p:ext uri="{BB962C8B-B14F-4D97-AF65-F5344CB8AC3E}">
        <p14:creationId xmlns:p14="http://schemas.microsoft.com/office/powerpoint/2010/main" val="14408476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uk-UA" smtClean="0"/>
              <a:t>Зразок заголовка</a:t>
            </a:r>
            <a:endParaRPr lang="uk-UA"/>
          </a:p>
        </p:txBody>
      </p:sp>
      <p:sp>
        <p:nvSpPr>
          <p:cNvPr id="3" name="Місце для тексту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336666"/>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336666"/>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57622A4-5269-4BEB-93B6-8DA0661D4320}" type="slidenum">
              <a:rPr lang="ru-RU">
                <a:solidFill>
                  <a:srgbClr val="336666"/>
                </a:solidFill>
              </a:rPr>
              <a:pPr>
                <a:defRPr/>
              </a:pPr>
              <a:t>‹№›</a:t>
            </a:fld>
            <a:endParaRPr lang="ru-RU">
              <a:solidFill>
                <a:srgbClr val="336666"/>
              </a:solidFill>
            </a:endParaRPr>
          </a:p>
        </p:txBody>
      </p:sp>
    </p:spTree>
    <p:extLst>
      <p:ext uri="{BB962C8B-B14F-4D97-AF65-F5344CB8AC3E}">
        <p14:creationId xmlns:p14="http://schemas.microsoft.com/office/powerpoint/2010/main" val="21702102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336666"/>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336666"/>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78A36F1-4E07-4380-A5D6-36E8E136607F}" type="slidenum">
              <a:rPr lang="ru-RU">
                <a:solidFill>
                  <a:srgbClr val="336666"/>
                </a:solidFill>
              </a:rPr>
              <a:pPr>
                <a:defRPr/>
              </a:pPr>
              <a:t>‹№›</a:t>
            </a:fld>
            <a:endParaRPr lang="ru-RU">
              <a:solidFill>
                <a:srgbClr val="336666"/>
              </a:solidFill>
            </a:endParaRPr>
          </a:p>
        </p:txBody>
      </p:sp>
    </p:spTree>
    <p:extLst>
      <p:ext uri="{BB962C8B-B14F-4D97-AF65-F5344CB8AC3E}">
        <p14:creationId xmlns:p14="http://schemas.microsoft.com/office/powerpoint/2010/main" val="7975979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336666"/>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336666"/>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6B72891-47B2-4AFA-9DCA-FC8BED54DDB7}" type="slidenum">
              <a:rPr lang="ru-RU">
                <a:solidFill>
                  <a:srgbClr val="336666"/>
                </a:solidFill>
              </a:rPr>
              <a:pPr>
                <a:defRPr/>
              </a:pPr>
              <a:t>‹№›</a:t>
            </a:fld>
            <a:endParaRPr lang="ru-RU">
              <a:solidFill>
                <a:srgbClr val="336666"/>
              </a:solidFill>
            </a:endParaRPr>
          </a:p>
        </p:txBody>
      </p:sp>
    </p:spTree>
    <p:extLst>
      <p:ext uri="{BB962C8B-B14F-4D97-AF65-F5344CB8AC3E}">
        <p14:creationId xmlns:p14="http://schemas.microsoft.com/office/powerpoint/2010/main" val="24573655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0"/>
          </a:xfrm>
        </p:spPr>
        <p:txBody>
          <a:bodyPr anchor="b"/>
          <a:lstStyle>
            <a:lvl1pPr algn="l">
              <a:defRPr sz="2000" b="1"/>
            </a:lvl1pPr>
          </a:lstStyle>
          <a:p>
            <a:r>
              <a:rPr lang="uk-UA" smtClean="0"/>
              <a:t>Зразок заголовка</a:t>
            </a:r>
            <a:endParaRPr lang="uk-UA"/>
          </a:p>
        </p:txBody>
      </p:sp>
      <p:sp>
        <p:nvSpPr>
          <p:cNvPr id="3" name="Місце для вмісту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3366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3366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C33EC6-590B-4115-9F2D-25EEF5D47C15}" type="slidenum">
              <a:rPr lang="ru-RU">
                <a:solidFill>
                  <a:srgbClr val="336666"/>
                </a:solidFill>
              </a:rPr>
              <a:pPr>
                <a:defRPr/>
              </a:pPr>
              <a:t>‹№›</a:t>
            </a:fld>
            <a:endParaRPr lang="ru-RU">
              <a:solidFill>
                <a:srgbClr val="336666"/>
              </a:solidFill>
            </a:endParaRPr>
          </a:p>
        </p:txBody>
      </p:sp>
    </p:spTree>
    <p:extLst>
      <p:ext uri="{BB962C8B-B14F-4D97-AF65-F5344CB8AC3E}">
        <p14:creationId xmlns:p14="http://schemas.microsoft.com/office/powerpoint/2010/main" val="15548517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uk-UA" smtClean="0"/>
              <a:t>Зразок заголовка</a:t>
            </a:r>
            <a:endParaRPr lang="uk-UA"/>
          </a:p>
        </p:txBody>
      </p:sp>
      <p:sp>
        <p:nvSpPr>
          <p:cNvPr id="3" name="Місце для зображення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smtClean="0"/>
          </a:p>
        </p:txBody>
      </p:sp>
      <p:sp>
        <p:nvSpPr>
          <p:cNvPr id="4" name="Місце для тексту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3366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3366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E90991-FCFD-47CE-854E-7D44CB621AF2}" type="slidenum">
              <a:rPr lang="ru-RU">
                <a:solidFill>
                  <a:srgbClr val="336666"/>
                </a:solidFill>
              </a:rPr>
              <a:pPr>
                <a:defRPr/>
              </a:pPr>
              <a:t>‹№›</a:t>
            </a:fld>
            <a:endParaRPr lang="ru-RU">
              <a:solidFill>
                <a:srgbClr val="336666"/>
              </a:solidFill>
            </a:endParaRPr>
          </a:p>
        </p:txBody>
      </p:sp>
    </p:spTree>
    <p:extLst>
      <p:ext uri="{BB962C8B-B14F-4D97-AF65-F5344CB8AC3E}">
        <p14:creationId xmlns:p14="http://schemas.microsoft.com/office/powerpoint/2010/main" val="2987043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ФІнальни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122219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3366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3366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1BEBFD-ED8E-4509-BB05-87A248515E54}" type="slidenum">
              <a:rPr lang="ru-RU">
                <a:solidFill>
                  <a:srgbClr val="336666"/>
                </a:solidFill>
              </a:rPr>
              <a:pPr>
                <a:defRPr/>
              </a:pPr>
              <a:t>‹№›</a:t>
            </a:fld>
            <a:endParaRPr lang="ru-RU">
              <a:solidFill>
                <a:srgbClr val="336666"/>
              </a:solidFill>
            </a:endParaRPr>
          </a:p>
        </p:txBody>
      </p:sp>
    </p:spTree>
    <p:extLst>
      <p:ext uri="{BB962C8B-B14F-4D97-AF65-F5344CB8AC3E}">
        <p14:creationId xmlns:p14="http://schemas.microsoft.com/office/powerpoint/2010/main" val="26126345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9042400" y="190500"/>
            <a:ext cx="2336800" cy="5829300"/>
          </a:xfrm>
        </p:spPr>
        <p:txBody>
          <a:bodyPr vert="eaVert"/>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a:xfrm>
            <a:off x="2032000" y="190500"/>
            <a:ext cx="6807200" cy="5829300"/>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3366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3366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9E9CF1-C881-49CA-A9F0-AA23AB9DDC28}" type="slidenum">
              <a:rPr lang="ru-RU">
                <a:solidFill>
                  <a:srgbClr val="336666"/>
                </a:solidFill>
              </a:rPr>
              <a:pPr>
                <a:defRPr/>
              </a:pPr>
              <a:t>‹№›</a:t>
            </a:fld>
            <a:endParaRPr lang="ru-RU">
              <a:solidFill>
                <a:srgbClr val="336666"/>
              </a:solidFill>
            </a:endParaRPr>
          </a:p>
        </p:txBody>
      </p:sp>
    </p:spTree>
    <p:extLst>
      <p:ext uri="{BB962C8B-B14F-4D97-AF65-F5344CB8AC3E}">
        <p14:creationId xmlns:p14="http://schemas.microsoft.com/office/powerpoint/2010/main" val="32188382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dgm" preserve="1">
  <p:cSld name="Заголовок і схема або організаційна діагра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32000" y="190500"/>
            <a:ext cx="9347200" cy="1527175"/>
          </a:xfrm>
        </p:spPr>
        <p:txBody>
          <a:bodyPr/>
          <a:lstStyle/>
          <a:p>
            <a:r>
              <a:rPr lang="uk-UA" smtClean="0"/>
              <a:t>Зразок заголовка</a:t>
            </a:r>
            <a:endParaRPr lang="uk-UA"/>
          </a:p>
        </p:txBody>
      </p:sp>
      <p:sp>
        <p:nvSpPr>
          <p:cNvPr id="3" name="Місце для SmartArt 2"/>
          <p:cNvSpPr>
            <a:spLocks noGrp="1"/>
          </p:cNvSpPr>
          <p:nvPr>
            <p:ph type="dgm" idx="1"/>
          </p:nvPr>
        </p:nvSpPr>
        <p:spPr>
          <a:xfrm>
            <a:off x="2032000" y="1905000"/>
            <a:ext cx="9347200" cy="4114800"/>
          </a:xfrm>
        </p:spPr>
        <p:txBody>
          <a:bodyPr/>
          <a:lstStyle/>
          <a:p>
            <a:pPr lvl="0"/>
            <a:endParaRPr lang="uk-UA"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3366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3366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1543F6-3B20-45A6-9D51-59C68368B2D3}" type="slidenum">
              <a:rPr lang="ru-RU">
                <a:solidFill>
                  <a:srgbClr val="336666"/>
                </a:solidFill>
              </a:rPr>
              <a:pPr>
                <a:defRPr/>
              </a:pPr>
              <a:t>‹№›</a:t>
            </a:fld>
            <a:endParaRPr lang="ru-RU">
              <a:solidFill>
                <a:srgbClr val="336666"/>
              </a:solidFill>
            </a:endParaRPr>
          </a:p>
        </p:txBody>
      </p:sp>
    </p:spTree>
    <p:extLst>
      <p:ext uri="{BB962C8B-B14F-4D97-AF65-F5344CB8AC3E}">
        <p14:creationId xmlns:p14="http://schemas.microsoft.com/office/powerpoint/2010/main" val="11837392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OverObj" preserve="1">
  <p:cSld name="Заголовок і текст поверх об'є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32000" y="190500"/>
            <a:ext cx="9347200" cy="1527175"/>
          </a:xfrm>
        </p:spPr>
        <p:txBody>
          <a:bodyPr/>
          <a:lstStyle/>
          <a:p>
            <a:r>
              <a:rPr lang="uk-UA" smtClean="0"/>
              <a:t>Зразок заголовка</a:t>
            </a:r>
            <a:endParaRPr lang="uk-UA"/>
          </a:p>
        </p:txBody>
      </p:sp>
      <p:sp>
        <p:nvSpPr>
          <p:cNvPr id="3" name="Місце для тексту 2"/>
          <p:cNvSpPr>
            <a:spLocks noGrp="1"/>
          </p:cNvSpPr>
          <p:nvPr>
            <p:ph type="body" sz="half" idx="1"/>
          </p:nvPr>
        </p:nvSpPr>
        <p:spPr>
          <a:xfrm>
            <a:off x="2032000" y="1905000"/>
            <a:ext cx="9347200" cy="1981200"/>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2032000" y="4038600"/>
            <a:ext cx="9347200" cy="1981200"/>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3366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3366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24EE24-6E04-4F0C-8894-F9A274FAA584}" type="slidenum">
              <a:rPr lang="ru-RU">
                <a:solidFill>
                  <a:srgbClr val="336666"/>
                </a:solidFill>
              </a:rPr>
              <a:pPr>
                <a:defRPr/>
              </a:pPr>
              <a:t>‹№›</a:t>
            </a:fld>
            <a:endParaRPr lang="ru-RU">
              <a:solidFill>
                <a:srgbClr val="336666"/>
              </a:solidFill>
            </a:endParaRPr>
          </a:p>
        </p:txBody>
      </p:sp>
    </p:spTree>
    <p:extLst>
      <p:ext uri="{BB962C8B-B14F-4D97-AF65-F5344CB8AC3E}">
        <p14:creationId xmlns:p14="http://schemas.microsoft.com/office/powerpoint/2010/main" val="22149846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sp>
        <p:nvSpPr>
          <p:cNvPr id="4" name="Line 7"/>
          <p:cNvSpPr>
            <a:spLocks noChangeShapeType="1"/>
          </p:cNvSpPr>
          <p:nvPr/>
        </p:nvSpPr>
        <p:spPr bwMode="auto">
          <a:xfrm>
            <a:off x="2540000" y="1219200"/>
            <a:ext cx="0" cy="2057400"/>
          </a:xfrm>
          <a:prstGeom prst="line">
            <a:avLst/>
          </a:prstGeom>
          <a:noFill/>
          <a:ln w="349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uk-UA" sz="1400" smtClean="0">
              <a:solidFill>
                <a:srgbClr val="336666"/>
              </a:solidFill>
            </a:endParaRPr>
          </a:p>
        </p:txBody>
      </p:sp>
      <p:sp>
        <p:nvSpPr>
          <p:cNvPr id="5" name="Oval 8"/>
          <p:cNvSpPr>
            <a:spLocks noChangeArrowheads="1"/>
          </p:cNvSpPr>
          <p:nvPr/>
        </p:nvSpPr>
        <p:spPr bwMode="auto">
          <a:xfrm>
            <a:off x="218017" y="2103438"/>
            <a:ext cx="465667" cy="34766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uk-UA" sz="2400" smtClean="0">
              <a:solidFill>
                <a:srgbClr val="336666"/>
              </a:solidFill>
              <a:latin typeface="Times New Roman" pitchFamily="18" charset="0"/>
            </a:endParaRPr>
          </a:p>
        </p:txBody>
      </p:sp>
      <p:sp>
        <p:nvSpPr>
          <p:cNvPr id="6" name="Oval 9"/>
          <p:cNvSpPr>
            <a:spLocks noChangeArrowheads="1"/>
          </p:cNvSpPr>
          <p:nvPr/>
        </p:nvSpPr>
        <p:spPr bwMode="auto">
          <a:xfrm>
            <a:off x="988484" y="2105026"/>
            <a:ext cx="465667" cy="34766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uk-UA" sz="2400" smtClean="0">
              <a:solidFill>
                <a:srgbClr val="336666"/>
              </a:solidFill>
              <a:latin typeface="Times New Roman" pitchFamily="18" charset="0"/>
            </a:endParaRPr>
          </a:p>
        </p:txBody>
      </p:sp>
      <p:sp>
        <p:nvSpPr>
          <p:cNvPr id="7" name="Oval 10"/>
          <p:cNvSpPr>
            <a:spLocks noChangeArrowheads="1"/>
          </p:cNvSpPr>
          <p:nvPr/>
        </p:nvSpPr>
        <p:spPr bwMode="auto">
          <a:xfrm>
            <a:off x="1758952" y="2105026"/>
            <a:ext cx="461433" cy="347663"/>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uk-UA" sz="2400" smtClean="0">
              <a:solidFill>
                <a:srgbClr val="336666"/>
              </a:solidFill>
              <a:latin typeface="Times New Roman" pitchFamily="18" charset="0"/>
            </a:endParaRPr>
          </a:p>
        </p:txBody>
      </p:sp>
      <p:sp>
        <p:nvSpPr>
          <p:cNvPr id="7170" name="Rectangle 2"/>
          <p:cNvSpPr>
            <a:spLocks noGrp="1" noChangeArrowheads="1"/>
          </p:cNvSpPr>
          <p:nvPr>
            <p:ph type="ctrTitle"/>
          </p:nvPr>
        </p:nvSpPr>
        <p:spPr>
          <a:xfrm>
            <a:off x="2844800" y="1371600"/>
            <a:ext cx="8636000" cy="1752600"/>
          </a:xfrm>
        </p:spPr>
        <p:txBody>
          <a:bodyPr/>
          <a:lstStyle>
            <a:lvl1pPr>
              <a:defRPr sz="5400"/>
            </a:lvl1pPr>
          </a:lstStyle>
          <a:p>
            <a:pPr lvl="0"/>
            <a:r>
              <a:rPr lang="ru-RU" noProof="0" smtClean="0"/>
              <a:t>Образец заголовка</a:t>
            </a:r>
          </a:p>
        </p:txBody>
      </p:sp>
      <p:sp>
        <p:nvSpPr>
          <p:cNvPr id="7171" name="Rectangle 3"/>
          <p:cNvSpPr>
            <a:spLocks noGrp="1" noChangeArrowheads="1"/>
          </p:cNvSpPr>
          <p:nvPr>
            <p:ph type="subTitle" idx="1"/>
          </p:nvPr>
        </p:nvSpPr>
        <p:spPr>
          <a:xfrm>
            <a:off x="2844800" y="3733800"/>
            <a:ext cx="8636000" cy="1981200"/>
          </a:xfrm>
        </p:spPr>
        <p:txBody>
          <a:bodyPr/>
          <a:lstStyle>
            <a:lvl1pPr marL="0" indent="0">
              <a:buFont typeface="Wingdings" pitchFamily="2" charset="2"/>
              <a:buNone/>
              <a:defRPr/>
            </a:lvl1pPr>
          </a:lstStyle>
          <a:p>
            <a:pPr lvl="0"/>
            <a:r>
              <a:rPr lang="ru-RU" noProof="0" smtClean="0"/>
              <a:t>Образец подзаголовка</a:t>
            </a:r>
          </a:p>
        </p:txBody>
      </p:sp>
      <p:sp>
        <p:nvSpPr>
          <p:cNvPr id="8" name="Rectangle 4"/>
          <p:cNvSpPr>
            <a:spLocks noGrp="1" noChangeArrowheads="1"/>
          </p:cNvSpPr>
          <p:nvPr>
            <p:ph type="dt" sz="half" idx="10"/>
          </p:nvPr>
        </p:nvSpPr>
        <p:spPr>
          <a:xfrm>
            <a:off x="9448800" y="6248400"/>
            <a:ext cx="2032000" cy="457200"/>
          </a:xfrm>
        </p:spPr>
        <p:txBody>
          <a:bodyPr/>
          <a:lstStyle>
            <a:lvl1pPr>
              <a:defRPr smtClean="0"/>
            </a:lvl1pPr>
          </a:lstStyle>
          <a:p>
            <a:pPr>
              <a:defRPr/>
            </a:pPr>
            <a:endParaRPr lang="ru-RU">
              <a:solidFill>
                <a:srgbClr val="336666"/>
              </a:solidFill>
            </a:endParaRPr>
          </a:p>
        </p:txBody>
      </p:sp>
      <p:sp>
        <p:nvSpPr>
          <p:cNvPr id="9" name="Rectangle 5"/>
          <p:cNvSpPr>
            <a:spLocks noGrp="1" noChangeArrowheads="1"/>
          </p:cNvSpPr>
          <p:nvPr>
            <p:ph type="ftr" sz="quarter" idx="11"/>
          </p:nvPr>
        </p:nvSpPr>
        <p:spPr>
          <a:xfrm>
            <a:off x="5080000" y="6248400"/>
            <a:ext cx="3860800" cy="457200"/>
          </a:xfrm>
        </p:spPr>
        <p:txBody>
          <a:bodyPr/>
          <a:lstStyle>
            <a:lvl1pPr>
              <a:defRPr smtClean="0"/>
            </a:lvl1pPr>
          </a:lstStyle>
          <a:p>
            <a:pPr>
              <a:defRPr/>
            </a:pPr>
            <a:endParaRPr lang="ru-RU">
              <a:solidFill>
                <a:srgbClr val="336666"/>
              </a:solidFill>
            </a:endParaRPr>
          </a:p>
        </p:txBody>
      </p:sp>
      <p:sp>
        <p:nvSpPr>
          <p:cNvPr id="10" name="Rectangle 6"/>
          <p:cNvSpPr>
            <a:spLocks noGrp="1" noChangeArrowheads="1"/>
          </p:cNvSpPr>
          <p:nvPr>
            <p:ph type="sldNum" sz="quarter" idx="12"/>
          </p:nvPr>
        </p:nvSpPr>
        <p:spPr>
          <a:xfrm>
            <a:off x="2946400" y="6248400"/>
            <a:ext cx="1625600" cy="457200"/>
          </a:xfrm>
        </p:spPr>
        <p:txBody>
          <a:bodyPr/>
          <a:lstStyle>
            <a:lvl1pPr>
              <a:defRPr smtClean="0"/>
            </a:lvl1pPr>
          </a:lstStyle>
          <a:p>
            <a:pPr>
              <a:defRPr/>
            </a:pPr>
            <a:fld id="{58EE6CB2-D86C-425F-8E18-694BFE8DBC0F}" type="slidenum">
              <a:rPr lang="ru-RU">
                <a:solidFill>
                  <a:srgbClr val="336666"/>
                </a:solidFill>
              </a:rPr>
              <a:pPr>
                <a:defRPr/>
              </a:pPr>
              <a:t>‹№›</a:t>
            </a:fld>
            <a:endParaRPr lang="ru-RU">
              <a:solidFill>
                <a:srgbClr val="336666"/>
              </a:solidFill>
            </a:endParaRPr>
          </a:p>
        </p:txBody>
      </p:sp>
    </p:spTree>
    <p:extLst>
      <p:ext uri="{BB962C8B-B14F-4D97-AF65-F5344CB8AC3E}">
        <p14:creationId xmlns:p14="http://schemas.microsoft.com/office/powerpoint/2010/main" val="36908858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3366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3366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2A2EF0-3710-46CF-BD96-5BD2F12C81B6}" type="slidenum">
              <a:rPr lang="ru-RU">
                <a:solidFill>
                  <a:srgbClr val="336666"/>
                </a:solidFill>
              </a:rPr>
              <a:pPr>
                <a:defRPr/>
              </a:pPr>
              <a:t>‹№›</a:t>
            </a:fld>
            <a:endParaRPr lang="ru-RU">
              <a:solidFill>
                <a:srgbClr val="336666"/>
              </a:solidFill>
            </a:endParaRPr>
          </a:p>
        </p:txBody>
      </p:sp>
    </p:spTree>
    <p:extLst>
      <p:ext uri="{BB962C8B-B14F-4D97-AF65-F5344CB8AC3E}">
        <p14:creationId xmlns:p14="http://schemas.microsoft.com/office/powerpoint/2010/main" val="22915952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uk-UA" smtClean="0"/>
              <a:t>Зразок заголовка</a:t>
            </a:r>
            <a:endParaRPr lang="uk-UA"/>
          </a:p>
        </p:txBody>
      </p:sp>
      <p:sp>
        <p:nvSpPr>
          <p:cNvPr id="3" name="Місце для тексту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uk-UA" smtClean="0"/>
              <a:t>Зразок тексту</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3366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3366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8594B6-2070-4860-B469-7630119CC4F6}" type="slidenum">
              <a:rPr lang="ru-RU">
                <a:solidFill>
                  <a:srgbClr val="336666"/>
                </a:solidFill>
              </a:rPr>
              <a:pPr>
                <a:defRPr/>
              </a:pPr>
              <a:t>‹№›</a:t>
            </a:fld>
            <a:endParaRPr lang="ru-RU">
              <a:solidFill>
                <a:srgbClr val="336666"/>
              </a:solidFill>
            </a:endParaRPr>
          </a:p>
        </p:txBody>
      </p:sp>
    </p:spTree>
    <p:extLst>
      <p:ext uri="{BB962C8B-B14F-4D97-AF65-F5344CB8AC3E}">
        <p14:creationId xmlns:p14="http://schemas.microsoft.com/office/powerpoint/2010/main" val="39641211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2032000" y="1905000"/>
            <a:ext cx="4572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6807200" y="1905000"/>
            <a:ext cx="4572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3366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3366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FEDC2F6-3872-470D-8763-3146F15950D1}" type="slidenum">
              <a:rPr lang="ru-RU">
                <a:solidFill>
                  <a:srgbClr val="336666"/>
                </a:solidFill>
              </a:rPr>
              <a:pPr>
                <a:defRPr/>
              </a:pPr>
              <a:t>‹№›</a:t>
            </a:fld>
            <a:endParaRPr lang="ru-RU">
              <a:solidFill>
                <a:srgbClr val="336666"/>
              </a:solidFill>
            </a:endParaRPr>
          </a:p>
        </p:txBody>
      </p:sp>
    </p:spTree>
    <p:extLst>
      <p:ext uri="{BB962C8B-B14F-4D97-AF65-F5344CB8AC3E}">
        <p14:creationId xmlns:p14="http://schemas.microsoft.com/office/powerpoint/2010/main" val="24537510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uk-UA" smtClean="0"/>
              <a:t>Зразок заголовка</a:t>
            </a:r>
            <a:endParaRPr lang="uk-UA"/>
          </a:p>
        </p:txBody>
      </p:sp>
      <p:sp>
        <p:nvSpPr>
          <p:cNvPr id="3" name="Місце для тексту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336666"/>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336666"/>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57622A4-5269-4BEB-93B6-8DA0661D4320}" type="slidenum">
              <a:rPr lang="ru-RU">
                <a:solidFill>
                  <a:srgbClr val="336666"/>
                </a:solidFill>
              </a:rPr>
              <a:pPr>
                <a:defRPr/>
              </a:pPr>
              <a:t>‹№›</a:t>
            </a:fld>
            <a:endParaRPr lang="ru-RU">
              <a:solidFill>
                <a:srgbClr val="336666"/>
              </a:solidFill>
            </a:endParaRPr>
          </a:p>
        </p:txBody>
      </p:sp>
    </p:spTree>
    <p:extLst>
      <p:ext uri="{BB962C8B-B14F-4D97-AF65-F5344CB8AC3E}">
        <p14:creationId xmlns:p14="http://schemas.microsoft.com/office/powerpoint/2010/main" val="26360315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336666"/>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336666"/>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78A36F1-4E07-4380-A5D6-36E8E136607F}" type="slidenum">
              <a:rPr lang="ru-RU">
                <a:solidFill>
                  <a:srgbClr val="336666"/>
                </a:solidFill>
              </a:rPr>
              <a:pPr>
                <a:defRPr/>
              </a:pPr>
              <a:t>‹№›</a:t>
            </a:fld>
            <a:endParaRPr lang="ru-RU">
              <a:solidFill>
                <a:srgbClr val="336666"/>
              </a:solidFill>
            </a:endParaRPr>
          </a:p>
        </p:txBody>
      </p:sp>
    </p:spTree>
    <p:extLst>
      <p:ext uri="{BB962C8B-B14F-4D97-AF65-F5344CB8AC3E}">
        <p14:creationId xmlns:p14="http://schemas.microsoft.com/office/powerpoint/2010/main" val="3172974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sp>
        <p:nvSpPr>
          <p:cNvPr id="4" name="Line 7"/>
          <p:cNvSpPr>
            <a:spLocks noChangeShapeType="1"/>
          </p:cNvSpPr>
          <p:nvPr/>
        </p:nvSpPr>
        <p:spPr bwMode="auto">
          <a:xfrm>
            <a:off x="2540000" y="1219200"/>
            <a:ext cx="0" cy="2057400"/>
          </a:xfrm>
          <a:prstGeom prst="line">
            <a:avLst/>
          </a:prstGeom>
          <a:noFill/>
          <a:ln w="349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uk-UA" sz="1400" smtClean="0">
              <a:solidFill>
                <a:srgbClr val="336666"/>
              </a:solidFill>
            </a:endParaRPr>
          </a:p>
        </p:txBody>
      </p:sp>
      <p:sp>
        <p:nvSpPr>
          <p:cNvPr id="5" name="Oval 8"/>
          <p:cNvSpPr>
            <a:spLocks noChangeArrowheads="1"/>
          </p:cNvSpPr>
          <p:nvPr/>
        </p:nvSpPr>
        <p:spPr bwMode="auto">
          <a:xfrm>
            <a:off x="218017" y="2103438"/>
            <a:ext cx="465667" cy="34766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uk-UA" sz="2400" smtClean="0">
              <a:solidFill>
                <a:srgbClr val="336666"/>
              </a:solidFill>
              <a:latin typeface="Times New Roman" pitchFamily="18" charset="0"/>
            </a:endParaRPr>
          </a:p>
        </p:txBody>
      </p:sp>
      <p:sp>
        <p:nvSpPr>
          <p:cNvPr id="6" name="Oval 9"/>
          <p:cNvSpPr>
            <a:spLocks noChangeArrowheads="1"/>
          </p:cNvSpPr>
          <p:nvPr/>
        </p:nvSpPr>
        <p:spPr bwMode="auto">
          <a:xfrm>
            <a:off x="988485" y="2105040"/>
            <a:ext cx="465667" cy="34766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uk-UA" sz="2400" smtClean="0">
              <a:solidFill>
                <a:srgbClr val="336666"/>
              </a:solidFill>
              <a:latin typeface="Times New Roman" pitchFamily="18" charset="0"/>
            </a:endParaRPr>
          </a:p>
        </p:txBody>
      </p:sp>
      <p:sp>
        <p:nvSpPr>
          <p:cNvPr id="7" name="Oval 10"/>
          <p:cNvSpPr>
            <a:spLocks noChangeArrowheads="1"/>
          </p:cNvSpPr>
          <p:nvPr/>
        </p:nvSpPr>
        <p:spPr bwMode="auto">
          <a:xfrm>
            <a:off x="1758961" y="2105040"/>
            <a:ext cx="461433" cy="347663"/>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uk-UA" sz="2400" smtClean="0">
              <a:solidFill>
                <a:srgbClr val="336666"/>
              </a:solidFill>
              <a:latin typeface="Times New Roman" pitchFamily="18" charset="0"/>
            </a:endParaRPr>
          </a:p>
        </p:txBody>
      </p:sp>
      <p:sp>
        <p:nvSpPr>
          <p:cNvPr id="7170" name="Rectangle 2"/>
          <p:cNvSpPr>
            <a:spLocks noGrp="1" noChangeArrowheads="1"/>
          </p:cNvSpPr>
          <p:nvPr>
            <p:ph type="ctrTitle"/>
          </p:nvPr>
        </p:nvSpPr>
        <p:spPr>
          <a:xfrm>
            <a:off x="2844800" y="1371600"/>
            <a:ext cx="8636000" cy="1752600"/>
          </a:xfrm>
        </p:spPr>
        <p:txBody>
          <a:bodyPr/>
          <a:lstStyle>
            <a:lvl1pPr>
              <a:defRPr sz="5400"/>
            </a:lvl1pPr>
          </a:lstStyle>
          <a:p>
            <a:pPr lvl="0"/>
            <a:r>
              <a:rPr lang="ru-RU" noProof="0" smtClean="0"/>
              <a:t>Образец заголовка</a:t>
            </a:r>
          </a:p>
        </p:txBody>
      </p:sp>
      <p:sp>
        <p:nvSpPr>
          <p:cNvPr id="7171" name="Rectangle 3"/>
          <p:cNvSpPr>
            <a:spLocks noGrp="1" noChangeArrowheads="1"/>
          </p:cNvSpPr>
          <p:nvPr>
            <p:ph type="subTitle" idx="1"/>
          </p:nvPr>
        </p:nvSpPr>
        <p:spPr>
          <a:xfrm>
            <a:off x="2844800" y="3733800"/>
            <a:ext cx="8636000" cy="1981200"/>
          </a:xfrm>
        </p:spPr>
        <p:txBody>
          <a:bodyPr/>
          <a:lstStyle>
            <a:lvl1pPr marL="0" indent="0">
              <a:buFont typeface="Wingdings" pitchFamily="2" charset="2"/>
              <a:buNone/>
              <a:defRPr/>
            </a:lvl1pPr>
          </a:lstStyle>
          <a:p>
            <a:pPr lvl="0"/>
            <a:r>
              <a:rPr lang="ru-RU" noProof="0" smtClean="0"/>
              <a:t>Образец подзаголовка</a:t>
            </a:r>
          </a:p>
        </p:txBody>
      </p:sp>
      <p:sp>
        <p:nvSpPr>
          <p:cNvPr id="8" name="Rectangle 4"/>
          <p:cNvSpPr>
            <a:spLocks noGrp="1" noChangeArrowheads="1"/>
          </p:cNvSpPr>
          <p:nvPr>
            <p:ph type="dt" sz="half" idx="10"/>
          </p:nvPr>
        </p:nvSpPr>
        <p:spPr>
          <a:xfrm>
            <a:off x="9448800" y="6248400"/>
            <a:ext cx="2032000" cy="457200"/>
          </a:xfrm>
        </p:spPr>
        <p:txBody>
          <a:bodyPr/>
          <a:lstStyle>
            <a:lvl1pPr>
              <a:defRPr smtClean="0"/>
            </a:lvl1pPr>
          </a:lstStyle>
          <a:p>
            <a:pPr>
              <a:defRPr/>
            </a:pPr>
            <a:endParaRPr lang="ru-RU">
              <a:solidFill>
                <a:srgbClr val="336666"/>
              </a:solidFill>
            </a:endParaRPr>
          </a:p>
        </p:txBody>
      </p:sp>
      <p:sp>
        <p:nvSpPr>
          <p:cNvPr id="9" name="Rectangle 5"/>
          <p:cNvSpPr>
            <a:spLocks noGrp="1" noChangeArrowheads="1"/>
          </p:cNvSpPr>
          <p:nvPr>
            <p:ph type="ftr" sz="quarter" idx="11"/>
          </p:nvPr>
        </p:nvSpPr>
        <p:spPr>
          <a:xfrm>
            <a:off x="5080000" y="6248400"/>
            <a:ext cx="3860800" cy="457200"/>
          </a:xfrm>
        </p:spPr>
        <p:txBody>
          <a:bodyPr/>
          <a:lstStyle>
            <a:lvl1pPr>
              <a:defRPr smtClean="0"/>
            </a:lvl1pPr>
          </a:lstStyle>
          <a:p>
            <a:pPr>
              <a:defRPr/>
            </a:pPr>
            <a:endParaRPr lang="ru-RU">
              <a:solidFill>
                <a:srgbClr val="336666"/>
              </a:solidFill>
            </a:endParaRPr>
          </a:p>
        </p:txBody>
      </p:sp>
      <p:sp>
        <p:nvSpPr>
          <p:cNvPr id="10" name="Rectangle 6"/>
          <p:cNvSpPr>
            <a:spLocks noGrp="1" noChangeArrowheads="1"/>
          </p:cNvSpPr>
          <p:nvPr>
            <p:ph type="sldNum" sz="quarter" idx="12"/>
          </p:nvPr>
        </p:nvSpPr>
        <p:spPr>
          <a:xfrm>
            <a:off x="2946400" y="6248400"/>
            <a:ext cx="1625600" cy="457200"/>
          </a:xfrm>
        </p:spPr>
        <p:txBody>
          <a:bodyPr/>
          <a:lstStyle>
            <a:lvl1pPr>
              <a:defRPr smtClean="0"/>
            </a:lvl1pPr>
          </a:lstStyle>
          <a:p>
            <a:pPr>
              <a:defRPr/>
            </a:pPr>
            <a:fld id="{58EE6CB2-D86C-425F-8E18-694BFE8DBC0F}" type="slidenum">
              <a:rPr lang="ru-RU">
                <a:solidFill>
                  <a:srgbClr val="336666"/>
                </a:solidFill>
              </a:rPr>
              <a:pPr>
                <a:defRPr/>
              </a:pPr>
              <a:t>‹№›</a:t>
            </a:fld>
            <a:endParaRPr lang="ru-RU">
              <a:solidFill>
                <a:srgbClr val="336666"/>
              </a:solidFill>
            </a:endParaRPr>
          </a:p>
        </p:txBody>
      </p:sp>
    </p:spTree>
    <p:extLst>
      <p:ext uri="{BB962C8B-B14F-4D97-AF65-F5344CB8AC3E}">
        <p14:creationId xmlns:p14="http://schemas.microsoft.com/office/powerpoint/2010/main" val="14087252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336666"/>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336666"/>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6B72891-47B2-4AFA-9DCA-FC8BED54DDB7}" type="slidenum">
              <a:rPr lang="ru-RU">
                <a:solidFill>
                  <a:srgbClr val="336666"/>
                </a:solidFill>
              </a:rPr>
              <a:pPr>
                <a:defRPr/>
              </a:pPr>
              <a:t>‹№›</a:t>
            </a:fld>
            <a:endParaRPr lang="ru-RU">
              <a:solidFill>
                <a:srgbClr val="336666"/>
              </a:solidFill>
            </a:endParaRPr>
          </a:p>
        </p:txBody>
      </p:sp>
    </p:spTree>
    <p:extLst>
      <p:ext uri="{BB962C8B-B14F-4D97-AF65-F5344CB8AC3E}">
        <p14:creationId xmlns:p14="http://schemas.microsoft.com/office/powerpoint/2010/main" val="1370614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uk-UA" smtClean="0"/>
              <a:t>Зразок заголовка</a:t>
            </a:r>
            <a:endParaRPr lang="uk-UA"/>
          </a:p>
        </p:txBody>
      </p:sp>
      <p:sp>
        <p:nvSpPr>
          <p:cNvPr id="3" name="Місце для вмісту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3366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3366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C33EC6-590B-4115-9F2D-25EEF5D47C15}" type="slidenum">
              <a:rPr lang="ru-RU">
                <a:solidFill>
                  <a:srgbClr val="336666"/>
                </a:solidFill>
              </a:rPr>
              <a:pPr>
                <a:defRPr/>
              </a:pPr>
              <a:t>‹№›</a:t>
            </a:fld>
            <a:endParaRPr lang="ru-RU">
              <a:solidFill>
                <a:srgbClr val="336666"/>
              </a:solidFill>
            </a:endParaRPr>
          </a:p>
        </p:txBody>
      </p:sp>
    </p:spTree>
    <p:extLst>
      <p:ext uri="{BB962C8B-B14F-4D97-AF65-F5344CB8AC3E}">
        <p14:creationId xmlns:p14="http://schemas.microsoft.com/office/powerpoint/2010/main" val="40935301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uk-UA" smtClean="0"/>
              <a:t>Зразок заголовка</a:t>
            </a:r>
            <a:endParaRPr lang="uk-UA"/>
          </a:p>
        </p:txBody>
      </p:sp>
      <p:sp>
        <p:nvSpPr>
          <p:cNvPr id="3" name="Місце для зображення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smtClean="0"/>
          </a:p>
        </p:txBody>
      </p:sp>
      <p:sp>
        <p:nvSpPr>
          <p:cNvPr id="4" name="Місце для тексту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3366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3366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E90991-FCFD-47CE-854E-7D44CB621AF2}" type="slidenum">
              <a:rPr lang="ru-RU">
                <a:solidFill>
                  <a:srgbClr val="336666"/>
                </a:solidFill>
              </a:rPr>
              <a:pPr>
                <a:defRPr/>
              </a:pPr>
              <a:t>‹№›</a:t>
            </a:fld>
            <a:endParaRPr lang="ru-RU">
              <a:solidFill>
                <a:srgbClr val="336666"/>
              </a:solidFill>
            </a:endParaRPr>
          </a:p>
        </p:txBody>
      </p:sp>
    </p:spTree>
    <p:extLst>
      <p:ext uri="{BB962C8B-B14F-4D97-AF65-F5344CB8AC3E}">
        <p14:creationId xmlns:p14="http://schemas.microsoft.com/office/powerpoint/2010/main" val="42647801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3366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3366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1BEBFD-ED8E-4509-BB05-87A248515E54}" type="slidenum">
              <a:rPr lang="ru-RU">
                <a:solidFill>
                  <a:srgbClr val="336666"/>
                </a:solidFill>
              </a:rPr>
              <a:pPr>
                <a:defRPr/>
              </a:pPr>
              <a:t>‹№›</a:t>
            </a:fld>
            <a:endParaRPr lang="ru-RU">
              <a:solidFill>
                <a:srgbClr val="336666"/>
              </a:solidFill>
            </a:endParaRPr>
          </a:p>
        </p:txBody>
      </p:sp>
    </p:spTree>
    <p:extLst>
      <p:ext uri="{BB962C8B-B14F-4D97-AF65-F5344CB8AC3E}">
        <p14:creationId xmlns:p14="http://schemas.microsoft.com/office/powerpoint/2010/main" val="4568262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9042400" y="190500"/>
            <a:ext cx="2336800" cy="5829300"/>
          </a:xfrm>
        </p:spPr>
        <p:txBody>
          <a:bodyPr vert="eaVert"/>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a:xfrm>
            <a:off x="2032000" y="190500"/>
            <a:ext cx="6807200" cy="5829300"/>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3366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3366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9E9CF1-C881-49CA-A9F0-AA23AB9DDC28}" type="slidenum">
              <a:rPr lang="ru-RU">
                <a:solidFill>
                  <a:srgbClr val="336666"/>
                </a:solidFill>
              </a:rPr>
              <a:pPr>
                <a:defRPr/>
              </a:pPr>
              <a:t>‹№›</a:t>
            </a:fld>
            <a:endParaRPr lang="ru-RU">
              <a:solidFill>
                <a:srgbClr val="336666"/>
              </a:solidFill>
            </a:endParaRPr>
          </a:p>
        </p:txBody>
      </p:sp>
    </p:spTree>
    <p:extLst>
      <p:ext uri="{BB962C8B-B14F-4D97-AF65-F5344CB8AC3E}">
        <p14:creationId xmlns:p14="http://schemas.microsoft.com/office/powerpoint/2010/main" val="23110706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dgm" preserve="1">
  <p:cSld name="Заголовок і схема або організаційна діагра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32000" y="190500"/>
            <a:ext cx="9347200" cy="1527175"/>
          </a:xfrm>
        </p:spPr>
        <p:txBody>
          <a:bodyPr/>
          <a:lstStyle/>
          <a:p>
            <a:r>
              <a:rPr lang="uk-UA" smtClean="0"/>
              <a:t>Зразок заголовка</a:t>
            </a:r>
            <a:endParaRPr lang="uk-UA"/>
          </a:p>
        </p:txBody>
      </p:sp>
      <p:sp>
        <p:nvSpPr>
          <p:cNvPr id="3" name="Місце для SmartArt 2"/>
          <p:cNvSpPr>
            <a:spLocks noGrp="1"/>
          </p:cNvSpPr>
          <p:nvPr>
            <p:ph type="dgm" idx="1"/>
          </p:nvPr>
        </p:nvSpPr>
        <p:spPr>
          <a:xfrm>
            <a:off x="2032000" y="1905000"/>
            <a:ext cx="9347200" cy="4114800"/>
          </a:xfrm>
        </p:spPr>
        <p:txBody>
          <a:bodyPr/>
          <a:lstStyle/>
          <a:p>
            <a:pPr lvl="0"/>
            <a:endParaRPr lang="uk-UA"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3366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3366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1543F6-3B20-45A6-9D51-59C68368B2D3}" type="slidenum">
              <a:rPr lang="ru-RU">
                <a:solidFill>
                  <a:srgbClr val="336666"/>
                </a:solidFill>
              </a:rPr>
              <a:pPr>
                <a:defRPr/>
              </a:pPr>
              <a:t>‹№›</a:t>
            </a:fld>
            <a:endParaRPr lang="ru-RU">
              <a:solidFill>
                <a:srgbClr val="336666"/>
              </a:solidFill>
            </a:endParaRPr>
          </a:p>
        </p:txBody>
      </p:sp>
    </p:spTree>
    <p:extLst>
      <p:ext uri="{BB962C8B-B14F-4D97-AF65-F5344CB8AC3E}">
        <p14:creationId xmlns:p14="http://schemas.microsoft.com/office/powerpoint/2010/main" val="6640001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OverObj" preserve="1">
  <p:cSld name="Заголовок і текст поверх об'є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32000" y="190500"/>
            <a:ext cx="9347200" cy="1527175"/>
          </a:xfrm>
        </p:spPr>
        <p:txBody>
          <a:bodyPr/>
          <a:lstStyle/>
          <a:p>
            <a:r>
              <a:rPr lang="uk-UA" smtClean="0"/>
              <a:t>Зразок заголовка</a:t>
            </a:r>
            <a:endParaRPr lang="uk-UA"/>
          </a:p>
        </p:txBody>
      </p:sp>
      <p:sp>
        <p:nvSpPr>
          <p:cNvPr id="3" name="Місце для тексту 2"/>
          <p:cNvSpPr>
            <a:spLocks noGrp="1"/>
          </p:cNvSpPr>
          <p:nvPr>
            <p:ph type="body" sz="half" idx="1"/>
          </p:nvPr>
        </p:nvSpPr>
        <p:spPr>
          <a:xfrm>
            <a:off x="2032000" y="1905000"/>
            <a:ext cx="9347200" cy="1981200"/>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2032000" y="4038600"/>
            <a:ext cx="9347200" cy="1981200"/>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3366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3366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24EE24-6E04-4F0C-8894-F9A274FAA584}" type="slidenum">
              <a:rPr lang="ru-RU">
                <a:solidFill>
                  <a:srgbClr val="336666"/>
                </a:solidFill>
              </a:rPr>
              <a:pPr>
                <a:defRPr/>
              </a:pPr>
              <a:t>‹№›</a:t>
            </a:fld>
            <a:endParaRPr lang="ru-RU">
              <a:solidFill>
                <a:srgbClr val="336666"/>
              </a:solidFill>
            </a:endParaRPr>
          </a:p>
        </p:txBody>
      </p:sp>
    </p:spTree>
    <p:extLst>
      <p:ext uri="{BB962C8B-B14F-4D97-AF65-F5344CB8AC3E}">
        <p14:creationId xmlns:p14="http://schemas.microsoft.com/office/powerpoint/2010/main" val="2134358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3366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3366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2A2EF0-3710-46CF-BD96-5BD2F12C81B6}" type="slidenum">
              <a:rPr lang="ru-RU">
                <a:solidFill>
                  <a:srgbClr val="336666"/>
                </a:solidFill>
              </a:rPr>
              <a:pPr>
                <a:defRPr/>
              </a:pPr>
              <a:t>‹№›</a:t>
            </a:fld>
            <a:endParaRPr lang="ru-RU">
              <a:solidFill>
                <a:srgbClr val="336666"/>
              </a:solidFill>
            </a:endParaRPr>
          </a:p>
        </p:txBody>
      </p:sp>
    </p:spTree>
    <p:extLst>
      <p:ext uri="{BB962C8B-B14F-4D97-AF65-F5344CB8AC3E}">
        <p14:creationId xmlns:p14="http://schemas.microsoft.com/office/powerpoint/2010/main" val="3930390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15"/>
            <a:ext cx="10363200" cy="1362075"/>
          </a:xfrm>
        </p:spPr>
        <p:txBody>
          <a:bodyPr anchor="t"/>
          <a:lstStyle>
            <a:lvl1pPr algn="l">
              <a:defRPr sz="4000" b="1" cap="all"/>
            </a:lvl1pPr>
          </a:lstStyle>
          <a:p>
            <a:r>
              <a:rPr lang="uk-UA" smtClean="0"/>
              <a:t>Зразок заголовка</a:t>
            </a:r>
            <a:endParaRPr lang="uk-UA"/>
          </a:p>
        </p:txBody>
      </p:sp>
      <p:sp>
        <p:nvSpPr>
          <p:cNvPr id="3" name="Місце для тексту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uk-UA" smtClean="0"/>
              <a:t>Зразок тексту</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3366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3366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8594B6-2070-4860-B469-7630119CC4F6}" type="slidenum">
              <a:rPr lang="ru-RU">
                <a:solidFill>
                  <a:srgbClr val="336666"/>
                </a:solidFill>
              </a:rPr>
              <a:pPr>
                <a:defRPr/>
              </a:pPr>
              <a:t>‹№›</a:t>
            </a:fld>
            <a:endParaRPr lang="ru-RU">
              <a:solidFill>
                <a:srgbClr val="336666"/>
              </a:solidFill>
            </a:endParaRPr>
          </a:p>
        </p:txBody>
      </p:sp>
    </p:spTree>
    <p:extLst>
      <p:ext uri="{BB962C8B-B14F-4D97-AF65-F5344CB8AC3E}">
        <p14:creationId xmlns:p14="http://schemas.microsoft.com/office/powerpoint/2010/main" val="1042586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2032000" y="1905000"/>
            <a:ext cx="4572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6807200" y="1905000"/>
            <a:ext cx="4572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3366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3366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FEDC2F6-3872-470D-8763-3146F15950D1}" type="slidenum">
              <a:rPr lang="ru-RU">
                <a:solidFill>
                  <a:srgbClr val="336666"/>
                </a:solidFill>
              </a:rPr>
              <a:pPr>
                <a:defRPr/>
              </a:pPr>
              <a:t>‹№›</a:t>
            </a:fld>
            <a:endParaRPr lang="ru-RU">
              <a:solidFill>
                <a:srgbClr val="336666"/>
              </a:solidFill>
            </a:endParaRPr>
          </a:p>
        </p:txBody>
      </p:sp>
    </p:spTree>
    <p:extLst>
      <p:ext uri="{BB962C8B-B14F-4D97-AF65-F5344CB8AC3E}">
        <p14:creationId xmlns:p14="http://schemas.microsoft.com/office/powerpoint/2010/main" val="3566059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uk-UA" smtClean="0"/>
              <a:t>Зразок заголовка</a:t>
            </a:r>
            <a:endParaRPr lang="uk-UA"/>
          </a:p>
        </p:txBody>
      </p:sp>
      <p:sp>
        <p:nvSpPr>
          <p:cNvPr id="3" name="Місце для тексту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619337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61933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336666"/>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336666"/>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57622A4-5269-4BEB-93B6-8DA0661D4320}" type="slidenum">
              <a:rPr lang="ru-RU">
                <a:solidFill>
                  <a:srgbClr val="336666"/>
                </a:solidFill>
              </a:rPr>
              <a:pPr>
                <a:defRPr/>
              </a:pPr>
              <a:t>‹№›</a:t>
            </a:fld>
            <a:endParaRPr lang="ru-RU">
              <a:solidFill>
                <a:srgbClr val="336666"/>
              </a:solidFill>
            </a:endParaRPr>
          </a:p>
        </p:txBody>
      </p:sp>
    </p:spTree>
    <p:extLst>
      <p:ext uri="{BB962C8B-B14F-4D97-AF65-F5344CB8AC3E}">
        <p14:creationId xmlns:p14="http://schemas.microsoft.com/office/powerpoint/2010/main" val="9260538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789907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3" r:id="rId3"/>
    <p:sldLayoutId id="2147483661" r:id="rId4"/>
  </p:sldLayoutIdLst>
  <p:txStyles>
    <p:titleStyle>
      <a:lvl1pPr algn="l" defTabSz="914400" rtl="0" eaLnBrk="1" latinLnBrk="0" hangingPunct="1">
        <a:lnSpc>
          <a:spcPct val="90000"/>
        </a:lnSpc>
        <a:spcBef>
          <a:spcPct val="0"/>
        </a:spcBef>
        <a:buNone/>
        <a:defRPr sz="45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119" userDrawn="1">
          <p15:clr>
            <a:srgbClr val="F26B43"/>
          </p15:clr>
        </p15:guide>
        <p15:guide id="2" pos="3840" userDrawn="1">
          <p15:clr>
            <a:srgbClr val="F26B43"/>
          </p15:clr>
        </p15:guide>
        <p15:guide id="3" pos="211" userDrawn="1">
          <p15:clr>
            <a:srgbClr val="F26B43"/>
          </p15:clr>
        </p15:guide>
        <p15:guide id="4" pos="7469" userDrawn="1">
          <p15:clr>
            <a:srgbClr val="F26B43"/>
          </p15:clr>
        </p15:guide>
        <p15:guide id="5" orient="horz" pos="2260" userDrawn="1">
          <p15:clr>
            <a:srgbClr val="F26B43"/>
          </p15:clr>
        </p15:guide>
        <p15:guide id="6" orient="horz" pos="374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032000" y="190500"/>
            <a:ext cx="9347200" cy="15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5123" name="Rectangle 3"/>
          <p:cNvSpPr>
            <a:spLocks noGrp="1" noChangeArrowheads="1"/>
          </p:cNvSpPr>
          <p:nvPr>
            <p:ph type="body" idx="1"/>
          </p:nvPr>
        </p:nvSpPr>
        <p:spPr bwMode="auto">
          <a:xfrm>
            <a:off x="2032000" y="1905000"/>
            <a:ext cx="9347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148" name="Rectangle 4"/>
          <p:cNvSpPr>
            <a:spLocks noGrp="1" noChangeArrowheads="1"/>
          </p:cNvSpPr>
          <p:nvPr>
            <p:ph type="dt" sz="half" idx="2"/>
          </p:nvPr>
        </p:nvSpPr>
        <p:spPr bwMode="auto">
          <a:xfrm>
            <a:off x="88392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smtClean="0"/>
            </a:lvl1pPr>
          </a:lstStyle>
          <a:p>
            <a:pPr fontAlgn="base">
              <a:spcBef>
                <a:spcPct val="0"/>
              </a:spcBef>
              <a:spcAft>
                <a:spcPct val="0"/>
              </a:spcAft>
              <a:defRPr/>
            </a:pPr>
            <a:endParaRPr lang="ru-RU">
              <a:solidFill>
                <a:srgbClr val="336666"/>
              </a:solidFill>
            </a:endParaRPr>
          </a:p>
        </p:txBody>
      </p:sp>
      <p:sp>
        <p:nvSpPr>
          <p:cNvPr id="6149" name="Rectangle 5"/>
          <p:cNvSpPr>
            <a:spLocks noGrp="1" noChangeArrowheads="1"/>
          </p:cNvSpPr>
          <p:nvPr>
            <p:ph type="ftr" sz="quarter" idx="3"/>
          </p:nvPr>
        </p:nvSpPr>
        <p:spPr bwMode="auto">
          <a:xfrm>
            <a:off x="43688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smtClean="0"/>
            </a:lvl1pPr>
          </a:lstStyle>
          <a:p>
            <a:pPr fontAlgn="base">
              <a:spcBef>
                <a:spcPct val="0"/>
              </a:spcBef>
              <a:spcAft>
                <a:spcPct val="0"/>
              </a:spcAft>
              <a:defRPr/>
            </a:pPr>
            <a:endParaRPr lang="ru-RU">
              <a:solidFill>
                <a:srgbClr val="336666"/>
              </a:solidFill>
            </a:endParaRPr>
          </a:p>
        </p:txBody>
      </p:sp>
      <p:sp>
        <p:nvSpPr>
          <p:cNvPr id="6150" name="Rectangle 6"/>
          <p:cNvSpPr>
            <a:spLocks noGrp="1" noChangeArrowheads="1"/>
          </p:cNvSpPr>
          <p:nvPr>
            <p:ph type="sldNum" sz="quarter" idx="4"/>
          </p:nvPr>
        </p:nvSpPr>
        <p:spPr bwMode="auto">
          <a:xfrm>
            <a:off x="2032000" y="6248400"/>
            <a:ext cx="172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mtClean="0"/>
            </a:lvl1pPr>
          </a:lstStyle>
          <a:p>
            <a:pPr fontAlgn="base">
              <a:spcBef>
                <a:spcPct val="0"/>
              </a:spcBef>
              <a:spcAft>
                <a:spcPct val="0"/>
              </a:spcAft>
              <a:defRPr/>
            </a:pPr>
            <a:fld id="{6FB0F79C-5FAA-4753-B94D-F6D3AE4F1247}" type="slidenum">
              <a:rPr lang="ru-RU" sz="1400">
                <a:solidFill>
                  <a:srgbClr val="336666"/>
                </a:solidFill>
              </a:rPr>
              <a:pPr fontAlgn="base">
                <a:spcBef>
                  <a:spcPct val="0"/>
                </a:spcBef>
                <a:spcAft>
                  <a:spcPct val="0"/>
                </a:spcAft>
                <a:defRPr/>
              </a:pPr>
              <a:t>‹№›</a:t>
            </a:fld>
            <a:endParaRPr lang="ru-RU" sz="1400">
              <a:solidFill>
                <a:srgbClr val="336666"/>
              </a:solidFill>
            </a:endParaRPr>
          </a:p>
        </p:txBody>
      </p:sp>
      <p:sp>
        <p:nvSpPr>
          <p:cNvPr id="5127" name="Line 7"/>
          <p:cNvSpPr>
            <a:spLocks noChangeShapeType="1"/>
          </p:cNvSpPr>
          <p:nvPr/>
        </p:nvSpPr>
        <p:spPr bwMode="auto">
          <a:xfrm flipV="1">
            <a:off x="1828800" y="304800"/>
            <a:ext cx="0" cy="129540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uk-UA" sz="1400" smtClean="0">
              <a:solidFill>
                <a:srgbClr val="336666"/>
              </a:solidFill>
            </a:endParaRPr>
          </a:p>
        </p:txBody>
      </p:sp>
      <p:sp>
        <p:nvSpPr>
          <p:cNvPr id="5128" name="Oval 8"/>
          <p:cNvSpPr>
            <a:spLocks noChangeArrowheads="1"/>
          </p:cNvSpPr>
          <p:nvPr/>
        </p:nvSpPr>
        <p:spPr bwMode="auto">
          <a:xfrm>
            <a:off x="203200" y="838200"/>
            <a:ext cx="304800" cy="228600"/>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uk-UA" sz="2400" smtClean="0">
              <a:solidFill>
                <a:srgbClr val="336666"/>
              </a:solidFill>
              <a:latin typeface="Times New Roman" pitchFamily="18" charset="0"/>
            </a:endParaRPr>
          </a:p>
        </p:txBody>
      </p:sp>
      <p:sp>
        <p:nvSpPr>
          <p:cNvPr id="5129" name="Oval 9"/>
          <p:cNvSpPr>
            <a:spLocks noChangeArrowheads="1"/>
          </p:cNvSpPr>
          <p:nvPr/>
        </p:nvSpPr>
        <p:spPr bwMode="auto">
          <a:xfrm>
            <a:off x="719667" y="838200"/>
            <a:ext cx="304800" cy="22860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uk-UA" sz="2400" smtClean="0">
              <a:solidFill>
                <a:srgbClr val="336666"/>
              </a:solidFill>
              <a:latin typeface="Times New Roman" pitchFamily="18" charset="0"/>
            </a:endParaRPr>
          </a:p>
        </p:txBody>
      </p:sp>
      <p:sp>
        <p:nvSpPr>
          <p:cNvPr id="5130" name="Oval 10"/>
          <p:cNvSpPr>
            <a:spLocks noChangeArrowheads="1"/>
          </p:cNvSpPr>
          <p:nvPr/>
        </p:nvSpPr>
        <p:spPr bwMode="auto">
          <a:xfrm>
            <a:off x="1236133" y="838200"/>
            <a:ext cx="304800" cy="22860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uk-UA" sz="2400" smtClean="0">
              <a:solidFill>
                <a:srgbClr val="336666"/>
              </a:solidFill>
              <a:latin typeface="Times New Roman" pitchFamily="18" charset="0"/>
            </a:endParaRPr>
          </a:p>
        </p:txBody>
      </p:sp>
    </p:spTree>
    <p:extLst>
      <p:ext uri="{BB962C8B-B14F-4D97-AF65-F5344CB8AC3E}">
        <p14:creationId xmlns:p14="http://schemas.microsoft.com/office/powerpoint/2010/main" val="189406744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0000"/>
        <a:buFont typeface="Wingdings" pitchFamily="2" charset="2"/>
        <a:buChar char="¢"/>
        <a:defRPr sz="30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l"/>
        <a:defRPr sz="2800">
          <a:solidFill>
            <a:schemeClr val="tx2"/>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032000" y="190500"/>
            <a:ext cx="9347200" cy="15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5123" name="Rectangle 3"/>
          <p:cNvSpPr>
            <a:spLocks noGrp="1" noChangeArrowheads="1"/>
          </p:cNvSpPr>
          <p:nvPr>
            <p:ph type="body" idx="1"/>
          </p:nvPr>
        </p:nvSpPr>
        <p:spPr bwMode="auto">
          <a:xfrm>
            <a:off x="2032000" y="1905000"/>
            <a:ext cx="9347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148" name="Rectangle 4"/>
          <p:cNvSpPr>
            <a:spLocks noGrp="1" noChangeArrowheads="1"/>
          </p:cNvSpPr>
          <p:nvPr>
            <p:ph type="dt" sz="half" idx="2"/>
          </p:nvPr>
        </p:nvSpPr>
        <p:spPr bwMode="auto">
          <a:xfrm>
            <a:off x="88392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smtClean="0"/>
            </a:lvl1pPr>
          </a:lstStyle>
          <a:p>
            <a:pPr fontAlgn="base">
              <a:spcBef>
                <a:spcPct val="0"/>
              </a:spcBef>
              <a:spcAft>
                <a:spcPct val="0"/>
              </a:spcAft>
              <a:defRPr/>
            </a:pPr>
            <a:endParaRPr lang="ru-RU">
              <a:solidFill>
                <a:srgbClr val="336666"/>
              </a:solidFill>
            </a:endParaRPr>
          </a:p>
        </p:txBody>
      </p:sp>
      <p:sp>
        <p:nvSpPr>
          <p:cNvPr id="6149" name="Rectangle 5"/>
          <p:cNvSpPr>
            <a:spLocks noGrp="1" noChangeArrowheads="1"/>
          </p:cNvSpPr>
          <p:nvPr>
            <p:ph type="ftr" sz="quarter" idx="3"/>
          </p:nvPr>
        </p:nvSpPr>
        <p:spPr bwMode="auto">
          <a:xfrm>
            <a:off x="43688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smtClean="0"/>
            </a:lvl1pPr>
          </a:lstStyle>
          <a:p>
            <a:pPr fontAlgn="base">
              <a:spcBef>
                <a:spcPct val="0"/>
              </a:spcBef>
              <a:spcAft>
                <a:spcPct val="0"/>
              </a:spcAft>
              <a:defRPr/>
            </a:pPr>
            <a:endParaRPr lang="ru-RU">
              <a:solidFill>
                <a:srgbClr val="336666"/>
              </a:solidFill>
            </a:endParaRPr>
          </a:p>
        </p:txBody>
      </p:sp>
      <p:sp>
        <p:nvSpPr>
          <p:cNvPr id="6150" name="Rectangle 6"/>
          <p:cNvSpPr>
            <a:spLocks noGrp="1" noChangeArrowheads="1"/>
          </p:cNvSpPr>
          <p:nvPr>
            <p:ph type="sldNum" sz="quarter" idx="4"/>
          </p:nvPr>
        </p:nvSpPr>
        <p:spPr bwMode="auto">
          <a:xfrm>
            <a:off x="2032000" y="6248400"/>
            <a:ext cx="172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mtClean="0"/>
            </a:lvl1pPr>
          </a:lstStyle>
          <a:p>
            <a:pPr fontAlgn="base">
              <a:spcBef>
                <a:spcPct val="0"/>
              </a:spcBef>
              <a:spcAft>
                <a:spcPct val="0"/>
              </a:spcAft>
              <a:defRPr/>
            </a:pPr>
            <a:fld id="{6FB0F79C-5FAA-4753-B94D-F6D3AE4F1247}" type="slidenum">
              <a:rPr lang="ru-RU" sz="1400">
                <a:solidFill>
                  <a:srgbClr val="336666"/>
                </a:solidFill>
              </a:rPr>
              <a:pPr fontAlgn="base">
                <a:spcBef>
                  <a:spcPct val="0"/>
                </a:spcBef>
                <a:spcAft>
                  <a:spcPct val="0"/>
                </a:spcAft>
                <a:defRPr/>
              </a:pPr>
              <a:t>‹№›</a:t>
            </a:fld>
            <a:endParaRPr lang="ru-RU" sz="1400">
              <a:solidFill>
                <a:srgbClr val="336666"/>
              </a:solidFill>
            </a:endParaRPr>
          </a:p>
        </p:txBody>
      </p:sp>
      <p:sp>
        <p:nvSpPr>
          <p:cNvPr id="5127" name="Line 7"/>
          <p:cNvSpPr>
            <a:spLocks noChangeShapeType="1"/>
          </p:cNvSpPr>
          <p:nvPr/>
        </p:nvSpPr>
        <p:spPr bwMode="auto">
          <a:xfrm flipV="1">
            <a:off x="1828800" y="304800"/>
            <a:ext cx="0" cy="129540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uk-UA" sz="1400" smtClean="0">
              <a:solidFill>
                <a:srgbClr val="336666"/>
              </a:solidFill>
            </a:endParaRPr>
          </a:p>
        </p:txBody>
      </p:sp>
      <p:sp>
        <p:nvSpPr>
          <p:cNvPr id="5128" name="Oval 8"/>
          <p:cNvSpPr>
            <a:spLocks noChangeArrowheads="1"/>
          </p:cNvSpPr>
          <p:nvPr/>
        </p:nvSpPr>
        <p:spPr bwMode="auto">
          <a:xfrm>
            <a:off x="203200" y="838200"/>
            <a:ext cx="304800" cy="228600"/>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uk-UA" sz="2400" smtClean="0">
              <a:solidFill>
                <a:srgbClr val="336666"/>
              </a:solidFill>
              <a:latin typeface="Times New Roman" pitchFamily="18" charset="0"/>
            </a:endParaRPr>
          </a:p>
        </p:txBody>
      </p:sp>
      <p:sp>
        <p:nvSpPr>
          <p:cNvPr id="5129" name="Oval 9"/>
          <p:cNvSpPr>
            <a:spLocks noChangeArrowheads="1"/>
          </p:cNvSpPr>
          <p:nvPr/>
        </p:nvSpPr>
        <p:spPr bwMode="auto">
          <a:xfrm>
            <a:off x="719667" y="838200"/>
            <a:ext cx="304800" cy="22860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uk-UA" sz="2400" smtClean="0">
              <a:solidFill>
                <a:srgbClr val="336666"/>
              </a:solidFill>
              <a:latin typeface="Times New Roman" pitchFamily="18" charset="0"/>
            </a:endParaRPr>
          </a:p>
        </p:txBody>
      </p:sp>
      <p:sp>
        <p:nvSpPr>
          <p:cNvPr id="5130" name="Oval 10"/>
          <p:cNvSpPr>
            <a:spLocks noChangeArrowheads="1"/>
          </p:cNvSpPr>
          <p:nvPr/>
        </p:nvSpPr>
        <p:spPr bwMode="auto">
          <a:xfrm>
            <a:off x="1236133" y="838200"/>
            <a:ext cx="304800" cy="22860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uk-UA" sz="2400" smtClean="0">
              <a:solidFill>
                <a:srgbClr val="336666"/>
              </a:solidFill>
              <a:latin typeface="Times New Roman" pitchFamily="18" charset="0"/>
            </a:endParaRPr>
          </a:p>
        </p:txBody>
      </p:sp>
    </p:spTree>
    <p:extLst>
      <p:ext uri="{BB962C8B-B14F-4D97-AF65-F5344CB8AC3E}">
        <p14:creationId xmlns:p14="http://schemas.microsoft.com/office/powerpoint/2010/main" val="50242534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0000"/>
        <a:buFont typeface="Wingdings" pitchFamily="2" charset="2"/>
        <a:buChar char="¢"/>
        <a:defRPr sz="30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l"/>
        <a:defRPr sz="2800">
          <a:solidFill>
            <a:schemeClr val="tx2"/>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032000" y="190500"/>
            <a:ext cx="9347200" cy="15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5123" name="Rectangle 3"/>
          <p:cNvSpPr>
            <a:spLocks noGrp="1" noChangeArrowheads="1"/>
          </p:cNvSpPr>
          <p:nvPr>
            <p:ph type="body" idx="1"/>
          </p:nvPr>
        </p:nvSpPr>
        <p:spPr bwMode="auto">
          <a:xfrm>
            <a:off x="2032000" y="1905000"/>
            <a:ext cx="9347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148" name="Rectangle 4"/>
          <p:cNvSpPr>
            <a:spLocks noGrp="1" noChangeArrowheads="1"/>
          </p:cNvSpPr>
          <p:nvPr>
            <p:ph type="dt" sz="half" idx="2"/>
          </p:nvPr>
        </p:nvSpPr>
        <p:spPr bwMode="auto">
          <a:xfrm>
            <a:off x="88392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smtClean="0"/>
            </a:lvl1pPr>
          </a:lstStyle>
          <a:p>
            <a:pPr fontAlgn="base">
              <a:spcBef>
                <a:spcPct val="0"/>
              </a:spcBef>
              <a:spcAft>
                <a:spcPct val="0"/>
              </a:spcAft>
              <a:defRPr/>
            </a:pPr>
            <a:endParaRPr lang="ru-RU">
              <a:solidFill>
                <a:srgbClr val="336666"/>
              </a:solidFill>
            </a:endParaRPr>
          </a:p>
        </p:txBody>
      </p:sp>
      <p:sp>
        <p:nvSpPr>
          <p:cNvPr id="6149" name="Rectangle 5"/>
          <p:cNvSpPr>
            <a:spLocks noGrp="1" noChangeArrowheads="1"/>
          </p:cNvSpPr>
          <p:nvPr>
            <p:ph type="ftr" sz="quarter" idx="3"/>
          </p:nvPr>
        </p:nvSpPr>
        <p:spPr bwMode="auto">
          <a:xfrm>
            <a:off x="43688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smtClean="0"/>
            </a:lvl1pPr>
          </a:lstStyle>
          <a:p>
            <a:pPr fontAlgn="base">
              <a:spcBef>
                <a:spcPct val="0"/>
              </a:spcBef>
              <a:spcAft>
                <a:spcPct val="0"/>
              </a:spcAft>
              <a:defRPr/>
            </a:pPr>
            <a:endParaRPr lang="ru-RU">
              <a:solidFill>
                <a:srgbClr val="336666"/>
              </a:solidFill>
            </a:endParaRPr>
          </a:p>
        </p:txBody>
      </p:sp>
      <p:sp>
        <p:nvSpPr>
          <p:cNvPr id="6150" name="Rectangle 6"/>
          <p:cNvSpPr>
            <a:spLocks noGrp="1" noChangeArrowheads="1"/>
          </p:cNvSpPr>
          <p:nvPr>
            <p:ph type="sldNum" sz="quarter" idx="4"/>
          </p:nvPr>
        </p:nvSpPr>
        <p:spPr bwMode="auto">
          <a:xfrm>
            <a:off x="2032000" y="6248400"/>
            <a:ext cx="172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mtClean="0"/>
            </a:lvl1pPr>
          </a:lstStyle>
          <a:p>
            <a:pPr fontAlgn="base">
              <a:spcBef>
                <a:spcPct val="0"/>
              </a:spcBef>
              <a:spcAft>
                <a:spcPct val="0"/>
              </a:spcAft>
              <a:defRPr/>
            </a:pPr>
            <a:fld id="{6FB0F79C-5FAA-4753-B94D-F6D3AE4F1247}" type="slidenum">
              <a:rPr lang="ru-RU" sz="1400">
                <a:solidFill>
                  <a:srgbClr val="336666"/>
                </a:solidFill>
              </a:rPr>
              <a:pPr fontAlgn="base">
                <a:spcBef>
                  <a:spcPct val="0"/>
                </a:spcBef>
                <a:spcAft>
                  <a:spcPct val="0"/>
                </a:spcAft>
                <a:defRPr/>
              </a:pPr>
              <a:t>‹№›</a:t>
            </a:fld>
            <a:endParaRPr lang="ru-RU" sz="1400">
              <a:solidFill>
                <a:srgbClr val="336666"/>
              </a:solidFill>
            </a:endParaRPr>
          </a:p>
        </p:txBody>
      </p:sp>
      <p:sp>
        <p:nvSpPr>
          <p:cNvPr id="5127" name="Line 7"/>
          <p:cNvSpPr>
            <a:spLocks noChangeShapeType="1"/>
          </p:cNvSpPr>
          <p:nvPr/>
        </p:nvSpPr>
        <p:spPr bwMode="auto">
          <a:xfrm flipV="1">
            <a:off x="1828800" y="304800"/>
            <a:ext cx="0" cy="129540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uk-UA" sz="1400" smtClean="0">
              <a:solidFill>
                <a:srgbClr val="336666"/>
              </a:solidFill>
            </a:endParaRPr>
          </a:p>
        </p:txBody>
      </p:sp>
      <p:sp>
        <p:nvSpPr>
          <p:cNvPr id="5128" name="Oval 8"/>
          <p:cNvSpPr>
            <a:spLocks noChangeArrowheads="1"/>
          </p:cNvSpPr>
          <p:nvPr/>
        </p:nvSpPr>
        <p:spPr bwMode="auto">
          <a:xfrm>
            <a:off x="203200" y="838200"/>
            <a:ext cx="304800" cy="228600"/>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uk-UA" sz="2400" smtClean="0">
              <a:solidFill>
                <a:srgbClr val="336666"/>
              </a:solidFill>
              <a:latin typeface="Times New Roman" pitchFamily="18" charset="0"/>
            </a:endParaRPr>
          </a:p>
        </p:txBody>
      </p:sp>
      <p:sp>
        <p:nvSpPr>
          <p:cNvPr id="5129" name="Oval 9"/>
          <p:cNvSpPr>
            <a:spLocks noChangeArrowheads="1"/>
          </p:cNvSpPr>
          <p:nvPr/>
        </p:nvSpPr>
        <p:spPr bwMode="auto">
          <a:xfrm>
            <a:off x="719667" y="838200"/>
            <a:ext cx="304800" cy="22860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uk-UA" sz="2400" smtClean="0">
              <a:solidFill>
                <a:srgbClr val="336666"/>
              </a:solidFill>
              <a:latin typeface="Times New Roman" pitchFamily="18" charset="0"/>
            </a:endParaRPr>
          </a:p>
        </p:txBody>
      </p:sp>
      <p:sp>
        <p:nvSpPr>
          <p:cNvPr id="5130" name="Oval 10"/>
          <p:cNvSpPr>
            <a:spLocks noChangeArrowheads="1"/>
          </p:cNvSpPr>
          <p:nvPr/>
        </p:nvSpPr>
        <p:spPr bwMode="auto">
          <a:xfrm>
            <a:off x="1236133" y="838200"/>
            <a:ext cx="304800" cy="22860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uk-UA" sz="2400" smtClean="0">
              <a:solidFill>
                <a:srgbClr val="336666"/>
              </a:solidFill>
              <a:latin typeface="Times New Roman" pitchFamily="18" charset="0"/>
            </a:endParaRPr>
          </a:p>
        </p:txBody>
      </p:sp>
    </p:spTree>
    <p:extLst>
      <p:ext uri="{BB962C8B-B14F-4D97-AF65-F5344CB8AC3E}">
        <p14:creationId xmlns:p14="http://schemas.microsoft.com/office/powerpoint/2010/main" val="37538912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0000"/>
        <a:buFont typeface="Wingdings" pitchFamily="2" charset="2"/>
        <a:buChar char="¢"/>
        <a:defRPr sz="30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l"/>
        <a:defRPr sz="2800">
          <a:solidFill>
            <a:schemeClr val="tx2"/>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032000" y="190500"/>
            <a:ext cx="9347200" cy="15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5123" name="Rectangle 3"/>
          <p:cNvSpPr>
            <a:spLocks noGrp="1" noChangeArrowheads="1"/>
          </p:cNvSpPr>
          <p:nvPr>
            <p:ph type="body" idx="1"/>
          </p:nvPr>
        </p:nvSpPr>
        <p:spPr bwMode="auto">
          <a:xfrm>
            <a:off x="2032000" y="1905000"/>
            <a:ext cx="9347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148" name="Rectangle 4"/>
          <p:cNvSpPr>
            <a:spLocks noGrp="1" noChangeArrowheads="1"/>
          </p:cNvSpPr>
          <p:nvPr>
            <p:ph type="dt" sz="half" idx="2"/>
          </p:nvPr>
        </p:nvSpPr>
        <p:spPr bwMode="auto">
          <a:xfrm>
            <a:off x="88392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smtClean="0"/>
            </a:lvl1pPr>
          </a:lstStyle>
          <a:p>
            <a:pPr fontAlgn="base">
              <a:spcBef>
                <a:spcPct val="0"/>
              </a:spcBef>
              <a:spcAft>
                <a:spcPct val="0"/>
              </a:spcAft>
              <a:defRPr/>
            </a:pPr>
            <a:endParaRPr lang="ru-RU">
              <a:solidFill>
                <a:srgbClr val="336666"/>
              </a:solidFill>
            </a:endParaRPr>
          </a:p>
        </p:txBody>
      </p:sp>
      <p:sp>
        <p:nvSpPr>
          <p:cNvPr id="6149" name="Rectangle 5"/>
          <p:cNvSpPr>
            <a:spLocks noGrp="1" noChangeArrowheads="1"/>
          </p:cNvSpPr>
          <p:nvPr>
            <p:ph type="ftr" sz="quarter" idx="3"/>
          </p:nvPr>
        </p:nvSpPr>
        <p:spPr bwMode="auto">
          <a:xfrm>
            <a:off x="43688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smtClean="0"/>
            </a:lvl1pPr>
          </a:lstStyle>
          <a:p>
            <a:pPr fontAlgn="base">
              <a:spcBef>
                <a:spcPct val="0"/>
              </a:spcBef>
              <a:spcAft>
                <a:spcPct val="0"/>
              </a:spcAft>
              <a:defRPr/>
            </a:pPr>
            <a:endParaRPr lang="ru-RU">
              <a:solidFill>
                <a:srgbClr val="336666"/>
              </a:solidFill>
            </a:endParaRPr>
          </a:p>
        </p:txBody>
      </p:sp>
      <p:sp>
        <p:nvSpPr>
          <p:cNvPr id="6150" name="Rectangle 6"/>
          <p:cNvSpPr>
            <a:spLocks noGrp="1" noChangeArrowheads="1"/>
          </p:cNvSpPr>
          <p:nvPr>
            <p:ph type="sldNum" sz="quarter" idx="4"/>
          </p:nvPr>
        </p:nvSpPr>
        <p:spPr bwMode="auto">
          <a:xfrm>
            <a:off x="2032000" y="6248400"/>
            <a:ext cx="172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mtClean="0"/>
            </a:lvl1pPr>
          </a:lstStyle>
          <a:p>
            <a:pPr fontAlgn="base">
              <a:spcBef>
                <a:spcPct val="0"/>
              </a:spcBef>
              <a:spcAft>
                <a:spcPct val="0"/>
              </a:spcAft>
              <a:defRPr/>
            </a:pPr>
            <a:fld id="{6FB0F79C-5FAA-4753-B94D-F6D3AE4F1247}" type="slidenum">
              <a:rPr lang="ru-RU" sz="1400">
                <a:solidFill>
                  <a:srgbClr val="336666"/>
                </a:solidFill>
              </a:rPr>
              <a:pPr fontAlgn="base">
                <a:spcBef>
                  <a:spcPct val="0"/>
                </a:spcBef>
                <a:spcAft>
                  <a:spcPct val="0"/>
                </a:spcAft>
                <a:defRPr/>
              </a:pPr>
              <a:t>‹№›</a:t>
            </a:fld>
            <a:endParaRPr lang="ru-RU" sz="1400">
              <a:solidFill>
                <a:srgbClr val="336666"/>
              </a:solidFill>
            </a:endParaRPr>
          </a:p>
        </p:txBody>
      </p:sp>
      <p:sp>
        <p:nvSpPr>
          <p:cNvPr id="5127" name="Line 7"/>
          <p:cNvSpPr>
            <a:spLocks noChangeShapeType="1"/>
          </p:cNvSpPr>
          <p:nvPr/>
        </p:nvSpPr>
        <p:spPr bwMode="auto">
          <a:xfrm flipV="1">
            <a:off x="1828800" y="304800"/>
            <a:ext cx="0" cy="129540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uk-UA" sz="1400" smtClean="0">
              <a:solidFill>
                <a:srgbClr val="336666"/>
              </a:solidFill>
            </a:endParaRPr>
          </a:p>
        </p:txBody>
      </p:sp>
      <p:sp>
        <p:nvSpPr>
          <p:cNvPr id="5128" name="Oval 8"/>
          <p:cNvSpPr>
            <a:spLocks noChangeArrowheads="1"/>
          </p:cNvSpPr>
          <p:nvPr/>
        </p:nvSpPr>
        <p:spPr bwMode="auto">
          <a:xfrm>
            <a:off x="203200" y="838200"/>
            <a:ext cx="304800" cy="228600"/>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uk-UA" sz="2400" smtClean="0">
              <a:solidFill>
                <a:srgbClr val="336666"/>
              </a:solidFill>
              <a:latin typeface="Times New Roman" pitchFamily="18" charset="0"/>
            </a:endParaRPr>
          </a:p>
        </p:txBody>
      </p:sp>
      <p:sp>
        <p:nvSpPr>
          <p:cNvPr id="5129" name="Oval 9"/>
          <p:cNvSpPr>
            <a:spLocks noChangeArrowheads="1"/>
          </p:cNvSpPr>
          <p:nvPr/>
        </p:nvSpPr>
        <p:spPr bwMode="auto">
          <a:xfrm>
            <a:off x="719667" y="838200"/>
            <a:ext cx="304800" cy="22860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uk-UA" sz="2400" smtClean="0">
              <a:solidFill>
                <a:srgbClr val="336666"/>
              </a:solidFill>
              <a:latin typeface="Times New Roman" pitchFamily="18" charset="0"/>
            </a:endParaRPr>
          </a:p>
        </p:txBody>
      </p:sp>
      <p:sp>
        <p:nvSpPr>
          <p:cNvPr id="5130" name="Oval 10"/>
          <p:cNvSpPr>
            <a:spLocks noChangeArrowheads="1"/>
          </p:cNvSpPr>
          <p:nvPr/>
        </p:nvSpPr>
        <p:spPr bwMode="auto">
          <a:xfrm>
            <a:off x="1236133" y="838200"/>
            <a:ext cx="304800" cy="22860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uk-UA" sz="2400" smtClean="0">
              <a:solidFill>
                <a:srgbClr val="336666"/>
              </a:solidFill>
              <a:latin typeface="Times New Roman" pitchFamily="18" charset="0"/>
            </a:endParaRPr>
          </a:p>
        </p:txBody>
      </p:sp>
    </p:spTree>
    <p:extLst>
      <p:ext uri="{BB962C8B-B14F-4D97-AF65-F5344CB8AC3E}">
        <p14:creationId xmlns:p14="http://schemas.microsoft.com/office/powerpoint/2010/main" val="130817854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0000"/>
        <a:buFont typeface="Wingdings" pitchFamily="2" charset="2"/>
        <a:buChar char="¢"/>
        <a:defRPr sz="30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l"/>
        <a:defRPr sz="2800">
          <a:solidFill>
            <a:schemeClr val="tx2"/>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922891A-BDD8-3996-E15C-F0A021C7113F}"/>
              </a:ext>
            </a:extLst>
          </p:cNvPr>
          <p:cNvSpPr>
            <a:spLocks noGrp="1"/>
          </p:cNvSpPr>
          <p:nvPr>
            <p:ph type="title"/>
          </p:nvPr>
        </p:nvSpPr>
        <p:spPr>
          <a:xfrm>
            <a:off x="9" y="1253067"/>
            <a:ext cx="12279087" cy="4986866"/>
          </a:xfrm>
        </p:spPr>
        <p:txBody>
          <a:bodyPr>
            <a:normAutofit fontScale="90000"/>
          </a:bodyPr>
          <a:lstStyle/>
          <a:p>
            <a:r>
              <a:rPr lang="uk-UA" sz="3000" b="1" dirty="0">
                <a:solidFill>
                  <a:srgbClr val="00B0F0"/>
                </a:solidFill>
                <a:latin typeface="Times New Roman" pitchFamily="18" charset="0"/>
                <a:cs typeface="Times New Roman" pitchFamily="18" charset="0"/>
              </a:rPr>
              <a:t/>
            </a:r>
            <a:br>
              <a:rPr lang="uk-UA" sz="3000" b="1" dirty="0">
                <a:solidFill>
                  <a:srgbClr val="00B0F0"/>
                </a:solidFill>
                <a:latin typeface="Times New Roman" pitchFamily="18" charset="0"/>
                <a:cs typeface="Times New Roman" pitchFamily="18" charset="0"/>
              </a:rPr>
            </a:br>
            <a:r>
              <a:rPr lang="uk-UA" sz="3000" b="1" dirty="0">
                <a:solidFill>
                  <a:schemeClr val="accent1">
                    <a:lumMod val="60000"/>
                    <a:lumOff val="40000"/>
                  </a:schemeClr>
                </a:solidFill>
                <a:latin typeface="Times New Roman" pitchFamily="18" charset="0"/>
                <a:cs typeface="Times New Roman" pitchFamily="18" charset="0"/>
              </a:rPr>
              <a:t/>
            </a:r>
            <a:br>
              <a:rPr lang="uk-UA" sz="3000" b="1" dirty="0">
                <a:solidFill>
                  <a:schemeClr val="accent1">
                    <a:lumMod val="60000"/>
                    <a:lumOff val="40000"/>
                  </a:schemeClr>
                </a:solidFill>
                <a:latin typeface="Times New Roman" pitchFamily="18" charset="0"/>
                <a:cs typeface="Times New Roman" pitchFamily="18" charset="0"/>
              </a:rPr>
            </a:br>
            <a:r>
              <a:rPr lang="uk-UA" sz="3000" b="1" dirty="0">
                <a:solidFill>
                  <a:srgbClr val="92D050"/>
                </a:solidFill>
                <a:latin typeface="Times New Roman" pitchFamily="18" charset="0"/>
                <a:cs typeface="Times New Roman" pitchFamily="18" charset="0"/>
              </a:rPr>
              <a:t>Тема 2.3. Міжнародні розрахунки і банківське обслуговування ЗЕД </a:t>
            </a:r>
            <a:r>
              <a:rPr lang="uk-UA" sz="3000" b="1" dirty="0" smtClean="0">
                <a:solidFill>
                  <a:srgbClr val="92D050"/>
                </a:solidFill>
                <a:latin typeface="Times New Roman" pitchFamily="18" charset="0"/>
                <a:cs typeface="Times New Roman" pitchFamily="18" charset="0"/>
              </a:rPr>
              <a:t>підприємства</a:t>
            </a:r>
            <a:br>
              <a:rPr lang="uk-UA" sz="3000" b="1" dirty="0" smtClean="0">
                <a:solidFill>
                  <a:srgbClr val="92D050"/>
                </a:solidFill>
                <a:latin typeface="Times New Roman" pitchFamily="18" charset="0"/>
                <a:cs typeface="Times New Roman" pitchFamily="18" charset="0"/>
              </a:rPr>
            </a:br>
            <a:r>
              <a:rPr lang="uk-UA" sz="3000" b="1" dirty="0">
                <a:solidFill>
                  <a:schemeClr val="bg2">
                    <a:lumMod val="20000"/>
                    <a:lumOff val="80000"/>
                  </a:schemeClr>
                </a:solidFill>
                <a:latin typeface="Times New Roman" pitchFamily="18" charset="0"/>
                <a:cs typeface="Times New Roman" pitchFamily="18" charset="0"/>
              </a:rPr>
              <a:t/>
            </a:r>
            <a:br>
              <a:rPr lang="uk-UA" sz="3000" b="1" dirty="0">
                <a:solidFill>
                  <a:schemeClr val="bg2">
                    <a:lumMod val="20000"/>
                    <a:lumOff val="80000"/>
                  </a:schemeClr>
                </a:solidFill>
                <a:latin typeface="Times New Roman" pitchFamily="18" charset="0"/>
                <a:cs typeface="Times New Roman" pitchFamily="18" charset="0"/>
              </a:rPr>
            </a:br>
            <a:r>
              <a:rPr lang="uk-UA" sz="3000" b="1" dirty="0">
                <a:solidFill>
                  <a:schemeClr val="bg2">
                    <a:lumMod val="20000"/>
                    <a:lumOff val="80000"/>
                  </a:schemeClr>
                </a:solidFill>
                <a:latin typeface="Times New Roman" pitchFamily="18" charset="0"/>
                <a:cs typeface="Times New Roman" pitchFamily="18" charset="0"/>
              </a:rPr>
              <a:t>1. Суть, способи та форми розрахунків</a:t>
            </a:r>
            <a:r>
              <a:rPr lang="uk-UA" sz="3000" b="1" dirty="0" smtClean="0">
                <a:solidFill>
                  <a:schemeClr val="bg2">
                    <a:lumMod val="20000"/>
                    <a:lumOff val="80000"/>
                  </a:schemeClr>
                </a:solidFill>
                <a:latin typeface="Times New Roman" pitchFamily="18" charset="0"/>
                <a:cs typeface="Times New Roman" pitchFamily="18" charset="0"/>
              </a:rPr>
              <a:t>.</a:t>
            </a:r>
            <a:r>
              <a:rPr lang="uk-UA" sz="3000" b="1" dirty="0">
                <a:solidFill>
                  <a:schemeClr val="bg2">
                    <a:lumMod val="20000"/>
                    <a:lumOff val="80000"/>
                  </a:schemeClr>
                </a:solidFill>
                <a:latin typeface="Times New Roman" pitchFamily="18" charset="0"/>
                <a:cs typeface="Times New Roman" pitchFamily="18" charset="0"/>
              </a:rPr>
              <a:t/>
            </a:r>
            <a:br>
              <a:rPr lang="uk-UA" sz="3000" b="1" dirty="0">
                <a:solidFill>
                  <a:schemeClr val="bg2">
                    <a:lumMod val="20000"/>
                    <a:lumOff val="80000"/>
                  </a:schemeClr>
                </a:solidFill>
                <a:latin typeface="Times New Roman" pitchFamily="18" charset="0"/>
                <a:cs typeface="Times New Roman" pitchFamily="18" charset="0"/>
              </a:rPr>
            </a:br>
            <a:r>
              <a:rPr lang="uk-UA" sz="3000" b="1" dirty="0" smtClean="0">
                <a:solidFill>
                  <a:schemeClr val="bg2">
                    <a:lumMod val="20000"/>
                    <a:lumOff val="80000"/>
                  </a:schemeClr>
                </a:solidFill>
                <a:latin typeface="Times New Roman" pitchFamily="18" charset="0"/>
                <a:cs typeface="Times New Roman" pitchFamily="18" charset="0"/>
              </a:rPr>
              <a:t>2. </a:t>
            </a:r>
            <a:r>
              <a:rPr lang="uk-UA" sz="3000" b="1" dirty="0">
                <a:solidFill>
                  <a:schemeClr val="bg2">
                    <a:lumMod val="20000"/>
                    <a:lumOff val="80000"/>
                  </a:schemeClr>
                </a:solidFill>
                <a:latin typeface="Times New Roman" pitchFamily="18" charset="0"/>
                <a:cs typeface="Times New Roman" pitchFamily="18" charset="0"/>
              </a:rPr>
              <a:t>Засоби розрахунків</a:t>
            </a:r>
            <a:r>
              <a:rPr lang="uk-UA" sz="3000" b="1" dirty="0" smtClean="0">
                <a:solidFill>
                  <a:schemeClr val="bg2">
                    <a:lumMod val="20000"/>
                    <a:lumOff val="80000"/>
                  </a:schemeClr>
                </a:solidFill>
                <a:latin typeface="Times New Roman" pitchFamily="18" charset="0"/>
                <a:cs typeface="Times New Roman" pitchFamily="18" charset="0"/>
              </a:rPr>
              <a:t>.</a:t>
            </a:r>
            <a:br>
              <a:rPr lang="uk-UA" sz="3000" b="1" dirty="0" smtClean="0">
                <a:solidFill>
                  <a:schemeClr val="bg2">
                    <a:lumMod val="20000"/>
                    <a:lumOff val="80000"/>
                  </a:schemeClr>
                </a:solidFill>
                <a:latin typeface="Times New Roman" pitchFamily="18" charset="0"/>
                <a:cs typeface="Times New Roman" pitchFamily="18" charset="0"/>
              </a:rPr>
            </a:br>
            <a:r>
              <a:rPr lang="uk-UA" sz="3000" b="1" dirty="0" smtClean="0">
                <a:solidFill>
                  <a:schemeClr val="bg2">
                    <a:lumMod val="20000"/>
                    <a:lumOff val="80000"/>
                  </a:schemeClr>
                </a:solidFill>
                <a:latin typeface="Times New Roman" pitchFamily="18" charset="0"/>
                <a:cs typeface="Times New Roman" pitchFamily="18" charset="0"/>
              </a:rPr>
              <a:t>3. </a:t>
            </a:r>
            <a:r>
              <a:rPr lang="uk-UA" sz="3000" b="1" dirty="0">
                <a:solidFill>
                  <a:schemeClr val="bg2">
                    <a:lumMod val="20000"/>
                    <a:lumOff val="80000"/>
                  </a:schemeClr>
                </a:solidFill>
                <a:latin typeface="Times New Roman" pitchFamily="18" charset="0"/>
                <a:cs typeface="Times New Roman" pitchFamily="18" charset="0"/>
              </a:rPr>
              <a:t>Визначення валюти ціни та валюти </a:t>
            </a:r>
            <a:r>
              <a:rPr lang="uk-UA" sz="3000" b="1" dirty="0" smtClean="0">
                <a:solidFill>
                  <a:schemeClr val="bg2">
                    <a:lumMod val="20000"/>
                    <a:lumOff val="80000"/>
                  </a:schemeClr>
                </a:solidFill>
                <a:latin typeface="Times New Roman" pitchFamily="18" charset="0"/>
                <a:cs typeface="Times New Roman" pitchFamily="18" charset="0"/>
              </a:rPr>
              <a:t>платежу.</a:t>
            </a:r>
            <a:r>
              <a:rPr lang="uk-UA" sz="3000" b="1" dirty="0">
                <a:solidFill>
                  <a:schemeClr val="bg2">
                    <a:lumMod val="20000"/>
                    <a:lumOff val="80000"/>
                  </a:schemeClr>
                </a:solidFill>
                <a:latin typeface="Times New Roman" pitchFamily="18" charset="0"/>
                <a:cs typeface="Times New Roman" pitchFamily="18" charset="0"/>
              </a:rPr>
              <a:t/>
            </a:r>
            <a:br>
              <a:rPr lang="uk-UA" sz="3000" b="1" dirty="0">
                <a:solidFill>
                  <a:schemeClr val="bg2">
                    <a:lumMod val="20000"/>
                    <a:lumOff val="80000"/>
                  </a:schemeClr>
                </a:solidFill>
                <a:latin typeface="Times New Roman" pitchFamily="18" charset="0"/>
                <a:cs typeface="Times New Roman" pitchFamily="18" charset="0"/>
              </a:rPr>
            </a:br>
            <a:r>
              <a:rPr lang="uk-UA" sz="3000" b="1" dirty="0" smtClean="0">
                <a:solidFill>
                  <a:schemeClr val="bg2">
                    <a:lumMod val="20000"/>
                    <a:lumOff val="80000"/>
                  </a:schemeClr>
                </a:solidFill>
                <a:latin typeface="Times New Roman" pitchFamily="18" charset="0"/>
                <a:cs typeface="Times New Roman" pitchFamily="18" charset="0"/>
              </a:rPr>
              <a:t>4. Міжнародні </a:t>
            </a:r>
            <a:r>
              <a:rPr lang="uk-UA" sz="3000" b="1" dirty="0">
                <a:solidFill>
                  <a:schemeClr val="bg2">
                    <a:lumMod val="20000"/>
                    <a:lumOff val="80000"/>
                  </a:schemeClr>
                </a:solidFill>
                <a:latin typeface="Times New Roman" pitchFamily="18" charset="0"/>
                <a:cs typeface="Times New Roman" pitchFamily="18" charset="0"/>
              </a:rPr>
              <a:t>платіжні </a:t>
            </a:r>
            <a:r>
              <a:rPr lang="uk-UA" sz="3000" b="1" dirty="0" smtClean="0">
                <a:solidFill>
                  <a:schemeClr val="bg2">
                    <a:lumMod val="20000"/>
                    <a:lumOff val="80000"/>
                  </a:schemeClr>
                </a:solidFill>
                <a:latin typeface="Times New Roman" pitchFamily="18" charset="0"/>
                <a:cs typeface="Times New Roman" pitchFamily="18" charset="0"/>
              </a:rPr>
              <a:t>системи.</a:t>
            </a:r>
            <a:r>
              <a:rPr lang="uk-UA" sz="3000" b="1" dirty="0">
                <a:solidFill>
                  <a:schemeClr val="bg2">
                    <a:lumMod val="20000"/>
                    <a:lumOff val="80000"/>
                  </a:schemeClr>
                </a:solidFill>
                <a:latin typeface="Times New Roman" pitchFamily="18" charset="0"/>
                <a:cs typeface="Times New Roman" pitchFamily="18" charset="0"/>
              </a:rPr>
              <a:t/>
            </a:r>
            <a:br>
              <a:rPr lang="uk-UA" sz="3000" b="1" dirty="0">
                <a:solidFill>
                  <a:schemeClr val="bg2">
                    <a:lumMod val="20000"/>
                    <a:lumOff val="80000"/>
                  </a:schemeClr>
                </a:solidFill>
                <a:latin typeface="Times New Roman" pitchFamily="18" charset="0"/>
                <a:cs typeface="Times New Roman" pitchFamily="18" charset="0"/>
              </a:rPr>
            </a:br>
            <a:r>
              <a:rPr lang="uk-UA" sz="3000" b="1" dirty="0">
                <a:solidFill>
                  <a:srgbClr val="92D050"/>
                </a:solidFill>
                <a:latin typeface="Times New Roman" pitchFamily="18" charset="0"/>
                <a:cs typeface="Times New Roman" pitchFamily="18" charset="0"/>
              </a:rPr>
              <a:t/>
            </a:r>
            <a:br>
              <a:rPr lang="uk-UA" sz="3000" b="1" dirty="0">
                <a:solidFill>
                  <a:srgbClr val="92D050"/>
                </a:solidFill>
                <a:latin typeface="Times New Roman" pitchFamily="18" charset="0"/>
                <a:cs typeface="Times New Roman" pitchFamily="18" charset="0"/>
              </a:rPr>
            </a:br>
            <a:r>
              <a:rPr lang="uk-UA" sz="2500" dirty="0">
                <a:solidFill>
                  <a:schemeClr val="tx2">
                    <a:lumMod val="95000"/>
                  </a:schemeClr>
                </a:solidFill>
                <a:latin typeface="Times New Roman" pitchFamily="18" charset="0"/>
                <a:cs typeface="Times New Roman" pitchFamily="18" charset="0"/>
              </a:rPr>
              <a:t/>
            </a:r>
            <a:br>
              <a:rPr lang="uk-UA" sz="2500" dirty="0">
                <a:solidFill>
                  <a:schemeClr val="tx2">
                    <a:lumMod val="95000"/>
                  </a:schemeClr>
                </a:solidFill>
                <a:latin typeface="Times New Roman" pitchFamily="18" charset="0"/>
                <a:cs typeface="Times New Roman" pitchFamily="18" charset="0"/>
              </a:rPr>
            </a:br>
            <a:r>
              <a:rPr lang="uk-UA" sz="3600" dirty="0"/>
              <a:t/>
            </a:r>
            <a:br>
              <a:rPr lang="uk-UA" sz="3600" dirty="0"/>
            </a:br>
            <a:r>
              <a:rPr lang="uk-UA" sz="2000" dirty="0" smtClean="0">
                <a:latin typeface="Times New Roman" pitchFamily="18" charset="0"/>
                <a:cs typeface="Times New Roman" pitchFamily="18" charset="0"/>
              </a:rPr>
              <a:t/>
            </a:r>
            <a:br>
              <a:rPr lang="uk-UA" sz="2000" dirty="0" smtClean="0">
                <a:latin typeface="Times New Roman" pitchFamily="18" charset="0"/>
                <a:cs typeface="Times New Roman" pitchFamily="18" charset="0"/>
              </a:rPr>
            </a:br>
            <a:endParaRPr lang="uk-UA" sz="2000" dirty="0">
              <a:latin typeface="Times New Roman" pitchFamily="18" charset="0"/>
              <a:cs typeface="Times New Roman" pitchFamily="18" charset="0"/>
            </a:endParaRPr>
          </a:p>
        </p:txBody>
      </p:sp>
      <p:sp>
        <p:nvSpPr>
          <p:cNvPr id="3" name="Заголовок 1">
            <a:extLst>
              <a:ext uri="{FF2B5EF4-FFF2-40B4-BE49-F238E27FC236}">
                <a16:creationId xmlns="" xmlns:a16="http://schemas.microsoft.com/office/drawing/2014/main" id="{39F26C30-9404-6602-8E95-9BB8AEDFA0B4}"/>
              </a:ext>
            </a:extLst>
          </p:cNvPr>
          <p:cNvSpPr txBox="1">
            <a:spLocks/>
          </p:cNvSpPr>
          <p:nvPr/>
        </p:nvSpPr>
        <p:spPr>
          <a:xfrm>
            <a:off x="832161" y="3353201"/>
            <a:ext cx="10178143" cy="189372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5400" kern="1200">
                <a:solidFill>
                  <a:schemeClr val="bg1"/>
                </a:solidFill>
                <a:latin typeface="+mj-lt"/>
                <a:ea typeface="+mj-ea"/>
                <a:cs typeface="+mj-cs"/>
              </a:defRPr>
            </a:lvl1pPr>
          </a:lstStyle>
          <a:p>
            <a:pPr algn="r"/>
            <a:endParaRPr lang="en-US" sz="2600" dirty="0"/>
          </a:p>
        </p:txBody>
      </p:sp>
    </p:spTree>
    <p:extLst>
      <p:ext uri="{BB962C8B-B14F-4D97-AF65-F5344CB8AC3E}">
        <p14:creationId xmlns:p14="http://schemas.microsoft.com/office/powerpoint/2010/main" val="3888783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18533" y="101600"/>
            <a:ext cx="11738507" cy="5668968"/>
          </a:xfrm>
        </p:spPr>
        <p:txBody>
          <a:bodyPr/>
          <a:lstStyle/>
          <a:p>
            <a:pPr marL="0" indent="0" algn="ctr">
              <a:buNone/>
            </a:pPr>
            <a:r>
              <a:rPr lang="uk-UA" sz="2500" dirty="0">
                <a:solidFill>
                  <a:schemeClr val="bg2">
                    <a:lumMod val="75000"/>
                  </a:schemeClr>
                </a:solidFill>
                <a:latin typeface="Times New Roman" pitchFamily="18" charset="0"/>
                <a:cs typeface="Times New Roman" pitchFamily="18" charset="0"/>
              </a:rPr>
              <a:t>3. Засоби розрахунків.</a:t>
            </a:r>
            <a:endParaRPr lang="uk-UA" sz="2500" i="1" u="sng" dirty="0" smtClean="0">
              <a:solidFill>
                <a:schemeClr val="bg2">
                  <a:lumMod val="75000"/>
                </a:schemeClr>
              </a:solidFill>
              <a:latin typeface="Times New Roman" pitchFamily="18" charset="0"/>
              <a:cs typeface="Times New Roman" pitchFamily="18" charset="0"/>
            </a:endParaRPr>
          </a:p>
          <a:p>
            <a:pPr marL="0" indent="0" algn="ctr">
              <a:buNone/>
            </a:pPr>
            <a:r>
              <a:rPr lang="uk-UA" sz="1600" i="1" u="sng" dirty="0" smtClean="0">
                <a:solidFill>
                  <a:schemeClr val="tx1">
                    <a:lumMod val="50000"/>
                  </a:schemeClr>
                </a:solidFill>
                <a:latin typeface="Times New Roman" pitchFamily="18" charset="0"/>
                <a:cs typeface="Times New Roman" pitchFamily="18" charset="0"/>
              </a:rPr>
              <a:t>Механізм </a:t>
            </a:r>
            <a:r>
              <a:rPr lang="uk-UA" sz="1600" i="1" u="sng" dirty="0">
                <a:solidFill>
                  <a:schemeClr val="tx1">
                    <a:lumMod val="50000"/>
                  </a:schemeClr>
                </a:solidFill>
                <a:latin typeface="Times New Roman" pitchFamily="18" charset="0"/>
                <a:cs typeface="Times New Roman" pitchFamily="18" charset="0"/>
              </a:rPr>
              <a:t>здійснення платежів чеками</a:t>
            </a:r>
          </a:p>
          <a:p>
            <a:pPr marL="0" indent="457200" algn="just">
              <a:lnSpc>
                <a:spcPct val="100000"/>
              </a:lnSpc>
              <a:spcBef>
                <a:spcPts val="0"/>
              </a:spcBef>
              <a:buNone/>
            </a:pPr>
            <a:r>
              <a:rPr lang="uk-UA" sz="1600" i="1" u="sng" dirty="0">
                <a:solidFill>
                  <a:schemeClr val="tx1">
                    <a:lumMod val="50000"/>
                  </a:schemeClr>
                </a:solidFill>
                <a:latin typeface="Times New Roman" pitchFamily="18" charset="0"/>
                <a:cs typeface="Times New Roman" pitchFamily="18" charset="0"/>
              </a:rPr>
              <a:t>Чек</a:t>
            </a:r>
            <a:r>
              <a:rPr lang="uk-UA" sz="1600" b="0" dirty="0">
                <a:solidFill>
                  <a:schemeClr val="tx1">
                    <a:lumMod val="50000"/>
                  </a:schemeClr>
                </a:solidFill>
                <a:latin typeface="Times New Roman" pitchFamily="18" charset="0"/>
                <a:cs typeface="Times New Roman" pitchFamily="18" charset="0"/>
              </a:rPr>
              <a:t> - це безумовна пропозиція власника рахунку (чекодавця) банку здійснити </a:t>
            </a:r>
            <a:r>
              <a:rPr lang="uk-UA" sz="1600" b="0" dirty="0" smtClean="0">
                <a:solidFill>
                  <a:schemeClr val="tx1">
                    <a:lumMod val="50000"/>
                  </a:schemeClr>
                </a:solidFill>
                <a:latin typeface="Times New Roman" pitchFamily="18" charset="0"/>
                <a:cs typeface="Times New Roman" pitchFamily="18" charset="0"/>
              </a:rPr>
              <a:t>платіж зазначеної </a:t>
            </a:r>
            <a:r>
              <a:rPr lang="uk-UA" sz="1600" b="0" dirty="0">
                <a:solidFill>
                  <a:schemeClr val="tx1">
                    <a:lumMod val="50000"/>
                  </a:schemeClr>
                </a:solidFill>
                <a:latin typeface="Times New Roman" pitchFamily="18" charset="0"/>
                <a:cs typeface="Times New Roman" pitchFamily="18" charset="0"/>
              </a:rPr>
              <a:t>у чекові грошової суми певній особі або пред'явникові (</a:t>
            </a:r>
            <a:r>
              <a:rPr lang="uk-UA" sz="1600" b="0" dirty="0" err="1">
                <a:solidFill>
                  <a:schemeClr val="tx1">
                    <a:lumMod val="50000"/>
                  </a:schemeClr>
                </a:solidFill>
                <a:latin typeface="Times New Roman" pitchFamily="18" charset="0"/>
                <a:cs typeface="Times New Roman" pitchFamily="18" charset="0"/>
              </a:rPr>
              <a:t>чекоотримувачу</a:t>
            </a:r>
            <a:r>
              <a:rPr lang="uk-UA" sz="1600" b="0" dirty="0">
                <a:solidFill>
                  <a:schemeClr val="tx1">
                    <a:lumMod val="50000"/>
                  </a:schemeClr>
                </a:solidFill>
                <a:latin typeface="Times New Roman" pitchFamily="18" charset="0"/>
                <a:cs typeface="Times New Roman" pitchFamily="18" charset="0"/>
              </a:rPr>
              <a:t>) готівкою </a:t>
            </a:r>
            <a:r>
              <a:rPr lang="uk-UA" sz="1600" b="0" dirty="0" smtClean="0">
                <a:solidFill>
                  <a:schemeClr val="tx1">
                    <a:lumMod val="50000"/>
                  </a:schemeClr>
                </a:solidFill>
                <a:latin typeface="Times New Roman" pitchFamily="18" charset="0"/>
                <a:cs typeface="Times New Roman" pitchFamily="18" charset="0"/>
              </a:rPr>
              <a:t>чи перерахуванням </a:t>
            </a:r>
            <a:r>
              <a:rPr lang="uk-UA" sz="1600" b="0" dirty="0">
                <a:solidFill>
                  <a:schemeClr val="tx1">
                    <a:lumMod val="50000"/>
                  </a:schemeClr>
                </a:solidFill>
                <a:latin typeface="Times New Roman" pitchFamily="18" charset="0"/>
                <a:cs typeface="Times New Roman" pitchFamily="18" charset="0"/>
              </a:rPr>
              <a:t>грошей на рахунок у банку. Чек дуже зручний для розрахунків тоді, </a:t>
            </a:r>
            <a:r>
              <a:rPr lang="uk-UA" sz="1600" b="0" dirty="0" smtClean="0">
                <a:solidFill>
                  <a:schemeClr val="tx1">
                    <a:lumMod val="50000"/>
                  </a:schemeClr>
                </a:solidFill>
                <a:latin typeface="Times New Roman" pitchFamily="18" charset="0"/>
                <a:cs typeface="Times New Roman" pitchFamily="18" charset="0"/>
              </a:rPr>
              <a:t>коли платник </a:t>
            </a:r>
            <a:r>
              <a:rPr lang="uk-UA" sz="1600" b="0" dirty="0">
                <a:solidFill>
                  <a:schemeClr val="tx1">
                    <a:lumMod val="50000"/>
                  </a:schemeClr>
                </a:solidFill>
                <a:latin typeface="Times New Roman" pitchFamily="18" charset="0"/>
                <a:cs typeface="Times New Roman" pitchFamily="18" charset="0"/>
              </a:rPr>
              <a:t>побоюється віддавати гроші до отримання товару, а постачальник не хоче </a:t>
            </a:r>
            <a:r>
              <a:rPr lang="uk-UA" sz="1600" b="0" dirty="0" smtClean="0">
                <a:solidFill>
                  <a:schemeClr val="tx1">
                    <a:lumMod val="50000"/>
                  </a:schemeClr>
                </a:solidFill>
                <a:latin typeface="Times New Roman" pitchFamily="18" charset="0"/>
                <a:cs typeface="Times New Roman" pitchFamily="18" charset="0"/>
              </a:rPr>
              <a:t>передавати товар </a:t>
            </a:r>
            <a:r>
              <a:rPr lang="uk-UA" sz="1600" b="0" dirty="0">
                <a:solidFill>
                  <a:schemeClr val="tx1">
                    <a:lumMod val="50000"/>
                  </a:schemeClr>
                </a:solidFill>
                <a:latin typeface="Times New Roman" pitchFamily="18" charset="0"/>
                <a:cs typeface="Times New Roman" pitchFamily="18" charset="0"/>
              </a:rPr>
              <a:t>до одержання гарантій платежу. </a:t>
            </a:r>
            <a:endParaRPr lang="uk-UA" sz="16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600" b="0" dirty="0" smtClean="0">
                <a:solidFill>
                  <a:schemeClr val="tx1">
                    <a:lumMod val="50000"/>
                  </a:schemeClr>
                </a:solidFill>
                <a:latin typeface="Times New Roman" pitchFamily="18" charset="0"/>
                <a:cs typeface="Times New Roman" pitchFamily="18" charset="0"/>
              </a:rPr>
              <a:t>Як </a:t>
            </a:r>
            <a:r>
              <a:rPr lang="uk-UA" sz="1600" b="0" dirty="0">
                <a:solidFill>
                  <a:schemeClr val="tx1">
                    <a:lumMod val="50000"/>
                  </a:schemeClr>
                </a:solidFill>
                <a:latin typeface="Times New Roman" pitchFamily="18" charset="0"/>
                <a:cs typeface="Times New Roman" pitchFamily="18" charset="0"/>
              </a:rPr>
              <a:t>засіб платежу в зовнішніх операціях </a:t>
            </a:r>
            <a:r>
              <a:rPr lang="uk-UA" sz="1600" b="0" dirty="0" smtClean="0">
                <a:solidFill>
                  <a:schemeClr val="tx1">
                    <a:lumMod val="50000"/>
                  </a:schemeClr>
                </a:solidFill>
                <a:latin typeface="Times New Roman" pitchFamily="18" charset="0"/>
                <a:cs typeface="Times New Roman" pitchFamily="18" charset="0"/>
              </a:rPr>
              <a:t>чек використовують </a:t>
            </a:r>
            <a:r>
              <a:rPr lang="uk-UA" sz="1600" b="0" dirty="0">
                <a:solidFill>
                  <a:schemeClr val="tx1">
                    <a:lumMod val="50000"/>
                  </a:schemeClr>
                </a:solidFill>
                <a:latin typeface="Times New Roman" pitchFamily="18" charset="0"/>
                <a:cs typeface="Times New Roman" pitchFamily="18" charset="0"/>
              </a:rPr>
              <a:t>при кінцевому розрахунку за товар і надані послуги, врегулюванні рекламацій </a:t>
            </a:r>
            <a:r>
              <a:rPr lang="uk-UA" sz="1600" b="0" dirty="0" smtClean="0">
                <a:solidFill>
                  <a:schemeClr val="tx1">
                    <a:lumMod val="50000"/>
                  </a:schemeClr>
                </a:solidFill>
                <a:latin typeface="Times New Roman" pitchFamily="18" charset="0"/>
                <a:cs typeface="Times New Roman" pitchFamily="18" charset="0"/>
              </a:rPr>
              <a:t>і штрафних </a:t>
            </a:r>
            <a:r>
              <a:rPr lang="uk-UA" sz="1600" b="0" dirty="0">
                <a:solidFill>
                  <a:schemeClr val="tx1">
                    <a:lumMod val="50000"/>
                  </a:schemeClr>
                </a:solidFill>
                <a:latin typeface="Times New Roman" pitchFamily="18" charset="0"/>
                <a:cs typeface="Times New Roman" pitchFamily="18" charset="0"/>
              </a:rPr>
              <a:t>санкцій, погашенні боргу, а також у розрахунках з неторговельних операцій. </a:t>
            </a:r>
            <a:r>
              <a:rPr lang="uk-UA" sz="1600" b="0" dirty="0" smtClean="0">
                <a:solidFill>
                  <a:schemeClr val="tx1">
                    <a:lumMod val="50000"/>
                  </a:schemeClr>
                </a:solidFill>
                <a:latin typeface="Times New Roman" pitchFamily="18" charset="0"/>
                <a:cs typeface="Times New Roman" pitchFamily="18" charset="0"/>
              </a:rPr>
              <a:t>Чек можна </a:t>
            </a:r>
            <a:r>
              <a:rPr lang="uk-UA" sz="1600" b="0" dirty="0">
                <a:solidFill>
                  <a:schemeClr val="tx1">
                    <a:lumMod val="50000"/>
                  </a:schemeClr>
                </a:solidFill>
                <a:latin typeface="Times New Roman" pitchFamily="18" charset="0"/>
                <a:cs typeface="Times New Roman" pitchFamily="18" charset="0"/>
              </a:rPr>
              <a:t>використовувати для отримання готівки, для безготівкового платежу і в інших </a:t>
            </a:r>
            <a:r>
              <a:rPr lang="uk-UA" sz="1600" b="0" dirty="0" smtClean="0">
                <a:solidFill>
                  <a:schemeClr val="tx1">
                    <a:lumMod val="50000"/>
                  </a:schemeClr>
                </a:solidFill>
                <a:latin typeface="Times New Roman" pitchFamily="18" charset="0"/>
                <a:cs typeface="Times New Roman" pitchFamily="18" charset="0"/>
              </a:rPr>
              <a:t>формах, пов'язаних </a:t>
            </a:r>
            <a:r>
              <a:rPr lang="uk-UA" sz="1600" b="0" dirty="0">
                <a:solidFill>
                  <a:schemeClr val="tx1">
                    <a:lumMod val="50000"/>
                  </a:schemeClr>
                </a:solidFill>
                <a:latin typeface="Times New Roman" pitchFamily="18" charset="0"/>
                <a:cs typeface="Times New Roman" pitchFamily="18" charset="0"/>
              </a:rPr>
              <a:t>з обігом чеків як засобу платежу. Використання чека як засобу платежу дає </a:t>
            </a:r>
            <a:r>
              <a:rPr lang="uk-UA" sz="1600" b="0" dirty="0" smtClean="0">
                <a:solidFill>
                  <a:schemeClr val="tx1">
                    <a:lumMod val="50000"/>
                  </a:schemeClr>
                </a:solidFill>
                <a:latin typeface="Times New Roman" pitchFamily="18" charset="0"/>
                <a:cs typeface="Times New Roman" pitchFamily="18" charset="0"/>
              </a:rPr>
              <a:t>змогу заощаджувати </a:t>
            </a:r>
            <a:r>
              <a:rPr lang="uk-UA" sz="1600" b="0" dirty="0">
                <a:solidFill>
                  <a:schemeClr val="tx1">
                    <a:lumMod val="50000"/>
                  </a:schemeClr>
                </a:solidFill>
                <a:latin typeface="Times New Roman" pitchFamily="18" charset="0"/>
                <a:cs typeface="Times New Roman" pitchFamily="18" charset="0"/>
              </a:rPr>
              <a:t>на обігу готівки і прискорює платежі, оскільки всі чеки оплачують після </a:t>
            </a:r>
            <a:r>
              <a:rPr lang="uk-UA" sz="1600" b="0" dirty="0" smtClean="0">
                <a:solidFill>
                  <a:schemeClr val="tx1">
                    <a:lumMod val="50000"/>
                  </a:schemeClr>
                </a:solidFill>
                <a:latin typeface="Times New Roman" pitchFamily="18" charset="0"/>
                <a:cs typeface="Times New Roman" pitchFamily="18" charset="0"/>
              </a:rPr>
              <a:t>подання. Виписаний </a:t>
            </a:r>
            <a:r>
              <a:rPr lang="uk-UA" sz="1600" b="0" dirty="0">
                <a:solidFill>
                  <a:schemeClr val="tx1">
                    <a:lumMod val="50000"/>
                  </a:schemeClr>
                </a:solidFill>
                <a:latin typeface="Times New Roman" pitchFamily="18" charset="0"/>
                <a:cs typeface="Times New Roman" pitchFamily="18" charset="0"/>
              </a:rPr>
              <a:t>чекодавцем документ повинен мати відповідне фінансове покриття на </a:t>
            </a:r>
            <a:r>
              <a:rPr lang="uk-UA" sz="1600" b="0" dirty="0" smtClean="0">
                <a:solidFill>
                  <a:schemeClr val="tx1">
                    <a:lumMod val="50000"/>
                  </a:schemeClr>
                </a:solidFill>
                <a:latin typeface="Times New Roman" pitchFamily="18" charset="0"/>
                <a:cs typeface="Times New Roman" pitchFamily="18" charset="0"/>
              </a:rPr>
              <a:t>його банківському </a:t>
            </a:r>
            <a:r>
              <a:rPr lang="uk-UA" sz="1600" b="0" dirty="0">
                <a:solidFill>
                  <a:schemeClr val="tx1">
                    <a:lumMod val="50000"/>
                  </a:schemeClr>
                </a:solidFill>
                <a:latin typeface="Times New Roman" pitchFamily="18" charset="0"/>
                <a:cs typeface="Times New Roman" pitchFamily="18" charset="0"/>
              </a:rPr>
              <a:t>рахунку. Законодавство багатьох країн передбачає кримінальну відповідальність </a:t>
            </a:r>
            <a:r>
              <a:rPr lang="uk-UA" sz="1600" b="0" dirty="0" smtClean="0">
                <a:solidFill>
                  <a:schemeClr val="tx1">
                    <a:lumMod val="50000"/>
                  </a:schemeClr>
                </a:solidFill>
                <a:latin typeface="Times New Roman" pitchFamily="18" charset="0"/>
                <a:cs typeface="Times New Roman" pitchFamily="18" charset="0"/>
              </a:rPr>
              <a:t>за виставлення </a:t>
            </a:r>
            <a:r>
              <a:rPr lang="uk-UA" sz="1600" b="0" dirty="0">
                <a:solidFill>
                  <a:schemeClr val="tx1">
                    <a:lumMod val="50000"/>
                  </a:schemeClr>
                </a:solidFill>
                <a:latin typeface="Times New Roman" pitchFamily="18" charset="0"/>
                <a:cs typeface="Times New Roman" pitchFamily="18" charset="0"/>
              </a:rPr>
              <a:t>чека без покриття. Чеки, які клієнт виписує банку, видають у межах суми, </a:t>
            </a:r>
            <a:r>
              <a:rPr lang="uk-UA" sz="1600" b="0" dirty="0" smtClean="0">
                <a:solidFill>
                  <a:schemeClr val="tx1">
                    <a:lumMod val="50000"/>
                  </a:schemeClr>
                </a:solidFill>
                <a:latin typeface="Times New Roman" pitchFamily="18" charset="0"/>
                <a:cs typeface="Times New Roman" pitchFamily="18" charset="0"/>
              </a:rPr>
              <a:t>наявної на </a:t>
            </a:r>
            <a:r>
              <a:rPr lang="uk-UA" sz="1600" b="0" dirty="0">
                <a:solidFill>
                  <a:schemeClr val="tx1">
                    <a:lumMod val="50000"/>
                  </a:schemeClr>
                </a:solidFill>
                <a:latin typeface="Times New Roman" pitchFamily="18" charset="0"/>
                <a:cs typeface="Times New Roman" pitchFamily="18" charset="0"/>
              </a:rPr>
              <a:t>його поточному та інших рахунках, включаючи суми, які надійшли на ці рахунки в </a:t>
            </a:r>
            <a:r>
              <a:rPr lang="uk-UA" sz="1600" b="0" dirty="0" smtClean="0">
                <a:solidFill>
                  <a:schemeClr val="tx1">
                    <a:lumMod val="50000"/>
                  </a:schemeClr>
                </a:solidFill>
                <a:latin typeface="Times New Roman" pitchFamily="18" charset="0"/>
                <a:cs typeface="Times New Roman" pitchFamily="18" charset="0"/>
              </a:rPr>
              <a:t>результаті надання </a:t>
            </a:r>
            <a:r>
              <a:rPr lang="uk-UA" sz="1600" b="0" dirty="0">
                <a:solidFill>
                  <a:schemeClr val="tx1">
                    <a:lumMod val="50000"/>
                  </a:schemeClr>
                </a:solidFill>
                <a:latin typeface="Times New Roman" pitchFamily="18" charset="0"/>
                <a:cs typeface="Times New Roman" pitchFamily="18" charset="0"/>
              </a:rPr>
              <a:t>банками </a:t>
            </a:r>
            <a:r>
              <a:rPr lang="uk-UA" sz="1600" b="0" dirty="0" smtClean="0">
                <a:solidFill>
                  <a:schemeClr val="tx1">
                    <a:lumMod val="50000"/>
                  </a:schemeClr>
                </a:solidFill>
                <a:latin typeface="Times New Roman" pitchFamily="18" charset="0"/>
                <a:cs typeface="Times New Roman" pitchFamily="18" charset="0"/>
              </a:rPr>
              <a:t>кредиту. Форми </a:t>
            </a:r>
            <a:r>
              <a:rPr lang="uk-UA" sz="1600" b="0" dirty="0">
                <a:solidFill>
                  <a:schemeClr val="tx1">
                    <a:lumMod val="50000"/>
                  </a:schemeClr>
                </a:solidFill>
                <a:latin typeface="Times New Roman" pitchFamily="18" charset="0"/>
                <a:cs typeface="Times New Roman" pitchFamily="18" charset="0"/>
              </a:rPr>
              <a:t>чеків і їх обіг регламентує національне законодавство і норми міжнародного </a:t>
            </a:r>
            <a:r>
              <a:rPr lang="uk-UA" sz="1600" b="0" dirty="0" smtClean="0">
                <a:solidFill>
                  <a:schemeClr val="tx1">
                    <a:lumMod val="50000"/>
                  </a:schemeClr>
                </a:solidFill>
                <a:latin typeface="Times New Roman" pitchFamily="18" charset="0"/>
                <a:cs typeface="Times New Roman" pitchFamily="18" charset="0"/>
              </a:rPr>
              <a:t>права - </a:t>
            </a:r>
            <a:r>
              <a:rPr lang="uk-UA" sz="1600" b="0" dirty="0">
                <a:solidFill>
                  <a:schemeClr val="tx1">
                    <a:lumMod val="50000"/>
                  </a:schemeClr>
                </a:solidFill>
                <a:latin typeface="Times New Roman" pitchFamily="18" charset="0"/>
                <a:cs typeface="Times New Roman" pitchFamily="18" charset="0"/>
              </a:rPr>
              <a:t>Женевська конвенція 1931 </a:t>
            </a:r>
            <a:r>
              <a:rPr lang="en-US" sz="1600" b="0" dirty="0">
                <a:solidFill>
                  <a:schemeClr val="tx1">
                    <a:lumMod val="50000"/>
                  </a:schemeClr>
                </a:solidFill>
                <a:latin typeface="Times New Roman" pitchFamily="18" charset="0"/>
                <a:cs typeface="Times New Roman" pitchFamily="18" charset="0"/>
              </a:rPr>
              <a:t>p., </a:t>
            </a:r>
            <a:r>
              <a:rPr lang="uk-UA" sz="1600" b="0" dirty="0">
                <a:solidFill>
                  <a:schemeClr val="tx1">
                    <a:lumMod val="50000"/>
                  </a:schemeClr>
                </a:solidFill>
                <a:latin typeface="Times New Roman" pitchFamily="18" charset="0"/>
                <a:cs typeface="Times New Roman" pitchFamily="18" charset="0"/>
              </a:rPr>
              <a:t>що встановила "Однотипний закон про чеки".</a:t>
            </a:r>
          </a:p>
          <a:p>
            <a:pPr marL="0" indent="457200" algn="just">
              <a:lnSpc>
                <a:spcPct val="100000"/>
              </a:lnSpc>
              <a:spcBef>
                <a:spcPts val="0"/>
              </a:spcBef>
              <a:buNone/>
            </a:pPr>
            <a:r>
              <a:rPr lang="uk-UA" sz="1600" b="0" dirty="0">
                <a:solidFill>
                  <a:schemeClr val="tx1">
                    <a:lumMod val="50000"/>
                  </a:schemeClr>
                </a:solidFill>
                <a:latin typeface="Times New Roman" pitchFamily="18" charset="0"/>
                <a:cs typeface="Times New Roman" pitchFamily="18" charset="0"/>
              </a:rPr>
              <a:t>Чек має строго визначену форму письмового документа; його виписують на </a:t>
            </a:r>
            <a:r>
              <a:rPr lang="uk-UA" sz="1600" b="0" dirty="0" smtClean="0">
                <a:solidFill>
                  <a:schemeClr val="tx1">
                    <a:lumMod val="50000"/>
                  </a:schemeClr>
                </a:solidFill>
                <a:latin typeface="Times New Roman" pitchFamily="18" charset="0"/>
                <a:cs typeface="Times New Roman" pitchFamily="18" charset="0"/>
              </a:rPr>
              <a:t>спеціальному бланкові</a:t>
            </a:r>
            <a:r>
              <a:rPr lang="uk-UA" sz="1600" b="0" dirty="0">
                <a:solidFill>
                  <a:schemeClr val="tx1">
                    <a:lumMod val="50000"/>
                  </a:schemeClr>
                </a:solidFill>
                <a:latin typeface="Times New Roman" pitchFamily="18" charset="0"/>
                <a:cs typeface="Times New Roman" pitchFamily="18" charset="0"/>
              </a:rPr>
              <a:t>, виданому чекодавцю банком.</a:t>
            </a:r>
          </a:p>
          <a:p>
            <a:pPr marL="0" indent="457200" algn="just">
              <a:lnSpc>
                <a:spcPct val="100000"/>
              </a:lnSpc>
              <a:spcBef>
                <a:spcPts val="0"/>
              </a:spcBef>
              <a:buNone/>
            </a:pPr>
            <a:r>
              <a:rPr lang="uk-UA" sz="1600" b="0" dirty="0">
                <a:solidFill>
                  <a:schemeClr val="tx1">
                    <a:lumMod val="50000"/>
                  </a:schemeClr>
                </a:solidFill>
                <a:latin typeface="Times New Roman" pitchFamily="18" charset="0"/>
                <a:cs typeface="Times New Roman" pitchFamily="18" charset="0"/>
              </a:rPr>
              <a:t>Розрізняють такі види чеків: </a:t>
            </a:r>
            <a:r>
              <a:rPr lang="uk-UA" sz="1600" i="1" u="sng" dirty="0">
                <a:solidFill>
                  <a:schemeClr val="tx1">
                    <a:lumMod val="50000"/>
                  </a:schemeClr>
                </a:solidFill>
                <a:latin typeface="Times New Roman" pitchFamily="18" charset="0"/>
                <a:cs typeface="Times New Roman" pitchFamily="18" charset="0"/>
              </a:rPr>
              <a:t>іменний, ордерний, чек на пред'явника, банківський </a:t>
            </a:r>
            <a:r>
              <a:rPr lang="uk-UA" sz="1600" i="1" u="sng" dirty="0" smtClean="0">
                <a:solidFill>
                  <a:schemeClr val="tx1">
                    <a:lumMod val="50000"/>
                  </a:schemeClr>
                </a:solidFill>
                <a:latin typeface="Times New Roman" pitchFamily="18" charset="0"/>
                <a:cs typeface="Times New Roman" pitchFamily="18" charset="0"/>
              </a:rPr>
              <a:t>чек, фірмовий </a:t>
            </a:r>
            <a:r>
              <a:rPr lang="uk-UA" sz="1600" i="1" u="sng" dirty="0">
                <a:solidFill>
                  <a:schemeClr val="tx1">
                    <a:lumMod val="50000"/>
                  </a:schemeClr>
                </a:solidFill>
                <a:latin typeface="Times New Roman" pitchFamily="18" charset="0"/>
                <a:cs typeface="Times New Roman" pitchFamily="18" charset="0"/>
              </a:rPr>
              <a:t>(комерційний) чек</a:t>
            </a:r>
            <a:r>
              <a:rPr lang="uk-UA" sz="1600" i="1" u="sng" dirty="0" smtClean="0">
                <a:solidFill>
                  <a:schemeClr val="tx1">
                    <a:lumMod val="50000"/>
                  </a:schemeClr>
                </a:solidFill>
                <a:latin typeface="Times New Roman" pitchFamily="18" charset="0"/>
                <a:cs typeface="Times New Roman" pitchFamily="18" charset="0"/>
              </a:rPr>
              <a:t>.</a:t>
            </a:r>
          </a:p>
          <a:p>
            <a:pPr marL="0" indent="457200" algn="just">
              <a:lnSpc>
                <a:spcPct val="100000"/>
              </a:lnSpc>
              <a:spcBef>
                <a:spcPts val="0"/>
              </a:spcBef>
              <a:buNone/>
            </a:pPr>
            <a:r>
              <a:rPr lang="uk-UA" sz="1600" i="1" u="sng" dirty="0">
                <a:solidFill>
                  <a:schemeClr val="tx1">
                    <a:lumMod val="50000"/>
                  </a:schemeClr>
                </a:solidFill>
                <a:latin typeface="Times New Roman" pitchFamily="18" charset="0"/>
                <a:cs typeface="Times New Roman" pitchFamily="18" charset="0"/>
              </a:rPr>
              <a:t>Поштовий переказ – </a:t>
            </a:r>
            <a:r>
              <a:rPr lang="uk-UA" sz="1600" b="0" dirty="0">
                <a:solidFill>
                  <a:schemeClr val="tx1">
                    <a:lumMod val="50000"/>
                  </a:schemeClr>
                </a:solidFill>
                <a:latin typeface="Times New Roman" pitchFamily="18" charset="0"/>
                <a:cs typeface="Times New Roman" pitchFamily="18" charset="0"/>
              </a:rPr>
              <a:t>це письмове платіжне доручення, що висилається </a:t>
            </a:r>
            <a:r>
              <a:rPr lang="uk-UA" sz="1600" b="0" dirty="0" smtClean="0">
                <a:solidFill>
                  <a:schemeClr val="tx1">
                    <a:lumMod val="50000"/>
                  </a:schemeClr>
                </a:solidFill>
                <a:latin typeface="Times New Roman" pitchFamily="18" charset="0"/>
                <a:cs typeface="Times New Roman" pitchFamily="18" charset="0"/>
              </a:rPr>
              <a:t>одним банком </a:t>
            </a:r>
            <a:r>
              <a:rPr lang="uk-UA" sz="1600" b="0" dirty="0">
                <a:solidFill>
                  <a:schemeClr val="tx1">
                    <a:lumMod val="50000"/>
                  </a:schemeClr>
                </a:solidFill>
                <a:latin typeface="Times New Roman" pitchFamily="18" charset="0"/>
                <a:cs typeface="Times New Roman" pitchFamily="18" charset="0"/>
              </a:rPr>
              <a:t>іншому і являє собою вказівку цьому банку про виплату визначеної </a:t>
            </a:r>
            <a:r>
              <a:rPr lang="uk-UA" sz="1600" b="0" dirty="0" smtClean="0">
                <a:solidFill>
                  <a:schemeClr val="tx1">
                    <a:lumMod val="50000"/>
                  </a:schemeClr>
                </a:solidFill>
                <a:latin typeface="Times New Roman" pitchFamily="18" charset="0"/>
                <a:cs typeface="Times New Roman" pitchFamily="18" charset="0"/>
              </a:rPr>
              <a:t>суми грошей </a:t>
            </a:r>
            <a:r>
              <a:rPr lang="uk-UA" sz="1600" b="0" dirty="0">
                <a:solidFill>
                  <a:schemeClr val="tx1">
                    <a:lumMod val="50000"/>
                  </a:schemeClr>
                </a:solidFill>
                <a:latin typeface="Times New Roman" pitchFamily="18" charset="0"/>
                <a:cs typeface="Times New Roman" pitchFamily="18" charset="0"/>
              </a:rPr>
              <a:t>зазначеному одержувачу.</a:t>
            </a:r>
          </a:p>
          <a:p>
            <a:pPr marL="0" indent="457200" algn="just">
              <a:lnSpc>
                <a:spcPct val="100000"/>
              </a:lnSpc>
              <a:spcBef>
                <a:spcPts val="0"/>
              </a:spcBef>
              <a:buNone/>
            </a:pPr>
            <a:r>
              <a:rPr lang="uk-UA" sz="1600" i="1" u="sng" dirty="0">
                <a:solidFill>
                  <a:schemeClr val="tx1">
                    <a:lumMod val="50000"/>
                  </a:schemeClr>
                </a:solidFill>
                <a:latin typeface="Times New Roman" pitchFamily="18" charset="0"/>
                <a:cs typeface="Times New Roman" pitchFamily="18" charset="0"/>
              </a:rPr>
              <a:t>Електронний переказ </a:t>
            </a:r>
            <a:r>
              <a:rPr lang="uk-UA" sz="1600" b="0" dirty="0">
                <a:solidFill>
                  <a:schemeClr val="tx1">
                    <a:lumMod val="50000"/>
                  </a:schemeClr>
                </a:solidFill>
                <a:latin typeface="Times New Roman" pitchFamily="18" charset="0"/>
                <a:cs typeface="Times New Roman" pitchFamily="18" charset="0"/>
              </a:rPr>
              <a:t>– це письмове платіжне доручення, за яким </a:t>
            </a:r>
            <a:r>
              <a:rPr lang="uk-UA" sz="1600" b="0" dirty="0" smtClean="0">
                <a:solidFill>
                  <a:schemeClr val="tx1">
                    <a:lumMod val="50000"/>
                  </a:schemeClr>
                </a:solidFill>
                <a:latin typeface="Times New Roman" pitchFamily="18" charset="0"/>
                <a:cs typeface="Times New Roman" pitchFamily="18" charset="0"/>
              </a:rPr>
              <a:t>інструкції банку </a:t>
            </a:r>
            <a:r>
              <a:rPr lang="uk-UA" sz="1600" b="0" dirty="0">
                <a:solidFill>
                  <a:schemeClr val="tx1">
                    <a:lumMod val="50000"/>
                  </a:schemeClr>
                </a:solidFill>
                <a:latin typeface="Times New Roman" pitchFamily="18" charset="0"/>
                <a:cs typeface="Times New Roman" pitchFamily="18" charset="0"/>
              </a:rPr>
              <a:t>пересилаються із застосуванням міжнародних платіжних систем.</a:t>
            </a:r>
          </a:p>
          <a:p>
            <a:pPr marL="0" indent="0">
              <a:buNone/>
            </a:pPr>
            <a:endParaRPr lang="uk-UA" sz="1600" b="0" dirty="0">
              <a:solidFill>
                <a:schemeClr val="tx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166001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35467" y="135468"/>
            <a:ext cx="11721573" cy="5635100"/>
          </a:xfrm>
        </p:spPr>
        <p:txBody>
          <a:bodyPr/>
          <a:lstStyle/>
          <a:p>
            <a:pPr marL="0" indent="457200" algn="just">
              <a:lnSpc>
                <a:spcPct val="100000"/>
              </a:lnSpc>
              <a:spcBef>
                <a:spcPts val="0"/>
              </a:spcBef>
              <a:buNone/>
            </a:pPr>
            <a:r>
              <a:rPr lang="ru-RU" sz="1700" i="1" u="sng" dirty="0" err="1" smtClean="0">
                <a:solidFill>
                  <a:schemeClr val="tx1">
                    <a:lumMod val="50000"/>
                  </a:schemeClr>
                </a:solidFill>
                <a:latin typeface="Times New Roman" pitchFamily="18" charset="0"/>
                <a:cs typeface="Times New Roman" pitchFamily="18" charset="0"/>
              </a:rPr>
              <a:t>Вексельна</a:t>
            </a:r>
            <a:r>
              <a:rPr lang="ru-RU" sz="1700" i="1" u="sng" dirty="0" smtClean="0">
                <a:solidFill>
                  <a:schemeClr val="tx1">
                    <a:lumMod val="50000"/>
                  </a:schemeClr>
                </a:solidFill>
                <a:latin typeface="Times New Roman" pitchFamily="18" charset="0"/>
                <a:cs typeface="Times New Roman" pitchFamily="18" charset="0"/>
              </a:rPr>
              <a:t> </a:t>
            </a:r>
            <a:r>
              <a:rPr lang="ru-RU" sz="1700" i="1" u="sng" dirty="0">
                <a:solidFill>
                  <a:schemeClr val="tx1">
                    <a:lumMod val="50000"/>
                  </a:schemeClr>
                </a:solidFill>
                <a:latin typeface="Times New Roman" pitchFamily="18" charset="0"/>
                <a:cs typeface="Times New Roman" pitchFamily="18" charset="0"/>
              </a:rPr>
              <a:t>форма платежу </a:t>
            </a:r>
            <a:endParaRPr lang="ru-RU" sz="1700" i="1" u="sng"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ru-RU" sz="1700" i="1" u="sng" dirty="0" smtClean="0">
                <a:solidFill>
                  <a:schemeClr val="tx1">
                    <a:lumMod val="50000"/>
                  </a:schemeClr>
                </a:solidFill>
                <a:latin typeface="Times New Roman" pitchFamily="18" charset="0"/>
                <a:cs typeface="Times New Roman" pitchFamily="18" charset="0"/>
              </a:rPr>
              <a:t>Вексель</a:t>
            </a:r>
            <a:r>
              <a:rPr lang="ru-RU" sz="1700" b="0" dirty="0" smtClean="0">
                <a:solidFill>
                  <a:schemeClr val="tx1">
                    <a:lumMod val="50000"/>
                  </a:schemeClr>
                </a:solidFill>
                <a:latin typeface="Times New Roman" pitchFamily="18" charset="0"/>
                <a:cs typeface="Times New Roman" pitchFamily="18" charset="0"/>
              </a:rPr>
              <a:t> </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цінний</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папір</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який</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засвідчує</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безумовне</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грошове</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зобов'язання</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векселедавця</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сплатити</a:t>
            </a:r>
            <a:r>
              <a:rPr lang="ru-RU" sz="1700" b="0" dirty="0">
                <a:solidFill>
                  <a:schemeClr val="tx1">
                    <a:lumMod val="50000"/>
                  </a:schemeClr>
                </a:solidFill>
                <a:latin typeface="Times New Roman" pitchFamily="18" charset="0"/>
                <a:cs typeface="Times New Roman" pitchFamily="18" charset="0"/>
              </a:rPr>
              <a:t> з </a:t>
            </a:r>
            <a:r>
              <a:rPr lang="ru-RU" sz="1700" b="0" dirty="0" err="1">
                <a:solidFill>
                  <a:schemeClr val="tx1">
                    <a:lumMod val="50000"/>
                  </a:schemeClr>
                </a:solidFill>
                <a:latin typeface="Times New Roman" pitchFamily="18" charset="0"/>
                <a:cs typeface="Times New Roman" pitchFamily="18" charset="0"/>
              </a:rPr>
              <a:t>настанням</a:t>
            </a:r>
            <a:r>
              <a:rPr lang="ru-RU" sz="1700" b="0" dirty="0">
                <a:solidFill>
                  <a:schemeClr val="tx1">
                    <a:lumMod val="50000"/>
                  </a:schemeClr>
                </a:solidFill>
                <a:latin typeface="Times New Roman" pitchFamily="18" charset="0"/>
                <a:cs typeface="Times New Roman" pitchFamily="18" charset="0"/>
              </a:rPr>
              <a:t> строку </a:t>
            </a:r>
            <a:r>
              <a:rPr lang="ru-RU" sz="1700" b="0" dirty="0" err="1">
                <a:solidFill>
                  <a:schemeClr val="tx1">
                    <a:lumMod val="50000"/>
                  </a:schemeClr>
                </a:solidFill>
                <a:latin typeface="Times New Roman" pitchFamily="18" charset="0"/>
                <a:cs typeface="Times New Roman" pitchFamily="18" charset="0"/>
              </a:rPr>
              <a:t>певну</a:t>
            </a:r>
            <a:r>
              <a:rPr lang="ru-RU" sz="1700" b="0" dirty="0">
                <a:solidFill>
                  <a:schemeClr val="tx1">
                    <a:lumMod val="50000"/>
                  </a:schemeClr>
                </a:solidFill>
                <a:latin typeface="Times New Roman" pitchFamily="18" charset="0"/>
                <a:cs typeface="Times New Roman" pitchFamily="18" charset="0"/>
              </a:rPr>
              <a:t> суму грошей </a:t>
            </a:r>
            <a:r>
              <a:rPr lang="ru-RU" sz="1700" b="0" dirty="0" err="1">
                <a:solidFill>
                  <a:schemeClr val="tx1">
                    <a:lumMod val="50000"/>
                  </a:schemeClr>
                </a:solidFill>
                <a:latin typeface="Times New Roman" pitchFamily="18" charset="0"/>
                <a:cs typeface="Times New Roman" pitchFamily="18" charset="0"/>
              </a:rPr>
              <a:t>власнику</a:t>
            </a:r>
            <a:r>
              <a:rPr lang="ru-RU" sz="1700" b="0" dirty="0">
                <a:solidFill>
                  <a:schemeClr val="tx1">
                    <a:lumMod val="50000"/>
                  </a:schemeClr>
                </a:solidFill>
                <a:latin typeface="Times New Roman" pitchFamily="18" charset="0"/>
                <a:cs typeface="Times New Roman" pitchFamily="18" charset="0"/>
              </a:rPr>
              <a:t> векселя (</a:t>
            </a:r>
            <a:r>
              <a:rPr lang="ru-RU" sz="1700" b="0" dirty="0" err="1">
                <a:solidFill>
                  <a:schemeClr val="tx1">
                    <a:lumMod val="50000"/>
                  </a:schemeClr>
                </a:solidFill>
                <a:latin typeface="Times New Roman" pitchFamily="18" charset="0"/>
                <a:cs typeface="Times New Roman" pitchFamily="18" charset="0"/>
              </a:rPr>
              <a:t>векселетримачу</a:t>
            </a:r>
            <a:r>
              <a:rPr lang="ru-RU" sz="1700" b="0" dirty="0">
                <a:solidFill>
                  <a:schemeClr val="tx1">
                    <a:lumMod val="50000"/>
                  </a:schemeClr>
                </a:solidFill>
                <a:latin typeface="Times New Roman" pitchFamily="18" charset="0"/>
                <a:cs typeface="Times New Roman" pitchFamily="18" charset="0"/>
              </a:rPr>
              <a:t>). </a:t>
            </a:r>
            <a:endParaRPr lang="ru-RU" sz="17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ru-RU" sz="1700" b="0" dirty="0" smtClean="0">
                <a:solidFill>
                  <a:schemeClr val="tx1">
                    <a:lumMod val="50000"/>
                  </a:schemeClr>
                </a:solidFill>
                <a:latin typeface="Times New Roman" pitchFamily="18" charset="0"/>
                <a:cs typeface="Times New Roman" pitchFamily="18" charset="0"/>
              </a:rPr>
              <a:t>При </a:t>
            </a:r>
            <a:r>
              <a:rPr lang="ru-RU" sz="1700" b="0" dirty="0" err="1">
                <a:solidFill>
                  <a:schemeClr val="tx1">
                    <a:lumMod val="50000"/>
                  </a:schemeClr>
                </a:solidFill>
                <a:latin typeface="Times New Roman" pitchFamily="18" charset="0"/>
                <a:cs typeface="Times New Roman" pitchFamily="18" charset="0"/>
              </a:rPr>
              <a:t>розрахунках</a:t>
            </a:r>
            <a:r>
              <a:rPr lang="ru-RU" sz="1700" b="0" dirty="0">
                <a:solidFill>
                  <a:schemeClr val="tx1">
                    <a:lumMod val="50000"/>
                  </a:schemeClr>
                </a:solidFill>
                <a:latin typeface="Times New Roman" pitchFamily="18" charset="0"/>
                <a:cs typeface="Times New Roman" pitchFamily="18" charset="0"/>
              </a:rPr>
              <a:t> за </a:t>
            </a:r>
            <a:r>
              <a:rPr lang="ru-RU" sz="1700" b="0" dirty="0" err="1">
                <a:solidFill>
                  <a:schemeClr val="tx1">
                    <a:lumMod val="50000"/>
                  </a:schemeClr>
                </a:solidFill>
                <a:latin typeface="Times New Roman" pitchFamily="18" charset="0"/>
                <a:cs typeface="Times New Roman" pitchFamily="18" charset="0"/>
              </a:rPr>
              <a:t>зовнішньоекономічними</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операціями</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використовуються</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простий</a:t>
            </a:r>
            <a:r>
              <a:rPr lang="ru-RU" sz="1700" b="0" dirty="0">
                <a:solidFill>
                  <a:schemeClr val="tx1">
                    <a:lumMod val="50000"/>
                  </a:schemeClr>
                </a:solidFill>
                <a:latin typeface="Times New Roman" pitchFamily="18" charset="0"/>
                <a:cs typeface="Times New Roman" pitchFamily="18" charset="0"/>
              </a:rPr>
              <a:t> ("соло") і </a:t>
            </a:r>
            <a:r>
              <a:rPr lang="ru-RU" sz="1700" b="0" dirty="0" err="1">
                <a:solidFill>
                  <a:schemeClr val="tx1">
                    <a:lumMod val="50000"/>
                  </a:schemeClr>
                </a:solidFill>
                <a:latin typeface="Times New Roman" pitchFamily="18" charset="0"/>
                <a:cs typeface="Times New Roman" pitchFamily="18" charset="0"/>
              </a:rPr>
              <a:t>переказний</a:t>
            </a:r>
            <a:r>
              <a:rPr lang="ru-RU" sz="1700" b="0" dirty="0">
                <a:solidFill>
                  <a:schemeClr val="tx1">
                    <a:lumMod val="50000"/>
                  </a:schemeClr>
                </a:solidFill>
                <a:latin typeface="Times New Roman" pitchFamily="18" charset="0"/>
                <a:cs typeface="Times New Roman" pitchFamily="18" charset="0"/>
              </a:rPr>
              <a:t> вексель (тратта). </a:t>
            </a:r>
            <a:r>
              <a:rPr lang="ru-RU" sz="1700" b="0" dirty="0" err="1">
                <a:solidFill>
                  <a:schemeClr val="tx1">
                    <a:lumMod val="50000"/>
                  </a:schemeClr>
                </a:solidFill>
                <a:latin typeface="Times New Roman" pitchFamily="18" charset="0"/>
                <a:cs typeface="Times New Roman" pitchFamily="18" charset="0"/>
              </a:rPr>
              <a:t>Якщо</a:t>
            </a:r>
            <a:r>
              <a:rPr lang="ru-RU" sz="1700" b="0" dirty="0">
                <a:solidFill>
                  <a:schemeClr val="tx1">
                    <a:lumMod val="50000"/>
                  </a:schemeClr>
                </a:solidFill>
                <a:latin typeface="Times New Roman" pitchFamily="18" charset="0"/>
                <a:cs typeface="Times New Roman" pitchFamily="18" charset="0"/>
              </a:rPr>
              <a:t> у </a:t>
            </a:r>
            <a:r>
              <a:rPr lang="ru-RU" sz="1700" b="0" dirty="0" err="1">
                <a:solidFill>
                  <a:schemeClr val="tx1">
                    <a:lumMod val="50000"/>
                  </a:schemeClr>
                </a:solidFill>
                <a:latin typeface="Times New Roman" pitchFamily="18" charset="0"/>
                <a:cs typeface="Times New Roman" pitchFamily="18" charset="0"/>
              </a:rPr>
              <a:t>розрахунках</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оформлених</a:t>
            </a:r>
            <a:r>
              <a:rPr lang="ru-RU" sz="1700" b="0" dirty="0">
                <a:solidFill>
                  <a:schemeClr val="tx1">
                    <a:lumMod val="50000"/>
                  </a:schemeClr>
                </a:solidFill>
                <a:latin typeface="Times New Roman" pitchFamily="18" charset="0"/>
                <a:cs typeface="Times New Roman" pitchFamily="18" charset="0"/>
              </a:rPr>
              <a:t> простим векселем, </a:t>
            </a:r>
            <a:r>
              <a:rPr lang="ru-RU" sz="1700" b="0" dirty="0" err="1">
                <a:solidFill>
                  <a:schemeClr val="tx1">
                    <a:lumMod val="50000"/>
                  </a:schemeClr>
                </a:solidFill>
                <a:latin typeface="Times New Roman" pitchFamily="18" charset="0"/>
                <a:cs typeface="Times New Roman" pitchFamily="18" charset="0"/>
              </a:rPr>
              <a:t>беруть</a:t>
            </a:r>
            <a:r>
              <a:rPr lang="ru-RU" sz="1700" b="0" dirty="0">
                <a:solidFill>
                  <a:schemeClr val="tx1">
                    <a:lumMod val="50000"/>
                  </a:schemeClr>
                </a:solidFill>
                <a:latin typeface="Times New Roman" pitchFamily="18" charset="0"/>
                <a:cs typeface="Times New Roman" pitchFamily="18" charset="0"/>
              </a:rPr>
              <a:t> участь </a:t>
            </a:r>
            <a:r>
              <a:rPr lang="ru-RU" sz="1700" b="0" dirty="0" err="1">
                <a:solidFill>
                  <a:schemeClr val="tx1">
                    <a:lumMod val="50000"/>
                  </a:schemeClr>
                </a:solidFill>
                <a:latin typeface="Times New Roman" pitchFamily="18" charset="0"/>
                <a:cs typeface="Times New Roman" pitchFamily="18" charset="0"/>
              </a:rPr>
              <a:t>дві</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сторони</a:t>
            </a:r>
            <a:r>
              <a:rPr lang="ru-RU" sz="1700" b="0" dirty="0">
                <a:solidFill>
                  <a:schemeClr val="tx1">
                    <a:lumMod val="50000"/>
                  </a:schemeClr>
                </a:solidFill>
                <a:latin typeface="Times New Roman" pitchFamily="18" charset="0"/>
                <a:cs typeface="Times New Roman" pitchFamily="18" charset="0"/>
              </a:rPr>
              <a:t> - </a:t>
            </a:r>
            <a:r>
              <a:rPr lang="ru-RU" sz="1700" b="0" dirty="0" err="1">
                <a:solidFill>
                  <a:schemeClr val="tx1">
                    <a:lumMod val="50000"/>
                  </a:schemeClr>
                </a:solidFill>
                <a:latin typeface="Times New Roman" pitchFamily="18" charset="0"/>
                <a:cs typeface="Times New Roman" pitchFamily="18" charset="0"/>
              </a:rPr>
              <a:t>продавець</a:t>
            </a:r>
            <a:r>
              <a:rPr lang="ru-RU" sz="1700" b="0" dirty="0">
                <a:solidFill>
                  <a:schemeClr val="tx1">
                    <a:lumMod val="50000"/>
                  </a:schemeClr>
                </a:solidFill>
                <a:latin typeface="Times New Roman" pitchFamily="18" charset="0"/>
                <a:cs typeface="Times New Roman" pitchFamily="18" charset="0"/>
              </a:rPr>
              <a:t> (кредитор) і </a:t>
            </a:r>
            <a:r>
              <a:rPr lang="ru-RU" sz="1700" b="0" dirty="0" err="1">
                <a:solidFill>
                  <a:schemeClr val="tx1">
                    <a:lumMod val="50000"/>
                  </a:schemeClr>
                </a:solidFill>
                <a:latin typeface="Times New Roman" pitchFamily="18" charset="0"/>
                <a:cs typeface="Times New Roman" pitchFamily="18" charset="0"/>
              </a:rPr>
              <a:t>покупець</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боржник</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тобто</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векселедавець</a:t>
            </a:r>
            <a:r>
              <a:rPr lang="ru-RU" sz="1700" b="0" dirty="0">
                <a:solidFill>
                  <a:schemeClr val="tx1">
                    <a:lumMod val="50000"/>
                  </a:schemeClr>
                </a:solidFill>
                <a:latin typeface="Times New Roman" pitchFamily="18" charset="0"/>
                <a:cs typeface="Times New Roman" pitchFamily="18" charset="0"/>
              </a:rPr>
              <a:t> і </a:t>
            </a:r>
            <a:r>
              <a:rPr lang="ru-RU" sz="1700" b="0" dirty="0" err="1">
                <a:solidFill>
                  <a:schemeClr val="tx1">
                    <a:lumMod val="50000"/>
                  </a:schemeClr>
                </a:solidFill>
                <a:latin typeface="Times New Roman" pitchFamily="18" charset="0"/>
                <a:cs typeface="Times New Roman" pitchFamily="18" charset="0"/>
              </a:rPr>
              <a:t>векселетримач</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відповідно</a:t>
            </a:r>
            <a:r>
              <a:rPr lang="ru-RU" sz="1700" b="0" dirty="0">
                <a:solidFill>
                  <a:schemeClr val="tx1">
                    <a:lumMod val="50000"/>
                  </a:schemeClr>
                </a:solidFill>
                <a:latin typeface="Times New Roman" pitchFamily="18" charset="0"/>
                <a:cs typeface="Times New Roman" pitchFamily="18" charset="0"/>
              </a:rPr>
              <a:t> до </a:t>
            </a:r>
            <a:r>
              <a:rPr lang="ru-RU" sz="1700" b="0" dirty="0" err="1">
                <a:solidFill>
                  <a:schemeClr val="tx1">
                    <a:lumMod val="50000"/>
                  </a:schemeClr>
                </a:solidFill>
                <a:latin typeface="Times New Roman" pitchFamily="18" charset="0"/>
                <a:cs typeface="Times New Roman" pitchFamily="18" charset="0"/>
              </a:rPr>
              <a:t>загальновизнаної</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термінології</a:t>
            </a:r>
            <a:r>
              <a:rPr lang="ru-RU" sz="1700" b="0" dirty="0">
                <a:solidFill>
                  <a:schemeClr val="tx1">
                    <a:lumMod val="50000"/>
                  </a:schemeClr>
                </a:solidFill>
                <a:latin typeface="Times New Roman" pitchFamily="18" charset="0"/>
                <a:cs typeface="Times New Roman" pitchFamily="18" charset="0"/>
              </a:rPr>
              <a:t>, то в </a:t>
            </a:r>
            <a:r>
              <a:rPr lang="ru-RU" sz="1700" b="0" dirty="0" err="1">
                <a:solidFill>
                  <a:schemeClr val="tx1">
                    <a:lumMod val="50000"/>
                  </a:schemeClr>
                </a:solidFill>
                <a:latin typeface="Times New Roman" pitchFamily="18" charset="0"/>
                <a:cs typeface="Times New Roman" pitchFamily="18" charset="0"/>
              </a:rPr>
              <a:t>операціях</a:t>
            </a:r>
            <a:r>
              <a:rPr lang="ru-RU" sz="1700" b="0" dirty="0">
                <a:solidFill>
                  <a:schemeClr val="tx1">
                    <a:lumMod val="50000"/>
                  </a:schemeClr>
                </a:solidFill>
                <a:latin typeface="Times New Roman" pitchFamily="18" charset="0"/>
                <a:cs typeface="Times New Roman" pitchFamily="18" charset="0"/>
              </a:rPr>
              <a:t> з </a:t>
            </a:r>
            <a:r>
              <a:rPr lang="ru-RU" sz="1700" b="0" dirty="0" err="1">
                <a:solidFill>
                  <a:schemeClr val="tx1">
                    <a:lumMod val="50000"/>
                  </a:schemeClr>
                </a:solidFill>
                <a:latin typeface="Times New Roman" pitchFamily="18" charset="0"/>
                <a:cs typeface="Times New Roman" pitchFamily="18" charset="0"/>
              </a:rPr>
              <a:t>переказним</a:t>
            </a:r>
            <a:r>
              <a:rPr lang="ru-RU" sz="1700" b="0" dirty="0">
                <a:solidFill>
                  <a:schemeClr val="tx1">
                    <a:lumMod val="50000"/>
                  </a:schemeClr>
                </a:solidFill>
                <a:latin typeface="Times New Roman" pitchFamily="18" charset="0"/>
                <a:cs typeface="Times New Roman" pitchFamily="18" charset="0"/>
              </a:rPr>
              <a:t> векселем </a:t>
            </a:r>
            <a:r>
              <a:rPr lang="ru-RU" sz="1700" b="0" dirty="0" err="1">
                <a:solidFill>
                  <a:schemeClr val="tx1">
                    <a:lumMod val="50000"/>
                  </a:schemeClr>
                </a:solidFill>
                <a:latin typeface="Times New Roman" pitchFamily="18" charset="0"/>
                <a:cs typeface="Times New Roman" pitchFamily="18" charset="0"/>
              </a:rPr>
              <a:t>кількість</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задіяних</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осіб</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розширюється</a:t>
            </a:r>
            <a:r>
              <a:rPr lang="ru-RU" sz="1700" b="0" dirty="0">
                <a:solidFill>
                  <a:schemeClr val="tx1">
                    <a:lumMod val="50000"/>
                  </a:schemeClr>
                </a:solidFill>
                <a:latin typeface="Times New Roman" pitchFamily="18" charset="0"/>
                <a:cs typeface="Times New Roman" pitchFamily="18" charset="0"/>
              </a:rPr>
              <a:t>. </a:t>
            </a:r>
            <a:endParaRPr lang="ru-RU" sz="17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ru-RU" sz="1700" b="0" dirty="0" smtClean="0">
                <a:solidFill>
                  <a:schemeClr val="tx1">
                    <a:lumMod val="50000"/>
                  </a:schemeClr>
                </a:solidFill>
                <a:latin typeface="Times New Roman" pitchFamily="18" charset="0"/>
                <a:cs typeface="Times New Roman" pitchFamily="18" charset="0"/>
              </a:rPr>
              <a:t>За </a:t>
            </a:r>
            <a:r>
              <a:rPr lang="ru-RU" sz="1700" b="0" dirty="0" err="1">
                <a:solidFill>
                  <a:schemeClr val="tx1">
                    <a:lumMod val="50000"/>
                  </a:schemeClr>
                </a:solidFill>
                <a:latin typeface="Times New Roman" pitchFamily="18" charset="0"/>
                <a:cs typeface="Times New Roman" pitchFamily="18" charset="0"/>
              </a:rPr>
              <a:t>класичною</a:t>
            </a:r>
            <a:r>
              <a:rPr lang="ru-RU" sz="1700" b="0" dirty="0">
                <a:solidFill>
                  <a:schemeClr val="tx1">
                    <a:lumMod val="50000"/>
                  </a:schemeClr>
                </a:solidFill>
                <a:latin typeface="Times New Roman" pitchFamily="18" charset="0"/>
                <a:cs typeface="Times New Roman" pitchFamily="18" charset="0"/>
              </a:rPr>
              <a:t> схемою у </a:t>
            </a:r>
            <a:r>
              <a:rPr lang="ru-RU" sz="1700" b="0" dirty="0" err="1">
                <a:solidFill>
                  <a:schemeClr val="tx1">
                    <a:lumMod val="50000"/>
                  </a:schemeClr>
                </a:solidFill>
                <a:latin typeface="Times New Roman" pitchFamily="18" charset="0"/>
                <a:cs typeface="Times New Roman" pitchFamily="18" charset="0"/>
              </a:rPr>
              <a:t>переказному</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векселі</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беруть</a:t>
            </a:r>
            <a:r>
              <a:rPr lang="ru-RU" sz="1700" b="0" dirty="0">
                <a:solidFill>
                  <a:schemeClr val="tx1">
                    <a:lumMod val="50000"/>
                  </a:schemeClr>
                </a:solidFill>
                <a:latin typeface="Times New Roman" pitchFamily="18" charset="0"/>
                <a:cs typeface="Times New Roman" pitchFamily="18" charset="0"/>
              </a:rPr>
              <a:t> участь три особи: - </a:t>
            </a:r>
            <a:r>
              <a:rPr lang="ru-RU" sz="1700" b="0" dirty="0" err="1">
                <a:solidFill>
                  <a:schemeClr val="tx1">
                    <a:lumMod val="50000"/>
                  </a:schemeClr>
                </a:solidFill>
                <a:latin typeface="Times New Roman" pitchFamily="18" charset="0"/>
                <a:cs typeface="Times New Roman" pitchFamily="18" charset="0"/>
              </a:rPr>
              <a:t>трасант</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він</a:t>
            </a:r>
            <a:r>
              <a:rPr lang="ru-RU" sz="1700" b="0" dirty="0">
                <a:solidFill>
                  <a:schemeClr val="tx1">
                    <a:lumMod val="50000"/>
                  </a:schemeClr>
                </a:solidFill>
                <a:latin typeface="Times New Roman" pitchFamily="18" charset="0"/>
                <a:cs typeface="Times New Roman" pitchFamily="18" charset="0"/>
              </a:rPr>
              <a:t> же </a:t>
            </a:r>
            <a:r>
              <a:rPr lang="ru-RU" sz="1700" b="0" dirty="0" err="1">
                <a:solidFill>
                  <a:schemeClr val="tx1">
                    <a:lumMod val="50000"/>
                  </a:schemeClr>
                </a:solidFill>
                <a:latin typeface="Times New Roman" pitchFamily="18" charset="0"/>
                <a:cs typeface="Times New Roman" pitchFamily="18" charset="0"/>
              </a:rPr>
              <a:t>векселедавець</a:t>
            </a:r>
            <a:r>
              <a:rPr lang="ru-RU" sz="1700" b="0" dirty="0">
                <a:solidFill>
                  <a:schemeClr val="tx1">
                    <a:lumMod val="50000"/>
                  </a:schemeClr>
                </a:solidFill>
                <a:latin typeface="Times New Roman" pitchFamily="18" charset="0"/>
                <a:cs typeface="Times New Roman" pitchFamily="18" charset="0"/>
              </a:rPr>
              <a:t>); - </a:t>
            </a:r>
            <a:r>
              <a:rPr lang="ru-RU" sz="1700" b="0" dirty="0" err="1">
                <a:solidFill>
                  <a:schemeClr val="tx1">
                    <a:lumMod val="50000"/>
                  </a:schemeClr>
                </a:solidFill>
                <a:latin typeface="Times New Roman" pitchFamily="18" charset="0"/>
                <a:cs typeface="Times New Roman" pitchFamily="18" charset="0"/>
              </a:rPr>
              <a:t>трасат</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платник</a:t>
            </a:r>
            <a:r>
              <a:rPr lang="ru-RU" sz="1700" b="0" dirty="0">
                <a:solidFill>
                  <a:schemeClr val="tx1">
                    <a:lumMod val="50000"/>
                  </a:schemeClr>
                </a:solidFill>
                <a:latin typeface="Times New Roman" pitchFamily="18" charset="0"/>
                <a:cs typeface="Times New Roman" pitchFamily="18" charset="0"/>
              </a:rPr>
              <a:t> - той, кому </a:t>
            </a:r>
            <a:r>
              <a:rPr lang="ru-RU" sz="1700" b="0" dirty="0" err="1">
                <a:solidFill>
                  <a:schemeClr val="tx1">
                    <a:lumMod val="50000"/>
                  </a:schemeClr>
                </a:solidFill>
                <a:latin typeface="Times New Roman" pitchFamily="18" charset="0"/>
                <a:cs typeface="Times New Roman" pitchFamily="18" charset="0"/>
              </a:rPr>
              <a:t>трасант</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дає</a:t>
            </a:r>
            <a:r>
              <a:rPr lang="ru-RU" sz="1700" b="0" dirty="0">
                <a:solidFill>
                  <a:schemeClr val="tx1">
                    <a:lumMod val="50000"/>
                  </a:schemeClr>
                </a:solidFill>
                <a:latin typeface="Times New Roman" pitchFamily="18" charset="0"/>
                <a:cs typeface="Times New Roman" pitchFamily="18" charset="0"/>
              </a:rPr>
              <a:t> наказ </a:t>
            </a:r>
            <a:r>
              <a:rPr lang="ru-RU" sz="1700" b="0" dirty="0" err="1">
                <a:solidFill>
                  <a:schemeClr val="tx1">
                    <a:lumMod val="50000"/>
                  </a:schemeClr>
                </a:solidFill>
                <a:latin typeface="Times New Roman" pitchFamily="18" charset="0"/>
                <a:cs typeface="Times New Roman" pitchFamily="18" charset="0"/>
              </a:rPr>
              <a:t>платити</a:t>
            </a:r>
            <a:r>
              <a:rPr lang="ru-RU" sz="1700" b="0" dirty="0">
                <a:solidFill>
                  <a:schemeClr val="tx1">
                    <a:lumMod val="50000"/>
                  </a:schemeClr>
                </a:solidFill>
                <a:latin typeface="Times New Roman" pitchFamily="18" charset="0"/>
                <a:cs typeface="Times New Roman" pitchFamily="18" charset="0"/>
              </a:rPr>
              <a:t>); - </a:t>
            </a:r>
            <a:r>
              <a:rPr lang="ru-RU" sz="1700" b="0" dirty="0" err="1">
                <a:solidFill>
                  <a:schemeClr val="tx1">
                    <a:lumMod val="50000"/>
                  </a:schemeClr>
                </a:solidFill>
                <a:latin typeface="Times New Roman" pitchFamily="18" charset="0"/>
                <a:cs typeface="Times New Roman" pitchFamily="18" charset="0"/>
              </a:rPr>
              <a:t>ремітент</a:t>
            </a:r>
            <a:r>
              <a:rPr lang="ru-RU" sz="1700" b="0" dirty="0">
                <a:solidFill>
                  <a:schemeClr val="tx1">
                    <a:lumMod val="50000"/>
                  </a:schemeClr>
                </a:solidFill>
                <a:latin typeface="Times New Roman" pitchFamily="18" charset="0"/>
                <a:cs typeface="Times New Roman" pitchFamily="18" charset="0"/>
              </a:rPr>
              <a:t> (перший </a:t>
            </a:r>
            <a:r>
              <a:rPr lang="ru-RU" sz="1700" b="0" dirty="0" err="1">
                <a:solidFill>
                  <a:schemeClr val="tx1">
                    <a:lumMod val="50000"/>
                  </a:schemeClr>
                </a:solidFill>
                <a:latin typeface="Times New Roman" pitchFamily="18" charset="0"/>
                <a:cs typeface="Times New Roman" pitchFamily="18" charset="0"/>
              </a:rPr>
              <a:t>векселеодержувач</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він</a:t>
            </a:r>
            <a:r>
              <a:rPr lang="ru-RU" sz="1700" b="0" dirty="0">
                <a:solidFill>
                  <a:schemeClr val="tx1">
                    <a:lumMod val="50000"/>
                  </a:schemeClr>
                </a:solidFill>
                <a:latin typeface="Times New Roman" pitchFamily="18" charset="0"/>
                <a:cs typeface="Times New Roman" pitchFamily="18" charset="0"/>
              </a:rPr>
              <a:t> же </a:t>
            </a:r>
            <a:r>
              <a:rPr lang="ru-RU" sz="1700" b="0" dirty="0" err="1">
                <a:solidFill>
                  <a:schemeClr val="tx1">
                    <a:lumMod val="50000"/>
                  </a:schemeClr>
                </a:solidFill>
                <a:latin typeface="Times New Roman" pitchFamily="18" charset="0"/>
                <a:cs typeface="Times New Roman" pitchFamily="18" charset="0"/>
              </a:rPr>
              <a:t>векселетримач</a:t>
            </a:r>
            <a:r>
              <a:rPr lang="ru-RU" sz="1700" b="0" dirty="0">
                <a:solidFill>
                  <a:schemeClr val="tx1">
                    <a:lumMod val="50000"/>
                  </a:schemeClr>
                </a:solidFill>
                <a:latin typeface="Times New Roman" pitchFamily="18" charset="0"/>
                <a:cs typeface="Times New Roman" pitchFamily="18" charset="0"/>
              </a:rPr>
              <a:t>). </a:t>
            </a:r>
            <a:r>
              <a:rPr lang="ru-RU" sz="1700" i="1" dirty="0" err="1">
                <a:solidFill>
                  <a:schemeClr val="tx1">
                    <a:lumMod val="50000"/>
                  </a:schemeClr>
                </a:solidFill>
                <a:latin typeface="Times New Roman" pitchFamily="18" charset="0"/>
                <a:cs typeface="Times New Roman" pitchFamily="18" charset="0"/>
              </a:rPr>
              <a:t>Простий</a:t>
            </a:r>
            <a:r>
              <a:rPr lang="ru-RU" sz="1700" i="1" dirty="0">
                <a:solidFill>
                  <a:schemeClr val="tx1">
                    <a:lumMod val="50000"/>
                  </a:schemeClr>
                </a:solidFill>
                <a:latin typeface="Times New Roman" pitchFamily="18" charset="0"/>
                <a:cs typeface="Times New Roman" pitchFamily="18" charset="0"/>
              </a:rPr>
              <a:t> вексель (соло) </a:t>
            </a:r>
            <a:r>
              <a:rPr lang="ru-RU" sz="1700" b="0" dirty="0" err="1">
                <a:solidFill>
                  <a:schemeClr val="tx1">
                    <a:lumMod val="50000"/>
                  </a:schemeClr>
                </a:solidFill>
                <a:latin typeface="Times New Roman" pitchFamily="18" charset="0"/>
                <a:cs typeface="Times New Roman" pitchFamily="18" charset="0"/>
              </a:rPr>
              <a:t>виставляє</a:t>
            </a:r>
            <a:r>
              <a:rPr lang="ru-RU" sz="1700" b="0" dirty="0">
                <a:solidFill>
                  <a:schemeClr val="tx1">
                    <a:lumMod val="50000"/>
                  </a:schemeClr>
                </a:solidFill>
                <a:latin typeface="Times New Roman" pitchFamily="18" charset="0"/>
                <a:cs typeface="Times New Roman" pitchFamily="18" charset="0"/>
              </a:rPr>
              <a:t> не кредитор, а </a:t>
            </a:r>
            <a:r>
              <a:rPr lang="ru-RU" sz="1700" b="0" dirty="0" err="1">
                <a:solidFill>
                  <a:schemeClr val="tx1">
                    <a:lumMod val="50000"/>
                  </a:schemeClr>
                </a:solidFill>
                <a:latin typeface="Times New Roman" pitchFamily="18" charset="0"/>
                <a:cs typeface="Times New Roman" pitchFamily="18" charset="0"/>
              </a:rPr>
              <a:t>боржник</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векселедавець</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який</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бере</a:t>
            </a:r>
            <a:r>
              <a:rPr lang="ru-RU" sz="1700" b="0" dirty="0">
                <a:solidFill>
                  <a:schemeClr val="tx1">
                    <a:lumMod val="50000"/>
                  </a:schemeClr>
                </a:solidFill>
                <a:latin typeface="Times New Roman" pitchFamily="18" charset="0"/>
                <a:cs typeface="Times New Roman" pitchFamily="18" charset="0"/>
              </a:rPr>
              <a:t> на себе </a:t>
            </a:r>
            <a:r>
              <a:rPr lang="ru-RU" sz="1700" b="0" dirty="0" err="1">
                <a:solidFill>
                  <a:schemeClr val="tx1">
                    <a:lumMod val="50000"/>
                  </a:schemeClr>
                </a:solidFill>
                <a:latin typeface="Times New Roman" pitchFamily="18" charset="0"/>
                <a:cs typeface="Times New Roman" pitchFamily="18" charset="0"/>
              </a:rPr>
              <a:t>зобов'язання</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сплатити</a:t>
            </a:r>
            <a:r>
              <a:rPr lang="ru-RU" sz="1700" b="0" dirty="0">
                <a:solidFill>
                  <a:schemeClr val="tx1">
                    <a:lumMod val="50000"/>
                  </a:schemeClr>
                </a:solidFill>
                <a:latin typeface="Times New Roman" pitchFamily="18" charset="0"/>
                <a:cs typeface="Times New Roman" pitchFamily="18" charset="0"/>
              </a:rPr>
              <a:t> кредитору </a:t>
            </a:r>
            <a:r>
              <a:rPr lang="ru-RU" sz="1700" b="0" dirty="0" err="1">
                <a:solidFill>
                  <a:schemeClr val="tx1">
                    <a:lumMod val="50000"/>
                  </a:schemeClr>
                </a:solidFill>
                <a:latin typeface="Times New Roman" pitchFamily="18" charset="0"/>
                <a:cs typeface="Times New Roman" pitchFamily="18" charset="0"/>
              </a:rPr>
              <a:t>певну</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грошову</a:t>
            </a:r>
            <a:r>
              <a:rPr lang="ru-RU" sz="1700" b="0" dirty="0">
                <a:solidFill>
                  <a:schemeClr val="tx1">
                    <a:lumMod val="50000"/>
                  </a:schemeClr>
                </a:solidFill>
                <a:latin typeface="Times New Roman" pitchFamily="18" charset="0"/>
                <a:cs typeface="Times New Roman" pitchFamily="18" charset="0"/>
              </a:rPr>
              <a:t> суму в </a:t>
            </a:r>
            <a:r>
              <a:rPr lang="ru-RU" sz="1700" b="0" dirty="0" err="1">
                <a:solidFill>
                  <a:schemeClr val="tx1">
                    <a:lumMod val="50000"/>
                  </a:schemeClr>
                </a:solidFill>
                <a:latin typeface="Times New Roman" pitchFamily="18" charset="0"/>
                <a:cs typeface="Times New Roman" pitchFamily="18" charset="0"/>
              </a:rPr>
              <a:t>обумовленому</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місці</a:t>
            </a:r>
            <a:r>
              <a:rPr lang="ru-RU" sz="1700" b="0" dirty="0">
                <a:solidFill>
                  <a:schemeClr val="tx1">
                    <a:lumMod val="50000"/>
                  </a:schemeClr>
                </a:solidFill>
                <a:latin typeface="Times New Roman" pitchFamily="18" charset="0"/>
                <a:cs typeface="Times New Roman" pitchFamily="18" charset="0"/>
              </a:rPr>
              <a:t> у </a:t>
            </a:r>
            <a:r>
              <a:rPr lang="ru-RU" sz="1700" b="0" dirty="0" err="1">
                <a:solidFill>
                  <a:schemeClr val="tx1">
                    <a:lumMod val="50000"/>
                  </a:schemeClr>
                </a:solidFill>
                <a:latin typeface="Times New Roman" pitchFamily="18" charset="0"/>
                <a:cs typeface="Times New Roman" pitchFamily="18" charset="0"/>
              </a:rPr>
              <a:t>визначений</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термін</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Однак</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частіше</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застосовують</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переказний</a:t>
            </a:r>
            <a:r>
              <a:rPr lang="ru-RU" sz="1700" b="0" dirty="0">
                <a:solidFill>
                  <a:schemeClr val="tx1">
                    <a:lumMod val="50000"/>
                  </a:schemeClr>
                </a:solidFill>
                <a:latin typeface="Times New Roman" pitchFamily="18" charset="0"/>
                <a:cs typeface="Times New Roman" pitchFamily="18" charset="0"/>
              </a:rPr>
              <a:t> вексель, </a:t>
            </a:r>
            <a:r>
              <a:rPr lang="ru-RU" sz="1700" b="0" dirty="0" err="1">
                <a:solidFill>
                  <a:schemeClr val="tx1">
                    <a:lumMod val="50000"/>
                  </a:schemeClr>
                </a:solidFill>
                <a:latin typeface="Times New Roman" pitchFamily="18" charset="0"/>
                <a:cs typeface="Times New Roman" pitchFamily="18" charset="0"/>
              </a:rPr>
              <a:t>який</a:t>
            </a:r>
            <a:r>
              <a:rPr lang="ru-RU" sz="1700" b="0" dirty="0">
                <a:solidFill>
                  <a:schemeClr val="tx1">
                    <a:lumMod val="50000"/>
                  </a:schemeClr>
                </a:solidFill>
                <a:latin typeface="Times New Roman" pitchFamily="18" charset="0"/>
                <a:cs typeface="Times New Roman" pitchFamily="18" charset="0"/>
              </a:rPr>
              <a:t> є </a:t>
            </a:r>
            <a:r>
              <a:rPr lang="ru-RU" sz="1700" b="0" dirty="0" err="1">
                <a:solidFill>
                  <a:schemeClr val="tx1">
                    <a:lumMod val="50000"/>
                  </a:schemeClr>
                </a:solidFill>
                <a:latin typeface="Times New Roman" pitchFamily="18" charset="0"/>
                <a:cs typeface="Times New Roman" pitchFamily="18" charset="0"/>
              </a:rPr>
              <a:t>безумовною</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пропозицією</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трасанта</a:t>
            </a:r>
            <a:r>
              <a:rPr lang="ru-RU" sz="1700" b="0" dirty="0">
                <a:solidFill>
                  <a:schemeClr val="tx1">
                    <a:lumMod val="50000"/>
                  </a:schemeClr>
                </a:solidFill>
                <a:latin typeface="Times New Roman" pitchFamily="18" charset="0"/>
                <a:cs typeface="Times New Roman" pitchFamily="18" charset="0"/>
              </a:rPr>
              <a:t> (кредитора), </a:t>
            </a:r>
            <a:r>
              <a:rPr lang="ru-RU" sz="1700" b="0" dirty="0" err="1">
                <a:solidFill>
                  <a:schemeClr val="tx1">
                    <a:lumMod val="50000"/>
                  </a:schemeClr>
                </a:solidFill>
                <a:latin typeface="Times New Roman" pitchFamily="18" charset="0"/>
                <a:cs typeface="Times New Roman" pitchFamily="18" charset="0"/>
              </a:rPr>
              <a:t>адресованою</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трасату</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боржнику</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сплатити</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третій</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особі</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ремітенту</a:t>
            </a:r>
            <a:r>
              <a:rPr lang="ru-RU" sz="1700" b="0" dirty="0">
                <a:solidFill>
                  <a:schemeClr val="tx1">
                    <a:lumMod val="50000"/>
                  </a:schemeClr>
                </a:solidFill>
                <a:latin typeface="Times New Roman" pitchFamily="18" charset="0"/>
                <a:cs typeface="Times New Roman" pitchFamily="18" charset="0"/>
              </a:rPr>
              <a:t>) в становлений </a:t>
            </a:r>
            <a:r>
              <a:rPr lang="ru-RU" sz="1700" b="0" dirty="0" err="1">
                <a:solidFill>
                  <a:schemeClr val="tx1">
                    <a:lumMod val="50000"/>
                  </a:schemeClr>
                </a:solidFill>
                <a:latin typeface="Times New Roman" pitchFamily="18" charset="0"/>
                <a:cs typeface="Times New Roman" pitchFamily="18" charset="0"/>
              </a:rPr>
              <a:t>термін</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визначену</a:t>
            </a:r>
            <a:r>
              <a:rPr lang="ru-RU" sz="1700" b="0" dirty="0">
                <a:solidFill>
                  <a:schemeClr val="tx1">
                    <a:lumMod val="50000"/>
                  </a:schemeClr>
                </a:solidFill>
                <a:latin typeface="Times New Roman" pitchFamily="18" charset="0"/>
                <a:cs typeface="Times New Roman" pitchFamily="18" charset="0"/>
              </a:rPr>
              <a:t> суму. При </a:t>
            </a:r>
            <a:r>
              <a:rPr lang="ru-RU" sz="1700" b="0" dirty="0" err="1">
                <a:solidFill>
                  <a:schemeClr val="tx1">
                    <a:lumMod val="50000"/>
                  </a:schemeClr>
                </a:solidFill>
                <a:latin typeface="Times New Roman" pitchFamily="18" charset="0"/>
                <a:cs typeface="Times New Roman" pitchFamily="18" charset="0"/>
              </a:rPr>
              <a:t>виникненні</a:t>
            </a:r>
            <a:r>
              <a:rPr lang="ru-RU" sz="1700" b="0" dirty="0">
                <a:solidFill>
                  <a:schemeClr val="tx1">
                    <a:lumMod val="50000"/>
                  </a:schemeClr>
                </a:solidFill>
                <a:latin typeface="Times New Roman" pitchFamily="18" charset="0"/>
                <a:cs typeface="Times New Roman" pitchFamily="18" charset="0"/>
              </a:rPr>
              <a:t> такого грошового </a:t>
            </a:r>
            <a:r>
              <a:rPr lang="ru-RU" sz="1700" b="0" dirty="0" err="1">
                <a:solidFill>
                  <a:schemeClr val="tx1">
                    <a:lumMod val="50000"/>
                  </a:schemeClr>
                </a:solidFill>
                <a:latin typeface="Times New Roman" pitchFamily="18" charset="0"/>
                <a:cs typeface="Times New Roman" pitchFamily="18" charset="0"/>
              </a:rPr>
              <a:t>зобов'язання</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трасант</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виступає</a:t>
            </a:r>
            <a:r>
              <a:rPr lang="ru-RU" sz="1700" b="0" dirty="0">
                <a:solidFill>
                  <a:schemeClr val="tx1">
                    <a:lumMod val="50000"/>
                  </a:schemeClr>
                </a:solidFill>
                <a:latin typeface="Times New Roman" pitchFamily="18" charset="0"/>
                <a:cs typeface="Times New Roman" pitchFamily="18" charset="0"/>
              </a:rPr>
              <a:t> і кредитором </a:t>
            </a:r>
            <a:r>
              <a:rPr lang="ru-RU" sz="1700" b="0" dirty="0" err="1">
                <a:solidFill>
                  <a:schemeClr val="tx1">
                    <a:lumMod val="50000"/>
                  </a:schemeClr>
                </a:solidFill>
                <a:latin typeface="Times New Roman" pitchFamily="18" charset="0"/>
                <a:cs typeface="Times New Roman" pitchFamily="18" charset="0"/>
              </a:rPr>
              <a:t>щодо</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боржника</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трасата</a:t>
            </a:r>
            <a:r>
              <a:rPr lang="ru-RU" sz="1700" b="0" dirty="0">
                <a:solidFill>
                  <a:schemeClr val="tx1">
                    <a:lumMod val="50000"/>
                  </a:schemeClr>
                </a:solidFill>
                <a:latin typeface="Times New Roman" pitchFamily="18" charset="0"/>
                <a:cs typeface="Times New Roman" pitchFamily="18" charset="0"/>
              </a:rPr>
              <a:t>), і </a:t>
            </a:r>
            <a:r>
              <a:rPr lang="ru-RU" sz="1700" b="0" dirty="0" err="1">
                <a:solidFill>
                  <a:schemeClr val="tx1">
                    <a:lumMod val="50000"/>
                  </a:schemeClr>
                </a:solidFill>
                <a:latin typeface="Times New Roman" pitchFamily="18" charset="0"/>
                <a:cs typeface="Times New Roman" pitchFamily="18" charset="0"/>
              </a:rPr>
              <a:t>боржником</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щодо</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ремітента</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Відповідно</a:t>
            </a:r>
            <a:r>
              <a:rPr lang="ru-RU" sz="1700" b="0" dirty="0">
                <a:solidFill>
                  <a:schemeClr val="tx1">
                    <a:lumMod val="50000"/>
                  </a:schemeClr>
                </a:solidFill>
                <a:latin typeface="Times New Roman" pitchFamily="18" charset="0"/>
                <a:cs typeface="Times New Roman" pitchFamily="18" charset="0"/>
              </a:rPr>
              <a:t> до "</a:t>
            </a:r>
            <a:r>
              <a:rPr lang="ru-RU" sz="1700" b="0" dirty="0" err="1">
                <a:solidFill>
                  <a:schemeClr val="tx1">
                    <a:lumMod val="50000"/>
                  </a:schemeClr>
                </a:solidFill>
                <a:latin typeface="Times New Roman" pitchFamily="18" charset="0"/>
                <a:cs typeface="Times New Roman" pitchFamily="18" charset="0"/>
              </a:rPr>
              <a:t>Уніфікованого</a:t>
            </a:r>
            <a:r>
              <a:rPr lang="ru-RU" sz="1700" b="0" dirty="0">
                <a:solidFill>
                  <a:schemeClr val="tx1">
                    <a:lumMod val="50000"/>
                  </a:schemeClr>
                </a:solidFill>
                <a:latin typeface="Times New Roman" pitchFamily="18" charset="0"/>
                <a:cs typeface="Times New Roman" pitchFamily="18" charset="0"/>
              </a:rPr>
              <a:t> закону про </a:t>
            </a:r>
            <a:r>
              <a:rPr lang="ru-RU" sz="1700" b="0" dirty="0" err="1">
                <a:solidFill>
                  <a:schemeClr val="tx1">
                    <a:lumMod val="50000"/>
                  </a:schemeClr>
                </a:solidFill>
                <a:latin typeface="Times New Roman" pitchFamily="18" charset="0"/>
                <a:cs typeface="Times New Roman" pitchFamily="18" charset="0"/>
              </a:rPr>
              <a:t>переказні</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векселі</a:t>
            </a:r>
            <a:r>
              <a:rPr lang="ru-RU" sz="1700" b="0" dirty="0">
                <a:solidFill>
                  <a:schemeClr val="tx1">
                    <a:lumMod val="50000"/>
                  </a:schemeClr>
                </a:solidFill>
                <a:latin typeface="Times New Roman" pitchFamily="18" charset="0"/>
                <a:cs typeface="Times New Roman" pitchFamily="18" charset="0"/>
              </a:rPr>
              <a:t> та </a:t>
            </a:r>
            <a:r>
              <a:rPr lang="ru-RU" sz="1700" b="0" dirty="0" err="1">
                <a:solidFill>
                  <a:schemeClr val="tx1">
                    <a:lumMod val="50000"/>
                  </a:schemeClr>
                </a:solidFill>
                <a:latin typeface="Times New Roman" pitchFamily="18" charset="0"/>
                <a:cs typeface="Times New Roman" pitchFamily="18" charset="0"/>
              </a:rPr>
              <a:t>прості</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векселі</a:t>
            </a:r>
            <a:r>
              <a:rPr lang="ru-RU" sz="1700" b="0" dirty="0">
                <a:solidFill>
                  <a:schemeClr val="tx1">
                    <a:lumMod val="50000"/>
                  </a:schemeClr>
                </a:solidFill>
                <a:latin typeface="Times New Roman" pitchFamily="18" charset="0"/>
                <a:cs typeface="Times New Roman" pitchFamily="18" charset="0"/>
              </a:rPr>
              <a:t>" вексель </a:t>
            </a:r>
            <a:r>
              <a:rPr lang="ru-RU" sz="1700" b="0" dirty="0" err="1">
                <a:solidFill>
                  <a:schemeClr val="tx1">
                    <a:lumMod val="50000"/>
                  </a:schemeClr>
                </a:solidFill>
                <a:latin typeface="Times New Roman" pitchFamily="18" charset="0"/>
                <a:cs typeface="Times New Roman" pitchFamily="18" charset="0"/>
              </a:rPr>
              <a:t>складають</a:t>
            </a:r>
            <a:r>
              <a:rPr lang="ru-RU" sz="1700" b="0" dirty="0">
                <a:solidFill>
                  <a:schemeClr val="tx1">
                    <a:lumMod val="50000"/>
                  </a:schemeClr>
                </a:solidFill>
                <a:latin typeface="Times New Roman" pitchFamily="18" charset="0"/>
                <a:cs typeface="Times New Roman" pitchFamily="18" charset="0"/>
              </a:rPr>
              <a:t> у </a:t>
            </a:r>
            <a:r>
              <a:rPr lang="ru-RU" sz="1700" b="0" dirty="0" err="1">
                <a:solidFill>
                  <a:schemeClr val="tx1">
                    <a:lumMod val="50000"/>
                  </a:schemeClr>
                </a:solidFill>
                <a:latin typeface="Times New Roman" pitchFamily="18" charset="0"/>
                <a:cs typeface="Times New Roman" pitchFamily="18" charset="0"/>
              </a:rPr>
              <a:t>письмовому</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вигляді</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Простий</a:t>
            </a:r>
            <a:r>
              <a:rPr lang="ru-RU" sz="1700" b="0" dirty="0">
                <a:solidFill>
                  <a:schemeClr val="tx1">
                    <a:lumMod val="50000"/>
                  </a:schemeClr>
                </a:solidFill>
                <a:latin typeface="Times New Roman" pitchFamily="18" charset="0"/>
                <a:cs typeface="Times New Roman" pitchFamily="18" charset="0"/>
              </a:rPr>
              <a:t> вексель </a:t>
            </a:r>
            <a:r>
              <a:rPr lang="ru-RU" sz="1700" b="0" dirty="0" err="1">
                <a:solidFill>
                  <a:schemeClr val="tx1">
                    <a:lumMod val="50000"/>
                  </a:schemeClr>
                </a:solidFill>
                <a:latin typeface="Times New Roman" pitchFamily="18" charset="0"/>
                <a:cs typeface="Times New Roman" pitchFamily="18" charset="0"/>
              </a:rPr>
              <a:t>має</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містити</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такі</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обов'язкові</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елементи</a:t>
            </a:r>
            <a:r>
              <a:rPr lang="ru-RU" sz="1700" b="0" dirty="0">
                <a:solidFill>
                  <a:schemeClr val="tx1">
                    <a:lumMod val="50000"/>
                  </a:schemeClr>
                </a:solidFill>
                <a:latin typeface="Times New Roman" pitchFamily="18" charset="0"/>
                <a:cs typeface="Times New Roman" pitchFamily="18" charset="0"/>
              </a:rPr>
              <a:t>: - </a:t>
            </a:r>
            <a:r>
              <a:rPr lang="ru-RU" sz="1700" i="1" u="sng" dirty="0" err="1">
                <a:solidFill>
                  <a:schemeClr val="tx1">
                    <a:lumMod val="50000"/>
                  </a:schemeClr>
                </a:solidFill>
                <a:latin typeface="Times New Roman" pitchFamily="18" charset="0"/>
                <a:cs typeface="Times New Roman" pitchFamily="18" charset="0"/>
              </a:rPr>
              <a:t>назву</a:t>
            </a:r>
            <a:r>
              <a:rPr lang="ru-RU" sz="1700" i="1" u="sng" dirty="0">
                <a:solidFill>
                  <a:schemeClr val="tx1">
                    <a:lumMod val="50000"/>
                  </a:schemeClr>
                </a:solidFill>
                <a:latin typeface="Times New Roman" pitchFamily="18" charset="0"/>
                <a:cs typeface="Times New Roman" pitchFamily="18" charset="0"/>
              </a:rPr>
              <a:t> "</a:t>
            </a:r>
            <a:r>
              <a:rPr lang="ru-RU" sz="1700" i="1" u="sng" dirty="0" err="1">
                <a:solidFill>
                  <a:schemeClr val="tx1">
                    <a:lumMod val="50000"/>
                  </a:schemeClr>
                </a:solidFill>
                <a:latin typeface="Times New Roman" pitchFamily="18" charset="0"/>
                <a:cs typeface="Times New Roman" pitchFamily="18" charset="0"/>
              </a:rPr>
              <a:t>простий</a:t>
            </a:r>
            <a:r>
              <a:rPr lang="ru-RU" sz="1700" i="1" u="sng" dirty="0">
                <a:solidFill>
                  <a:schemeClr val="tx1">
                    <a:lumMod val="50000"/>
                  </a:schemeClr>
                </a:solidFill>
                <a:latin typeface="Times New Roman" pitchFamily="18" charset="0"/>
                <a:cs typeface="Times New Roman" pitchFamily="18" charset="0"/>
              </a:rPr>
              <a:t> вексель", </a:t>
            </a:r>
            <a:r>
              <a:rPr lang="ru-RU" sz="1700" b="0" dirty="0">
                <a:solidFill>
                  <a:schemeClr val="tx1">
                    <a:lumMod val="50000"/>
                  </a:schemeClr>
                </a:solidFill>
                <a:latin typeface="Times New Roman" pitchFamily="18" charset="0"/>
                <a:cs typeface="Times New Roman" pitchFamily="18" charset="0"/>
              </a:rPr>
              <a:t>яка включена в текст документа і </a:t>
            </a:r>
            <a:r>
              <a:rPr lang="ru-RU" sz="1700" b="0" dirty="0" err="1">
                <a:solidFill>
                  <a:schemeClr val="tx1">
                    <a:lumMod val="50000"/>
                  </a:schemeClr>
                </a:solidFill>
                <a:latin typeface="Times New Roman" pitchFamily="18" charset="0"/>
                <a:cs typeface="Times New Roman" pitchFamily="18" charset="0"/>
              </a:rPr>
              <a:t>вказана</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тією</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мовою</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якою</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цей</a:t>
            </a:r>
            <a:r>
              <a:rPr lang="ru-RU" sz="1700" b="0" dirty="0">
                <a:solidFill>
                  <a:schemeClr val="tx1">
                    <a:lumMod val="50000"/>
                  </a:schemeClr>
                </a:solidFill>
                <a:latin typeface="Times New Roman" pitchFamily="18" charset="0"/>
                <a:cs typeface="Times New Roman" pitchFamily="18" charset="0"/>
              </a:rPr>
              <a:t> документ </a:t>
            </a:r>
            <a:r>
              <a:rPr lang="ru-RU" sz="1700" b="0" dirty="0" err="1">
                <a:solidFill>
                  <a:schemeClr val="tx1">
                    <a:lumMod val="50000"/>
                  </a:schemeClr>
                </a:solidFill>
                <a:latin typeface="Times New Roman" pitchFamily="18" charset="0"/>
                <a:cs typeface="Times New Roman" pitchFamily="18" charset="0"/>
              </a:rPr>
              <a:t>складений</a:t>
            </a:r>
            <a:r>
              <a:rPr lang="ru-RU" sz="1700" b="0" dirty="0">
                <a:solidFill>
                  <a:schemeClr val="tx1">
                    <a:lumMod val="50000"/>
                  </a:schemeClr>
                </a:solidFill>
                <a:latin typeface="Times New Roman" pitchFamily="18" charset="0"/>
                <a:cs typeface="Times New Roman" pitchFamily="18" charset="0"/>
              </a:rPr>
              <a:t>; - </a:t>
            </a:r>
            <a:r>
              <a:rPr lang="ru-RU" sz="1700" i="1" u="sng" dirty="0" err="1">
                <a:solidFill>
                  <a:schemeClr val="tx1">
                    <a:lumMod val="50000"/>
                  </a:schemeClr>
                </a:solidFill>
                <a:latin typeface="Times New Roman" pitchFamily="18" charset="0"/>
                <a:cs typeface="Times New Roman" pitchFamily="18" charset="0"/>
              </a:rPr>
              <a:t>безумовне</a:t>
            </a:r>
            <a:r>
              <a:rPr lang="ru-RU" sz="1700" i="1" u="sng" dirty="0">
                <a:solidFill>
                  <a:schemeClr val="tx1">
                    <a:lumMod val="50000"/>
                  </a:schemeClr>
                </a:solidFill>
                <a:latin typeface="Times New Roman" pitchFamily="18" charset="0"/>
                <a:cs typeface="Times New Roman" pitchFamily="18" charset="0"/>
              </a:rPr>
              <a:t> </a:t>
            </a:r>
            <a:r>
              <a:rPr lang="ru-RU" sz="1700" i="1" u="sng" dirty="0" err="1">
                <a:solidFill>
                  <a:schemeClr val="tx1">
                    <a:lumMod val="50000"/>
                  </a:schemeClr>
                </a:solidFill>
                <a:latin typeface="Times New Roman" pitchFamily="18" charset="0"/>
                <a:cs typeface="Times New Roman" pitchFamily="18" charset="0"/>
              </a:rPr>
              <a:t>зобов'язання</a:t>
            </a:r>
            <a:r>
              <a:rPr lang="ru-RU" sz="1700" i="1" u="sng" dirty="0">
                <a:solidFill>
                  <a:schemeClr val="tx1">
                    <a:lumMod val="50000"/>
                  </a:schemeClr>
                </a:solidFill>
                <a:latin typeface="Times New Roman" pitchFamily="18" charset="0"/>
                <a:cs typeface="Times New Roman" pitchFamily="18" charset="0"/>
              </a:rPr>
              <a:t> </a:t>
            </a:r>
            <a:r>
              <a:rPr lang="ru-RU" sz="1700" i="1" u="sng" dirty="0" err="1">
                <a:solidFill>
                  <a:schemeClr val="tx1">
                    <a:lumMod val="50000"/>
                  </a:schemeClr>
                </a:solidFill>
                <a:latin typeface="Times New Roman" pitchFamily="18" charset="0"/>
                <a:cs typeface="Times New Roman" pitchFamily="18" charset="0"/>
              </a:rPr>
              <a:t>сплатити</a:t>
            </a:r>
            <a:r>
              <a:rPr lang="ru-RU" sz="1700" i="1" u="sng" dirty="0">
                <a:solidFill>
                  <a:schemeClr val="tx1">
                    <a:lumMod val="50000"/>
                  </a:schemeClr>
                </a:solidFill>
                <a:latin typeface="Times New Roman" pitchFamily="18" charset="0"/>
                <a:cs typeface="Times New Roman" pitchFamily="18" charset="0"/>
              </a:rPr>
              <a:t> </a:t>
            </a:r>
            <a:r>
              <a:rPr lang="ru-RU" sz="1700" i="1" u="sng" dirty="0" err="1">
                <a:solidFill>
                  <a:schemeClr val="tx1">
                    <a:lumMod val="50000"/>
                  </a:schemeClr>
                </a:solidFill>
                <a:latin typeface="Times New Roman" pitchFamily="18" charset="0"/>
                <a:cs typeface="Times New Roman" pitchFamily="18" charset="0"/>
              </a:rPr>
              <a:t>визначену</a:t>
            </a:r>
            <a:r>
              <a:rPr lang="ru-RU" sz="1700" i="1" u="sng" dirty="0">
                <a:solidFill>
                  <a:schemeClr val="tx1">
                    <a:lumMod val="50000"/>
                  </a:schemeClr>
                </a:solidFill>
                <a:latin typeface="Times New Roman" pitchFamily="18" charset="0"/>
                <a:cs typeface="Times New Roman" pitchFamily="18" charset="0"/>
              </a:rPr>
              <a:t> суму грошей; - </a:t>
            </a:r>
            <a:r>
              <a:rPr lang="ru-RU" sz="1700" i="1" u="sng" dirty="0" err="1">
                <a:solidFill>
                  <a:schemeClr val="tx1">
                    <a:lumMod val="50000"/>
                  </a:schemeClr>
                </a:solidFill>
                <a:latin typeface="Times New Roman" pitchFamily="18" charset="0"/>
                <a:cs typeface="Times New Roman" pitchFamily="18" charset="0"/>
              </a:rPr>
              <a:t>зазначення</a:t>
            </a:r>
            <a:r>
              <a:rPr lang="ru-RU" sz="1700" i="1" u="sng" dirty="0">
                <a:solidFill>
                  <a:schemeClr val="tx1">
                    <a:lumMod val="50000"/>
                  </a:schemeClr>
                </a:solidFill>
                <a:latin typeface="Times New Roman" pitchFamily="18" charset="0"/>
                <a:cs typeface="Times New Roman" pitchFamily="18" charset="0"/>
              </a:rPr>
              <a:t> строку платежу; - </a:t>
            </a:r>
            <a:r>
              <a:rPr lang="ru-RU" sz="1700" i="1" u="sng" dirty="0" err="1">
                <a:solidFill>
                  <a:schemeClr val="tx1">
                    <a:lumMod val="50000"/>
                  </a:schemeClr>
                </a:solidFill>
                <a:latin typeface="Times New Roman" pitchFamily="18" charset="0"/>
                <a:cs typeface="Times New Roman" pitchFamily="18" charset="0"/>
              </a:rPr>
              <a:t>зазначення</a:t>
            </a:r>
            <a:r>
              <a:rPr lang="ru-RU" sz="1700" i="1" u="sng" dirty="0">
                <a:solidFill>
                  <a:schemeClr val="tx1">
                    <a:lumMod val="50000"/>
                  </a:schemeClr>
                </a:solidFill>
                <a:latin typeface="Times New Roman" pitchFamily="18" charset="0"/>
                <a:cs typeface="Times New Roman" pitchFamily="18" charset="0"/>
              </a:rPr>
              <a:t> </a:t>
            </a:r>
            <a:r>
              <a:rPr lang="ru-RU" sz="1700" i="1" u="sng" dirty="0" err="1">
                <a:solidFill>
                  <a:schemeClr val="tx1">
                    <a:lumMod val="50000"/>
                  </a:schemeClr>
                </a:solidFill>
                <a:latin typeface="Times New Roman" pitchFamily="18" charset="0"/>
                <a:cs typeface="Times New Roman" pitchFamily="18" charset="0"/>
              </a:rPr>
              <a:t>місця</a:t>
            </a:r>
            <a:r>
              <a:rPr lang="ru-RU" sz="1700" i="1" u="sng" dirty="0">
                <a:solidFill>
                  <a:schemeClr val="tx1">
                    <a:lumMod val="50000"/>
                  </a:schemeClr>
                </a:solidFill>
                <a:latin typeface="Times New Roman" pitchFamily="18" charset="0"/>
                <a:cs typeface="Times New Roman" pitchFamily="18" charset="0"/>
              </a:rPr>
              <a:t>, в </a:t>
            </a:r>
            <a:r>
              <a:rPr lang="ru-RU" sz="1700" i="1" u="sng" dirty="0" err="1">
                <a:solidFill>
                  <a:schemeClr val="tx1">
                    <a:lumMod val="50000"/>
                  </a:schemeClr>
                </a:solidFill>
                <a:latin typeface="Times New Roman" pitchFamily="18" charset="0"/>
                <a:cs typeface="Times New Roman" pitchFamily="18" charset="0"/>
              </a:rPr>
              <a:t>якому</a:t>
            </a:r>
            <a:r>
              <a:rPr lang="ru-RU" sz="1700" i="1" u="sng" dirty="0">
                <a:solidFill>
                  <a:schemeClr val="tx1">
                    <a:lumMod val="50000"/>
                  </a:schemeClr>
                </a:solidFill>
                <a:latin typeface="Times New Roman" pitchFamily="18" charset="0"/>
                <a:cs typeface="Times New Roman" pitchFamily="18" charset="0"/>
              </a:rPr>
              <a:t> </a:t>
            </a:r>
            <a:r>
              <a:rPr lang="ru-RU" sz="1700" i="1" u="sng" dirty="0" err="1">
                <a:solidFill>
                  <a:schemeClr val="tx1">
                    <a:lumMod val="50000"/>
                  </a:schemeClr>
                </a:solidFill>
                <a:latin typeface="Times New Roman" pitchFamily="18" charset="0"/>
                <a:cs typeface="Times New Roman" pitchFamily="18" charset="0"/>
              </a:rPr>
              <a:t>має</a:t>
            </a:r>
            <a:r>
              <a:rPr lang="ru-RU" sz="1700" i="1" u="sng" dirty="0">
                <a:solidFill>
                  <a:schemeClr val="tx1">
                    <a:lumMod val="50000"/>
                  </a:schemeClr>
                </a:solidFill>
                <a:latin typeface="Times New Roman" pitchFamily="18" charset="0"/>
                <a:cs typeface="Times New Roman" pitchFamily="18" charset="0"/>
              </a:rPr>
              <a:t> </a:t>
            </a:r>
            <a:r>
              <a:rPr lang="ru-RU" sz="1700" i="1" u="sng" dirty="0" err="1">
                <a:solidFill>
                  <a:schemeClr val="tx1">
                    <a:lumMod val="50000"/>
                  </a:schemeClr>
                </a:solidFill>
                <a:latin typeface="Times New Roman" pitchFamily="18" charset="0"/>
                <a:cs typeface="Times New Roman" pitchFamily="18" charset="0"/>
              </a:rPr>
              <a:t>здійснитися</a:t>
            </a:r>
            <a:r>
              <a:rPr lang="ru-RU" sz="1700" i="1" u="sng" dirty="0">
                <a:solidFill>
                  <a:schemeClr val="tx1">
                    <a:lumMod val="50000"/>
                  </a:schemeClr>
                </a:solidFill>
                <a:latin typeface="Times New Roman" pitchFamily="18" charset="0"/>
                <a:cs typeface="Times New Roman" pitchFamily="18" charset="0"/>
              </a:rPr>
              <a:t> </a:t>
            </a:r>
            <a:r>
              <a:rPr lang="ru-RU" sz="1700" i="1" u="sng" dirty="0" err="1">
                <a:solidFill>
                  <a:schemeClr val="tx1">
                    <a:lumMod val="50000"/>
                  </a:schemeClr>
                </a:solidFill>
                <a:latin typeface="Times New Roman" pitchFamily="18" charset="0"/>
                <a:cs typeface="Times New Roman" pitchFamily="18" charset="0"/>
              </a:rPr>
              <a:t>платіж</a:t>
            </a:r>
            <a:r>
              <a:rPr lang="ru-RU" sz="1700" i="1" u="sng" dirty="0">
                <a:solidFill>
                  <a:schemeClr val="tx1">
                    <a:lumMod val="50000"/>
                  </a:schemeClr>
                </a:solidFill>
                <a:latin typeface="Times New Roman" pitchFamily="18" charset="0"/>
                <a:cs typeface="Times New Roman" pitchFamily="18" charset="0"/>
              </a:rPr>
              <a:t>; - </a:t>
            </a:r>
            <a:r>
              <a:rPr lang="ru-RU" sz="1700" i="1" u="sng" dirty="0" err="1">
                <a:solidFill>
                  <a:schemeClr val="tx1">
                    <a:lumMod val="50000"/>
                  </a:schemeClr>
                </a:solidFill>
                <a:latin typeface="Times New Roman" pitchFamily="18" charset="0"/>
                <a:cs typeface="Times New Roman" pitchFamily="18" charset="0"/>
              </a:rPr>
              <a:t>найменування</a:t>
            </a:r>
            <a:r>
              <a:rPr lang="ru-RU" sz="1700" i="1" u="sng" dirty="0">
                <a:solidFill>
                  <a:schemeClr val="tx1">
                    <a:lumMod val="50000"/>
                  </a:schemeClr>
                </a:solidFill>
                <a:latin typeface="Times New Roman" pitchFamily="18" charset="0"/>
                <a:cs typeface="Times New Roman" pitchFamily="18" charset="0"/>
              </a:rPr>
              <a:t> особи, </a:t>
            </a:r>
            <a:r>
              <a:rPr lang="ru-RU" sz="1700" i="1" u="sng" dirty="0" err="1">
                <a:solidFill>
                  <a:schemeClr val="tx1">
                    <a:lumMod val="50000"/>
                  </a:schemeClr>
                </a:solidFill>
                <a:latin typeface="Times New Roman" pitchFamily="18" charset="0"/>
                <a:cs typeface="Times New Roman" pitchFamily="18" charset="0"/>
              </a:rPr>
              <a:t>якій</a:t>
            </a:r>
            <a:r>
              <a:rPr lang="ru-RU" sz="1700" i="1" u="sng" dirty="0">
                <a:solidFill>
                  <a:schemeClr val="tx1">
                    <a:lumMod val="50000"/>
                  </a:schemeClr>
                </a:solidFill>
                <a:latin typeface="Times New Roman" pitchFamily="18" charset="0"/>
                <a:cs typeface="Times New Roman" pitchFamily="18" charset="0"/>
              </a:rPr>
              <a:t> </a:t>
            </a:r>
            <a:r>
              <a:rPr lang="ru-RU" sz="1700" i="1" u="sng" dirty="0" err="1">
                <a:solidFill>
                  <a:schemeClr val="tx1">
                    <a:lumMod val="50000"/>
                  </a:schemeClr>
                </a:solidFill>
                <a:latin typeface="Times New Roman" pitchFamily="18" charset="0"/>
                <a:cs typeface="Times New Roman" pitchFamily="18" charset="0"/>
              </a:rPr>
              <a:t>або</a:t>
            </a:r>
            <a:r>
              <a:rPr lang="ru-RU" sz="1700" i="1" u="sng" dirty="0">
                <a:solidFill>
                  <a:schemeClr val="tx1">
                    <a:lumMod val="50000"/>
                  </a:schemeClr>
                </a:solidFill>
                <a:latin typeface="Times New Roman" pitchFamily="18" charset="0"/>
                <a:cs typeface="Times New Roman" pitchFamily="18" charset="0"/>
              </a:rPr>
              <a:t> з наказу </a:t>
            </a:r>
            <a:r>
              <a:rPr lang="ru-RU" sz="1700" i="1" u="sng" dirty="0" err="1">
                <a:solidFill>
                  <a:schemeClr val="tx1">
                    <a:lumMod val="50000"/>
                  </a:schemeClr>
                </a:solidFill>
                <a:latin typeface="Times New Roman" pitchFamily="18" charset="0"/>
                <a:cs typeface="Times New Roman" pitchFamily="18" charset="0"/>
              </a:rPr>
              <a:t>якої</a:t>
            </a:r>
            <a:r>
              <a:rPr lang="ru-RU" sz="1700" i="1" u="sng" dirty="0">
                <a:solidFill>
                  <a:schemeClr val="tx1">
                    <a:lumMod val="50000"/>
                  </a:schemeClr>
                </a:solidFill>
                <a:latin typeface="Times New Roman" pitchFamily="18" charset="0"/>
                <a:cs typeface="Times New Roman" pitchFamily="18" charset="0"/>
              </a:rPr>
              <a:t> </a:t>
            </a:r>
            <a:r>
              <a:rPr lang="ru-RU" sz="1700" i="1" u="sng" dirty="0" err="1">
                <a:solidFill>
                  <a:schemeClr val="tx1">
                    <a:lumMod val="50000"/>
                  </a:schemeClr>
                </a:solidFill>
                <a:latin typeface="Times New Roman" pitchFamily="18" charset="0"/>
                <a:cs typeface="Times New Roman" pitchFamily="18" charset="0"/>
              </a:rPr>
              <a:t>має</a:t>
            </a:r>
            <a:r>
              <a:rPr lang="ru-RU" sz="1700" i="1" u="sng" dirty="0">
                <a:solidFill>
                  <a:schemeClr val="tx1">
                    <a:lumMod val="50000"/>
                  </a:schemeClr>
                </a:solidFill>
                <a:latin typeface="Times New Roman" pitchFamily="18" charset="0"/>
                <a:cs typeface="Times New Roman" pitchFamily="18" charset="0"/>
              </a:rPr>
              <a:t> </a:t>
            </a:r>
            <a:r>
              <a:rPr lang="ru-RU" sz="1700" i="1" u="sng" dirty="0" err="1">
                <a:solidFill>
                  <a:schemeClr val="tx1">
                    <a:lumMod val="50000"/>
                  </a:schemeClr>
                </a:solidFill>
                <a:latin typeface="Times New Roman" pitchFamily="18" charset="0"/>
                <a:cs typeface="Times New Roman" pitchFamily="18" charset="0"/>
              </a:rPr>
              <a:t>здійснитися</a:t>
            </a:r>
            <a:r>
              <a:rPr lang="ru-RU" sz="1700" i="1" u="sng" dirty="0">
                <a:solidFill>
                  <a:schemeClr val="tx1">
                    <a:lumMod val="50000"/>
                  </a:schemeClr>
                </a:solidFill>
                <a:latin typeface="Times New Roman" pitchFamily="18" charset="0"/>
                <a:cs typeface="Times New Roman" pitchFamily="18" charset="0"/>
              </a:rPr>
              <a:t> </a:t>
            </a:r>
            <a:r>
              <a:rPr lang="ru-RU" sz="1700" i="1" u="sng" dirty="0" err="1">
                <a:solidFill>
                  <a:schemeClr val="tx1">
                    <a:lumMod val="50000"/>
                  </a:schemeClr>
                </a:solidFill>
                <a:latin typeface="Times New Roman" pitchFamily="18" charset="0"/>
                <a:cs typeface="Times New Roman" pitchFamily="18" charset="0"/>
              </a:rPr>
              <a:t>платіж</a:t>
            </a:r>
            <a:r>
              <a:rPr lang="ru-RU" sz="1700" i="1" u="sng" dirty="0">
                <a:solidFill>
                  <a:schemeClr val="tx1">
                    <a:lumMod val="50000"/>
                  </a:schemeClr>
                </a:solidFill>
                <a:latin typeface="Times New Roman" pitchFamily="18" charset="0"/>
                <a:cs typeface="Times New Roman" pitchFamily="18" charset="0"/>
              </a:rPr>
              <a:t>; - </a:t>
            </a:r>
            <a:r>
              <a:rPr lang="ru-RU" sz="1700" i="1" u="sng" dirty="0" err="1">
                <a:solidFill>
                  <a:schemeClr val="tx1">
                    <a:lumMod val="50000"/>
                  </a:schemeClr>
                </a:solidFill>
                <a:latin typeface="Times New Roman" pitchFamily="18" charset="0"/>
                <a:cs typeface="Times New Roman" pitchFamily="18" charset="0"/>
              </a:rPr>
              <a:t>зазначення</a:t>
            </a:r>
            <a:r>
              <a:rPr lang="ru-RU" sz="1700" i="1" u="sng" dirty="0">
                <a:solidFill>
                  <a:schemeClr val="tx1">
                    <a:lumMod val="50000"/>
                  </a:schemeClr>
                </a:solidFill>
                <a:latin typeface="Times New Roman" pitchFamily="18" charset="0"/>
                <a:cs typeface="Times New Roman" pitchFamily="18" charset="0"/>
              </a:rPr>
              <a:t> </a:t>
            </a:r>
            <a:r>
              <a:rPr lang="ru-RU" sz="1700" i="1" u="sng" dirty="0" err="1">
                <a:solidFill>
                  <a:schemeClr val="tx1">
                    <a:lumMod val="50000"/>
                  </a:schemeClr>
                </a:solidFill>
                <a:latin typeface="Times New Roman" pitchFamily="18" charset="0"/>
                <a:cs typeface="Times New Roman" pitchFamily="18" charset="0"/>
              </a:rPr>
              <a:t>дати</a:t>
            </a:r>
            <a:r>
              <a:rPr lang="ru-RU" sz="1700" i="1" u="sng" dirty="0">
                <a:solidFill>
                  <a:schemeClr val="tx1">
                    <a:lumMod val="50000"/>
                  </a:schemeClr>
                </a:solidFill>
                <a:latin typeface="Times New Roman" pitchFamily="18" charset="0"/>
                <a:cs typeface="Times New Roman" pitchFamily="18" charset="0"/>
              </a:rPr>
              <a:t> і </a:t>
            </a:r>
            <a:r>
              <a:rPr lang="ru-RU" sz="1700" i="1" u="sng" dirty="0" err="1">
                <a:solidFill>
                  <a:schemeClr val="tx1">
                    <a:lumMod val="50000"/>
                  </a:schemeClr>
                </a:solidFill>
                <a:latin typeface="Times New Roman" pitchFamily="18" charset="0"/>
                <a:cs typeface="Times New Roman" pitchFamily="18" charset="0"/>
              </a:rPr>
              <a:t>місця</a:t>
            </a:r>
            <a:r>
              <a:rPr lang="ru-RU" sz="1700" i="1" u="sng" dirty="0">
                <a:solidFill>
                  <a:schemeClr val="tx1">
                    <a:lumMod val="50000"/>
                  </a:schemeClr>
                </a:solidFill>
                <a:latin typeface="Times New Roman" pitchFamily="18" charset="0"/>
                <a:cs typeface="Times New Roman" pitchFamily="18" charset="0"/>
              </a:rPr>
              <a:t> </a:t>
            </a:r>
            <a:r>
              <a:rPr lang="ru-RU" sz="1700" i="1" u="sng" dirty="0" err="1">
                <a:solidFill>
                  <a:schemeClr val="tx1">
                    <a:lumMod val="50000"/>
                  </a:schemeClr>
                </a:solidFill>
                <a:latin typeface="Times New Roman" pitchFamily="18" charset="0"/>
                <a:cs typeface="Times New Roman" pitchFamily="18" charset="0"/>
              </a:rPr>
              <a:t>видачі</a:t>
            </a:r>
            <a:r>
              <a:rPr lang="ru-RU" sz="1700" i="1" u="sng" dirty="0">
                <a:solidFill>
                  <a:schemeClr val="tx1">
                    <a:lumMod val="50000"/>
                  </a:schemeClr>
                </a:solidFill>
                <a:latin typeface="Times New Roman" pitchFamily="18" charset="0"/>
                <a:cs typeface="Times New Roman" pitchFamily="18" charset="0"/>
              </a:rPr>
              <a:t> простого векселя; - </a:t>
            </a:r>
            <a:r>
              <a:rPr lang="ru-RU" sz="1700" i="1" u="sng" dirty="0" err="1">
                <a:solidFill>
                  <a:schemeClr val="tx1">
                    <a:lumMod val="50000"/>
                  </a:schemeClr>
                </a:solidFill>
                <a:latin typeface="Times New Roman" pitchFamily="18" charset="0"/>
                <a:cs typeface="Times New Roman" pitchFamily="18" charset="0"/>
              </a:rPr>
              <a:t>підпис</a:t>
            </a:r>
            <a:r>
              <a:rPr lang="ru-RU" sz="1700" i="1" u="sng" dirty="0">
                <a:solidFill>
                  <a:schemeClr val="tx1">
                    <a:lumMod val="50000"/>
                  </a:schemeClr>
                </a:solidFill>
                <a:latin typeface="Times New Roman" pitchFamily="18" charset="0"/>
                <a:cs typeface="Times New Roman" pitchFamily="18" charset="0"/>
              </a:rPr>
              <a:t> особи, яка </a:t>
            </a:r>
            <a:r>
              <a:rPr lang="ru-RU" sz="1700" i="1" u="sng" dirty="0" err="1">
                <a:solidFill>
                  <a:schemeClr val="tx1">
                    <a:lumMod val="50000"/>
                  </a:schemeClr>
                </a:solidFill>
                <a:latin typeface="Times New Roman" pitchFamily="18" charset="0"/>
                <a:cs typeface="Times New Roman" pitchFamily="18" charset="0"/>
              </a:rPr>
              <a:t>видає</a:t>
            </a:r>
            <a:r>
              <a:rPr lang="ru-RU" sz="1700" i="1" u="sng" dirty="0">
                <a:solidFill>
                  <a:schemeClr val="tx1">
                    <a:lumMod val="50000"/>
                  </a:schemeClr>
                </a:solidFill>
                <a:latin typeface="Times New Roman" pitchFamily="18" charset="0"/>
                <a:cs typeface="Times New Roman" pitchFamily="18" charset="0"/>
              </a:rPr>
              <a:t> документ (</a:t>
            </a:r>
            <a:r>
              <a:rPr lang="ru-RU" sz="1700" i="1" u="sng" dirty="0" err="1">
                <a:solidFill>
                  <a:schemeClr val="tx1">
                    <a:lumMod val="50000"/>
                  </a:schemeClr>
                </a:solidFill>
                <a:latin typeface="Times New Roman" pitchFamily="18" charset="0"/>
                <a:cs typeface="Times New Roman" pitchFamily="18" charset="0"/>
              </a:rPr>
              <a:t>векселедавець</a:t>
            </a:r>
            <a:r>
              <a:rPr lang="ru-RU" sz="1700" i="1" u="sng"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Переказовий</a:t>
            </a:r>
            <a:r>
              <a:rPr lang="ru-RU" sz="1700" b="0" dirty="0">
                <a:solidFill>
                  <a:schemeClr val="tx1">
                    <a:lumMod val="50000"/>
                  </a:schemeClr>
                </a:solidFill>
                <a:latin typeface="Times New Roman" pitchFamily="18" charset="0"/>
                <a:cs typeface="Times New Roman" pitchFamily="18" charset="0"/>
              </a:rPr>
              <a:t> вексель (тратта) </a:t>
            </a:r>
            <a:r>
              <a:rPr lang="ru-RU" sz="1700" b="0" dirty="0" err="1">
                <a:solidFill>
                  <a:schemeClr val="tx1">
                    <a:lumMod val="50000"/>
                  </a:schemeClr>
                </a:solidFill>
                <a:latin typeface="Times New Roman" pitchFamily="18" charset="0"/>
                <a:cs typeface="Times New Roman" pitchFamily="18" charset="0"/>
              </a:rPr>
              <a:t>має</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містити</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крім</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вказаних</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пунктів</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найменування</a:t>
            </a:r>
            <a:r>
              <a:rPr lang="ru-RU" sz="1700" b="0" dirty="0">
                <a:solidFill>
                  <a:schemeClr val="tx1">
                    <a:lumMod val="50000"/>
                  </a:schemeClr>
                </a:solidFill>
                <a:latin typeface="Times New Roman" pitchFamily="18" charset="0"/>
                <a:cs typeface="Times New Roman" pitchFamily="18" charset="0"/>
              </a:rPr>
              <a:t> того, </a:t>
            </a:r>
            <a:r>
              <a:rPr lang="ru-RU" sz="1700" b="0" dirty="0" err="1">
                <a:solidFill>
                  <a:schemeClr val="tx1">
                    <a:lumMod val="50000"/>
                  </a:schemeClr>
                </a:solidFill>
                <a:latin typeface="Times New Roman" pitchFamily="18" charset="0"/>
                <a:cs typeface="Times New Roman" pitchFamily="18" charset="0"/>
              </a:rPr>
              <a:t>хто</a:t>
            </a:r>
            <a:r>
              <a:rPr lang="ru-RU" sz="1700" b="0" dirty="0">
                <a:solidFill>
                  <a:schemeClr val="tx1">
                    <a:lumMod val="50000"/>
                  </a:schemeClr>
                </a:solidFill>
                <a:latin typeface="Times New Roman" pitchFamily="18" charset="0"/>
                <a:cs typeface="Times New Roman" pitchFamily="18" charset="0"/>
              </a:rPr>
              <a:t> повинен </a:t>
            </a:r>
            <a:r>
              <a:rPr lang="ru-RU" sz="1700" b="0" dirty="0" err="1">
                <a:solidFill>
                  <a:schemeClr val="tx1">
                    <a:lumMod val="50000"/>
                  </a:schemeClr>
                </a:solidFill>
                <a:latin typeface="Times New Roman" pitchFamily="18" charset="0"/>
                <a:cs typeface="Times New Roman" pitchFamily="18" charset="0"/>
              </a:rPr>
              <a:t>платити</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платника</a:t>
            </a:r>
            <a:r>
              <a:rPr lang="ru-RU" sz="1700" b="0" dirty="0">
                <a:solidFill>
                  <a:schemeClr val="tx1">
                    <a:lumMod val="50000"/>
                  </a:schemeClr>
                </a:solidFill>
                <a:latin typeface="Times New Roman" pitchFamily="18" charset="0"/>
                <a:cs typeface="Times New Roman" pitchFamily="18" charset="0"/>
              </a:rPr>
              <a:t>). Документ, у </a:t>
            </a:r>
            <a:r>
              <a:rPr lang="ru-RU" sz="1700" b="0" dirty="0" err="1">
                <a:solidFill>
                  <a:schemeClr val="tx1">
                    <a:lumMod val="50000"/>
                  </a:schemeClr>
                </a:solidFill>
                <a:latin typeface="Times New Roman" pitchFamily="18" charset="0"/>
                <a:cs typeface="Times New Roman" pitchFamily="18" charset="0"/>
              </a:rPr>
              <a:t>якому</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немає</a:t>
            </a:r>
            <a:r>
              <a:rPr lang="ru-RU" sz="1700" b="0" dirty="0">
                <a:solidFill>
                  <a:schemeClr val="tx1">
                    <a:lumMod val="50000"/>
                  </a:schemeClr>
                </a:solidFill>
                <a:latin typeface="Times New Roman" pitchFamily="18" charset="0"/>
                <a:cs typeface="Times New Roman" pitchFamily="18" charset="0"/>
              </a:rPr>
              <a:t> будь-</a:t>
            </a:r>
            <a:r>
              <a:rPr lang="ru-RU" sz="1700" b="0" dirty="0" err="1">
                <a:solidFill>
                  <a:schemeClr val="tx1">
                    <a:lumMod val="50000"/>
                  </a:schemeClr>
                </a:solidFill>
                <a:latin typeface="Times New Roman" pitchFamily="18" charset="0"/>
                <a:cs typeface="Times New Roman" pitchFamily="18" charset="0"/>
              </a:rPr>
              <a:t>якого</a:t>
            </a:r>
            <a:r>
              <a:rPr lang="ru-RU" sz="1700" b="0" dirty="0">
                <a:solidFill>
                  <a:schemeClr val="tx1">
                    <a:lumMod val="50000"/>
                  </a:schemeClr>
                </a:solidFill>
                <a:latin typeface="Times New Roman" pitchFamily="18" charset="0"/>
                <a:cs typeface="Times New Roman" pitchFamily="18" charset="0"/>
              </a:rPr>
              <a:t> з </a:t>
            </a:r>
            <a:r>
              <a:rPr lang="ru-RU" sz="1700" b="0" dirty="0" err="1">
                <a:solidFill>
                  <a:schemeClr val="tx1">
                    <a:lumMod val="50000"/>
                  </a:schemeClr>
                </a:solidFill>
                <a:latin typeface="Times New Roman" pitchFamily="18" charset="0"/>
                <a:cs typeface="Times New Roman" pitchFamily="18" charset="0"/>
              </a:rPr>
              <a:t>реквізитів</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обов'язкових</a:t>
            </a:r>
            <a:r>
              <a:rPr lang="ru-RU" sz="1700" b="0" dirty="0">
                <a:solidFill>
                  <a:schemeClr val="tx1">
                    <a:lumMod val="50000"/>
                  </a:schemeClr>
                </a:solidFill>
                <a:latin typeface="Times New Roman" pitchFamily="18" charset="0"/>
                <a:cs typeface="Times New Roman" pitchFamily="18" charset="0"/>
              </a:rPr>
              <a:t> для простого і </a:t>
            </a:r>
            <a:r>
              <a:rPr lang="ru-RU" sz="1700" b="0" dirty="0" err="1">
                <a:solidFill>
                  <a:schemeClr val="tx1">
                    <a:lumMod val="50000"/>
                  </a:schemeClr>
                </a:solidFill>
                <a:latin typeface="Times New Roman" pitchFamily="18" charset="0"/>
                <a:cs typeface="Times New Roman" pitchFamily="18" charset="0"/>
              </a:rPr>
              <a:t>переказного</a:t>
            </a:r>
            <a:r>
              <a:rPr lang="ru-RU" sz="1700" b="0" dirty="0">
                <a:solidFill>
                  <a:schemeClr val="tx1">
                    <a:lumMod val="50000"/>
                  </a:schemeClr>
                </a:solidFill>
                <a:latin typeface="Times New Roman" pitchFamily="18" charset="0"/>
                <a:cs typeface="Times New Roman" pitchFamily="18" charset="0"/>
              </a:rPr>
              <a:t> </a:t>
            </a:r>
            <a:r>
              <a:rPr lang="ru-RU" sz="1700" b="0" dirty="0" err="1">
                <a:solidFill>
                  <a:schemeClr val="tx1">
                    <a:lumMod val="50000"/>
                  </a:schemeClr>
                </a:solidFill>
                <a:latin typeface="Times New Roman" pitchFamily="18" charset="0"/>
                <a:cs typeface="Times New Roman" pitchFamily="18" charset="0"/>
              </a:rPr>
              <a:t>векселів</a:t>
            </a:r>
            <a:r>
              <a:rPr lang="ru-RU" sz="1700" b="0" dirty="0">
                <a:solidFill>
                  <a:schemeClr val="tx1">
                    <a:lumMod val="50000"/>
                  </a:schemeClr>
                </a:solidFill>
                <a:latin typeface="Times New Roman" pitchFamily="18" charset="0"/>
                <a:cs typeface="Times New Roman" pitchFamily="18" charset="0"/>
              </a:rPr>
              <a:t>, не </a:t>
            </a:r>
            <a:r>
              <a:rPr lang="ru-RU" sz="1700" b="0" dirty="0" err="1">
                <a:solidFill>
                  <a:schemeClr val="tx1">
                    <a:lumMod val="50000"/>
                  </a:schemeClr>
                </a:solidFill>
                <a:latin typeface="Times New Roman" pitchFamily="18" charset="0"/>
                <a:cs typeface="Times New Roman" pitchFamily="18" charset="0"/>
              </a:rPr>
              <a:t>визнається</a:t>
            </a:r>
            <a:r>
              <a:rPr lang="ru-RU" sz="1700" b="0" dirty="0">
                <a:solidFill>
                  <a:schemeClr val="tx1">
                    <a:lumMod val="50000"/>
                  </a:schemeClr>
                </a:solidFill>
                <a:latin typeface="Times New Roman" pitchFamily="18" charset="0"/>
                <a:cs typeface="Times New Roman" pitchFamily="18" charset="0"/>
              </a:rPr>
              <a:t> векселем. </a:t>
            </a:r>
            <a:endParaRPr lang="uk-UA" sz="1700" b="0" dirty="0">
              <a:solidFill>
                <a:schemeClr val="tx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015719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35467" y="143934"/>
            <a:ext cx="11721573" cy="5626634"/>
          </a:xfrm>
        </p:spPr>
        <p:txBody>
          <a:bodyPr/>
          <a:lstStyle/>
          <a:p>
            <a:pPr marL="0" indent="0" algn="ctr">
              <a:buNone/>
            </a:pPr>
            <a:r>
              <a:rPr lang="uk-UA" dirty="0" smtClean="0">
                <a:solidFill>
                  <a:schemeClr val="bg2">
                    <a:lumMod val="60000"/>
                    <a:lumOff val="40000"/>
                  </a:schemeClr>
                </a:solidFill>
                <a:latin typeface="Times New Roman" pitchFamily="18" charset="0"/>
                <a:cs typeface="Times New Roman" pitchFamily="18" charset="0"/>
              </a:rPr>
              <a:t>4. </a:t>
            </a:r>
            <a:r>
              <a:rPr lang="uk-UA" dirty="0">
                <a:solidFill>
                  <a:schemeClr val="bg2">
                    <a:lumMod val="60000"/>
                    <a:lumOff val="40000"/>
                  </a:schemeClr>
                </a:solidFill>
                <a:latin typeface="Times New Roman" pitchFamily="18" charset="0"/>
                <a:cs typeface="Times New Roman" pitchFamily="18" charset="0"/>
              </a:rPr>
              <a:t>Визначення валюти </a:t>
            </a:r>
            <a:r>
              <a:rPr lang="uk-UA" dirty="0" smtClean="0">
                <a:solidFill>
                  <a:schemeClr val="bg2">
                    <a:lumMod val="60000"/>
                    <a:lumOff val="40000"/>
                  </a:schemeClr>
                </a:solidFill>
                <a:latin typeface="Times New Roman" pitchFamily="18" charset="0"/>
                <a:cs typeface="Times New Roman" pitchFamily="18" charset="0"/>
              </a:rPr>
              <a:t>ціни</a:t>
            </a:r>
            <a:r>
              <a:rPr lang="en-US" dirty="0">
                <a:solidFill>
                  <a:schemeClr val="bg2">
                    <a:lumMod val="60000"/>
                    <a:lumOff val="40000"/>
                  </a:schemeClr>
                </a:solidFill>
                <a:latin typeface="Times New Roman" pitchFamily="18" charset="0"/>
                <a:cs typeface="Times New Roman" pitchFamily="18" charset="0"/>
              </a:rPr>
              <a:t> </a:t>
            </a:r>
            <a:r>
              <a:rPr lang="uk-UA" dirty="0" smtClean="0">
                <a:solidFill>
                  <a:schemeClr val="bg2">
                    <a:lumMod val="60000"/>
                    <a:lumOff val="40000"/>
                  </a:schemeClr>
                </a:solidFill>
                <a:latin typeface="Times New Roman" pitchFamily="18" charset="0"/>
                <a:cs typeface="Times New Roman" pitchFamily="18" charset="0"/>
              </a:rPr>
              <a:t>та </a:t>
            </a:r>
            <a:r>
              <a:rPr lang="uk-UA" dirty="0">
                <a:solidFill>
                  <a:schemeClr val="bg2">
                    <a:lumMod val="60000"/>
                    <a:lumOff val="40000"/>
                  </a:schemeClr>
                </a:solidFill>
                <a:latin typeface="Times New Roman" pitchFamily="18" charset="0"/>
                <a:cs typeface="Times New Roman" pitchFamily="18" charset="0"/>
              </a:rPr>
              <a:t>валюти платежу</a:t>
            </a:r>
            <a:r>
              <a:rPr lang="uk-UA" dirty="0" smtClean="0">
                <a:solidFill>
                  <a:schemeClr val="bg2">
                    <a:lumMod val="60000"/>
                    <a:lumOff val="40000"/>
                  </a:schemeClr>
                </a:solidFill>
                <a:latin typeface="Times New Roman" pitchFamily="18" charset="0"/>
                <a:cs typeface="Times New Roman" pitchFamily="18" charset="0"/>
              </a:rPr>
              <a:t>.</a:t>
            </a:r>
            <a:r>
              <a:rPr lang="en-US" dirty="0">
                <a:solidFill>
                  <a:schemeClr val="bg2">
                    <a:lumMod val="60000"/>
                    <a:lumOff val="40000"/>
                  </a:schemeClr>
                </a:solidFill>
                <a:latin typeface="Times New Roman" pitchFamily="18" charset="0"/>
                <a:cs typeface="Times New Roman" pitchFamily="18" charset="0"/>
              </a:rPr>
              <a:t> </a:t>
            </a:r>
            <a:endParaRPr lang="en-US" dirty="0" smtClean="0">
              <a:solidFill>
                <a:schemeClr val="bg2">
                  <a:lumMod val="60000"/>
                  <a:lumOff val="40000"/>
                </a:schemeClr>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579" y="692150"/>
            <a:ext cx="10440987"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999" y="3187701"/>
            <a:ext cx="10854267" cy="2696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8008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735" y="1"/>
            <a:ext cx="9973732" cy="5754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9623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4933" y="188914"/>
            <a:ext cx="11332103" cy="801686"/>
          </a:xfrm>
        </p:spPr>
        <p:txBody>
          <a:bodyPr>
            <a:normAutofit/>
          </a:bodyPr>
          <a:lstStyle/>
          <a:p>
            <a:pPr algn="ctr"/>
            <a:r>
              <a:rPr lang="uk-UA" sz="2500" b="1" i="1" u="sng" dirty="0">
                <a:solidFill>
                  <a:schemeClr val="bg2">
                    <a:lumMod val="60000"/>
                    <a:lumOff val="40000"/>
                  </a:schemeClr>
                </a:solidFill>
                <a:latin typeface="Times New Roman" pitchFamily="18" charset="0"/>
                <a:cs typeface="Times New Roman" pitchFamily="18" charset="0"/>
              </a:rPr>
              <a:t>5. Міжнародні платіжні системи.</a:t>
            </a:r>
            <a:endParaRPr lang="uk-UA" sz="2500" i="1" u="sng" dirty="0">
              <a:solidFill>
                <a:schemeClr val="bg2">
                  <a:lumMod val="60000"/>
                  <a:lumOff val="40000"/>
                </a:schemeClr>
              </a:solidFill>
            </a:endParaRPr>
          </a:p>
        </p:txBody>
      </p:sp>
      <p:sp>
        <p:nvSpPr>
          <p:cNvPr id="3" name="Місце для тексту 2"/>
          <p:cNvSpPr>
            <a:spLocks noGrp="1"/>
          </p:cNvSpPr>
          <p:nvPr>
            <p:ph type="body" sz="quarter" idx="10"/>
          </p:nvPr>
        </p:nvSpPr>
        <p:spPr>
          <a:xfrm>
            <a:off x="262467" y="778934"/>
            <a:ext cx="11594573" cy="4991634"/>
          </a:xfrm>
        </p:spPr>
        <p:txBody>
          <a:bodyPr/>
          <a:lstStyle/>
          <a:p>
            <a:pPr marL="0" indent="457200" algn="just">
              <a:lnSpc>
                <a:spcPct val="100000"/>
              </a:lnSpc>
              <a:spcBef>
                <a:spcPts val="0"/>
              </a:spcBef>
              <a:buNone/>
            </a:pPr>
            <a:r>
              <a:rPr lang="uk-UA" sz="1800" b="0" dirty="0">
                <a:solidFill>
                  <a:schemeClr val="tx1">
                    <a:lumMod val="50000"/>
                  </a:schemeClr>
                </a:solidFill>
                <a:latin typeface="Times New Roman" pitchFamily="18" charset="0"/>
                <a:cs typeface="Times New Roman" pitchFamily="18" charset="0"/>
              </a:rPr>
              <a:t>Міжнародна платіжна система </a:t>
            </a:r>
            <a:r>
              <a:rPr lang="en-US" sz="1800" b="0" dirty="0">
                <a:solidFill>
                  <a:schemeClr val="tx1">
                    <a:lumMod val="50000"/>
                  </a:schemeClr>
                </a:solidFill>
                <a:latin typeface="Times New Roman" pitchFamily="18" charset="0"/>
                <a:cs typeface="Times New Roman" pitchFamily="18" charset="0"/>
              </a:rPr>
              <a:t>SWIFT (Society for Word-Wide </a:t>
            </a:r>
            <a:r>
              <a:rPr lang="en-US" sz="1800" b="0" dirty="0" smtClean="0">
                <a:solidFill>
                  <a:schemeClr val="tx1">
                    <a:lumMod val="50000"/>
                  </a:schemeClr>
                </a:solidFill>
                <a:latin typeface="Times New Roman" pitchFamily="18" charset="0"/>
                <a:cs typeface="Times New Roman" pitchFamily="18" charset="0"/>
              </a:rPr>
              <a:t>Interbank</a:t>
            </a:r>
            <a:r>
              <a:rPr lang="uk-UA" sz="1800" b="0" dirty="0" smtClean="0">
                <a:solidFill>
                  <a:schemeClr val="tx1">
                    <a:lumMod val="50000"/>
                  </a:schemeClr>
                </a:solidFill>
                <a:latin typeface="Times New Roman" pitchFamily="18" charset="0"/>
                <a:cs typeface="Times New Roman" pitchFamily="18" charset="0"/>
              </a:rPr>
              <a:t> </a:t>
            </a:r>
            <a:r>
              <a:rPr lang="en-US" sz="1800" b="0" dirty="0" smtClean="0">
                <a:solidFill>
                  <a:schemeClr val="tx1">
                    <a:lumMod val="50000"/>
                  </a:schemeClr>
                </a:solidFill>
                <a:latin typeface="Times New Roman" pitchFamily="18" charset="0"/>
                <a:cs typeface="Times New Roman" pitchFamily="18" charset="0"/>
              </a:rPr>
              <a:t>Financial </a:t>
            </a:r>
            <a:r>
              <a:rPr lang="en-US" sz="1800" b="0" dirty="0">
                <a:solidFill>
                  <a:schemeClr val="tx1">
                    <a:lumMod val="50000"/>
                  </a:schemeClr>
                </a:solidFill>
                <a:latin typeface="Times New Roman" pitchFamily="18" charset="0"/>
                <a:cs typeface="Times New Roman" pitchFamily="18" charset="0"/>
              </a:rPr>
              <a:t>Telecommunications) – </a:t>
            </a:r>
            <a:r>
              <a:rPr lang="uk-UA" sz="1800" b="0" dirty="0">
                <a:solidFill>
                  <a:schemeClr val="tx1">
                    <a:lumMod val="50000"/>
                  </a:schemeClr>
                </a:solidFill>
                <a:latin typeface="Times New Roman" pitchFamily="18" charset="0"/>
                <a:cs typeface="Times New Roman" pitchFamily="18" charset="0"/>
              </a:rPr>
              <a:t>це співтовариство всесвітніх </a:t>
            </a:r>
            <a:r>
              <a:rPr lang="uk-UA" sz="1800" b="0" dirty="0" smtClean="0">
                <a:solidFill>
                  <a:schemeClr val="tx1">
                    <a:lumMod val="50000"/>
                  </a:schemeClr>
                </a:solidFill>
                <a:latin typeface="Times New Roman" pitchFamily="18" charset="0"/>
                <a:cs typeface="Times New Roman" pitchFamily="18" charset="0"/>
              </a:rPr>
              <a:t>міжбанківських фінансових </a:t>
            </a:r>
            <a:r>
              <a:rPr lang="uk-UA" sz="1800" b="0" dirty="0" err="1">
                <a:solidFill>
                  <a:schemeClr val="tx1">
                    <a:lumMod val="50000"/>
                  </a:schemeClr>
                </a:solidFill>
                <a:latin typeface="Times New Roman" pitchFamily="18" charset="0"/>
                <a:cs typeface="Times New Roman" pitchFamily="18" charset="0"/>
              </a:rPr>
              <a:t>телекомунікацій</a:t>
            </a:r>
            <a:r>
              <a:rPr lang="uk-UA" sz="1800" b="0" dirty="0">
                <a:solidFill>
                  <a:schemeClr val="tx1">
                    <a:lumMod val="50000"/>
                  </a:schemeClr>
                </a:solidFill>
                <a:latin typeface="Times New Roman" pitchFamily="18" charset="0"/>
                <a:cs typeface="Times New Roman" pitchFamily="18" charset="0"/>
              </a:rPr>
              <a:t>, організоване у 1973 р. з метою створення і </a:t>
            </a:r>
            <a:r>
              <a:rPr lang="uk-UA" sz="1800" b="0" dirty="0" smtClean="0">
                <a:solidFill>
                  <a:schemeClr val="tx1">
                    <a:lumMod val="50000"/>
                  </a:schemeClr>
                </a:solidFill>
                <a:latin typeface="Times New Roman" pitchFamily="18" charset="0"/>
                <a:cs typeface="Times New Roman" pitchFamily="18" charset="0"/>
              </a:rPr>
              <a:t>використання засобів</a:t>
            </a:r>
            <a:r>
              <a:rPr lang="uk-UA" sz="1800" b="0" dirty="0">
                <a:solidFill>
                  <a:schemeClr val="tx1">
                    <a:lumMod val="50000"/>
                  </a:schemeClr>
                </a:solidFill>
                <a:latin typeface="Times New Roman" pitchFamily="18" charset="0"/>
                <a:cs typeface="Times New Roman" pitchFamily="18" charset="0"/>
              </a:rPr>
              <a:t>, необхідних для швидкої та безпечної передачі комп'ютерними </a:t>
            </a:r>
            <a:r>
              <a:rPr lang="uk-UA" sz="1800" b="0" dirty="0" smtClean="0">
                <a:solidFill>
                  <a:schemeClr val="tx1">
                    <a:lumMod val="50000"/>
                  </a:schemeClr>
                </a:solidFill>
                <a:latin typeface="Times New Roman" pitchFamily="18" charset="0"/>
                <a:cs typeface="Times New Roman" pitchFamily="18" charset="0"/>
              </a:rPr>
              <a:t>мережами платіжних </a:t>
            </a:r>
            <a:r>
              <a:rPr lang="uk-UA" sz="1800" b="0" dirty="0">
                <a:solidFill>
                  <a:schemeClr val="tx1">
                    <a:lumMod val="50000"/>
                  </a:schemeClr>
                </a:solidFill>
                <a:latin typeface="Times New Roman" pitchFamily="18" charset="0"/>
                <a:cs typeface="Times New Roman" pitchFamily="18" charset="0"/>
              </a:rPr>
              <a:t>доручень та інших банківських повідомлень.</a:t>
            </a:r>
          </a:p>
          <a:p>
            <a:pPr marL="0" indent="457200" algn="just">
              <a:lnSpc>
                <a:spcPct val="100000"/>
              </a:lnSpc>
              <a:spcBef>
                <a:spcPts val="0"/>
              </a:spcBef>
            </a:pPr>
            <a:r>
              <a:rPr lang="uk-UA" sz="1800" b="0" dirty="0">
                <a:solidFill>
                  <a:schemeClr val="tx1">
                    <a:lumMod val="50000"/>
                  </a:schemeClr>
                </a:solidFill>
                <a:latin typeface="Times New Roman" pitchFamily="18" charset="0"/>
                <a:cs typeface="Times New Roman" pitchFamily="18" charset="0"/>
              </a:rPr>
              <a:t>Основними напрямами діяльності </a:t>
            </a:r>
            <a:r>
              <a:rPr lang="en-US" sz="1800" b="0" dirty="0">
                <a:solidFill>
                  <a:schemeClr val="tx1">
                    <a:lumMod val="50000"/>
                  </a:schemeClr>
                </a:solidFill>
                <a:latin typeface="Times New Roman" pitchFamily="18" charset="0"/>
                <a:cs typeface="Times New Roman" pitchFamily="18" charset="0"/>
              </a:rPr>
              <a:t>SWIFT </a:t>
            </a:r>
            <a:r>
              <a:rPr lang="uk-UA" sz="1800" b="0" dirty="0">
                <a:solidFill>
                  <a:schemeClr val="tx1">
                    <a:lumMod val="50000"/>
                  </a:schemeClr>
                </a:solidFill>
                <a:latin typeface="Times New Roman" pitchFamily="18" charset="0"/>
                <a:cs typeface="Times New Roman" pitchFamily="18" charset="0"/>
              </a:rPr>
              <a:t>є надання оперативного, </a:t>
            </a:r>
            <a:r>
              <a:rPr lang="uk-UA" sz="1800" b="0" dirty="0" smtClean="0">
                <a:solidFill>
                  <a:schemeClr val="tx1">
                    <a:lumMod val="50000"/>
                  </a:schemeClr>
                </a:solidFill>
                <a:latin typeface="Times New Roman" pitchFamily="18" charset="0"/>
                <a:cs typeface="Times New Roman" pitchFamily="18" charset="0"/>
              </a:rPr>
              <a:t>надійного, ефективного</a:t>
            </a:r>
            <a:r>
              <a:rPr lang="uk-UA" sz="1800" b="0" dirty="0">
                <a:solidFill>
                  <a:schemeClr val="tx1">
                    <a:lumMod val="50000"/>
                  </a:schemeClr>
                </a:solidFill>
                <a:latin typeface="Times New Roman" pitchFamily="18" charset="0"/>
                <a:cs typeface="Times New Roman" pitchFamily="18" charset="0"/>
              </a:rPr>
              <a:t>, конфіденційного та захищеного від несанкціонованого </a:t>
            </a:r>
            <a:r>
              <a:rPr lang="uk-UA" sz="1800" b="0" dirty="0" smtClean="0">
                <a:solidFill>
                  <a:schemeClr val="tx1">
                    <a:lumMod val="50000"/>
                  </a:schemeClr>
                </a:solidFill>
                <a:latin typeface="Times New Roman" pitchFamily="18" charset="0"/>
                <a:cs typeface="Times New Roman" pitchFamily="18" charset="0"/>
              </a:rPr>
              <a:t>доступу телекомунікаційного </a:t>
            </a:r>
            <a:r>
              <a:rPr lang="uk-UA" sz="1800" b="0" dirty="0">
                <a:solidFill>
                  <a:schemeClr val="tx1">
                    <a:lumMod val="50000"/>
                  </a:schemeClr>
                </a:solidFill>
                <a:latin typeface="Times New Roman" pitchFamily="18" charset="0"/>
                <a:cs typeface="Times New Roman" pitchFamily="18" charset="0"/>
              </a:rPr>
              <a:t>обслуговування для банків і проведення робіт зі </a:t>
            </a:r>
            <a:r>
              <a:rPr lang="uk-UA" sz="1800" b="0" dirty="0" smtClean="0">
                <a:solidFill>
                  <a:schemeClr val="tx1">
                    <a:lumMod val="50000"/>
                  </a:schemeClr>
                </a:solidFill>
                <a:latin typeface="Times New Roman" pitchFamily="18" charset="0"/>
                <a:cs typeface="Times New Roman" pitchFamily="18" charset="0"/>
              </a:rPr>
              <a:t>стандартизації форм </a:t>
            </a:r>
            <a:r>
              <a:rPr lang="uk-UA" sz="1800" b="0" dirty="0">
                <a:solidFill>
                  <a:schemeClr val="tx1">
                    <a:lumMod val="50000"/>
                  </a:schemeClr>
                </a:solidFill>
                <a:latin typeface="Times New Roman" pitchFamily="18" charset="0"/>
                <a:cs typeface="Times New Roman" pitchFamily="18" charset="0"/>
              </a:rPr>
              <a:t>і методів обміну фінансовою інформацією.</a:t>
            </a:r>
          </a:p>
          <a:p>
            <a:pPr marL="0" indent="457200" algn="just">
              <a:lnSpc>
                <a:spcPct val="100000"/>
              </a:lnSpc>
              <a:spcBef>
                <a:spcPts val="0"/>
              </a:spcBef>
              <a:buNone/>
            </a:pPr>
            <a:r>
              <a:rPr lang="uk-UA" sz="1800" b="0" dirty="0">
                <a:solidFill>
                  <a:schemeClr val="tx1">
                    <a:lumMod val="50000"/>
                  </a:schemeClr>
                </a:solidFill>
                <a:latin typeface="Times New Roman" pitchFamily="18" charset="0"/>
                <a:cs typeface="Times New Roman" pitchFamily="18" charset="0"/>
              </a:rPr>
              <a:t>Спочатку до мережі </a:t>
            </a:r>
            <a:r>
              <a:rPr lang="en-US" sz="1800" b="0" dirty="0">
                <a:solidFill>
                  <a:schemeClr val="tx1">
                    <a:lumMod val="50000"/>
                  </a:schemeClr>
                </a:solidFill>
                <a:latin typeface="Times New Roman" pitchFamily="18" charset="0"/>
                <a:cs typeface="Times New Roman" pitchFamily="18" charset="0"/>
              </a:rPr>
              <a:t>SWIFT </a:t>
            </a:r>
            <a:r>
              <a:rPr lang="uk-UA" sz="1800" b="0" dirty="0">
                <a:solidFill>
                  <a:schemeClr val="tx1">
                    <a:lumMod val="50000"/>
                  </a:schemeClr>
                </a:solidFill>
                <a:latin typeface="Times New Roman" pitchFamily="18" charset="0"/>
                <a:cs typeface="Times New Roman" pitchFamily="18" charset="0"/>
              </a:rPr>
              <a:t>входило 239 банків з 15 країн Європи й Америки. </a:t>
            </a:r>
            <a:r>
              <a:rPr lang="uk-UA" sz="1800" b="0" dirty="0" smtClean="0">
                <a:solidFill>
                  <a:schemeClr val="tx1">
                    <a:lumMod val="50000"/>
                  </a:schemeClr>
                </a:solidFill>
                <a:latin typeface="Times New Roman" pitchFamily="18" charset="0"/>
                <a:cs typeface="Times New Roman" pitchFamily="18" charset="0"/>
              </a:rPr>
              <a:t>В 1992 </a:t>
            </a:r>
            <a:r>
              <a:rPr lang="uk-UA" sz="1800" b="0" dirty="0">
                <a:solidFill>
                  <a:schemeClr val="tx1">
                    <a:lumMod val="50000"/>
                  </a:schemeClr>
                </a:solidFill>
                <a:latin typeface="Times New Roman" pitchFamily="18" charset="0"/>
                <a:cs typeface="Times New Roman" pitchFamily="18" charset="0"/>
              </a:rPr>
              <a:t>р. до мережі </a:t>
            </a:r>
            <a:r>
              <a:rPr lang="en-US" sz="1800" b="0" dirty="0">
                <a:solidFill>
                  <a:schemeClr val="tx1">
                    <a:lumMod val="50000"/>
                  </a:schemeClr>
                </a:solidFill>
                <a:latin typeface="Times New Roman" pitchFamily="18" charset="0"/>
                <a:cs typeface="Times New Roman" pitchFamily="18" charset="0"/>
              </a:rPr>
              <a:t>SWIFT </a:t>
            </a:r>
            <a:r>
              <a:rPr lang="uk-UA" sz="1800" b="0" dirty="0">
                <a:solidFill>
                  <a:schemeClr val="tx1">
                    <a:lumMod val="50000"/>
                  </a:schemeClr>
                </a:solidFill>
                <a:latin typeface="Times New Roman" pitchFamily="18" charset="0"/>
                <a:cs typeface="Times New Roman" pitchFamily="18" charset="0"/>
              </a:rPr>
              <a:t>було підключено вже більше 3000 фінансових </a:t>
            </a:r>
            <a:r>
              <a:rPr lang="uk-UA" sz="1800" b="0" dirty="0" smtClean="0">
                <a:solidFill>
                  <a:schemeClr val="tx1">
                    <a:lumMod val="50000"/>
                  </a:schemeClr>
                </a:solidFill>
                <a:latin typeface="Times New Roman" pitchFamily="18" charset="0"/>
                <a:cs typeface="Times New Roman" pitchFamily="18" charset="0"/>
              </a:rPr>
              <a:t>організацій понад </a:t>
            </a:r>
            <a:r>
              <a:rPr lang="uk-UA" sz="1800" b="0" dirty="0">
                <a:solidFill>
                  <a:schemeClr val="tx1">
                    <a:lumMod val="50000"/>
                  </a:schemeClr>
                </a:solidFill>
                <a:latin typeface="Times New Roman" pitchFamily="18" charset="0"/>
                <a:cs typeface="Times New Roman" pitchFamily="18" charset="0"/>
              </a:rPr>
              <a:t>80 країн, а до кінця 2005 р. до мережі </a:t>
            </a:r>
            <a:r>
              <a:rPr lang="en-US" sz="1800" b="0" dirty="0">
                <a:solidFill>
                  <a:schemeClr val="tx1">
                    <a:lumMod val="50000"/>
                  </a:schemeClr>
                </a:solidFill>
                <a:latin typeface="Times New Roman" pitchFamily="18" charset="0"/>
                <a:cs typeface="Times New Roman" pitchFamily="18" charset="0"/>
              </a:rPr>
              <a:t>SWIFT </a:t>
            </a:r>
            <a:r>
              <a:rPr lang="uk-UA" sz="1800" b="0" dirty="0">
                <a:solidFill>
                  <a:schemeClr val="tx1">
                    <a:lumMod val="50000"/>
                  </a:schemeClr>
                </a:solidFill>
                <a:latin typeface="Times New Roman" pitchFamily="18" charset="0"/>
                <a:cs typeface="Times New Roman" pitchFamily="18" charset="0"/>
              </a:rPr>
              <a:t>підключено 220 країн </a:t>
            </a:r>
            <a:r>
              <a:rPr lang="uk-UA" sz="1800" b="0" dirty="0" smtClean="0">
                <a:solidFill>
                  <a:schemeClr val="tx1">
                    <a:lumMod val="50000"/>
                  </a:schemeClr>
                </a:solidFill>
                <a:latin typeface="Times New Roman" pitchFamily="18" charset="0"/>
                <a:cs typeface="Times New Roman" pitchFamily="18" charset="0"/>
              </a:rPr>
              <a:t>світу. Член </a:t>
            </a:r>
            <a:r>
              <a:rPr lang="en-US" sz="1800" b="0" dirty="0">
                <a:solidFill>
                  <a:schemeClr val="tx1">
                    <a:lumMod val="50000"/>
                  </a:schemeClr>
                </a:solidFill>
                <a:latin typeface="Times New Roman" pitchFamily="18" charset="0"/>
                <a:cs typeface="Times New Roman" pitchFamily="18" charset="0"/>
              </a:rPr>
              <a:t>SWIFT </a:t>
            </a:r>
            <a:r>
              <a:rPr lang="uk-UA" sz="1800" b="0" dirty="0">
                <a:solidFill>
                  <a:schemeClr val="tx1">
                    <a:lumMod val="50000"/>
                  </a:schemeClr>
                </a:solidFill>
                <a:latin typeface="Times New Roman" pitchFamily="18" charset="0"/>
                <a:cs typeface="Times New Roman" pitchFamily="18" charset="0"/>
              </a:rPr>
              <a:t>повинен дотримуватись статуту </a:t>
            </a:r>
            <a:r>
              <a:rPr lang="en-US" sz="1800" b="0" dirty="0">
                <a:solidFill>
                  <a:schemeClr val="tx1">
                    <a:lumMod val="50000"/>
                  </a:schemeClr>
                </a:solidFill>
                <a:latin typeface="Times New Roman" pitchFamily="18" charset="0"/>
                <a:cs typeface="Times New Roman" pitchFamily="18" charset="0"/>
              </a:rPr>
              <a:t>SWIFT </a:t>
            </a:r>
            <a:r>
              <a:rPr lang="uk-UA" sz="1800" b="0" dirty="0">
                <a:solidFill>
                  <a:schemeClr val="tx1">
                    <a:lumMod val="50000"/>
                  </a:schemeClr>
                </a:solidFill>
                <a:latin typeface="Times New Roman" pitchFamily="18" charset="0"/>
                <a:cs typeface="Times New Roman" pitchFamily="18" charset="0"/>
              </a:rPr>
              <a:t>і сплачувати всі </a:t>
            </a:r>
            <a:r>
              <a:rPr lang="uk-UA" sz="1800" b="0" dirty="0" smtClean="0">
                <a:solidFill>
                  <a:schemeClr val="tx1">
                    <a:lumMod val="50000"/>
                  </a:schemeClr>
                </a:solidFill>
                <a:latin typeface="Times New Roman" pitchFamily="18" charset="0"/>
                <a:cs typeface="Times New Roman" pitchFamily="18" charset="0"/>
              </a:rPr>
              <a:t>витрати, пов'язані </a:t>
            </a:r>
            <a:r>
              <a:rPr lang="uk-UA" sz="1800" b="0" dirty="0">
                <a:solidFill>
                  <a:schemeClr val="tx1">
                    <a:lumMod val="50000"/>
                  </a:schemeClr>
                </a:solidFill>
                <a:latin typeface="Times New Roman" pitchFamily="18" charset="0"/>
                <a:cs typeface="Times New Roman" pitchFamily="18" charset="0"/>
              </a:rPr>
              <a:t>із вступом і роботою в середовищі </a:t>
            </a:r>
            <a:r>
              <a:rPr lang="en-US" sz="1800" b="0" dirty="0">
                <a:solidFill>
                  <a:schemeClr val="tx1">
                    <a:lumMod val="50000"/>
                  </a:schemeClr>
                </a:solidFill>
                <a:latin typeface="Times New Roman" pitchFamily="18" charset="0"/>
                <a:cs typeface="Times New Roman" pitchFamily="18" charset="0"/>
              </a:rPr>
              <a:t>SWIFT. </a:t>
            </a:r>
            <a:r>
              <a:rPr lang="uk-UA" sz="1800" b="0" dirty="0">
                <a:solidFill>
                  <a:schemeClr val="tx1">
                    <a:lumMod val="50000"/>
                  </a:schemeClr>
                </a:solidFill>
                <a:latin typeface="Times New Roman" pitchFamily="18" charset="0"/>
                <a:cs typeface="Times New Roman" pitchFamily="18" charset="0"/>
              </a:rPr>
              <a:t>На стадії тестування </a:t>
            </a:r>
            <a:r>
              <a:rPr lang="uk-UA" sz="1800" b="0" dirty="0" smtClean="0">
                <a:solidFill>
                  <a:schemeClr val="tx1">
                    <a:lumMod val="50000"/>
                  </a:schemeClr>
                </a:solidFill>
                <a:latin typeface="Times New Roman" pitchFamily="18" charset="0"/>
                <a:cs typeface="Times New Roman" pitchFamily="18" charset="0"/>
              </a:rPr>
              <a:t>банку виконується </a:t>
            </a:r>
            <a:r>
              <a:rPr lang="uk-UA" sz="1800" b="0" dirty="0">
                <a:solidFill>
                  <a:schemeClr val="tx1">
                    <a:lumMod val="50000"/>
                  </a:schemeClr>
                </a:solidFill>
                <a:latin typeface="Times New Roman" pitchFamily="18" charset="0"/>
                <a:cs typeface="Times New Roman" pitchFamily="18" charset="0"/>
              </a:rPr>
              <a:t>повна перевірка його готовності до роботи у </a:t>
            </a:r>
            <a:r>
              <a:rPr lang="en-US" sz="1800" b="0" dirty="0">
                <a:solidFill>
                  <a:schemeClr val="tx1">
                    <a:lumMod val="50000"/>
                  </a:schemeClr>
                </a:solidFill>
                <a:latin typeface="Times New Roman" pitchFamily="18" charset="0"/>
                <a:cs typeface="Times New Roman" pitchFamily="18" charset="0"/>
              </a:rPr>
              <a:t>SWIFT:</a:t>
            </a:r>
          </a:p>
          <a:p>
            <a:pPr marL="0" indent="457200" algn="just">
              <a:lnSpc>
                <a:spcPct val="100000"/>
              </a:lnSpc>
              <a:spcBef>
                <a:spcPts val="0"/>
              </a:spcBef>
            </a:pPr>
            <a:r>
              <a:rPr lang="en-US" sz="1800" b="0" dirty="0">
                <a:solidFill>
                  <a:schemeClr val="tx1">
                    <a:lumMod val="50000"/>
                  </a:schemeClr>
                </a:solidFill>
                <a:latin typeface="Times New Roman" pitchFamily="18" charset="0"/>
                <a:cs typeface="Times New Roman" pitchFamily="18" charset="0"/>
              </a:rPr>
              <a:t>- </a:t>
            </a:r>
            <a:r>
              <a:rPr lang="uk-UA" sz="1800" b="0" dirty="0">
                <a:solidFill>
                  <a:schemeClr val="tx1">
                    <a:lumMod val="50000"/>
                  </a:schemeClr>
                </a:solidFill>
                <a:latin typeface="Times New Roman" pitchFamily="18" charset="0"/>
                <a:cs typeface="Times New Roman" pitchFamily="18" charset="0"/>
              </a:rPr>
              <a:t>аналіз підготовленої внутрішньої банківської документації;</a:t>
            </a:r>
          </a:p>
          <a:p>
            <a:pPr marL="0" indent="457200" algn="just">
              <a:lnSpc>
                <a:spcPct val="100000"/>
              </a:lnSpc>
              <a:spcBef>
                <a:spcPts val="0"/>
              </a:spcBef>
            </a:pPr>
            <a:r>
              <a:rPr lang="uk-UA" sz="1800" b="0" dirty="0">
                <a:solidFill>
                  <a:schemeClr val="tx1">
                    <a:lumMod val="50000"/>
                  </a:schemeClr>
                </a:solidFill>
                <a:latin typeface="Times New Roman" pitchFamily="18" charset="0"/>
                <a:cs typeface="Times New Roman" pitchFamily="18" charset="0"/>
              </a:rPr>
              <a:t>- виконання програми тестування і тренінгу;</a:t>
            </a:r>
          </a:p>
          <a:p>
            <a:pPr marL="0" indent="457200" algn="just">
              <a:lnSpc>
                <a:spcPct val="100000"/>
              </a:lnSpc>
              <a:spcBef>
                <a:spcPts val="0"/>
              </a:spcBef>
            </a:pPr>
            <a:r>
              <a:rPr lang="uk-UA" sz="1800" b="0" dirty="0">
                <a:solidFill>
                  <a:schemeClr val="tx1">
                    <a:lumMod val="50000"/>
                  </a:schemeClr>
                </a:solidFill>
                <a:latin typeface="Times New Roman" pitchFamily="18" charset="0"/>
                <a:cs typeface="Times New Roman" pitchFamily="18" charset="0"/>
              </a:rPr>
              <a:t>- організація внутрішнього порядку роботи з документацією;</a:t>
            </a:r>
          </a:p>
          <a:p>
            <a:pPr marL="0" indent="457200" algn="just">
              <a:lnSpc>
                <a:spcPct val="100000"/>
              </a:lnSpc>
              <a:spcBef>
                <a:spcPts val="0"/>
              </a:spcBef>
            </a:pPr>
            <a:r>
              <a:rPr lang="uk-UA" sz="1800" b="0" dirty="0">
                <a:solidFill>
                  <a:schemeClr val="tx1">
                    <a:lumMod val="50000"/>
                  </a:schemeClr>
                </a:solidFill>
                <a:latin typeface="Times New Roman" pitchFamily="18" charset="0"/>
                <a:cs typeface="Times New Roman" pitchFamily="18" charset="0"/>
              </a:rPr>
              <a:t>- проведення процесу обміну ідентифікаційними ключами;</a:t>
            </a:r>
          </a:p>
          <a:p>
            <a:pPr marL="0" indent="457200" algn="just">
              <a:lnSpc>
                <a:spcPct val="100000"/>
              </a:lnSpc>
              <a:spcBef>
                <a:spcPts val="0"/>
              </a:spcBef>
            </a:pPr>
            <a:r>
              <a:rPr lang="uk-UA" sz="1800" b="0" dirty="0">
                <a:solidFill>
                  <a:schemeClr val="tx1">
                    <a:lumMod val="50000"/>
                  </a:schemeClr>
                </a:solidFill>
                <a:latin typeface="Times New Roman" pitchFamily="18" charset="0"/>
                <a:cs typeface="Times New Roman" pitchFamily="18" charset="0"/>
              </a:rPr>
              <a:t>- проведення тестових робіт на випадок збою системи.</a:t>
            </a:r>
          </a:p>
        </p:txBody>
      </p:sp>
    </p:spTree>
    <p:extLst>
      <p:ext uri="{BB962C8B-B14F-4D97-AF65-F5344CB8AC3E}">
        <p14:creationId xmlns:p14="http://schemas.microsoft.com/office/powerpoint/2010/main" val="1286386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43933" y="110068"/>
            <a:ext cx="11713107" cy="5660500"/>
          </a:xfrm>
        </p:spPr>
        <p:txBody>
          <a:bodyPr/>
          <a:lstStyle/>
          <a:p>
            <a:pPr marL="0" indent="457200">
              <a:lnSpc>
                <a:spcPct val="100000"/>
              </a:lnSpc>
              <a:spcBef>
                <a:spcPts val="0"/>
              </a:spcBef>
              <a:buNone/>
            </a:pPr>
            <a:r>
              <a:rPr lang="uk-UA" sz="2000" i="1" u="sng" dirty="0">
                <a:solidFill>
                  <a:schemeClr val="tx1">
                    <a:lumMod val="50000"/>
                  </a:schemeClr>
                </a:solidFill>
                <a:latin typeface="Times New Roman" pitchFamily="18" charset="0"/>
                <a:cs typeface="Times New Roman" pitchFamily="18" charset="0"/>
              </a:rPr>
              <a:t>Переваги системи </a:t>
            </a:r>
            <a:r>
              <a:rPr lang="en-US" sz="2000" i="1" u="sng" dirty="0">
                <a:solidFill>
                  <a:schemeClr val="tx1">
                    <a:lumMod val="50000"/>
                  </a:schemeClr>
                </a:solidFill>
                <a:latin typeface="Times New Roman" pitchFamily="18" charset="0"/>
                <a:cs typeface="Times New Roman" pitchFamily="18" charset="0"/>
              </a:rPr>
              <a:t>SWIFT: </a:t>
            </a:r>
            <a:endParaRPr lang="uk-UA" sz="2000" i="1" u="sng" dirty="0" smtClean="0">
              <a:solidFill>
                <a:schemeClr val="tx1">
                  <a:lumMod val="50000"/>
                </a:schemeClr>
              </a:solidFill>
              <a:latin typeface="Times New Roman" pitchFamily="18" charset="0"/>
              <a:cs typeface="Times New Roman" pitchFamily="18" charset="0"/>
            </a:endParaRPr>
          </a:p>
          <a:p>
            <a:pPr marL="0" indent="228600">
              <a:lnSpc>
                <a:spcPct val="100000"/>
              </a:lnSpc>
              <a:spcBef>
                <a:spcPts val="0"/>
              </a:spcBef>
            </a:pPr>
            <a:r>
              <a:rPr lang="uk-UA" sz="2000" b="0" dirty="0" smtClean="0">
                <a:solidFill>
                  <a:schemeClr val="tx1">
                    <a:lumMod val="50000"/>
                  </a:schemeClr>
                </a:solidFill>
                <a:latin typeface="Times New Roman" pitchFamily="18" charset="0"/>
                <a:cs typeface="Times New Roman" pitchFamily="18" charset="0"/>
              </a:rPr>
              <a:t>гарантує </a:t>
            </a:r>
            <a:r>
              <a:rPr lang="uk-UA" sz="2000" b="0" dirty="0">
                <a:solidFill>
                  <a:schemeClr val="tx1">
                    <a:lumMod val="50000"/>
                  </a:schemeClr>
                </a:solidFill>
                <a:latin typeface="Times New Roman" pitchFamily="18" charset="0"/>
                <a:cs typeface="Times New Roman" pitchFamily="18" charset="0"/>
              </a:rPr>
              <a:t>абсолютну безпеку платежів з багаторівневою комбінацією фізичних, технічних і організаційних методів захисту, гарантує повну збереженість та секретність інформації; </a:t>
            </a:r>
            <a:endParaRPr lang="uk-UA" sz="2000" b="0" dirty="0" smtClean="0">
              <a:solidFill>
                <a:schemeClr val="tx1">
                  <a:lumMod val="50000"/>
                </a:schemeClr>
              </a:solidFill>
              <a:latin typeface="Times New Roman" pitchFamily="18" charset="0"/>
              <a:cs typeface="Times New Roman" pitchFamily="18" charset="0"/>
            </a:endParaRPr>
          </a:p>
          <a:p>
            <a:pPr marL="0" indent="228600">
              <a:lnSpc>
                <a:spcPct val="100000"/>
              </a:lnSpc>
              <a:spcBef>
                <a:spcPts val="0"/>
              </a:spcBef>
            </a:pPr>
            <a:r>
              <a:rPr lang="uk-UA" sz="2000" b="0" dirty="0" smtClean="0">
                <a:solidFill>
                  <a:schemeClr val="tx1">
                    <a:lumMod val="50000"/>
                  </a:schemeClr>
                </a:solidFill>
                <a:latin typeface="Times New Roman" pitchFamily="18" charset="0"/>
                <a:cs typeface="Times New Roman" pitchFamily="18" charset="0"/>
              </a:rPr>
              <a:t>скорочення </a:t>
            </a:r>
            <a:r>
              <a:rPr lang="uk-UA" sz="2000" b="0" dirty="0">
                <a:solidFill>
                  <a:schemeClr val="tx1">
                    <a:lumMod val="50000"/>
                  </a:schemeClr>
                </a:solidFill>
                <a:latin typeface="Times New Roman" pitchFamily="18" charset="0"/>
                <a:cs typeface="Times New Roman" pitchFamily="18" charset="0"/>
              </a:rPr>
              <a:t>операційних витрат порівняно з телексним зв’язком та телеграфом; надійність передачі повідомлень; швидку доставку повідомлень в будь-яку точку світу, час доставки приблизно до 1 хв., тобто в режимі реального часу; </a:t>
            </a:r>
            <a:endParaRPr lang="uk-UA" sz="2000" b="0" dirty="0" smtClean="0">
              <a:solidFill>
                <a:schemeClr val="tx1">
                  <a:lumMod val="50000"/>
                </a:schemeClr>
              </a:solidFill>
              <a:latin typeface="Times New Roman" pitchFamily="18" charset="0"/>
              <a:cs typeface="Times New Roman" pitchFamily="18" charset="0"/>
            </a:endParaRPr>
          </a:p>
          <a:p>
            <a:pPr marL="0" indent="228600">
              <a:lnSpc>
                <a:spcPct val="100000"/>
              </a:lnSpc>
              <a:spcBef>
                <a:spcPts val="0"/>
              </a:spcBef>
            </a:pPr>
            <a:r>
              <a:rPr lang="uk-UA" sz="2000" b="0" dirty="0" smtClean="0">
                <a:solidFill>
                  <a:schemeClr val="tx1">
                    <a:lumMod val="50000"/>
                  </a:schemeClr>
                </a:solidFill>
                <a:latin typeface="Times New Roman" pitchFamily="18" charset="0"/>
                <a:cs typeface="Times New Roman" pitchFamily="18" charset="0"/>
              </a:rPr>
              <a:t>підвищення </a:t>
            </a:r>
            <a:r>
              <a:rPr lang="uk-UA" sz="2000" b="0" dirty="0">
                <a:solidFill>
                  <a:schemeClr val="tx1">
                    <a:lumMod val="50000"/>
                  </a:schemeClr>
                </a:solidFill>
                <a:latin typeface="Times New Roman" pitchFamily="18" charset="0"/>
                <a:cs typeface="Times New Roman" pitchFamily="18" charset="0"/>
              </a:rPr>
              <a:t>ефективності роботи банку в зв'язку з високою автоматизацією та уніфікацією повідомлень; дозволяє вести контроль та аудит всіх платежів і розпоряджень, подання точних звітів завдяки міжнародній практиці ведення обліку і документації; </a:t>
            </a:r>
            <a:endParaRPr lang="uk-UA" sz="2000" b="0" dirty="0" smtClean="0">
              <a:solidFill>
                <a:schemeClr val="tx1">
                  <a:lumMod val="50000"/>
                </a:schemeClr>
              </a:solidFill>
              <a:latin typeface="Times New Roman" pitchFamily="18" charset="0"/>
              <a:cs typeface="Times New Roman" pitchFamily="18" charset="0"/>
            </a:endParaRPr>
          </a:p>
          <a:p>
            <a:pPr marL="0" indent="228600">
              <a:lnSpc>
                <a:spcPct val="100000"/>
              </a:lnSpc>
              <a:spcBef>
                <a:spcPts val="0"/>
              </a:spcBef>
            </a:pPr>
            <a:r>
              <a:rPr lang="uk-UA" sz="2000" b="0" dirty="0" smtClean="0">
                <a:solidFill>
                  <a:schemeClr val="tx1">
                    <a:lumMod val="50000"/>
                  </a:schemeClr>
                </a:solidFill>
                <a:latin typeface="Times New Roman" pitchFamily="18" charset="0"/>
                <a:cs typeface="Times New Roman" pitchFamily="18" charset="0"/>
              </a:rPr>
              <a:t>підвищується </a:t>
            </a:r>
            <a:r>
              <a:rPr lang="uk-UA" sz="2000" b="0" dirty="0">
                <a:solidFill>
                  <a:schemeClr val="tx1">
                    <a:lumMod val="50000"/>
                  </a:schemeClr>
                </a:solidFill>
                <a:latin typeface="Times New Roman" pitchFamily="18" charset="0"/>
                <a:cs typeface="Times New Roman" pitchFamily="18" charset="0"/>
              </a:rPr>
              <a:t>конкурентоспроможність банків-учасників </a:t>
            </a:r>
            <a:r>
              <a:rPr lang="en-US" sz="2000" b="0" dirty="0">
                <a:solidFill>
                  <a:schemeClr val="tx1">
                    <a:lumMod val="50000"/>
                  </a:schemeClr>
                </a:solidFill>
                <a:latin typeface="Times New Roman" pitchFamily="18" charset="0"/>
                <a:cs typeface="Times New Roman" pitchFamily="18" charset="0"/>
              </a:rPr>
              <a:t>SWIFT; </a:t>
            </a:r>
            <a:endParaRPr lang="uk-UA" sz="2000" b="0" dirty="0" smtClean="0">
              <a:solidFill>
                <a:schemeClr val="tx1">
                  <a:lumMod val="50000"/>
                </a:schemeClr>
              </a:solidFill>
              <a:latin typeface="Times New Roman" pitchFamily="18" charset="0"/>
              <a:cs typeface="Times New Roman" pitchFamily="18" charset="0"/>
            </a:endParaRPr>
          </a:p>
          <a:p>
            <a:pPr marL="0" indent="228600">
              <a:lnSpc>
                <a:spcPct val="100000"/>
              </a:lnSpc>
              <a:spcBef>
                <a:spcPts val="0"/>
              </a:spcBef>
            </a:pPr>
            <a:r>
              <a:rPr lang="uk-UA" sz="2000" b="0" dirty="0" smtClean="0">
                <a:solidFill>
                  <a:schemeClr val="tx1">
                    <a:lumMod val="50000"/>
                  </a:schemeClr>
                </a:solidFill>
                <a:latin typeface="Times New Roman" pitchFamily="18" charset="0"/>
                <a:cs typeface="Times New Roman" pitchFamily="18" charset="0"/>
              </a:rPr>
              <a:t>гарантує </a:t>
            </a:r>
            <a:r>
              <a:rPr lang="uk-UA" sz="2000" b="0" dirty="0">
                <a:solidFill>
                  <a:schemeClr val="tx1">
                    <a:lumMod val="50000"/>
                  </a:schemeClr>
                </a:solidFill>
                <a:latin typeface="Times New Roman" pitchFamily="18" charset="0"/>
                <a:cs typeface="Times New Roman" pitchFamily="18" charset="0"/>
              </a:rPr>
              <a:t>своїм членам фінансовий захист у випадку збоїв у роботі мережі, бере на себе виплату всіх прямих і наступних витрат, які поніс клієнт через запізнення виконання платежу. </a:t>
            </a:r>
            <a:endParaRPr lang="uk-UA" sz="2000" b="0" dirty="0" smtClean="0">
              <a:solidFill>
                <a:schemeClr val="tx1">
                  <a:lumMod val="50000"/>
                </a:schemeClr>
              </a:solidFill>
              <a:latin typeface="Times New Roman" pitchFamily="18" charset="0"/>
              <a:cs typeface="Times New Roman" pitchFamily="18" charset="0"/>
            </a:endParaRPr>
          </a:p>
          <a:p>
            <a:pPr marL="0" indent="457200">
              <a:lnSpc>
                <a:spcPct val="100000"/>
              </a:lnSpc>
              <a:spcBef>
                <a:spcPts val="0"/>
              </a:spcBef>
              <a:buNone/>
            </a:pPr>
            <a:r>
              <a:rPr lang="uk-UA" sz="2000" i="1" u="sng" dirty="0" smtClean="0">
                <a:solidFill>
                  <a:schemeClr val="tx1">
                    <a:lumMod val="50000"/>
                  </a:schemeClr>
                </a:solidFill>
                <a:latin typeface="Times New Roman" pitchFamily="18" charset="0"/>
                <a:cs typeface="Times New Roman" pitchFamily="18" charset="0"/>
              </a:rPr>
              <a:t>Головним </a:t>
            </a:r>
            <a:r>
              <a:rPr lang="uk-UA" sz="2000" i="1" u="sng" dirty="0">
                <a:solidFill>
                  <a:schemeClr val="tx1">
                    <a:lumMod val="50000"/>
                  </a:schemeClr>
                </a:solidFill>
                <a:latin typeface="Times New Roman" pitchFamily="18" charset="0"/>
                <a:cs typeface="Times New Roman" pitchFamily="18" charset="0"/>
              </a:rPr>
              <a:t>недоліком системи </a:t>
            </a:r>
            <a:r>
              <a:rPr lang="en-US" sz="2000" i="1" u="sng" dirty="0">
                <a:solidFill>
                  <a:schemeClr val="tx1">
                    <a:lumMod val="50000"/>
                  </a:schemeClr>
                </a:solidFill>
                <a:latin typeface="Times New Roman" pitchFamily="18" charset="0"/>
                <a:cs typeface="Times New Roman" pitchFamily="18" charset="0"/>
              </a:rPr>
              <a:t>SWIFT </a:t>
            </a:r>
            <a:r>
              <a:rPr lang="uk-UA" sz="2000" b="0" dirty="0">
                <a:solidFill>
                  <a:schemeClr val="tx1">
                    <a:lumMod val="50000"/>
                  </a:schemeClr>
                </a:solidFill>
                <a:latin typeface="Times New Roman" pitchFamily="18" charset="0"/>
                <a:cs typeface="Times New Roman" pitchFamily="18" charset="0"/>
              </a:rPr>
              <a:t>є надзвичайно висока сума витрат, необхідна для вступу до мережі – 160-200 тис. дол. США. Це створює проблеми вступу для середніх та малих банків, крім того, застосовуються вкрай стислі терміни користування кредитом (на час пробігу документів), час пробігу мінімальний між дебетом і кредитом рахунків, на яких відображається грошовий переказ. </a:t>
            </a:r>
          </a:p>
        </p:txBody>
      </p:sp>
    </p:spTree>
    <p:extLst>
      <p:ext uri="{BB962C8B-B14F-4D97-AF65-F5344CB8AC3E}">
        <p14:creationId xmlns:p14="http://schemas.microsoft.com/office/powerpoint/2010/main" val="3748709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1" y="254000"/>
            <a:ext cx="9010650" cy="5681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0808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p:cNvSpPr>
            <a:spLocks noGrp="1"/>
          </p:cNvSpPr>
          <p:nvPr>
            <p:ph type="body" sz="quarter" idx="10"/>
          </p:nvPr>
        </p:nvSpPr>
        <p:spPr>
          <a:xfrm>
            <a:off x="195273" y="236552"/>
            <a:ext cx="11661775" cy="5534025"/>
          </a:xfrm>
        </p:spPr>
        <p:txBody>
          <a:bodyPr/>
          <a:lstStyle/>
          <a:p>
            <a:pPr marL="457200" indent="-457200" algn="ctr">
              <a:buAutoNum type="arabicPeriod"/>
            </a:pPr>
            <a:r>
              <a:rPr lang="uk-UA" sz="2500" dirty="0" smtClean="0">
                <a:solidFill>
                  <a:schemeClr val="bg2">
                    <a:lumMod val="60000"/>
                    <a:lumOff val="40000"/>
                  </a:schemeClr>
                </a:solidFill>
                <a:latin typeface="Times New Roman" pitchFamily="18" charset="0"/>
                <a:cs typeface="Times New Roman" pitchFamily="18" charset="0"/>
              </a:rPr>
              <a:t>Суть</a:t>
            </a:r>
            <a:r>
              <a:rPr lang="uk-UA" sz="2500" dirty="0">
                <a:solidFill>
                  <a:schemeClr val="bg2">
                    <a:lumMod val="60000"/>
                    <a:lumOff val="40000"/>
                  </a:schemeClr>
                </a:solidFill>
                <a:latin typeface="Times New Roman" pitchFamily="18" charset="0"/>
                <a:cs typeface="Times New Roman" pitchFamily="18" charset="0"/>
              </a:rPr>
              <a:t>, способи та форми розрахунків</a:t>
            </a:r>
            <a:r>
              <a:rPr lang="uk-UA" sz="2500" dirty="0" smtClean="0">
                <a:solidFill>
                  <a:schemeClr val="bg2">
                    <a:lumMod val="60000"/>
                    <a:lumOff val="40000"/>
                  </a:schemeClr>
                </a:solidFill>
                <a:latin typeface="Times New Roman" pitchFamily="18" charset="0"/>
                <a:cs typeface="Times New Roman" pitchFamily="18" charset="0"/>
              </a:rPr>
              <a:t>.</a:t>
            </a:r>
          </a:p>
          <a:p>
            <a:pPr marL="0" indent="0" algn="ctr">
              <a:buNone/>
            </a:pPr>
            <a:endParaRPr lang="uk-UA" sz="2500" dirty="0" smtClean="0">
              <a:solidFill>
                <a:schemeClr val="bg2">
                  <a:lumMod val="60000"/>
                  <a:lumOff val="40000"/>
                </a:schemeClr>
              </a:solidFill>
              <a:latin typeface="Times New Roman" pitchFamily="18" charset="0"/>
              <a:cs typeface="Times New Roman" pitchFamily="18" charset="0"/>
            </a:endParaRPr>
          </a:p>
          <a:p>
            <a:pPr marL="0" indent="457200" algn="just">
              <a:lnSpc>
                <a:spcPct val="100000"/>
              </a:lnSpc>
              <a:spcBef>
                <a:spcPts val="0"/>
              </a:spcBef>
              <a:buNone/>
            </a:pPr>
            <a:r>
              <a:rPr lang="uk-UA" sz="1800" i="1" u="sng" dirty="0">
                <a:solidFill>
                  <a:schemeClr val="tx1">
                    <a:lumMod val="50000"/>
                  </a:schemeClr>
                </a:solidFill>
                <a:latin typeface="Times New Roman" pitchFamily="18" charset="0"/>
                <a:cs typeface="Times New Roman" pitchFamily="18" charset="0"/>
              </a:rPr>
              <a:t>Міжнародні розрахунки </a:t>
            </a:r>
            <a:r>
              <a:rPr lang="uk-UA" sz="1800" b="0" dirty="0">
                <a:solidFill>
                  <a:schemeClr val="tx1">
                    <a:lumMod val="50000"/>
                  </a:schemeClr>
                </a:solidFill>
                <a:latin typeface="Times New Roman" pitchFamily="18" charset="0"/>
                <a:cs typeface="Times New Roman" pitchFamily="18" charset="0"/>
              </a:rPr>
              <a:t>- це система організації, регулювання та здійснення платежів </a:t>
            </a:r>
            <a:r>
              <a:rPr lang="uk-UA" sz="1800" b="0" dirty="0" smtClean="0">
                <a:solidFill>
                  <a:schemeClr val="tx1">
                    <a:lumMod val="50000"/>
                  </a:schemeClr>
                </a:solidFill>
                <a:latin typeface="Times New Roman" pitchFamily="18" charset="0"/>
                <a:cs typeface="Times New Roman" pitchFamily="18" charset="0"/>
              </a:rPr>
              <a:t>за грошовими </a:t>
            </a:r>
            <a:r>
              <a:rPr lang="uk-UA" sz="1800" b="0" dirty="0">
                <a:solidFill>
                  <a:schemeClr val="tx1">
                    <a:lumMod val="50000"/>
                  </a:schemeClr>
                </a:solidFill>
                <a:latin typeface="Times New Roman" pitchFamily="18" charset="0"/>
                <a:cs typeface="Times New Roman" pitchFamily="18" charset="0"/>
              </a:rPr>
              <a:t>вимогами й зобов'язаннями, які виникають при здійсненні </a:t>
            </a:r>
            <a:r>
              <a:rPr lang="uk-UA" sz="1800" b="0" dirty="0" smtClean="0">
                <a:solidFill>
                  <a:schemeClr val="tx1">
                    <a:lumMod val="50000"/>
                  </a:schemeClr>
                </a:solidFill>
                <a:latin typeface="Times New Roman" pitchFamily="18" charset="0"/>
                <a:cs typeface="Times New Roman" pitchFamily="18" charset="0"/>
              </a:rPr>
              <a:t>зовнішньоекономічної діяльності </a:t>
            </a:r>
            <a:r>
              <a:rPr lang="uk-UA" sz="1800" b="0" dirty="0">
                <a:solidFill>
                  <a:schemeClr val="tx1">
                    <a:lumMod val="50000"/>
                  </a:schemeClr>
                </a:solidFill>
                <a:latin typeface="Times New Roman" pitchFamily="18" charset="0"/>
                <a:cs typeface="Times New Roman" pitchFamily="18" charset="0"/>
              </a:rPr>
              <a:t>між державами, підприємствами і громадянами різних країн. </a:t>
            </a:r>
            <a:endParaRPr lang="uk-UA" sz="18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800" i="1" u="sng" dirty="0" smtClean="0">
                <a:solidFill>
                  <a:schemeClr val="tx1">
                    <a:lumMod val="50000"/>
                  </a:schemeClr>
                </a:solidFill>
                <a:latin typeface="Times New Roman" pitchFamily="18" charset="0"/>
                <a:cs typeface="Times New Roman" pitchFamily="18" charset="0"/>
              </a:rPr>
              <a:t>Міжнародні розрахунки </a:t>
            </a:r>
            <a:r>
              <a:rPr lang="uk-UA" sz="1800" b="0" dirty="0" smtClean="0">
                <a:solidFill>
                  <a:schemeClr val="tx1">
                    <a:lumMod val="50000"/>
                  </a:schemeClr>
                </a:solidFill>
                <a:latin typeface="Times New Roman" pitchFamily="18" charset="0"/>
                <a:cs typeface="Times New Roman" pitchFamily="18" charset="0"/>
              </a:rPr>
              <a:t>охоплюють </a:t>
            </a:r>
            <a:r>
              <a:rPr lang="uk-UA" sz="1800" b="0" dirty="0">
                <a:solidFill>
                  <a:schemeClr val="tx1">
                    <a:lumMod val="50000"/>
                  </a:schemeClr>
                </a:solidFill>
                <a:latin typeface="Times New Roman" pitchFamily="18" charset="0"/>
                <a:cs typeface="Times New Roman" pitchFamily="18" charset="0"/>
              </a:rPr>
              <a:t>зовнішню торгівлю товарами й послугами, </a:t>
            </a:r>
            <a:r>
              <a:rPr lang="uk-UA" sz="1800" b="0" dirty="0" err="1">
                <a:solidFill>
                  <a:schemeClr val="tx1">
                    <a:lumMod val="50000"/>
                  </a:schemeClr>
                </a:solidFill>
                <a:latin typeface="Times New Roman" pitchFamily="18" charset="0"/>
                <a:cs typeface="Times New Roman" pitchFamily="18" charset="0"/>
              </a:rPr>
              <a:t>міжкраїнний</a:t>
            </a:r>
            <a:r>
              <a:rPr lang="uk-UA" sz="1800" b="0" dirty="0">
                <a:solidFill>
                  <a:schemeClr val="tx1">
                    <a:lumMod val="50000"/>
                  </a:schemeClr>
                </a:solidFill>
                <a:latin typeface="Times New Roman" pitchFamily="18" charset="0"/>
                <a:cs typeface="Times New Roman" pitchFamily="18" charset="0"/>
              </a:rPr>
              <a:t> рух факторів виробництва, </a:t>
            </a:r>
            <a:r>
              <a:rPr lang="uk-UA" sz="1800" b="0" dirty="0" smtClean="0">
                <a:solidFill>
                  <a:schemeClr val="tx1">
                    <a:lumMod val="50000"/>
                  </a:schemeClr>
                </a:solidFill>
                <a:latin typeface="Times New Roman" pitchFamily="18" charset="0"/>
                <a:cs typeface="Times New Roman" pitchFamily="18" charset="0"/>
              </a:rPr>
              <a:t>а також </a:t>
            </a:r>
            <a:r>
              <a:rPr lang="uk-UA" sz="1800" b="0" dirty="0">
                <a:solidFill>
                  <a:schemeClr val="tx1">
                    <a:lumMod val="50000"/>
                  </a:schemeClr>
                </a:solidFill>
                <a:latin typeface="Times New Roman" pitchFamily="18" charset="0"/>
                <a:cs typeface="Times New Roman" pitchFamily="18" charset="0"/>
              </a:rPr>
              <a:t>некомерційні операції.</a:t>
            </a:r>
          </a:p>
          <a:p>
            <a:pPr marL="0" indent="457200" algn="just">
              <a:lnSpc>
                <a:spcPct val="100000"/>
              </a:lnSpc>
              <a:spcBef>
                <a:spcPts val="0"/>
              </a:spcBef>
              <a:buNone/>
            </a:pPr>
            <a:r>
              <a:rPr lang="uk-UA" sz="1800" b="0" dirty="0">
                <a:solidFill>
                  <a:schemeClr val="tx1">
                    <a:lumMod val="50000"/>
                  </a:schemeClr>
                </a:solidFill>
                <a:latin typeface="Times New Roman" pitchFamily="18" charset="0"/>
                <a:cs typeface="Times New Roman" pitchFamily="18" charset="0"/>
              </a:rPr>
              <a:t>Основними </a:t>
            </a:r>
            <a:r>
              <a:rPr lang="uk-UA" sz="1800" i="1" u="sng" dirty="0">
                <a:solidFill>
                  <a:schemeClr val="tx1">
                    <a:lumMod val="50000"/>
                  </a:schemeClr>
                </a:solidFill>
                <a:latin typeface="Times New Roman" pitchFamily="18" charset="0"/>
                <a:cs typeface="Times New Roman" pitchFamily="18" charset="0"/>
              </a:rPr>
              <a:t>суб'єктами міжнародних розрахунків </a:t>
            </a:r>
            <a:r>
              <a:rPr lang="uk-UA" sz="1800" b="0" dirty="0">
                <a:solidFill>
                  <a:schemeClr val="tx1">
                    <a:lumMod val="50000"/>
                  </a:schemeClr>
                </a:solidFill>
                <a:latin typeface="Times New Roman" pitchFamily="18" charset="0"/>
                <a:cs typeface="Times New Roman" pitchFamily="18" charset="0"/>
              </a:rPr>
              <a:t>є експортери, імпортери та банки, що </a:t>
            </a:r>
            <a:r>
              <a:rPr lang="uk-UA" sz="1800" b="0" dirty="0" smtClean="0">
                <a:solidFill>
                  <a:schemeClr val="tx1">
                    <a:lumMod val="50000"/>
                  </a:schemeClr>
                </a:solidFill>
                <a:latin typeface="Times New Roman" pitchFamily="18" charset="0"/>
                <a:cs typeface="Times New Roman" pitchFamily="18" charset="0"/>
              </a:rPr>
              <a:t>їх обслуговують</a:t>
            </a:r>
            <a:r>
              <a:rPr lang="uk-UA" sz="1800" b="0" dirty="0">
                <a:solidFill>
                  <a:schemeClr val="tx1">
                    <a:lumMod val="50000"/>
                  </a:schemeClr>
                </a:solidFill>
                <a:latin typeface="Times New Roman" pitchFamily="18" charset="0"/>
                <a:cs typeface="Times New Roman" pitchFamily="18" charset="0"/>
              </a:rPr>
              <a:t>. Останні виступають не тільки в ролі посередників між експортерами </a:t>
            </a:r>
            <a:r>
              <a:rPr lang="uk-UA" sz="1800" b="0" dirty="0" smtClean="0">
                <a:solidFill>
                  <a:schemeClr val="tx1">
                    <a:lumMod val="50000"/>
                  </a:schemeClr>
                </a:solidFill>
                <a:latin typeface="Times New Roman" pitchFamily="18" charset="0"/>
                <a:cs typeface="Times New Roman" pitchFamily="18" charset="0"/>
              </a:rPr>
              <a:t>й імпортерами</a:t>
            </a:r>
            <a:r>
              <a:rPr lang="uk-UA" sz="1800" b="0" dirty="0">
                <a:solidFill>
                  <a:schemeClr val="tx1">
                    <a:lumMod val="50000"/>
                  </a:schemeClr>
                </a:solidFill>
                <a:latin typeface="Times New Roman" pitchFamily="18" charset="0"/>
                <a:cs typeface="Times New Roman" pitchFamily="18" charset="0"/>
              </a:rPr>
              <a:t>. Вони виконують функції кредиторів, що фінансують зовнішньоторгові </a:t>
            </a:r>
            <a:r>
              <a:rPr lang="uk-UA" sz="1800" b="0" dirty="0" smtClean="0">
                <a:solidFill>
                  <a:schemeClr val="tx1">
                    <a:lumMod val="50000"/>
                  </a:schemeClr>
                </a:solidFill>
                <a:latin typeface="Times New Roman" pitchFamily="18" charset="0"/>
                <a:cs typeface="Times New Roman" pitchFamily="18" charset="0"/>
              </a:rPr>
              <a:t>угоди, функції </a:t>
            </a:r>
            <a:r>
              <a:rPr lang="uk-UA" sz="1800" b="0" dirty="0">
                <a:solidFill>
                  <a:schemeClr val="tx1">
                    <a:lumMod val="50000"/>
                  </a:schemeClr>
                </a:solidFill>
                <a:latin typeface="Times New Roman" pitchFamily="18" charset="0"/>
                <a:cs typeface="Times New Roman" pitchFamily="18" charset="0"/>
              </a:rPr>
              <a:t>контролю, виступають також в ролі гарантів. Банки можуть висувати свої вимоги </a:t>
            </a:r>
            <a:r>
              <a:rPr lang="uk-UA" sz="1800" b="0" dirty="0" smtClean="0">
                <a:solidFill>
                  <a:schemeClr val="tx1">
                    <a:lumMod val="50000"/>
                  </a:schemeClr>
                </a:solidFill>
                <a:latin typeface="Times New Roman" pitchFamily="18" charset="0"/>
                <a:cs typeface="Times New Roman" pitchFamily="18" charset="0"/>
              </a:rPr>
              <a:t>до умов </a:t>
            </a:r>
            <a:r>
              <a:rPr lang="uk-UA" sz="1800" b="0" dirty="0">
                <a:solidFill>
                  <a:schemeClr val="tx1">
                    <a:lumMod val="50000"/>
                  </a:schemeClr>
                </a:solidFill>
                <a:latin typeface="Times New Roman" pitchFamily="18" charset="0"/>
                <a:cs typeface="Times New Roman" pitchFamily="18" charset="0"/>
              </a:rPr>
              <a:t>розрахунків і форм платежу, які експортери й імпортери зобов'язані брати до уваги.</a:t>
            </a:r>
          </a:p>
          <a:p>
            <a:pPr marL="0" indent="457200" algn="just">
              <a:lnSpc>
                <a:spcPct val="100000"/>
              </a:lnSpc>
              <a:spcBef>
                <a:spcPts val="0"/>
              </a:spcBef>
              <a:buNone/>
            </a:pPr>
            <a:r>
              <a:rPr lang="uk-UA" sz="1800" b="0" dirty="0">
                <a:solidFill>
                  <a:schemeClr val="tx1">
                    <a:lumMod val="50000"/>
                  </a:schemeClr>
                </a:solidFill>
                <a:latin typeface="Times New Roman" pitchFamily="18" charset="0"/>
                <a:cs typeface="Times New Roman" pitchFamily="18" charset="0"/>
              </a:rPr>
              <a:t>У сучасній міжнародній економіці діє розгалужена система способів, форм і </a:t>
            </a:r>
            <a:r>
              <a:rPr lang="uk-UA" sz="1800" b="0" dirty="0" smtClean="0">
                <a:solidFill>
                  <a:schemeClr val="tx1">
                    <a:lumMod val="50000"/>
                  </a:schemeClr>
                </a:solidFill>
                <a:latin typeface="Times New Roman" pitchFamily="18" charset="0"/>
                <a:cs typeface="Times New Roman" pitchFamily="18" charset="0"/>
              </a:rPr>
              <a:t>засобів платежів</a:t>
            </a:r>
            <a:r>
              <a:rPr lang="uk-UA" sz="1800" b="0" dirty="0">
                <a:solidFill>
                  <a:schemeClr val="tx1">
                    <a:lumMod val="50000"/>
                  </a:schemeClr>
                </a:solidFill>
                <a:latin typeface="Times New Roman" pitchFamily="18" charset="0"/>
                <a:cs typeface="Times New Roman" pitchFamily="18" charset="0"/>
              </a:rPr>
              <a:t>, що формують цілісний, гнучкий і ефективний механізм розрахунків. Спосіб </a:t>
            </a:r>
            <a:r>
              <a:rPr lang="uk-UA" sz="1800" b="0" dirty="0" smtClean="0">
                <a:solidFill>
                  <a:schemeClr val="tx1">
                    <a:lumMod val="50000"/>
                  </a:schemeClr>
                </a:solidFill>
                <a:latin typeface="Times New Roman" pitchFamily="18" charset="0"/>
                <a:cs typeface="Times New Roman" pitchFamily="18" charset="0"/>
              </a:rPr>
              <a:t>платежу залежить </a:t>
            </a:r>
            <a:r>
              <a:rPr lang="uk-UA" sz="1800" b="0" dirty="0">
                <a:solidFill>
                  <a:schemeClr val="tx1">
                    <a:lumMod val="50000"/>
                  </a:schemeClr>
                </a:solidFill>
                <a:latin typeface="Times New Roman" pitchFamily="18" charset="0"/>
                <a:cs typeface="Times New Roman" pitchFamily="18" charset="0"/>
              </a:rPr>
              <a:t>від механізму оплати товару з огляду на момент його фактичної доставки. </a:t>
            </a:r>
            <a:r>
              <a:rPr lang="uk-UA" sz="1800" b="0" dirty="0" smtClean="0">
                <a:solidFill>
                  <a:schemeClr val="tx1">
                    <a:lumMod val="50000"/>
                  </a:schemeClr>
                </a:solidFill>
                <a:latin typeface="Times New Roman" pitchFamily="18" charset="0"/>
                <a:cs typeface="Times New Roman" pitchFamily="18" charset="0"/>
              </a:rPr>
              <a:t>В міжнародній </a:t>
            </a:r>
            <a:r>
              <a:rPr lang="uk-UA" sz="1800" b="0" dirty="0">
                <a:solidFill>
                  <a:schemeClr val="tx1">
                    <a:lumMod val="50000"/>
                  </a:schemeClr>
                </a:solidFill>
                <a:latin typeface="Times New Roman" pitchFamily="18" charset="0"/>
                <a:cs typeface="Times New Roman" pitchFamily="18" charset="0"/>
              </a:rPr>
              <a:t>практиці застосовуються такі основні </a:t>
            </a:r>
            <a:r>
              <a:rPr lang="uk-UA" sz="1800" i="1" u="sng" dirty="0">
                <a:solidFill>
                  <a:schemeClr val="tx1">
                    <a:lumMod val="50000"/>
                  </a:schemeClr>
                </a:solidFill>
                <a:latin typeface="Times New Roman" pitchFamily="18" charset="0"/>
                <a:cs typeface="Times New Roman" pitchFamily="18" charset="0"/>
              </a:rPr>
              <a:t>способи платежу</a:t>
            </a:r>
            <a:r>
              <a:rPr lang="uk-UA" sz="1800" b="0" dirty="0">
                <a:solidFill>
                  <a:schemeClr val="tx1">
                    <a:lumMod val="50000"/>
                  </a:schemeClr>
                </a:solidFill>
                <a:latin typeface="Times New Roman" pitchFamily="18" charset="0"/>
                <a:cs typeface="Times New Roman" pitchFamily="18" charset="0"/>
              </a:rPr>
              <a:t>: </a:t>
            </a:r>
            <a:r>
              <a:rPr lang="uk-UA" sz="1800" i="1" u="sng" dirty="0">
                <a:solidFill>
                  <a:schemeClr val="tx1">
                    <a:lumMod val="50000"/>
                  </a:schemeClr>
                </a:solidFill>
                <a:latin typeface="Times New Roman" pitchFamily="18" charset="0"/>
                <a:cs typeface="Times New Roman" pitchFamily="18" charset="0"/>
              </a:rPr>
              <a:t>готівковий </a:t>
            </a:r>
            <a:r>
              <a:rPr lang="uk-UA" sz="1800" i="1" u="sng" dirty="0" smtClean="0">
                <a:solidFill>
                  <a:schemeClr val="tx1">
                    <a:lumMod val="50000"/>
                  </a:schemeClr>
                </a:solidFill>
                <a:latin typeface="Times New Roman" pitchFamily="18" charset="0"/>
                <a:cs typeface="Times New Roman" pitchFamily="18" charset="0"/>
              </a:rPr>
              <a:t>платіж, авансовий </a:t>
            </a:r>
            <a:r>
              <a:rPr lang="uk-UA" sz="1800" i="1" u="sng" dirty="0">
                <a:solidFill>
                  <a:schemeClr val="tx1">
                    <a:lumMod val="50000"/>
                  </a:schemeClr>
                </a:solidFill>
                <a:latin typeface="Times New Roman" pitchFamily="18" charset="0"/>
                <a:cs typeface="Times New Roman" pitchFamily="18" charset="0"/>
              </a:rPr>
              <a:t>платіж, </a:t>
            </a:r>
            <a:r>
              <a:rPr lang="uk-UA" sz="1800" i="1" u="sng" dirty="0" err="1">
                <a:solidFill>
                  <a:schemeClr val="tx1">
                    <a:lumMod val="50000"/>
                  </a:schemeClr>
                </a:solidFill>
                <a:latin typeface="Times New Roman" pitchFamily="18" charset="0"/>
                <a:cs typeface="Times New Roman" pitchFamily="18" charset="0"/>
              </a:rPr>
              <a:t>платіж</a:t>
            </a:r>
            <a:r>
              <a:rPr lang="uk-UA" sz="1800" i="1" u="sng" dirty="0">
                <a:solidFill>
                  <a:schemeClr val="tx1">
                    <a:lumMod val="50000"/>
                  </a:schemeClr>
                </a:solidFill>
                <a:latin typeface="Times New Roman" pitchFamily="18" charset="0"/>
                <a:cs typeface="Times New Roman" pitchFamily="18" charset="0"/>
              </a:rPr>
              <a:t> у кредит, комбінований (поєднує три попередні).</a:t>
            </a:r>
          </a:p>
        </p:txBody>
      </p:sp>
    </p:spTree>
    <p:extLst>
      <p:ext uri="{BB962C8B-B14F-4D97-AF65-F5344CB8AC3E}">
        <p14:creationId xmlns:p14="http://schemas.microsoft.com/office/powerpoint/2010/main" val="3356717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27010" y="245547"/>
            <a:ext cx="11730039" cy="5791199"/>
          </a:xfrm>
        </p:spPr>
        <p:txBody>
          <a:bodyPr/>
          <a:lstStyle/>
          <a:p>
            <a:pPr marL="0" indent="457200" algn="just">
              <a:lnSpc>
                <a:spcPct val="100000"/>
              </a:lnSpc>
              <a:spcBef>
                <a:spcPts val="0"/>
              </a:spcBef>
              <a:buNone/>
            </a:pPr>
            <a:r>
              <a:rPr lang="ru-RU" sz="1750" i="1" u="sng" dirty="0" err="1">
                <a:solidFill>
                  <a:schemeClr val="tx1">
                    <a:lumMod val="50000"/>
                  </a:schemeClr>
                </a:solidFill>
                <a:latin typeface="Times New Roman" pitchFamily="18" charset="0"/>
                <a:cs typeface="Times New Roman" pitchFamily="18" charset="0"/>
              </a:rPr>
              <a:t>Готівковий</a:t>
            </a:r>
            <a:r>
              <a:rPr lang="ru-RU" sz="1750" i="1" u="sng" dirty="0">
                <a:solidFill>
                  <a:schemeClr val="tx1">
                    <a:lumMod val="50000"/>
                  </a:schemeClr>
                </a:solidFill>
                <a:latin typeface="Times New Roman" pitchFamily="18" charset="0"/>
                <a:cs typeface="Times New Roman" pitchFamily="18" charset="0"/>
              </a:rPr>
              <a:t> </a:t>
            </a:r>
            <a:r>
              <a:rPr lang="ru-RU" sz="1750" i="1" u="sng" dirty="0" err="1">
                <a:solidFill>
                  <a:schemeClr val="tx1">
                    <a:lumMod val="50000"/>
                  </a:schemeClr>
                </a:solidFill>
                <a:latin typeface="Times New Roman" pitchFamily="18" charset="0"/>
                <a:cs typeface="Times New Roman" pitchFamily="18" charset="0"/>
              </a:rPr>
              <a:t>платіж</a:t>
            </a:r>
            <a:r>
              <a:rPr lang="ru-RU" sz="1750" i="1" u="sng"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здійснюється</a:t>
            </a:r>
            <a:r>
              <a:rPr lang="ru-RU" sz="1750" b="0" dirty="0">
                <a:solidFill>
                  <a:schemeClr val="tx1">
                    <a:lumMod val="50000"/>
                  </a:schemeClr>
                </a:solidFill>
                <a:latin typeface="Times New Roman" pitchFamily="18" charset="0"/>
                <a:cs typeface="Times New Roman" pitchFamily="18" charset="0"/>
              </a:rPr>
              <a:t> через банк до </a:t>
            </a:r>
            <a:r>
              <a:rPr lang="ru-RU" sz="1750" b="0" dirty="0" err="1" smtClean="0">
                <a:solidFill>
                  <a:schemeClr val="tx1">
                    <a:lumMod val="50000"/>
                  </a:schemeClr>
                </a:solidFill>
                <a:latin typeface="Times New Roman" pitchFamily="18" charset="0"/>
                <a:cs typeface="Times New Roman" pitchFamily="18" charset="0"/>
              </a:rPr>
              <a:t>чи</a:t>
            </a:r>
            <a:r>
              <a:rPr lang="ru-RU" sz="1750" b="0" dirty="0" smtClean="0">
                <a:solidFill>
                  <a:schemeClr val="tx1">
                    <a:lumMod val="50000"/>
                  </a:schemeClr>
                </a:solidFill>
                <a:latin typeface="Times New Roman" pitchFamily="18" charset="0"/>
                <a:cs typeface="Times New Roman" pitchFamily="18" charset="0"/>
              </a:rPr>
              <a:t> </a:t>
            </a:r>
            <a:r>
              <a:rPr lang="ru-RU" sz="1750" b="0" dirty="0" err="1" smtClean="0">
                <a:solidFill>
                  <a:schemeClr val="tx1">
                    <a:lumMod val="50000"/>
                  </a:schemeClr>
                </a:solidFill>
                <a:latin typeface="Times New Roman" pitchFamily="18" charset="0"/>
                <a:cs typeface="Times New Roman" pitchFamily="18" charset="0"/>
              </a:rPr>
              <a:t>після</a:t>
            </a:r>
            <a:r>
              <a:rPr lang="ru-RU" sz="1750" b="0" dirty="0" smtClean="0">
                <a:solidFill>
                  <a:schemeClr val="tx1">
                    <a:lumMod val="50000"/>
                  </a:schemeClr>
                </a:solidFill>
                <a:latin typeface="Times New Roman" pitchFamily="18" charset="0"/>
                <a:cs typeface="Times New Roman" pitchFamily="18" charset="0"/>
              </a:rPr>
              <a:t> </a:t>
            </a:r>
            <a:r>
              <a:rPr lang="ru-RU" sz="1750" b="0" dirty="0" err="1" smtClean="0">
                <a:solidFill>
                  <a:schemeClr val="tx1">
                    <a:lumMod val="50000"/>
                  </a:schemeClr>
                </a:solidFill>
                <a:latin typeface="Times New Roman" pitchFamily="18" charset="0"/>
                <a:cs typeface="Times New Roman" pitchFamily="18" charset="0"/>
              </a:rPr>
              <a:t>передачі</a:t>
            </a:r>
            <a:r>
              <a:rPr lang="ru-RU" sz="1750" b="0" dirty="0" smtClean="0">
                <a:solidFill>
                  <a:schemeClr val="tx1">
                    <a:lumMod val="50000"/>
                  </a:schemeClr>
                </a:solidFill>
                <a:latin typeface="Times New Roman" pitchFamily="18" charset="0"/>
                <a:cs typeface="Times New Roman" pitchFamily="18" charset="0"/>
              </a:rPr>
              <a:t> </a:t>
            </a:r>
            <a:r>
              <a:rPr lang="ru-RU" sz="1750" b="0" dirty="0" err="1" smtClean="0">
                <a:solidFill>
                  <a:schemeClr val="tx1">
                    <a:lumMod val="50000"/>
                  </a:schemeClr>
                </a:solidFill>
                <a:latin typeface="Times New Roman" pitchFamily="18" charset="0"/>
                <a:cs typeface="Times New Roman" pitchFamily="18" charset="0"/>
              </a:rPr>
              <a:t>експортером</a:t>
            </a:r>
            <a:r>
              <a:rPr lang="ru-RU" sz="1750" b="0" dirty="0" smtClean="0">
                <a:solidFill>
                  <a:schemeClr val="tx1">
                    <a:lumMod val="50000"/>
                  </a:schemeClr>
                </a:solidFill>
                <a:latin typeface="Times New Roman" pitchFamily="18" charset="0"/>
                <a:cs typeface="Times New Roman" pitchFamily="18" charset="0"/>
              </a:rPr>
              <a:t> </a:t>
            </a:r>
            <a:r>
              <a:rPr lang="ru-RU" sz="1750" b="0" dirty="0" err="1" smtClean="0">
                <a:solidFill>
                  <a:schemeClr val="tx1">
                    <a:lumMod val="50000"/>
                  </a:schemeClr>
                </a:solidFill>
                <a:latin typeface="Times New Roman" pitchFamily="18" charset="0"/>
                <a:cs typeface="Times New Roman" pitchFamily="18" charset="0"/>
              </a:rPr>
              <a:t>товаросупровідних</a:t>
            </a:r>
            <a:r>
              <a:rPr lang="ru-RU" sz="1750" b="0" dirty="0" smtClean="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документів</a:t>
            </a:r>
            <a:r>
              <a:rPr lang="ru-RU" sz="1750" b="0" dirty="0">
                <a:solidFill>
                  <a:schemeClr val="tx1">
                    <a:lumMod val="50000"/>
                  </a:schemeClr>
                </a:solidFill>
                <a:latin typeface="Times New Roman" pitchFamily="18" charset="0"/>
                <a:cs typeface="Times New Roman" pitchFamily="18" charset="0"/>
              </a:rPr>
              <a:t> </a:t>
            </a:r>
            <a:r>
              <a:rPr lang="ru-RU" sz="1750" b="0" dirty="0" err="1" smtClean="0">
                <a:solidFill>
                  <a:schemeClr val="tx1">
                    <a:lumMod val="50000"/>
                  </a:schemeClr>
                </a:solidFill>
                <a:latin typeface="Times New Roman" pitchFamily="18" charset="0"/>
                <a:cs typeface="Times New Roman" pitchFamily="18" charset="0"/>
              </a:rPr>
              <a:t>чи</a:t>
            </a:r>
            <a:r>
              <a:rPr lang="ru-RU" sz="1750" b="0" dirty="0" smtClean="0">
                <a:solidFill>
                  <a:schemeClr val="tx1">
                    <a:lumMod val="50000"/>
                  </a:schemeClr>
                </a:solidFill>
                <a:latin typeface="Times New Roman" pitchFamily="18" charset="0"/>
                <a:cs typeface="Times New Roman" pitchFamily="18" charset="0"/>
              </a:rPr>
              <a:t> самого </a:t>
            </a:r>
            <a:r>
              <a:rPr lang="ru-RU" sz="1750" b="0" dirty="0">
                <a:solidFill>
                  <a:schemeClr val="tx1">
                    <a:lumMod val="50000"/>
                  </a:schemeClr>
                </a:solidFill>
                <a:latin typeface="Times New Roman" pitchFamily="18" charset="0"/>
                <a:cs typeface="Times New Roman" pitchFamily="18" charset="0"/>
              </a:rPr>
              <a:t>товару в </a:t>
            </a:r>
            <a:r>
              <a:rPr lang="ru-RU" sz="1750" b="0" dirty="0" err="1">
                <a:solidFill>
                  <a:schemeClr val="tx1">
                    <a:lumMod val="50000"/>
                  </a:schemeClr>
                </a:solidFill>
                <a:latin typeface="Times New Roman" pitchFamily="18" charset="0"/>
                <a:cs typeface="Times New Roman" pitchFamily="18" charset="0"/>
              </a:rPr>
              <a:t>розпорядження</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покупця</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Цей</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спосіб</a:t>
            </a:r>
            <a:r>
              <a:rPr lang="ru-RU" sz="1750" b="0" dirty="0">
                <a:solidFill>
                  <a:schemeClr val="tx1">
                    <a:lumMod val="50000"/>
                  </a:schemeClr>
                </a:solidFill>
                <a:latin typeface="Times New Roman" pitchFamily="18" charset="0"/>
                <a:cs typeface="Times New Roman" pitchFamily="18" charset="0"/>
              </a:rPr>
              <a:t> </a:t>
            </a:r>
            <a:r>
              <a:rPr lang="ru-RU" sz="1750" b="0" dirty="0" smtClean="0">
                <a:solidFill>
                  <a:schemeClr val="tx1">
                    <a:lumMod val="50000"/>
                  </a:schemeClr>
                </a:solidFill>
                <a:latin typeface="Times New Roman" pitchFamily="18" charset="0"/>
                <a:cs typeface="Times New Roman" pitchFamily="18" charset="0"/>
              </a:rPr>
              <a:t>платежу не </a:t>
            </a:r>
            <a:r>
              <a:rPr lang="ru-RU" sz="1750" b="0" dirty="0" err="1">
                <a:solidFill>
                  <a:schemeClr val="tx1">
                    <a:lumMod val="50000"/>
                  </a:schemeClr>
                </a:solidFill>
                <a:latin typeface="Times New Roman" pitchFamily="18" charset="0"/>
                <a:cs typeface="Times New Roman" pitchFamily="18" charset="0"/>
              </a:rPr>
              <a:t>означає</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що</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розрахунки</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ведуться</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готівковими</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грошовими</a:t>
            </a:r>
            <a:r>
              <a:rPr lang="ru-RU" sz="1750" b="0" dirty="0">
                <a:solidFill>
                  <a:schemeClr val="tx1">
                    <a:lumMod val="50000"/>
                  </a:schemeClr>
                </a:solidFill>
                <a:latin typeface="Times New Roman" pitchFamily="18" charset="0"/>
                <a:cs typeface="Times New Roman" pitchFamily="18" charset="0"/>
              </a:rPr>
              <a:t> знаками. </a:t>
            </a:r>
            <a:r>
              <a:rPr lang="ru-RU" sz="1750" b="0" dirty="0" err="1">
                <a:solidFill>
                  <a:schemeClr val="tx1">
                    <a:lumMod val="50000"/>
                  </a:schemeClr>
                </a:solidFill>
                <a:latin typeface="Times New Roman" pitchFamily="18" charset="0"/>
                <a:cs typeface="Times New Roman" pitchFamily="18" charset="0"/>
              </a:rPr>
              <a:t>Поняття</a:t>
            </a:r>
            <a:r>
              <a:rPr lang="ru-RU" sz="1750" b="0" dirty="0">
                <a:solidFill>
                  <a:schemeClr val="tx1">
                    <a:lumMod val="50000"/>
                  </a:schemeClr>
                </a:solidFill>
                <a:latin typeface="Times New Roman" pitchFamily="18" charset="0"/>
                <a:cs typeface="Times New Roman" pitchFamily="18" charset="0"/>
              </a:rPr>
              <a:t> "</a:t>
            </a:r>
            <a:r>
              <a:rPr lang="ru-RU" sz="1750" b="0" dirty="0" err="1" smtClean="0">
                <a:solidFill>
                  <a:schemeClr val="tx1">
                    <a:lumMod val="50000"/>
                  </a:schemeClr>
                </a:solidFill>
                <a:latin typeface="Times New Roman" pitchFamily="18" charset="0"/>
                <a:cs typeface="Times New Roman" pitchFamily="18" charset="0"/>
              </a:rPr>
              <a:t>готівковий</a:t>
            </a:r>
            <a:r>
              <a:rPr lang="ru-RU" sz="1750" b="0" dirty="0" smtClean="0">
                <a:solidFill>
                  <a:schemeClr val="tx1">
                    <a:lumMod val="50000"/>
                  </a:schemeClr>
                </a:solidFill>
                <a:latin typeface="Times New Roman" pitchFamily="18" charset="0"/>
                <a:cs typeface="Times New Roman" pitchFamily="18" charset="0"/>
              </a:rPr>
              <a:t> </a:t>
            </a:r>
            <a:r>
              <a:rPr lang="ru-RU" sz="1750" b="0" dirty="0" err="1" smtClean="0">
                <a:solidFill>
                  <a:schemeClr val="tx1">
                    <a:lumMod val="50000"/>
                  </a:schemeClr>
                </a:solidFill>
                <a:latin typeface="Times New Roman" pitchFamily="18" charset="0"/>
                <a:cs typeface="Times New Roman" pitchFamily="18" charset="0"/>
              </a:rPr>
              <a:t>платіж</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використовується</a:t>
            </a:r>
            <a:r>
              <a:rPr lang="ru-RU" sz="1750" b="0" dirty="0">
                <a:solidFill>
                  <a:schemeClr val="tx1">
                    <a:lumMod val="50000"/>
                  </a:schemeClr>
                </a:solidFill>
                <a:latin typeface="Times New Roman" pitchFamily="18" charset="0"/>
                <a:cs typeface="Times New Roman" pitchFamily="18" charset="0"/>
              </a:rPr>
              <a:t> як </a:t>
            </a:r>
            <a:r>
              <a:rPr lang="ru-RU" sz="1750" b="0" dirty="0" err="1">
                <a:solidFill>
                  <a:schemeClr val="tx1">
                    <a:lumMod val="50000"/>
                  </a:schemeClr>
                </a:solidFill>
                <a:latin typeface="Times New Roman" pitchFamily="18" charset="0"/>
                <a:cs typeface="Times New Roman" pitchFamily="18" charset="0"/>
              </a:rPr>
              <a:t>протиставлення</a:t>
            </a:r>
            <a:r>
              <a:rPr lang="ru-RU" sz="1750" b="0" dirty="0">
                <a:solidFill>
                  <a:schemeClr val="tx1">
                    <a:lumMod val="50000"/>
                  </a:schemeClr>
                </a:solidFill>
                <a:latin typeface="Times New Roman" pitchFamily="18" charset="0"/>
                <a:cs typeface="Times New Roman" pitchFamily="18" charset="0"/>
              </a:rPr>
              <a:t> авансовому та кредитному способам платежу </a:t>
            </a:r>
            <a:r>
              <a:rPr lang="ru-RU" sz="1750" b="0" dirty="0" smtClean="0">
                <a:solidFill>
                  <a:schemeClr val="tx1">
                    <a:lumMod val="50000"/>
                  </a:schemeClr>
                </a:solidFill>
                <a:latin typeface="Times New Roman" pitchFamily="18" charset="0"/>
                <a:cs typeface="Times New Roman" pitchFamily="18" charset="0"/>
              </a:rPr>
              <a:t>і </a:t>
            </a:r>
            <a:r>
              <a:rPr lang="ru-RU" sz="1750" b="0" dirty="0" err="1" smtClean="0">
                <a:solidFill>
                  <a:schemeClr val="tx1">
                    <a:lumMod val="50000"/>
                  </a:schemeClr>
                </a:solidFill>
                <a:latin typeface="Times New Roman" pitchFamily="18" charset="0"/>
                <a:cs typeface="Times New Roman" pitchFamily="18" charset="0"/>
              </a:rPr>
              <a:t>передбачає</a:t>
            </a:r>
            <a:r>
              <a:rPr lang="ru-RU" sz="1750" b="0" dirty="0" smtClean="0">
                <a:solidFill>
                  <a:schemeClr val="tx1">
                    <a:lumMod val="50000"/>
                  </a:schemeClr>
                </a:solidFill>
                <a:latin typeface="Times New Roman" pitchFamily="18" charset="0"/>
                <a:cs typeface="Times New Roman" pitchFamily="18" charset="0"/>
              </a:rPr>
              <a:t> </a:t>
            </a:r>
            <a:r>
              <a:rPr lang="ru-RU" sz="1750" b="0" dirty="0">
                <a:solidFill>
                  <a:schemeClr val="tx1">
                    <a:lumMod val="50000"/>
                  </a:schemeClr>
                </a:solidFill>
                <a:latin typeface="Times New Roman" pitchFamily="18" charset="0"/>
                <a:cs typeface="Times New Roman" pitchFamily="18" charset="0"/>
              </a:rPr>
              <a:t>оплату </a:t>
            </a:r>
            <a:r>
              <a:rPr lang="ru-RU" sz="1750" b="0" dirty="0" err="1">
                <a:solidFill>
                  <a:schemeClr val="tx1">
                    <a:lumMod val="50000"/>
                  </a:schemeClr>
                </a:solidFill>
                <a:latin typeface="Times New Roman" pitchFamily="18" charset="0"/>
                <a:cs typeface="Times New Roman" pitchFamily="18" charset="0"/>
              </a:rPr>
              <a:t>повної</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вартості</a:t>
            </a:r>
            <a:r>
              <a:rPr lang="ru-RU" sz="1750" b="0" dirty="0">
                <a:solidFill>
                  <a:schemeClr val="tx1">
                    <a:lumMod val="50000"/>
                  </a:schemeClr>
                </a:solidFill>
                <a:latin typeface="Times New Roman" pitchFamily="18" charset="0"/>
                <a:cs typeface="Times New Roman" pitchFamily="18" charset="0"/>
              </a:rPr>
              <a:t> товару в </a:t>
            </a:r>
            <a:r>
              <a:rPr lang="ru-RU" sz="1750" b="0" dirty="0" err="1">
                <a:solidFill>
                  <a:schemeClr val="tx1">
                    <a:lumMod val="50000"/>
                  </a:schemeClr>
                </a:solidFill>
                <a:latin typeface="Times New Roman" pitchFamily="18" charset="0"/>
                <a:cs typeface="Times New Roman" pitchFamily="18" charset="0"/>
              </a:rPr>
              <a:t>період</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від</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його</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готовності</a:t>
            </a:r>
            <a:r>
              <a:rPr lang="ru-RU" sz="1750" b="0" dirty="0">
                <a:solidFill>
                  <a:schemeClr val="tx1">
                    <a:lumMod val="50000"/>
                  </a:schemeClr>
                </a:solidFill>
                <a:latin typeface="Times New Roman" pitchFamily="18" charset="0"/>
                <a:cs typeface="Times New Roman" pitchFamily="18" charset="0"/>
              </a:rPr>
              <a:t> для </a:t>
            </a:r>
            <a:r>
              <a:rPr lang="ru-RU" sz="1750" b="0" dirty="0" err="1">
                <a:solidFill>
                  <a:schemeClr val="tx1">
                    <a:lumMod val="50000"/>
                  </a:schemeClr>
                </a:solidFill>
                <a:latin typeface="Times New Roman" pitchFamily="18" charset="0"/>
                <a:cs typeface="Times New Roman" pitchFamily="18" charset="0"/>
              </a:rPr>
              <a:t>експорту</a:t>
            </a:r>
            <a:r>
              <a:rPr lang="ru-RU" sz="1750" b="0" dirty="0">
                <a:solidFill>
                  <a:schemeClr val="tx1">
                    <a:lumMod val="50000"/>
                  </a:schemeClr>
                </a:solidFill>
                <a:latin typeface="Times New Roman" pitchFamily="18" charset="0"/>
                <a:cs typeface="Times New Roman" pitchFamily="18" charset="0"/>
              </a:rPr>
              <a:t> </a:t>
            </a:r>
            <a:r>
              <a:rPr lang="ru-RU" sz="1750" b="0">
                <a:solidFill>
                  <a:schemeClr val="tx1">
                    <a:lumMod val="50000"/>
                  </a:schemeClr>
                </a:solidFill>
                <a:latin typeface="Times New Roman" pitchFamily="18" charset="0"/>
                <a:cs typeface="Times New Roman" pitchFamily="18" charset="0"/>
              </a:rPr>
              <a:t>до </a:t>
            </a:r>
            <a:r>
              <a:rPr lang="ru-RU" sz="1750" b="0" smtClean="0">
                <a:solidFill>
                  <a:schemeClr val="tx1">
                    <a:lumMod val="50000"/>
                  </a:schemeClr>
                </a:solidFill>
                <a:latin typeface="Times New Roman" pitchFamily="18" charset="0"/>
                <a:cs typeface="Times New Roman" pitchFamily="18" charset="0"/>
              </a:rPr>
              <a:t>переходу в </a:t>
            </a:r>
            <a:r>
              <a:rPr lang="ru-RU" sz="1750" b="0" dirty="0" err="1">
                <a:solidFill>
                  <a:schemeClr val="tx1">
                    <a:lumMod val="50000"/>
                  </a:schemeClr>
                </a:solidFill>
                <a:latin typeface="Times New Roman" pitchFamily="18" charset="0"/>
                <a:cs typeface="Times New Roman" pitchFamily="18" charset="0"/>
              </a:rPr>
              <a:t>розпорядження</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покупця</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Може</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здійснюватись</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повністю</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або</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частинами</a:t>
            </a:r>
            <a:r>
              <a:rPr lang="ru-RU" sz="1750" b="0" dirty="0">
                <a:solidFill>
                  <a:schemeClr val="tx1">
                    <a:lumMod val="50000"/>
                  </a:schemeClr>
                </a:solidFill>
                <a:latin typeface="Times New Roman" pitchFamily="18" charset="0"/>
                <a:cs typeface="Times New Roman" pitchFamily="18" charset="0"/>
              </a:rPr>
              <a:t>.</a:t>
            </a:r>
          </a:p>
          <a:p>
            <a:pPr marL="0" indent="457200" algn="just">
              <a:lnSpc>
                <a:spcPct val="100000"/>
              </a:lnSpc>
              <a:spcBef>
                <a:spcPts val="0"/>
              </a:spcBef>
              <a:buNone/>
            </a:pPr>
            <a:r>
              <a:rPr lang="ru-RU" sz="1750" i="1" u="sng" dirty="0" err="1">
                <a:solidFill>
                  <a:schemeClr val="tx1">
                    <a:lumMod val="50000"/>
                  </a:schemeClr>
                </a:solidFill>
                <a:latin typeface="Times New Roman" pitchFamily="18" charset="0"/>
                <a:cs typeface="Times New Roman" pitchFamily="18" charset="0"/>
              </a:rPr>
              <a:t>Авансовий</a:t>
            </a:r>
            <a:r>
              <a:rPr lang="ru-RU" sz="1750" i="1" u="sng" dirty="0">
                <a:solidFill>
                  <a:schemeClr val="tx1">
                    <a:lumMod val="50000"/>
                  </a:schemeClr>
                </a:solidFill>
                <a:latin typeface="Times New Roman" pitchFamily="18" charset="0"/>
                <a:cs typeface="Times New Roman" pitchFamily="18" charset="0"/>
              </a:rPr>
              <a:t> </a:t>
            </a:r>
            <a:r>
              <a:rPr lang="ru-RU" sz="1750" i="1" u="sng" dirty="0" err="1">
                <a:solidFill>
                  <a:schemeClr val="tx1">
                    <a:lumMod val="50000"/>
                  </a:schemeClr>
                </a:solidFill>
                <a:latin typeface="Times New Roman" pitchFamily="18" charset="0"/>
                <a:cs typeface="Times New Roman" pitchFamily="18" charset="0"/>
              </a:rPr>
              <a:t>платіж</a:t>
            </a:r>
            <a:r>
              <a:rPr lang="ru-RU" sz="1750" i="1" u="sng"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передбачає</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виплату</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покупцем</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продавцю</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погодженої</a:t>
            </a:r>
            <a:r>
              <a:rPr lang="ru-RU" sz="1750" b="0" dirty="0">
                <a:solidFill>
                  <a:schemeClr val="tx1">
                    <a:lumMod val="50000"/>
                  </a:schemeClr>
                </a:solidFill>
                <a:latin typeface="Times New Roman" pitchFamily="18" charset="0"/>
                <a:cs typeface="Times New Roman" pitchFamily="18" charset="0"/>
              </a:rPr>
              <a:t> в </a:t>
            </a:r>
            <a:r>
              <a:rPr lang="ru-RU" sz="1750" b="0" dirty="0" err="1">
                <a:solidFill>
                  <a:schemeClr val="tx1">
                    <a:lumMod val="50000"/>
                  </a:schemeClr>
                </a:solidFill>
                <a:latin typeface="Times New Roman" pitchFamily="18" charset="0"/>
                <a:cs typeface="Times New Roman" pitchFamily="18" charset="0"/>
              </a:rPr>
              <a:t>контракті</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суми</a:t>
            </a:r>
            <a:r>
              <a:rPr lang="ru-RU" sz="1750" b="0" dirty="0">
                <a:solidFill>
                  <a:schemeClr val="tx1">
                    <a:lumMod val="50000"/>
                  </a:schemeClr>
                </a:solidFill>
                <a:latin typeface="Times New Roman" pitchFamily="18" charset="0"/>
                <a:cs typeface="Times New Roman" pitchFamily="18" charset="0"/>
              </a:rPr>
              <a:t> </a:t>
            </a:r>
            <a:r>
              <a:rPr lang="ru-RU" sz="1750" b="0" dirty="0" smtClean="0">
                <a:solidFill>
                  <a:schemeClr val="tx1">
                    <a:lumMod val="50000"/>
                  </a:schemeClr>
                </a:solidFill>
                <a:latin typeface="Times New Roman" pitchFamily="18" charset="0"/>
                <a:cs typeface="Times New Roman" pitchFamily="18" charset="0"/>
              </a:rPr>
              <a:t>в </a:t>
            </a:r>
            <a:r>
              <a:rPr lang="ru-RU" sz="1750" b="0" dirty="0" err="1" smtClean="0">
                <a:solidFill>
                  <a:schemeClr val="tx1">
                    <a:lumMod val="50000"/>
                  </a:schemeClr>
                </a:solidFill>
                <a:latin typeface="Times New Roman" pitchFamily="18" charset="0"/>
                <a:cs typeface="Times New Roman" pitchFamily="18" charset="0"/>
              </a:rPr>
              <a:t>рахунок</a:t>
            </a:r>
            <a:r>
              <a:rPr lang="ru-RU" sz="1750" b="0" dirty="0" smtClean="0">
                <a:solidFill>
                  <a:schemeClr val="tx1">
                    <a:lumMod val="50000"/>
                  </a:schemeClr>
                </a:solidFill>
                <a:latin typeface="Times New Roman" pitchFamily="18" charset="0"/>
                <a:cs typeface="Times New Roman" pitchFamily="18" charset="0"/>
              </a:rPr>
              <a:t> </a:t>
            </a:r>
            <a:r>
              <a:rPr lang="ru-RU" sz="1750" b="0" dirty="0">
                <a:solidFill>
                  <a:schemeClr val="tx1">
                    <a:lumMod val="50000"/>
                  </a:schemeClr>
                </a:solidFill>
                <a:latin typeface="Times New Roman" pitchFamily="18" charset="0"/>
                <a:cs typeface="Times New Roman" pitchFamily="18" charset="0"/>
              </a:rPr>
              <a:t>платежу до </a:t>
            </a:r>
            <a:r>
              <a:rPr lang="ru-RU" sz="1750" b="0" dirty="0" err="1">
                <a:solidFill>
                  <a:schemeClr val="tx1">
                    <a:lumMod val="50000"/>
                  </a:schemeClr>
                </a:solidFill>
                <a:latin typeface="Times New Roman" pitchFamily="18" charset="0"/>
                <a:cs typeface="Times New Roman" pitchFamily="18" charset="0"/>
              </a:rPr>
              <a:t>передачі</a:t>
            </a:r>
            <a:r>
              <a:rPr lang="ru-RU" sz="1750" b="0" dirty="0">
                <a:solidFill>
                  <a:schemeClr val="tx1">
                    <a:lumMod val="50000"/>
                  </a:schemeClr>
                </a:solidFill>
                <a:latin typeface="Times New Roman" pitchFamily="18" charset="0"/>
                <a:cs typeface="Times New Roman" pitchFamily="18" charset="0"/>
              </a:rPr>
              <a:t> товару в </a:t>
            </a:r>
            <a:r>
              <a:rPr lang="ru-RU" sz="1750" b="0" dirty="0" err="1">
                <a:solidFill>
                  <a:schemeClr val="tx1">
                    <a:lumMod val="50000"/>
                  </a:schemeClr>
                </a:solidFill>
                <a:latin typeface="Times New Roman" pitchFamily="18" charset="0"/>
                <a:cs typeface="Times New Roman" pitchFamily="18" charset="0"/>
              </a:rPr>
              <a:t>його</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розпорядження</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або</a:t>
            </a:r>
            <a:r>
              <a:rPr lang="ru-RU" sz="1750" b="0" dirty="0">
                <a:solidFill>
                  <a:schemeClr val="tx1">
                    <a:lumMod val="50000"/>
                  </a:schemeClr>
                </a:solidFill>
                <a:latin typeface="Times New Roman" pitchFamily="18" charset="0"/>
                <a:cs typeface="Times New Roman" pitchFamily="18" charset="0"/>
              </a:rPr>
              <a:t> до початку </a:t>
            </a:r>
            <a:r>
              <a:rPr lang="ru-RU" sz="1750" b="0" dirty="0" err="1" smtClean="0">
                <a:solidFill>
                  <a:schemeClr val="tx1">
                    <a:lumMod val="50000"/>
                  </a:schemeClr>
                </a:solidFill>
                <a:latin typeface="Times New Roman" pitchFamily="18" charset="0"/>
                <a:cs typeface="Times New Roman" pitchFamily="18" charset="0"/>
              </a:rPr>
              <a:t>виконання</a:t>
            </a:r>
            <a:r>
              <a:rPr lang="ru-RU" sz="1750" b="0" dirty="0" smtClean="0">
                <a:solidFill>
                  <a:schemeClr val="tx1">
                    <a:lumMod val="50000"/>
                  </a:schemeClr>
                </a:solidFill>
                <a:latin typeface="Times New Roman" pitchFamily="18" charset="0"/>
                <a:cs typeface="Times New Roman" pitchFamily="18" charset="0"/>
              </a:rPr>
              <a:t> </a:t>
            </a:r>
            <a:r>
              <a:rPr lang="ru-RU" sz="1750" b="0" dirty="0" err="1" smtClean="0">
                <a:solidFill>
                  <a:schemeClr val="tx1">
                    <a:lumMod val="50000"/>
                  </a:schemeClr>
                </a:solidFill>
                <a:latin typeface="Times New Roman" pitchFamily="18" charset="0"/>
                <a:cs typeface="Times New Roman" pitchFamily="18" charset="0"/>
              </a:rPr>
              <a:t>замовлення</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Цей</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спосіб</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виконує</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дві</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функції</a:t>
            </a:r>
            <a:r>
              <a:rPr lang="ru-RU" sz="1750" b="0" dirty="0">
                <a:solidFill>
                  <a:schemeClr val="tx1">
                    <a:lumMod val="50000"/>
                  </a:schemeClr>
                </a:solidFill>
                <a:latin typeface="Times New Roman" pitchFamily="18" charset="0"/>
                <a:cs typeface="Times New Roman" pitchFamily="18" charset="0"/>
              </a:rPr>
              <a:t>:</a:t>
            </a:r>
          </a:p>
          <a:p>
            <a:pPr marL="0" indent="457200" algn="just">
              <a:lnSpc>
                <a:spcPct val="100000"/>
              </a:lnSpc>
              <a:spcBef>
                <a:spcPts val="0"/>
              </a:spcBef>
              <a:buNone/>
            </a:pPr>
            <a:r>
              <a:rPr lang="ru-RU" sz="1750" b="0" dirty="0">
                <a:solidFill>
                  <a:schemeClr val="tx1">
                    <a:lumMod val="50000"/>
                  </a:schemeClr>
                </a:solidFill>
                <a:latin typeface="Times New Roman" pitchFamily="18" charset="0"/>
                <a:cs typeface="Times New Roman" pitchFamily="18" charset="0"/>
              </a:rPr>
              <a:t>- є формою </a:t>
            </a:r>
            <a:r>
              <a:rPr lang="ru-RU" sz="1750" b="0" dirty="0" err="1">
                <a:solidFill>
                  <a:schemeClr val="tx1">
                    <a:lumMod val="50000"/>
                  </a:schemeClr>
                </a:solidFill>
                <a:latin typeface="Times New Roman" pitchFamily="18" charset="0"/>
                <a:cs typeface="Times New Roman" pitchFamily="18" charset="0"/>
              </a:rPr>
              <a:t>кредитування</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покупцем</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продавця</a:t>
            </a:r>
            <a:r>
              <a:rPr lang="ru-RU" sz="1750" b="0" dirty="0">
                <a:solidFill>
                  <a:schemeClr val="tx1">
                    <a:lumMod val="50000"/>
                  </a:schemeClr>
                </a:solidFill>
                <a:latin typeface="Times New Roman" pitchFamily="18" charset="0"/>
                <a:cs typeface="Times New Roman" pitchFamily="18" charset="0"/>
              </a:rPr>
              <a:t>;</a:t>
            </a:r>
          </a:p>
          <a:p>
            <a:pPr marL="0" indent="457200" algn="just">
              <a:lnSpc>
                <a:spcPct val="100000"/>
              </a:lnSpc>
              <a:spcBef>
                <a:spcPts val="0"/>
              </a:spcBef>
              <a:buNone/>
            </a:pP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слугує</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засобом</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забезпечення</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зобов'язань</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прийнятих</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покупцем</a:t>
            </a:r>
            <a:r>
              <a:rPr lang="ru-RU" sz="1750" b="0" dirty="0">
                <a:solidFill>
                  <a:schemeClr val="tx1">
                    <a:lumMod val="50000"/>
                  </a:schemeClr>
                </a:solidFill>
                <a:latin typeface="Times New Roman" pitchFamily="18" charset="0"/>
                <a:cs typeface="Times New Roman" pitchFamily="18" charset="0"/>
              </a:rPr>
              <a:t> за контрактом.</a:t>
            </a:r>
          </a:p>
          <a:p>
            <a:pPr marL="0" indent="457200" algn="just">
              <a:lnSpc>
                <a:spcPct val="100000"/>
              </a:lnSpc>
              <a:spcBef>
                <a:spcPts val="0"/>
              </a:spcBef>
              <a:buNone/>
            </a:pPr>
            <a:r>
              <a:rPr lang="ru-RU" sz="1750" i="1" u="sng" dirty="0" err="1">
                <a:solidFill>
                  <a:schemeClr val="tx1">
                    <a:lumMod val="50000"/>
                  </a:schemeClr>
                </a:solidFill>
                <a:latin typeface="Times New Roman" pitchFamily="18" charset="0"/>
                <a:cs typeface="Times New Roman" pitchFamily="18" charset="0"/>
              </a:rPr>
              <a:t>Платіж</a:t>
            </a:r>
            <a:r>
              <a:rPr lang="ru-RU" sz="1750" i="1" u="sng" dirty="0">
                <a:solidFill>
                  <a:schemeClr val="tx1">
                    <a:lumMod val="50000"/>
                  </a:schemeClr>
                </a:solidFill>
                <a:latin typeface="Times New Roman" pitchFamily="18" charset="0"/>
                <a:cs typeface="Times New Roman" pitchFamily="18" charset="0"/>
              </a:rPr>
              <a:t> у кредит </a:t>
            </a:r>
            <a:r>
              <a:rPr lang="ru-RU" sz="1750" b="0" dirty="0" err="1">
                <a:solidFill>
                  <a:schemeClr val="tx1">
                    <a:lumMod val="50000"/>
                  </a:schemeClr>
                </a:solidFill>
                <a:latin typeface="Times New Roman" pitchFamily="18" charset="0"/>
                <a:cs typeface="Times New Roman" pitchFamily="18" charset="0"/>
              </a:rPr>
              <a:t>передбачає</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проведення</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розрахунків</a:t>
            </a:r>
            <a:r>
              <a:rPr lang="ru-RU" sz="1750" b="0" dirty="0">
                <a:solidFill>
                  <a:schemeClr val="tx1">
                    <a:lumMod val="50000"/>
                  </a:schemeClr>
                </a:solidFill>
                <a:latin typeface="Times New Roman" pitchFamily="18" charset="0"/>
                <a:cs typeface="Times New Roman" pitchFamily="18" charset="0"/>
              </a:rPr>
              <a:t> за </a:t>
            </a:r>
            <a:r>
              <a:rPr lang="ru-RU" sz="1750" b="0" dirty="0" err="1">
                <a:solidFill>
                  <a:schemeClr val="tx1">
                    <a:lumMod val="50000"/>
                  </a:schemeClr>
                </a:solidFill>
                <a:latin typeface="Times New Roman" pitchFamily="18" charset="0"/>
                <a:cs typeface="Times New Roman" pitchFamily="18" charset="0"/>
              </a:rPr>
              <a:t>операцією</a:t>
            </a:r>
            <a:r>
              <a:rPr lang="ru-RU" sz="1750" b="0" dirty="0">
                <a:solidFill>
                  <a:schemeClr val="tx1">
                    <a:lumMod val="50000"/>
                  </a:schemeClr>
                </a:solidFill>
                <a:latin typeface="Times New Roman" pitchFamily="18" charset="0"/>
                <a:cs typeface="Times New Roman" pitchFamily="18" charset="0"/>
              </a:rPr>
              <a:t> на </a:t>
            </a:r>
            <a:r>
              <a:rPr lang="ru-RU" sz="1750" b="0" dirty="0" err="1">
                <a:solidFill>
                  <a:schemeClr val="tx1">
                    <a:lumMod val="50000"/>
                  </a:schemeClr>
                </a:solidFill>
                <a:latin typeface="Times New Roman" pitchFamily="18" charset="0"/>
                <a:cs typeface="Times New Roman" pitchFamily="18" charset="0"/>
              </a:rPr>
              <a:t>основі</a:t>
            </a:r>
            <a:r>
              <a:rPr lang="ru-RU" sz="1750" b="0" dirty="0">
                <a:solidFill>
                  <a:schemeClr val="tx1">
                    <a:lumMod val="50000"/>
                  </a:schemeClr>
                </a:solidFill>
                <a:latin typeface="Times New Roman" pitchFamily="18" charset="0"/>
                <a:cs typeface="Times New Roman" pitchFamily="18" charset="0"/>
              </a:rPr>
              <a:t> </a:t>
            </a:r>
            <a:r>
              <a:rPr lang="ru-RU" sz="1750" b="0" dirty="0" err="1" smtClean="0">
                <a:solidFill>
                  <a:schemeClr val="tx1">
                    <a:lumMod val="50000"/>
                  </a:schemeClr>
                </a:solidFill>
                <a:latin typeface="Times New Roman" pitchFamily="18" charset="0"/>
                <a:cs typeface="Times New Roman" pitchFamily="18" charset="0"/>
              </a:rPr>
              <a:t>наданого</a:t>
            </a:r>
            <a:r>
              <a:rPr lang="ru-RU" sz="1750" b="0" dirty="0" smtClean="0">
                <a:solidFill>
                  <a:schemeClr val="tx1">
                    <a:lumMod val="50000"/>
                  </a:schemeClr>
                </a:solidFill>
                <a:latin typeface="Times New Roman" pitchFamily="18" charset="0"/>
                <a:cs typeface="Times New Roman" pitchFamily="18" charset="0"/>
              </a:rPr>
              <a:t> </a:t>
            </a:r>
            <a:r>
              <a:rPr lang="ru-RU" sz="1750" b="0" dirty="0" err="1" smtClean="0">
                <a:solidFill>
                  <a:schemeClr val="tx1">
                    <a:lumMod val="50000"/>
                  </a:schemeClr>
                </a:solidFill>
                <a:latin typeface="Times New Roman" pitchFamily="18" charset="0"/>
                <a:cs typeface="Times New Roman" pitchFamily="18" charset="0"/>
              </a:rPr>
              <a:t>продавцем</a:t>
            </a:r>
            <a:r>
              <a:rPr lang="ru-RU" sz="1750" b="0" dirty="0" smtClean="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покупцю</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комерційного</a:t>
            </a:r>
            <a:r>
              <a:rPr lang="ru-RU" sz="1750" b="0" dirty="0">
                <a:solidFill>
                  <a:schemeClr val="tx1">
                    <a:lumMod val="50000"/>
                  </a:schemeClr>
                </a:solidFill>
                <a:latin typeface="Times New Roman" pitchFamily="18" charset="0"/>
                <a:cs typeface="Times New Roman" pitchFamily="18" charset="0"/>
              </a:rPr>
              <a:t> кредиту. </a:t>
            </a:r>
            <a:r>
              <a:rPr lang="ru-RU" sz="1750" b="0" dirty="0" err="1">
                <a:solidFill>
                  <a:schemeClr val="tx1">
                    <a:lumMod val="50000"/>
                  </a:schemeClr>
                </a:solidFill>
                <a:latin typeface="Times New Roman" pitchFamily="18" charset="0"/>
                <a:cs typeface="Times New Roman" pitchFamily="18" charset="0"/>
              </a:rPr>
              <a:t>Останній</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сплачує</a:t>
            </a:r>
            <a:r>
              <a:rPr lang="ru-RU" sz="1750" b="0" dirty="0">
                <a:solidFill>
                  <a:schemeClr val="tx1">
                    <a:lumMod val="50000"/>
                  </a:schemeClr>
                </a:solidFill>
                <a:latin typeface="Times New Roman" pitchFamily="18" charset="0"/>
                <a:cs typeface="Times New Roman" pitchFamily="18" charset="0"/>
              </a:rPr>
              <a:t> суму, </a:t>
            </a:r>
            <a:r>
              <a:rPr lang="ru-RU" sz="1750" b="0" dirty="0" err="1">
                <a:solidFill>
                  <a:schemeClr val="tx1">
                    <a:lumMod val="50000"/>
                  </a:schemeClr>
                </a:solidFill>
                <a:latin typeface="Times New Roman" pitchFamily="18" charset="0"/>
                <a:cs typeface="Times New Roman" pitchFamily="18" charset="0"/>
              </a:rPr>
              <a:t>обумовлену</a:t>
            </a:r>
            <a:r>
              <a:rPr lang="ru-RU" sz="1750" b="0" dirty="0">
                <a:solidFill>
                  <a:schemeClr val="tx1">
                    <a:lumMod val="50000"/>
                  </a:schemeClr>
                </a:solidFill>
                <a:latin typeface="Times New Roman" pitchFamily="18" charset="0"/>
                <a:cs typeface="Times New Roman" pitchFamily="18" charset="0"/>
              </a:rPr>
              <a:t> в </a:t>
            </a:r>
            <a:r>
              <a:rPr lang="ru-RU" sz="1750" b="0" dirty="0" err="1" smtClean="0">
                <a:solidFill>
                  <a:schemeClr val="tx1">
                    <a:lumMod val="50000"/>
                  </a:schemeClr>
                </a:solidFill>
                <a:latin typeface="Times New Roman" pitchFamily="18" charset="0"/>
                <a:cs typeface="Times New Roman" pitchFamily="18" charset="0"/>
              </a:rPr>
              <a:t>контракті</a:t>
            </a:r>
            <a:r>
              <a:rPr lang="ru-RU" sz="1750" b="0" dirty="0" smtClean="0">
                <a:solidFill>
                  <a:schemeClr val="tx1">
                    <a:lumMod val="50000"/>
                  </a:schemeClr>
                </a:solidFill>
                <a:latin typeface="Times New Roman" pitchFamily="18" charset="0"/>
                <a:cs typeface="Times New Roman" pitchFamily="18" charset="0"/>
              </a:rPr>
              <a:t>, через </a:t>
            </a:r>
            <a:r>
              <a:rPr lang="ru-RU" sz="1750" b="0" dirty="0" err="1">
                <a:solidFill>
                  <a:schemeClr val="tx1">
                    <a:lumMod val="50000"/>
                  </a:schemeClr>
                </a:solidFill>
                <a:latin typeface="Times New Roman" pitchFamily="18" charset="0"/>
                <a:cs typeface="Times New Roman" pitchFamily="18" charset="0"/>
              </a:rPr>
              <a:t>певний</a:t>
            </a:r>
            <a:r>
              <a:rPr lang="ru-RU" sz="1750" b="0" dirty="0">
                <a:solidFill>
                  <a:schemeClr val="tx1">
                    <a:lumMod val="50000"/>
                  </a:schemeClr>
                </a:solidFill>
                <a:latin typeface="Times New Roman" pitchFamily="18" charset="0"/>
                <a:cs typeface="Times New Roman" pitchFamily="18" charset="0"/>
              </a:rPr>
              <a:t> час </a:t>
            </a:r>
            <a:r>
              <a:rPr lang="ru-RU" sz="1750" b="0" dirty="0" err="1">
                <a:solidFill>
                  <a:schemeClr val="tx1">
                    <a:lumMod val="50000"/>
                  </a:schemeClr>
                </a:solidFill>
                <a:latin typeface="Times New Roman" pitchFamily="18" charset="0"/>
                <a:cs typeface="Times New Roman" pitchFamily="18" charset="0"/>
              </a:rPr>
              <a:t>після</a:t>
            </a:r>
            <a:r>
              <a:rPr lang="ru-RU" sz="1750" b="0" dirty="0">
                <a:solidFill>
                  <a:schemeClr val="tx1">
                    <a:lumMod val="50000"/>
                  </a:schemeClr>
                </a:solidFill>
                <a:latin typeface="Times New Roman" pitchFamily="18" charset="0"/>
                <a:cs typeface="Times New Roman" pitchFamily="18" charset="0"/>
              </a:rPr>
              <a:t> поставки товару. </a:t>
            </a:r>
            <a:r>
              <a:rPr lang="ru-RU" sz="1750" b="0" dirty="0" err="1">
                <a:solidFill>
                  <a:schemeClr val="tx1">
                    <a:lumMod val="50000"/>
                  </a:schemeClr>
                </a:solidFill>
                <a:latin typeface="Times New Roman" pitchFamily="18" charset="0"/>
                <a:cs typeface="Times New Roman" pitchFamily="18" charset="0"/>
              </a:rPr>
              <a:t>Цей</a:t>
            </a:r>
            <a:r>
              <a:rPr lang="ru-RU" sz="1750" b="0" dirty="0">
                <a:solidFill>
                  <a:schemeClr val="tx1">
                    <a:lumMod val="50000"/>
                  </a:schemeClr>
                </a:solidFill>
                <a:latin typeface="Times New Roman" pitchFamily="18" charset="0"/>
                <a:cs typeface="Times New Roman" pitchFamily="18" charset="0"/>
              </a:rPr>
              <a:t> кредит </a:t>
            </a:r>
            <a:r>
              <a:rPr lang="ru-RU" sz="1750" b="0" dirty="0" err="1">
                <a:solidFill>
                  <a:schemeClr val="tx1">
                    <a:lumMod val="50000"/>
                  </a:schemeClr>
                </a:solidFill>
                <a:latin typeface="Times New Roman" pitchFamily="18" charset="0"/>
                <a:cs typeface="Times New Roman" pitchFamily="18" charset="0"/>
              </a:rPr>
              <a:t>надається</a:t>
            </a:r>
            <a:r>
              <a:rPr lang="ru-RU" sz="1750" b="0" dirty="0">
                <a:solidFill>
                  <a:schemeClr val="tx1">
                    <a:lumMod val="50000"/>
                  </a:schemeClr>
                </a:solidFill>
                <a:latin typeface="Times New Roman" pitchFamily="18" charset="0"/>
                <a:cs typeface="Times New Roman" pitchFamily="18" charset="0"/>
              </a:rPr>
              <a:t>, як правило, в </a:t>
            </a:r>
            <a:r>
              <a:rPr lang="ru-RU" sz="1750" b="0" dirty="0" err="1">
                <a:solidFill>
                  <a:schemeClr val="tx1">
                    <a:lumMod val="50000"/>
                  </a:schemeClr>
                </a:solidFill>
                <a:latin typeface="Times New Roman" pitchFamily="18" charset="0"/>
                <a:cs typeface="Times New Roman" pitchFamily="18" charset="0"/>
              </a:rPr>
              <a:t>товарній</a:t>
            </a:r>
            <a:r>
              <a:rPr lang="ru-RU" sz="1750" b="0" dirty="0">
                <a:solidFill>
                  <a:schemeClr val="tx1">
                    <a:lumMod val="50000"/>
                  </a:schemeClr>
                </a:solidFill>
                <a:latin typeface="Times New Roman" pitchFamily="18" charset="0"/>
                <a:cs typeface="Times New Roman" pitchFamily="18" charset="0"/>
              </a:rPr>
              <a:t> </a:t>
            </a:r>
            <a:r>
              <a:rPr lang="ru-RU" sz="1750" b="0" dirty="0" err="1" smtClean="0">
                <a:solidFill>
                  <a:schemeClr val="tx1">
                    <a:lumMod val="50000"/>
                  </a:schemeClr>
                </a:solidFill>
                <a:latin typeface="Times New Roman" pitchFamily="18" charset="0"/>
                <a:cs typeface="Times New Roman" pitchFamily="18" charset="0"/>
              </a:rPr>
              <a:t>формі</a:t>
            </a:r>
            <a:r>
              <a:rPr lang="ru-RU" sz="1750" b="0" dirty="0" smtClean="0">
                <a:solidFill>
                  <a:schemeClr val="tx1">
                    <a:lumMod val="50000"/>
                  </a:schemeClr>
                </a:solidFill>
                <a:latin typeface="Times New Roman" pitchFamily="18" charset="0"/>
                <a:cs typeface="Times New Roman" pitchFamily="18" charset="0"/>
              </a:rPr>
              <a:t> шляхом </a:t>
            </a:r>
            <a:r>
              <a:rPr lang="ru-RU" sz="1750" b="0" dirty="0" err="1">
                <a:solidFill>
                  <a:schemeClr val="tx1">
                    <a:lumMod val="50000"/>
                  </a:schemeClr>
                </a:solidFill>
                <a:latin typeface="Times New Roman" pitchFamily="18" charset="0"/>
                <a:cs typeface="Times New Roman" pitchFamily="18" charset="0"/>
              </a:rPr>
              <a:t>відстрочення</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чи</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розстрочки</a:t>
            </a:r>
            <a:r>
              <a:rPr lang="ru-RU" sz="1750" b="0" dirty="0">
                <a:solidFill>
                  <a:schemeClr val="tx1">
                    <a:lumMod val="50000"/>
                  </a:schemeClr>
                </a:solidFill>
                <a:latin typeface="Times New Roman" pitchFamily="18" charset="0"/>
                <a:cs typeface="Times New Roman" pitchFamily="18" charset="0"/>
              </a:rPr>
              <a:t> платежу і </a:t>
            </a:r>
            <a:r>
              <a:rPr lang="ru-RU" sz="1750" b="0" dirty="0" err="1">
                <a:solidFill>
                  <a:schemeClr val="tx1">
                    <a:lumMod val="50000"/>
                  </a:schemeClr>
                </a:solidFill>
                <a:latin typeface="Times New Roman" pitchFamily="18" charset="0"/>
                <a:cs typeface="Times New Roman" pitchFamily="18" charset="0"/>
              </a:rPr>
              <a:t>класифікується</a:t>
            </a:r>
            <a:r>
              <a:rPr lang="ru-RU" sz="1750" b="0" dirty="0">
                <a:solidFill>
                  <a:schemeClr val="tx1">
                    <a:lumMod val="50000"/>
                  </a:schemeClr>
                </a:solidFill>
                <a:latin typeface="Times New Roman" pitchFamily="18" charset="0"/>
                <a:cs typeface="Times New Roman" pitchFamily="18" charset="0"/>
              </a:rPr>
              <a:t> як </a:t>
            </a:r>
            <a:r>
              <a:rPr lang="ru-RU" sz="1750" b="0" dirty="0" err="1">
                <a:solidFill>
                  <a:schemeClr val="tx1">
                    <a:lumMod val="50000"/>
                  </a:schemeClr>
                </a:solidFill>
                <a:latin typeface="Times New Roman" pitchFamily="18" charset="0"/>
                <a:cs typeface="Times New Roman" pitchFamily="18" charset="0"/>
              </a:rPr>
              <a:t>комерційний</a:t>
            </a:r>
            <a:r>
              <a:rPr lang="ru-RU" sz="1750" b="0" dirty="0">
                <a:solidFill>
                  <a:schemeClr val="tx1">
                    <a:lumMod val="50000"/>
                  </a:schemeClr>
                </a:solidFill>
                <a:latin typeface="Times New Roman" pitchFamily="18" charset="0"/>
                <a:cs typeface="Times New Roman" pitchFamily="18" charset="0"/>
              </a:rPr>
              <a:t>, </a:t>
            </a:r>
            <a:r>
              <a:rPr lang="ru-RU" sz="1750" b="0" dirty="0" err="1" smtClean="0">
                <a:solidFill>
                  <a:schemeClr val="tx1">
                    <a:lumMod val="50000"/>
                  </a:schemeClr>
                </a:solidFill>
                <a:latin typeface="Times New Roman" pitchFamily="18" charset="0"/>
                <a:cs typeface="Times New Roman" pitchFamily="18" charset="0"/>
              </a:rPr>
              <a:t>фірмовий</a:t>
            </a:r>
            <a:r>
              <a:rPr lang="ru-RU" sz="1750" b="0" dirty="0" smtClean="0">
                <a:solidFill>
                  <a:schemeClr val="tx1">
                    <a:lumMod val="50000"/>
                  </a:schemeClr>
                </a:solidFill>
                <a:latin typeface="Times New Roman" pitchFamily="18" charset="0"/>
                <a:cs typeface="Times New Roman" pitchFamily="18" charset="0"/>
              </a:rPr>
              <a:t> </a:t>
            </a:r>
            <a:r>
              <a:rPr lang="ru-RU" sz="1750" b="0" dirty="0" err="1" smtClean="0">
                <a:solidFill>
                  <a:schemeClr val="tx1">
                    <a:lumMod val="50000"/>
                  </a:schemeClr>
                </a:solidFill>
                <a:latin typeface="Times New Roman" pitchFamily="18" charset="0"/>
                <a:cs typeface="Times New Roman" pitchFamily="18" charset="0"/>
              </a:rPr>
              <a:t>товарний</a:t>
            </a:r>
            <a:r>
              <a:rPr lang="ru-RU" sz="1750" b="0" dirty="0" smtClean="0">
                <a:solidFill>
                  <a:schemeClr val="tx1">
                    <a:lumMod val="50000"/>
                  </a:schemeClr>
                </a:solidFill>
                <a:latin typeface="Times New Roman" pitchFamily="18" charset="0"/>
                <a:cs typeface="Times New Roman" pitchFamily="18" charset="0"/>
              </a:rPr>
              <a:t> </a:t>
            </a:r>
            <a:r>
              <a:rPr lang="ru-RU" sz="1750" b="0" dirty="0">
                <a:solidFill>
                  <a:schemeClr val="tx1">
                    <a:lumMod val="50000"/>
                  </a:schemeClr>
                </a:solidFill>
                <a:latin typeface="Times New Roman" pitchFamily="18" charset="0"/>
                <a:cs typeface="Times New Roman" pitchFamily="18" charset="0"/>
              </a:rPr>
              <a:t>кредит.</a:t>
            </a:r>
          </a:p>
          <a:p>
            <a:pPr marL="0" indent="457200" algn="just">
              <a:lnSpc>
                <a:spcPct val="100000"/>
              </a:lnSpc>
              <a:spcBef>
                <a:spcPts val="0"/>
              </a:spcBef>
              <a:buNone/>
            </a:pPr>
            <a:r>
              <a:rPr lang="ru-RU" sz="1750" b="0" dirty="0">
                <a:solidFill>
                  <a:schemeClr val="tx1">
                    <a:lumMod val="50000"/>
                  </a:schemeClr>
                </a:solidFill>
                <a:latin typeface="Times New Roman" pitchFamily="18" charset="0"/>
                <a:cs typeface="Times New Roman" pitchFamily="18" charset="0"/>
              </a:rPr>
              <a:t>Кредит </a:t>
            </a:r>
            <a:r>
              <a:rPr lang="ru-RU" sz="1750" b="0" dirty="0" err="1">
                <a:solidFill>
                  <a:schemeClr val="tx1">
                    <a:lumMod val="50000"/>
                  </a:schemeClr>
                </a:solidFill>
                <a:latin typeface="Times New Roman" pitchFamily="18" charset="0"/>
                <a:cs typeface="Times New Roman" pitchFamily="18" charset="0"/>
              </a:rPr>
              <a:t>дається</a:t>
            </a:r>
            <a:r>
              <a:rPr lang="ru-RU" sz="1750" b="0" dirty="0">
                <a:solidFill>
                  <a:schemeClr val="tx1">
                    <a:lumMod val="50000"/>
                  </a:schemeClr>
                </a:solidFill>
                <a:latin typeface="Times New Roman" pitchFamily="18" charset="0"/>
                <a:cs typeface="Times New Roman" pitchFamily="18" charset="0"/>
              </a:rPr>
              <a:t> не на всю суму контракту, а на 80-85 %, </a:t>
            </a:r>
            <a:r>
              <a:rPr lang="ru-RU" sz="1750" b="0" dirty="0" err="1">
                <a:solidFill>
                  <a:schemeClr val="tx1">
                    <a:lumMod val="50000"/>
                  </a:schemeClr>
                </a:solidFill>
                <a:latin typeface="Times New Roman" pitchFamily="18" charset="0"/>
                <a:cs typeface="Times New Roman" pitchFamily="18" charset="0"/>
              </a:rPr>
              <a:t>решту</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покупець</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сплачує</a:t>
            </a:r>
            <a:r>
              <a:rPr lang="ru-RU" sz="1750" b="0" dirty="0">
                <a:solidFill>
                  <a:schemeClr val="tx1">
                    <a:lumMod val="50000"/>
                  </a:schemeClr>
                </a:solidFill>
                <a:latin typeface="Times New Roman" pitchFamily="18" charset="0"/>
                <a:cs typeface="Times New Roman" pitchFamily="18" charset="0"/>
              </a:rPr>
              <a:t> </a:t>
            </a:r>
            <a:r>
              <a:rPr lang="ru-RU" sz="1750" b="0" dirty="0" smtClean="0">
                <a:solidFill>
                  <a:schemeClr val="tx1">
                    <a:lumMod val="50000"/>
                  </a:schemeClr>
                </a:solidFill>
                <a:latin typeface="Times New Roman" pitchFamily="18" charset="0"/>
                <a:cs typeface="Times New Roman" pitchFamily="18" charset="0"/>
              </a:rPr>
              <a:t>авансом, </a:t>
            </a:r>
            <a:r>
              <a:rPr lang="ru-RU" sz="1750" b="0" dirty="0" err="1" smtClean="0">
                <a:solidFill>
                  <a:schemeClr val="tx1">
                    <a:lumMod val="50000"/>
                  </a:schemeClr>
                </a:solidFill>
                <a:latin typeface="Times New Roman" pitchFamily="18" charset="0"/>
                <a:cs typeface="Times New Roman" pitchFamily="18" charset="0"/>
              </a:rPr>
              <a:t>що</a:t>
            </a:r>
            <a:r>
              <a:rPr lang="ru-RU" sz="1750" b="0" dirty="0" smtClean="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дозволяє</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продавцю</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покрити</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свої</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витрати</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якщо</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покупець</a:t>
            </a:r>
            <a:r>
              <a:rPr lang="ru-RU" sz="1750" b="0" dirty="0">
                <a:solidFill>
                  <a:schemeClr val="tx1">
                    <a:lumMod val="50000"/>
                  </a:schemeClr>
                </a:solidFill>
                <a:latin typeface="Times New Roman" pitchFamily="18" charset="0"/>
                <a:cs typeface="Times New Roman" pitchFamily="18" charset="0"/>
              </a:rPr>
              <a:t> порушить </a:t>
            </a:r>
            <a:r>
              <a:rPr lang="ru-RU" sz="1750" b="0" dirty="0" err="1">
                <a:solidFill>
                  <a:schemeClr val="tx1">
                    <a:lumMod val="50000"/>
                  </a:schemeClr>
                </a:solidFill>
                <a:latin typeface="Times New Roman" pitchFamily="18" charset="0"/>
                <a:cs typeface="Times New Roman" pitchFamily="18" charset="0"/>
              </a:rPr>
              <a:t>свої</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зобов'язання</a:t>
            </a:r>
            <a:r>
              <a:rPr lang="ru-RU" sz="1750" b="0" dirty="0">
                <a:solidFill>
                  <a:schemeClr val="tx1">
                    <a:lumMod val="50000"/>
                  </a:schemeClr>
                </a:solidFill>
                <a:latin typeface="Times New Roman" pitchFamily="18" charset="0"/>
                <a:cs typeface="Times New Roman" pitchFamily="18" charset="0"/>
              </a:rPr>
              <a:t> </a:t>
            </a:r>
            <a:r>
              <a:rPr lang="ru-RU" sz="1750" b="0" dirty="0" smtClean="0">
                <a:solidFill>
                  <a:schemeClr val="tx1">
                    <a:lumMod val="50000"/>
                  </a:schemeClr>
                </a:solidFill>
                <a:latin typeface="Times New Roman" pitchFamily="18" charset="0"/>
                <a:cs typeface="Times New Roman" pitchFamily="18" charset="0"/>
              </a:rPr>
              <a:t>за контрактом</a:t>
            </a:r>
            <a:r>
              <a:rPr lang="ru-RU" sz="1750" b="0" dirty="0">
                <a:solidFill>
                  <a:schemeClr val="tx1">
                    <a:lumMod val="50000"/>
                  </a:schemeClr>
                </a:solidFill>
                <a:latin typeface="Times New Roman" pitchFamily="18" charset="0"/>
                <a:cs typeface="Times New Roman" pitchFamily="18" charset="0"/>
              </a:rPr>
              <a:t>. Межа кредиту, </a:t>
            </a:r>
            <a:r>
              <a:rPr lang="ru-RU" sz="1750" b="0" dirty="0" err="1">
                <a:solidFill>
                  <a:schemeClr val="tx1">
                    <a:lumMod val="50000"/>
                  </a:schemeClr>
                </a:solidFill>
                <a:latin typeface="Times New Roman" pitchFamily="18" charset="0"/>
                <a:cs typeface="Times New Roman" pitchFamily="18" charset="0"/>
              </a:rPr>
              <a:t>тобто</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максимальний</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розмір</a:t>
            </a:r>
            <a:r>
              <a:rPr lang="ru-RU" sz="1750" b="0" dirty="0">
                <a:solidFill>
                  <a:schemeClr val="tx1">
                    <a:lumMod val="50000"/>
                  </a:schemeClr>
                </a:solidFill>
                <a:latin typeface="Times New Roman" pitchFamily="18" charset="0"/>
                <a:cs typeface="Times New Roman" pitchFamily="18" charset="0"/>
              </a:rPr>
              <a:t> кредиту, </a:t>
            </a:r>
            <a:r>
              <a:rPr lang="ru-RU" sz="1750" b="0" dirty="0" err="1">
                <a:solidFill>
                  <a:schemeClr val="tx1">
                    <a:lumMod val="50000"/>
                  </a:schemeClr>
                </a:solidFill>
                <a:latin typeface="Times New Roman" pitchFamily="18" charset="0"/>
                <a:cs typeface="Times New Roman" pitchFamily="18" charset="0"/>
              </a:rPr>
              <a:t>що</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надається</a:t>
            </a:r>
            <a:r>
              <a:rPr lang="ru-RU" sz="1750" b="0" dirty="0">
                <a:solidFill>
                  <a:schemeClr val="tx1">
                    <a:lumMod val="50000"/>
                  </a:schemeClr>
                </a:solidFill>
                <a:latin typeface="Times New Roman" pitchFamily="18" charset="0"/>
                <a:cs typeface="Times New Roman" pitchFamily="18" charset="0"/>
              </a:rPr>
              <a:t> </a:t>
            </a:r>
            <a:r>
              <a:rPr lang="ru-RU" sz="1750" b="0" dirty="0" err="1" smtClean="0">
                <a:solidFill>
                  <a:schemeClr val="tx1">
                    <a:lumMod val="50000"/>
                  </a:schemeClr>
                </a:solidFill>
                <a:latin typeface="Times New Roman" pitchFamily="18" charset="0"/>
                <a:cs typeface="Times New Roman" pitchFamily="18" charset="0"/>
              </a:rPr>
              <a:t>покупцю</a:t>
            </a:r>
            <a:r>
              <a:rPr lang="ru-RU" sz="1750" b="0" dirty="0" smtClean="0">
                <a:solidFill>
                  <a:schemeClr val="tx1">
                    <a:lumMod val="50000"/>
                  </a:schemeClr>
                </a:solidFill>
                <a:latin typeface="Times New Roman" pitchFamily="18" charset="0"/>
                <a:cs typeface="Times New Roman" pitchFamily="18" charset="0"/>
              </a:rPr>
              <a:t>, </a:t>
            </a:r>
            <a:r>
              <a:rPr lang="ru-RU" sz="1750" b="0" dirty="0" err="1" smtClean="0">
                <a:solidFill>
                  <a:schemeClr val="tx1">
                    <a:lumMod val="50000"/>
                  </a:schemeClr>
                </a:solidFill>
                <a:latin typeface="Times New Roman" pitchFamily="18" charset="0"/>
                <a:cs typeface="Times New Roman" pitchFamily="18" charset="0"/>
              </a:rPr>
              <a:t>визначається</a:t>
            </a:r>
            <a:r>
              <a:rPr lang="ru-RU" sz="1750" b="0" dirty="0" smtClean="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розмірами</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капіталу</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останнього</a:t>
            </a:r>
            <a:r>
              <a:rPr lang="ru-RU" sz="1750" b="0" dirty="0">
                <a:solidFill>
                  <a:schemeClr val="tx1">
                    <a:lumMod val="50000"/>
                  </a:schemeClr>
                </a:solidFill>
                <a:latin typeface="Times New Roman" pitchFamily="18" charset="0"/>
                <a:cs typeface="Times New Roman" pitchFamily="18" charset="0"/>
              </a:rPr>
              <a:t> і </a:t>
            </a:r>
            <a:r>
              <a:rPr lang="ru-RU" sz="1750" b="0" dirty="0" err="1">
                <a:solidFill>
                  <a:schemeClr val="tx1">
                    <a:lumMod val="50000"/>
                  </a:schemeClr>
                </a:solidFill>
                <a:latin typeface="Times New Roman" pitchFamily="18" charset="0"/>
                <a:cs typeface="Times New Roman" pitchFamily="18" charset="0"/>
              </a:rPr>
              <a:t>зазвичай</a:t>
            </a:r>
            <a:r>
              <a:rPr lang="ru-RU" sz="1750" b="0" dirty="0">
                <a:solidFill>
                  <a:schemeClr val="tx1">
                    <a:lumMod val="50000"/>
                  </a:schemeClr>
                </a:solidFill>
                <a:latin typeface="Times New Roman" pitchFamily="18" charset="0"/>
                <a:cs typeface="Times New Roman" pitchFamily="18" charset="0"/>
              </a:rPr>
              <a:t> не </a:t>
            </a:r>
            <a:r>
              <a:rPr lang="ru-RU" sz="1750" b="0" dirty="0" err="1">
                <a:solidFill>
                  <a:schemeClr val="tx1">
                    <a:lumMod val="50000"/>
                  </a:schemeClr>
                </a:solidFill>
                <a:latin typeface="Times New Roman" pitchFamily="18" charset="0"/>
                <a:cs typeface="Times New Roman" pitchFamily="18" charset="0"/>
              </a:rPr>
              <a:t>перевищує</a:t>
            </a:r>
            <a:r>
              <a:rPr lang="ru-RU" sz="1750" b="0" dirty="0">
                <a:solidFill>
                  <a:schemeClr val="tx1">
                    <a:lumMod val="50000"/>
                  </a:schemeClr>
                </a:solidFill>
                <a:latin typeface="Times New Roman" pitchFamily="18" charset="0"/>
                <a:cs typeface="Times New Roman" pitchFamily="18" charset="0"/>
              </a:rPr>
              <a:t> 10 % </a:t>
            </a:r>
            <a:r>
              <a:rPr lang="ru-RU" sz="1750" b="0" dirty="0" err="1">
                <a:solidFill>
                  <a:schemeClr val="tx1">
                    <a:lumMod val="50000"/>
                  </a:schemeClr>
                </a:solidFill>
                <a:latin typeface="Times New Roman" pitchFamily="18" charset="0"/>
                <a:cs typeface="Times New Roman" pitchFamily="18" charset="0"/>
              </a:rPr>
              <a:t>від</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капіталу</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покупця</a:t>
            </a:r>
            <a:r>
              <a:rPr lang="ru-RU" sz="1750" b="0" dirty="0">
                <a:solidFill>
                  <a:schemeClr val="tx1">
                    <a:lumMod val="50000"/>
                  </a:schemeClr>
                </a:solidFill>
                <a:latin typeface="Times New Roman" pitchFamily="18" charset="0"/>
                <a:cs typeface="Times New Roman" pitchFamily="18" charset="0"/>
              </a:rPr>
              <a:t>.</a:t>
            </a:r>
          </a:p>
          <a:p>
            <a:pPr marL="0" indent="457200" algn="just">
              <a:lnSpc>
                <a:spcPct val="100000"/>
              </a:lnSpc>
              <a:spcBef>
                <a:spcPts val="0"/>
              </a:spcBef>
              <a:buNone/>
            </a:pPr>
            <a:r>
              <a:rPr lang="ru-RU" sz="1750" b="0" dirty="0">
                <a:solidFill>
                  <a:schemeClr val="tx1">
                    <a:lumMod val="50000"/>
                  </a:schemeClr>
                </a:solidFill>
                <a:latin typeface="Times New Roman" pitchFamily="18" charset="0"/>
                <a:cs typeface="Times New Roman" pitchFamily="18" charset="0"/>
              </a:rPr>
              <a:t>За </a:t>
            </a:r>
            <a:r>
              <a:rPr lang="ru-RU" sz="1750" b="0" dirty="0" err="1">
                <a:solidFill>
                  <a:schemeClr val="tx1">
                    <a:lumMod val="50000"/>
                  </a:schemeClr>
                </a:solidFill>
                <a:latin typeface="Times New Roman" pitchFamily="18" charset="0"/>
                <a:cs typeface="Times New Roman" pitchFamily="18" charset="0"/>
              </a:rPr>
              <a:t>термінами</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комерційні</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кредити</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поділяються</a:t>
            </a:r>
            <a:r>
              <a:rPr lang="ru-RU" sz="1750" b="0" dirty="0">
                <a:solidFill>
                  <a:schemeClr val="tx1">
                    <a:lumMod val="50000"/>
                  </a:schemeClr>
                </a:solidFill>
                <a:latin typeface="Times New Roman" pitchFamily="18" charset="0"/>
                <a:cs typeface="Times New Roman" pitchFamily="18" charset="0"/>
              </a:rPr>
              <a:t> на </a:t>
            </a:r>
            <a:r>
              <a:rPr lang="ru-RU" sz="1750" b="0" dirty="0" err="1">
                <a:solidFill>
                  <a:schemeClr val="tx1">
                    <a:lumMod val="50000"/>
                  </a:schemeClr>
                </a:solidFill>
                <a:latin typeface="Times New Roman" pitchFamily="18" charset="0"/>
                <a:cs typeface="Times New Roman" pitchFamily="18" charset="0"/>
              </a:rPr>
              <a:t>короткострокові</a:t>
            </a:r>
            <a:r>
              <a:rPr lang="ru-RU" sz="1750" b="0" dirty="0">
                <a:solidFill>
                  <a:schemeClr val="tx1">
                    <a:lumMod val="50000"/>
                  </a:schemeClr>
                </a:solidFill>
                <a:latin typeface="Times New Roman" pitchFamily="18" charset="0"/>
                <a:cs typeface="Times New Roman" pitchFamily="18" charset="0"/>
              </a:rPr>
              <a:t> (до одного року</a:t>
            </a:r>
            <a:r>
              <a:rPr lang="ru-RU" sz="1750" b="0" dirty="0" smtClean="0">
                <a:solidFill>
                  <a:schemeClr val="tx1">
                    <a:lumMod val="50000"/>
                  </a:schemeClr>
                </a:solidFill>
                <a:latin typeface="Times New Roman" pitchFamily="18" charset="0"/>
                <a:cs typeface="Times New Roman" pitchFamily="18" charset="0"/>
              </a:rPr>
              <a:t>), </a:t>
            </a:r>
            <a:r>
              <a:rPr lang="ru-RU" sz="1750" b="0" dirty="0" err="1" smtClean="0">
                <a:solidFill>
                  <a:schemeClr val="tx1">
                    <a:lumMod val="50000"/>
                  </a:schemeClr>
                </a:solidFill>
                <a:latin typeface="Times New Roman" pitchFamily="18" charset="0"/>
                <a:cs typeface="Times New Roman" pitchFamily="18" charset="0"/>
              </a:rPr>
              <a:t>середньострокові</a:t>
            </a:r>
            <a:r>
              <a:rPr lang="ru-RU" sz="1750" b="0" dirty="0" smtClean="0">
                <a:solidFill>
                  <a:schemeClr val="tx1">
                    <a:lumMod val="50000"/>
                  </a:schemeClr>
                </a:solidFill>
                <a:latin typeface="Times New Roman" pitchFamily="18" charset="0"/>
                <a:cs typeface="Times New Roman" pitchFamily="18" charset="0"/>
              </a:rPr>
              <a:t> </a:t>
            </a:r>
            <a:r>
              <a:rPr lang="ru-RU" sz="1750" b="0" dirty="0">
                <a:solidFill>
                  <a:schemeClr val="tx1">
                    <a:lumMod val="50000"/>
                  </a:schemeClr>
                </a:solidFill>
                <a:latin typeface="Times New Roman" pitchFamily="18" charset="0"/>
                <a:cs typeface="Times New Roman" pitchFamily="18" charset="0"/>
              </a:rPr>
              <a:t>(1-5 </a:t>
            </a:r>
            <a:r>
              <a:rPr lang="ru-RU" sz="1750" b="0" dirty="0" err="1">
                <a:solidFill>
                  <a:schemeClr val="tx1">
                    <a:lumMod val="50000"/>
                  </a:schemeClr>
                </a:solidFill>
                <a:latin typeface="Times New Roman" pitchFamily="18" charset="0"/>
                <a:cs typeface="Times New Roman" pitchFamily="18" charset="0"/>
              </a:rPr>
              <a:t>років</a:t>
            </a:r>
            <a:r>
              <a:rPr lang="ru-RU" sz="1750" b="0" dirty="0">
                <a:solidFill>
                  <a:schemeClr val="tx1">
                    <a:lumMod val="50000"/>
                  </a:schemeClr>
                </a:solidFill>
                <a:latin typeface="Times New Roman" pitchFamily="18" charset="0"/>
                <a:cs typeface="Times New Roman" pitchFamily="18" charset="0"/>
              </a:rPr>
              <a:t>) та </a:t>
            </a:r>
            <a:r>
              <a:rPr lang="ru-RU" sz="1750" b="0" dirty="0" err="1">
                <a:solidFill>
                  <a:schemeClr val="tx1">
                    <a:lumMod val="50000"/>
                  </a:schemeClr>
                </a:solidFill>
                <a:latin typeface="Times New Roman" pitchFamily="18" charset="0"/>
                <a:cs typeface="Times New Roman" pitchFamily="18" charset="0"/>
              </a:rPr>
              <a:t>довгострокові</a:t>
            </a:r>
            <a:r>
              <a:rPr lang="ru-RU" sz="1750" b="0" dirty="0">
                <a:solidFill>
                  <a:schemeClr val="tx1">
                    <a:lumMod val="50000"/>
                  </a:schemeClr>
                </a:solidFill>
                <a:latin typeface="Times New Roman" pitchFamily="18" charset="0"/>
                <a:cs typeface="Times New Roman" pitchFamily="18" charset="0"/>
              </a:rPr>
              <a:t> (5-10 </a:t>
            </a:r>
            <a:r>
              <a:rPr lang="ru-RU" sz="1750" b="0" dirty="0" err="1">
                <a:solidFill>
                  <a:schemeClr val="tx1">
                    <a:lumMod val="50000"/>
                  </a:schemeClr>
                </a:solidFill>
                <a:latin typeface="Times New Roman" pitchFamily="18" charset="0"/>
                <a:cs typeface="Times New Roman" pitchFamily="18" charset="0"/>
              </a:rPr>
              <a:t>років</a:t>
            </a:r>
            <a:r>
              <a:rPr lang="ru-RU" sz="1750" b="0" dirty="0">
                <a:solidFill>
                  <a:schemeClr val="tx1">
                    <a:lumMod val="50000"/>
                  </a:schemeClr>
                </a:solidFill>
                <a:latin typeface="Times New Roman" pitchFamily="18" charset="0"/>
                <a:cs typeface="Times New Roman" pitchFamily="18" charset="0"/>
              </a:rPr>
              <a:t> і </a:t>
            </a:r>
            <a:r>
              <a:rPr lang="ru-RU" sz="1750" b="0" dirty="0" err="1">
                <a:solidFill>
                  <a:schemeClr val="tx1">
                    <a:lumMod val="50000"/>
                  </a:schemeClr>
                </a:solidFill>
                <a:latin typeface="Times New Roman" pitchFamily="18" charset="0"/>
                <a:cs typeface="Times New Roman" pitchFamily="18" charset="0"/>
              </a:rPr>
              <a:t>більше</a:t>
            </a:r>
            <a:r>
              <a:rPr lang="ru-RU" sz="1750" b="0" dirty="0" smtClean="0">
                <a:solidFill>
                  <a:schemeClr val="tx1">
                    <a:lumMod val="50000"/>
                  </a:schemeClr>
                </a:solidFill>
                <a:latin typeface="Times New Roman" pitchFamily="18" charset="0"/>
                <a:cs typeface="Times New Roman" pitchFamily="18" charset="0"/>
              </a:rPr>
              <a:t>). </a:t>
            </a:r>
            <a:r>
              <a:rPr lang="ru-RU" sz="1750" b="0" dirty="0" err="1" smtClean="0">
                <a:solidFill>
                  <a:schemeClr val="tx1">
                    <a:lumMod val="50000"/>
                  </a:schemeClr>
                </a:solidFill>
                <a:latin typeface="Times New Roman" pitchFamily="18" charset="0"/>
                <a:cs typeface="Times New Roman" pitchFamily="18" charset="0"/>
              </a:rPr>
              <a:t>Основними</a:t>
            </a:r>
            <a:r>
              <a:rPr lang="ru-RU" sz="1750" b="0" dirty="0" smtClean="0">
                <a:solidFill>
                  <a:schemeClr val="tx1">
                    <a:lumMod val="50000"/>
                  </a:schemeClr>
                </a:solidFill>
                <a:latin typeface="Times New Roman" pitchFamily="18" charset="0"/>
                <a:cs typeface="Times New Roman" pitchFamily="18" charset="0"/>
              </a:rPr>
              <a:t> </a:t>
            </a:r>
            <a:r>
              <a:rPr lang="ru-RU" sz="1750" b="0" dirty="0">
                <a:solidFill>
                  <a:schemeClr val="tx1">
                    <a:lumMod val="50000"/>
                  </a:schemeClr>
                </a:solidFill>
                <a:latin typeface="Times New Roman" pitchFamily="18" charset="0"/>
                <a:cs typeface="Times New Roman" pitchFamily="18" charset="0"/>
              </a:rPr>
              <a:t>формами </a:t>
            </a:r>
            <a:r>
              <a:rPr lang="ru-RU" sz="1750" b="0" dirty="0" err="1">
                <a:solidFill>
                  <a:schemeClr val="tx1">
                    <a:lumMod val="50000"/>
                  </a:schemeClr>
                </a:solidFill>
                <a:latin typeface="Times New Roman" pitchFamily="18" charset="0"/>
                <a:cs typeface="Times New Roman" pitchFamily="18" charset="0"/>
              </a:rPr>
              <a:t>розрахунків</a:t>
            </a:r>
            <a:r>
              <a:rPr lang="ru-RU" sz="1750" b="0" dirty="0">
                <a:solidFill>
                  <a:schemeClr val="tx1">
                    <a:lumMod val="50000"/>
                  </a:schemeClr>
                </a:solidFill>
                <a:latin typeface="Times New Roman" pitchFamily="18" charset="0"/>
                <a:cs typeface="Times New Roman" pitchFamily="18" charset="0"/>
              </a:rPr>
              <a:t> при </a:t>
            </a:r>
            <a:r>
              <a:rPr lang="ru-RU" sz="1750" b="0" dirty="0" err="1">
                <a:solidFill>
                  <a:schemeClr val="tx1">
                    <a:lumMod val="50000"/>
                  </a:schemeClr>
                </a:solidFill>
                <a:latin typeface="Times New Roman" pitchFamily="18" charset="0"/>
                <a:cs typeface="Times New Roman" pitchFamily="18" charset="0"/>
              </a:rPr>
              <a:t>здійсненні</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зовнішньоекономічних</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операцій</a:t>
            </a:r>
            <a:r>
              <a:rPr lang="ru-RU" sz="1750" b="0" dirty="0">
                <a:solidFill>
                  <a:schemeClr val="tx1">
                    <a:lumMod val="50000"/>
                  </a:schemeClr>
                </a:solidFill>
                <a:latin typeface="Times New Roman" pitchFamily="18" charset="0"/>
                <a:cs typeface="Times New Roman" pitchFamily="18" charset="0"/>
              </a:rPr>
              <a:t> </a:t>
            </a:r>
            <a:r>
              <a:rPr lang="ru-RU" sz="1750" b="0" dirty="0" smtClean="0">
                <a:solidFill>
                  <a:schemeClr val="tx1">
                    <a:lumMod val="50000"/>
                  </a:schemeClr>
                </a:solidFill>
                <a:latin typeface="Times New Roman" pitchFamily="18" charset="0"/>
                <a:cs typeface="Times New Roman" pitchFamily="18" charset="0"/>
              </a:rPr>
              <a:t>є: </a:t>
            </a:r>
            <a:r>
              <a:rPr lang="ru-RU" sz="1750" b="0" dirty="0" err="1" smtClean="0">
                <a:solidFill>
                  <a:schemeClr val="tx1">
                    <a:lumMod val="50000"/>
                  </a:schemeClr>
                </a:solidFill>
                <a:latin typeface="Times New Roman" pitchFamily="18" charset="0"/>
                <a:cs typeface="Times New Roman" pitchFamily="18" charset="0"/>
              </a:rPr>
              <a:t>акредитивна</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інкасова</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банківський</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переказ</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розрахунки</a:t>
            </a:r>
            <a:r>
              <a:rPr lang="ru-RU" sz="1750" b="0" dirty="0">
                <a:solidFill>
                  <a:schemeClr val="tx1">
                    <a:lumMod val="50000"/>
                  </a:schemeClr>
                </a:solidFill>
                <a:latin typeface="Times New Roman" pitchFamily="18" charset="0"/>
                <a:cs typeface="Times New Roman" pitchFamily="18" charset="0"/>
              </a:rPr>
              <a:t> чеками, </a:t>
            </a:r>
            <a:r>
              <a:rPr lang="ru-RU" sz="1750" b="0" dirty="0" err="1">
                <a:solidFill>
                  <a:schemeClr val="tx1">
                    <a:lumMod val="50000"/>
                  </a:schemeClr>
                </a:solidFill>
                <a:latin typeface="Times New Roman" pitchFamily="18" charset="0"/>
                <a:cs typeface="Times New Roman" pitchFamily="18" charset="0"/>
              </a:rPr>
              <a:t>вексельна</a:t>
            </a:r>
            <a:r>
              <a:rPr lang="ru-RU" sz="1750" b="0" dirty="0">
                <a:solidFill>
                  <a:schemeClr val="tx1">
                    <a:lumMod val="50000"/>
                  </a:schemeClr>
                </a:solidFill>
                <a:latin typeface="Times New Roman" pitchFamily="18" charset="0"/>
                <a:cs typeface="Times New Roman" pitchFamily="18" charset="0"/>
              </a:rPr>
              <a:t>, за </a:t>
            </a:r>
            <a:r>
              <a:rPr lang="ru-RU" sz="1750" b="0" dirty="0" err="1" smtClean="0">
                <a:solidFill>
                  <a:schemeClr val="tx1">
                    <a:lumMod val="50000"/>
                  </a:schemeClr>
                </a:solidFill>
                <a:latin typeface="Times New Roman" pitchFamily="18" charset="0"/>
                <a:cs typeface="Times New Roman" pitchFamily="18" charset="0"/>
              </a:rPr>
              <a:t>відкритим</a:t>
            </a:r>
            <a:r>
              <a:rPr lang="ru-RU" sz="1750" b="0" dirty="0" smtClean="0">
                <a:solidFill>
                  <a:schemeClr val="tx1">
                    <a:lumMod val="50000"/>
                  </a:schemeClr>
                </a:solidFill>
                <a:latin typeface="Times New Roman" pitchFamily="18" charset="0"/>
                <a:cs typeface="Times New Roman" pitchFamily="18" charset="0"/>
              </a:rPr>
              <a:t> </a:t>
            </a:r>
            <a:r>
              <a:rPr lang="ru-RU" sz="1750" b="0" dirty="0" err="1" smtClean="0">
                <a:solidFill>
                  <a:schemeClr val="tx1">
                    <a:lumMod val="50000"/>
                  </a:schemeClr>
                </a:solidFill>
                <a:latin typeface="Times New Roman" pitchFamily="18" charset="0"/>
                <a:cs typeface="Times New Roman" pitchFamily="18" charset="0"/>
              </a:rPr>
              <a:t>рахунком</a:t>
            </a:r>
            <a:r>
              <a:rPr lang="ru-RU" sz="1750" b="0" dirty="0">
                <a:solidFill>
                  <a:schemeClr val="tx1">
                    <a:lumMod val="50000"/>
                  </a:schemeClr>
                </a:solidFill>
                <a:latin typeface="Times New Roman" pitchFamily="18" charset="0"/>
                <a:cs typeface="Times New Roman" pitchFamily="18" charset="0"/>
              </a:rPr>
              <a:t>.</a:t>
            </a:r>
            <a:endParaRPr lang="uk-UA" sz="1750" b="0" dirty="0">
              <a:solidFill>
                <a:schemeClr val="tx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236512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8077" y="188914"/>
            <a:ext cx="11238969" cy="598486"/>
          </a:xfrm>
        </p:spPr>
        <p:txBody>
          <a:bodyPr>
            <a:normAutofit/>
          </a:bodyPr>
          <a:lstStyle/>
          <a:p>
            <a:pPr algn="ctr"/>
            <a:r>
              <a:rPr lang="uk-UA" sz="2500" b="1" dirty="0">
                <a:solidFill>
                  <a:schemeClr val="tx1">
                    <a:lumMod val="75000"/>
                  </a:schemeClr>
                </a:solidFill>
                <a:latin typeface="Times New Roman" pitchFamily="18" charset="0"/>
                <a:cs typeface="Times New Roman" pitchFamily="18" charset="0"/>
              </a:rPr>
              <a:t>2. </a:t>
            </a:r>
            <a:r>
              <a:rPr lang="uk-UA" sz="2800" b="1" dirty="0">
                <a:solidFill>
                  <a:schemeClr val="tx1">
                    <a:lumMod val="75000"/>
                  </a:schemeClr>
                </a:solidFill>
                <a:latin typeface="Times New Roman" pitchFamily="18" charset="0"/>
                <a:cs typeface="Times New Roman" pitchFamily="18" charset="0"/>
              </a:rPr>
              <a:t>Форми розрахунків.</a:t>
            </a:r>
            <a:endParaRPr lang="uk-UA" sz="2500" dirty="0">
              <a:solidFill>
                <a:schemeClr val="tx1">
                  <a:lumMod val="75000"/>
                </a:schemeClr>
              </a:solidFill>
            </a:endParaRPr>
          </a:p>
        </p:txBody>
      </p:sp>
      <p:sp>
        <p:nvSpPr>
          <p:cNvPr id="3" name="Місце для тексту 2"/>
          <p:cNvSpPr>
            <a:spLocks noGrp="1"/>
          </p:cNvSpPr>
          <p:nvPr>
            <p:ph type="body" sz="quarter" idx="10"/>
          </p:nvPr>
        </p:nvSpPr>
        <p:spPr>
          <a:xfrm>
            <a:off x="211669" y="762014"/>
            <a:ext cx="11645371" cy="5008563"/>
          </a:xfrm>
        </p:spPr>
        <p:txBody>
          <a:bodyPr/>
          <a:lstStyle/>
          <a:p>
            <a:pPr marL="0" indent="0">
              <a:buNone/>
            </a:pPr>
            <a:r>
              <a:rPr lang="uk-UA" sz="2000" i="1" u="sng" dirty="0">
                <a:solidFill>
                  <a:schemeClr val="tx1">
                    <a:lumMod val="50000"/>
                  </a:schemeClr>
                </a:solidFill>
                <a:latin typeface="Times New Roman" pitchFamily="18" charset="0"/>
                <a:cs typeface="Times New Roman" pitchFamily="18" charset="0"/>
              </a:rPr>
              <a:t>Акредитив</a:t>
            </a:r>
            <a:r>
              <a:rPr lang="uk-UA" sz="2000" b="0" dirty="0">
                <a:solidFill>
                  <a:schemeClr val="tx1">
                    <a:lumMod val="50000"/>
                  </a:schemeClr>
                </a:solidFill>
                <a:latin typeface="Times New Roman" pitchFamily="18" charset="0"/>
                <a:cs typeface="Times New Roman" pitchFamily="18" charset="0"/>
              </a:rPr>
              <a:t> – це доручення імпортера його банку (банку-емітента) сплатити певну суму коштів експортеру (</a:t>
            </a:r>
            <a:r>
              <a:rPr lang="uk-UA" sz="2000" b="0" dirty="0" err="1">
                <a:solidFill>
                  <a:schemeClr val="tx1">
                    <a:lumMod val="50000"/>
                  </a:schemeClr>
                </a:solidFill>
                <a:latin typeface="Times New Roman" pitchFamily="18" charset="0"/>
                <a:cs typeface="Times New Roman" pitchFamily="18" charset="0"/>
              </a:rPr>
              <a:t>бенефіціару</a:t>
            </a:r>
            <a:r>
              <a:rPr lang="uk-UA" sz="2000" b="0" dirty="0">
                <a:solidFill>
                  <a:schemeClr val="tx1">
                    <a:lumMod val="50000"/>
                  </a:schemeClr>
                </a:solidFill>
                <a:latin typeface="Times New Roman" pitchFamily="18" charset="0"/>
                <a:cs typeface="Times New Roman" pitchFamily="18" charset="0"/>
              </a:rPr>
              <a:t>), на користь якого </a:t>
            </a:r>
            <a:r>
              <a:rPr lang="uk-UA" sz="2000" b="0" dirty="0" err="1">
                <a:solidFill>
                  <a:schemeClr val="tx1">
                    <a:lumMod val="50000"/>
                  </a:schemeClr>
                </a:solidFill>
                <a:latin typeface="Times New Roman" pitchFamily="18" charset="0"/>
                <a:cs typeface="Times New Roman" pitchFamily="18" charset="0"/>
              </a:rPr>
              <a:t>ваідкрито</a:t>
            </a:r>
            <a:r>
              <a:rPr lang="uk-UA" sz="2000" b="0" dirty="0">
                <a:solidFill>
                  <a:schemeClr val="tx1">
                    <a:lumMod val="50000"/>
                  </a:schemeClr>
                </a:solidFill>
                <a:latin typeface="Times New Roman" pitchFamily="18" charset="0"/>
                <a:cs typeface="Times New Roman" pitchFamily="18" charset="0"/>
              </a:rPr>
              <a:t> акредитив, за умови виконання експортером умов, викладених у контракті. Акредитивна форма платежу вимагає найбільш активної участі банків у здійсненні розрахунків і спрямована, головним чином, на захист інтересів продавця. З метою спрощення та уніфікації понять, пов'язаних з акредитивами, Міжнародна торговельна палата виробила «Уніфіковані правила і звичаї для документарних акредитивів</a:t>
            </a:r>
            <a:r>
              <a:rPr lang="uk-UA" sz="2000" b="0" dirty="0" smtClean="0">
                <a:solidFill>
                  <a:schemeClr val="tx1">
                    <a:lumMod val="50000"/>
                  </a:schemeClr>
                </a:solidFill>
                <a:latin typeface="Times New Roman" pitchFamily="18" charset="0"/>
                <a:cs typeface="Times New Roman" pitchFamily="18" charset="0"/>
              </a:rPr>
              <a:t>». </a:t>
            </a:r>
          </a:p>
          <a:p>
            <a:pPr marL="0" indent="0">
              <a:buNone/>
            </a:pPr>
            <a:endParaRPr lang="uk-UA" sz="2000" b="0" dirty="0" smtClean="0">
              <a:solidFill>
                <a:schemeClr val="tx1">
                  <a:lumMod val="50000"/>
                </a:schemeClr>
              </a:solidFill>
              <a:latin typeface="Times New Roman" pitchFamily="18" charset="0"/>
              <a:cs typeface="Times New Roman" pitchFamily="18" charset="0"/>
            </a:endParaRPr>
          </a:p>
          <a:p>
            <a:pPr marL="0" indent="0">
              <a:buNone/>
            </a:pPr>
            <a:endParaRPr lang="uk-UA" sz="2000" b="0" dirty="0">
              <a:solidFill>
                <a:schemeClr val="tx1">
                  <a:lumMod val="50000"/>
                </a:schemeClr>
              </a:solidFill>
              <a:latin typeface="Times New Roman" pitchFamily="18" charset="0"/>
              <a:cs typeface="Times New Roman"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6922" y="2564130"/>
            <a:ext cx="3947103" cy="2871470"/>
          </a:xfrm>
          <a:prstGeom prst="rect">
            <a:avLst/>
          </a:prstGeom>
        </p:spPr>
      </p:pic>
    </p:spTree>
    <p:extLst>
      <p:ext uri="{BB962C8B-B14F-4D97-AF65-F5344CB8AC3E}">
        <p14:creationId xmlns:p14="http://schemas.microsoft.com/office/powerpoint/2010/main" val="2793601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2159000" y="190500"/>
            <a:ext cx="9220200" cy="1527175"/>
          </a:xfrm>
        </p:spPr>
        <p:txBody>
          <a:bodyPr/>
          <a:lstStyle/>
          <a:p>
            <a:pPr eaLnBrk="1" hangingPunct="1"/>
            <a:r>
              <a:rPr lang="uk-UA" dirty="0" smtClean="0">
                <a:latin typeface="Verdana" pitchFamily="34" charset="0"/>
              </a:rPr>
              <a:t>Види акредитивів </a:t>
            </a:r>
            <a:endParaRPr lang="ru-RU" dirty="0" smtClean="0">
              <a:latin typeface="Verdana" pitchFamily="34" charset="0"/>
            </a:endParaRPr>
          </a:p>
        </p:txBody>
      </p:sp>
      <p:sp>
        <p:nvSpPr>
          <p:cNvPr id="14339" name="Rectangle 5"/>
          <p:cNvSpPr>
            <a:spLocks noGrp="1" noChangeArrowheads="1"/>
          </p:cNvSpPr>
          <p:nvPr>
            <p:ph type="body" sz="half" idx="1"/>
          </p:nvPr>
        </p:nvSpPr>
        <p:spPr>
          <a:xfrm>
            <a:off x="0" y="1628775"/>
            <a:ext cx="6479117" cy="4895850"/>
          </a:xfrm>
        </p:spPr>
        <p:txBody>
          <a:bodyPr/>
          <a:lstStyle/>
          <a:p>
            <a:pPr eaLnBrk="1" hangingPunct="1">
              <a:lnSpc>
                <a:spcPct val="90000"/>
              </a:lnSpc>
              <a:buFont typeface="Wingdings" pitchFamily="2" charset="2"/>
              <a:buNone/>
            </a:pPr>
            <a:r>
              <a:rPr lang="uk-UA" sz="2000" b="1" smtClean="0">
                <a:latin typeface="Verdana" pitchFamily="34" charset="0"/>
              </a:rPr>
              <a:t>1. </a:t>
            </a:r>
            <a:r>
              <a:rPr lang="uk-UA" sz="2000" b="1" i="1" smtClean="0">
                <a:latin typeface="Verdana" pitchFamily="34" charset="0"/>
              </a:rPr>
              <a:t>Відкличний акредитив</a:t>
            </a:r>
            <a:r>
              <a:rPr lang="uk-UA" sz="2000" b="1" smtClean="0">
                <a:latin typeface="Verdana" pitchFamily="34" charset="0"/>
              </a:rPr>
              <a:t> – </a:t>
            </a:r>
            <a:r>
              <a:rPr lang="uk-UA" sz="2000" smtClean="0">
                <a:latin typeface="Verdana" pitchFamily="34" charset="0"/>
              </a:rPr>
              <a:t>відкриває банк імпортера, а банк експортера підтверджує його. Може бути анульований емітентом без попередження бенефіціара </a:t>
            </a:r>
            <a:endParaRPr lang="uk-UA" sz="2000" b="1" i="1" smtClean="0">
              <a:latin typeface="Verdana" pitchFamily="34" charset="0"/>
            </a:endParaRPr>
          </a:p>
          <a:p>
            <a:pPr eaLnBrk="1" hangingPunct="1">
              <a:lnSpc>
                <a:spcPct val="90000"/>
              </a:lnSpc>
            </a:pPr>
            <a:r>
              <a:rPr lang="uk-UA" sz="2000" b="1" i="1" smtClean="0">
                <a:latin typeface="Verdana" pitchFamily="34" charset="0"/>
              </a:rPr>
              <a:t>Безвідкличний акредитив </a:t>
            </a:r>
            <a:r>
              <a:rPr lang="uk-UA" sz="2000" b="1" smtClean="0">
                <a:latin typeface="Verdana" pitchFamily="34" charset="0"/>
              </a:rPr>
              <a:t>— </a:t>
            </a:r>
            <a:r>
              <a:rPr lang="uk-UA" sz="2000" smtClean="0">
                <a:latin typeface="Verdana" pitchFamily="34" charset="0"/>
              </a:rPr>
              <a:t>відкриває банк імпортера, який бере на себе зобов</a:t>
            </a:r>
            <a:r>
              <a:rPr lang="en-US" sz="2000" smtClean="0">
                <a:latin typeface="Verdana" pitchFamily="34" charset="0"/>
              </a:rPr>
              <a:t>’</a:t>
            </a:r>
            <a:r>
              <a:rPr lang="uk-UA" sz="2000" smtClean="0">
                <a:latin typeface="Verdana" pitchFamily="34" charset="0"/>
              </a:rPr>
              <a:t>язання сплатити за векселем експортера, банк експортера бере зобов</a:t>
            </a:r>
            <a:r>
              <a:rPr lang="en-US" sz="2000" smtClean="0">
                <a:latin typeface="Verdana" pitchFamily="34" charset="0"/>
              </a:rPr>
              <a:t>’</a:t>
            </a:r>
            <a:r>
              <a:rPr lang="uk-UA" sz="2000" smtClean="0">
                <a:latin typeface="Verdana" pitchFamily="34" charset="0"/>
              </a:rPr>
              <a:t>язання і бере відповідальність за оплату векселя експортера, якщо подані документи оформлено правильно.</a:t>
            </a:r>
            <a:endParaRPr lang="ru-RU" sz="2000" smtClean="0">
              <a:latin typeface="Verdana" pitchFamily="34" charset="0"/>
            </a:endParaRPr>
          </a:p>
        </p:txBody>
      </p:sp>
      <p:sp>
        <p:nvSpPr>
          <p:cNvPr id="14340" name="Rectangle 6"/>
          <p:cNvSpPr>
            <a:spLocks noGrp="1" noChangeArrowheads="1"/>
          </p:cNvSpPr>
          <p:nvPr>
            <p:ph type="body" sz="half" idx="2"/>
          </p:nvPr>
        </p:nvSpPr>
        <p:spPr>
          <a:xfrm>
            <a:off x="6189133" y="1905008"/>
            <a:ext cx="5571067" cy="4403725"/>
          </a:xfrm>
        </p:spPr>
        <p:txBody>
          <a:bodyPr/>
          <a:lstStyle/>
          <a:p>
            <a:pPr eaLnBrk="1" hangingPunct="1">
              <a:lnSpc>
                <a:spcPct val="90000"/>
              </a:lnSpc>
              <a:buFont typeface="Wingdings" pitchFamily="2" charset="2"/>
              <a:buNone/>
            </a:pPr>
            <a:r>
              <a:rPr lang="uk-UA" sz="2000" b="1" smtClean="0">
                <a:latin typeface="Verdana" pitchFamily="34" charset="0"/>
              </a:rPr>
              <a:t>2. </a:t>
            </a:r>
            <a:r>
              <a:rPr lang="uk-UA" sz="2000" b="1" i="1" smtClean="0">
                <a:latin typeface="Verdana" pitchFamily="34" charset="0"/>
              </a:rPr>
              <a:t>Безвідкличний непідтверджений акредитив</a:t>
            </a:r>
            <a:r>
              <a:rPr lang="uk-UA" sz="2000" b="1" smtClean="0">
                <a:latin typeface="Verdana" pitchFamily="34" charset="0"/>
              </a:rPr>
              <a:t> — </a:t>
            </a:r>
            <a:r>
              <a:rPr lang="uk-UA" sz="2000" smtClean="0">
                <a:latin typeface="Verdana" pitchFamily="34" charset="0"/>
              </a:rPr>
              <a:t>зобов</a:t>
            </a:r>
            <a:r>
              <a:rPr lang="en-US" sz="2000" smtClean="0">
                <a:latin typeface="Verdana" pitchFamily="34" charset="0"/>
              </a:rPr>
              <a:t>’</a:t>
            </a:r>
            <a:r>
              <a:rPr lang="uk-UA" sz="2000" smtClean="0">
                <a:latin typeface="Verdana" pitchFamily="34" charset="0"/>
              </a:rPr>
              <a:t>язання сплати векселя лежить виключно на банку імпортера</a:t>
            </a:r>
            <a:endParaRPr lang="uk-UA" sz="2000" b="1" i="1" smtClean="0">
              <a:latin typeface="Verdana" pitchFamily="34" charset="0"/>
            </a:endParaRPr>
          </a:p>
          <a:p>
            <a:pPr eaLnBrk="1" hangingPunct="1">
              <a:lnSpc>
                <a:spcPct val="90000"/>
              </a:lnSpc>
            </a:pPr>
            <a:r>
              <a:rPr lang="uk-UA" sz="2000" b="1" i="1" smtClean="0">
                <a:latin typeface="Verdana" pitchFamily="34" charset="0"/>
              </a:rPr>
              <a:t>Безвідкличний підтверджений акредитив</a:t>
            </a:r>
            <a:r>
              <a:rPr lang="uk-UA" sz="2000" b="1" smtClean="0">
                <a:latin typeface="Verdana" pitchFamily="34" charset="0"/>
              </a:rPr>
              <a:t> — </a:t>
            </a:r>
            <a:r>
              <a:rPr lang="uk-UA" sz="2000" smtClean="0">
                <a:latin typeface="Verdana" pitchFamily="34" charset="0"/>
              </a:rPr>
              <a:t>якщо банк-кореспондент підтверджує бенефіціару акредитив, то цим самим він зобов’язується здійснити платіж по документам, що відповідають акредитиву і що подані вчасно. </a:t>
            </a:r>
            <a:endParaRPr lang="ru-RU" sz="2000" smtClean="0">
              <a:latin typeface="Verdana" pitchFamily="34" charset="0"/>
            </a:endParaRPr>
          </a:p>
        </p:txBody>
      </p:sp>
    </p:spTree>
    <p:extLst>
      <p:ext uri="{BB962C8B-B14F-4D97-AF65-F5344CB8AC3E}">
        <p14:creationId xmlns:p14="http://schemas.microsoft.com/office/powerpoint/2010/main" val="2410877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546361" y="190515"/>
            <a:ext cx="8832849" cy="1077913"/>
          </a:xfrm>
        </p:spPr>
        <p:txBody>
          <a:bodyPr/>
          <a:lstStyle/>
          <a:p>
            <a:pPr eaLnBrk="1" hangingPunct="1"/>
            <a:r>
              <a:rPr lang="uk-UA" dirty="0" smtClean="0">
                <a:latin typeface="Verdana" pitchFamily="34" charset="0"/>
              </a:rPr>
              <a:t>Види акредитивів</a:t>
            </a:r>
            <a:endParaRPr lang="ru-RU" dirty="0" smtClean="0">
              <a:latin typeface="Verdana" pitchFamily="34" charset="0"/>
            </a:endParaRPr>
          </a:p>
        </p:txBody>
      </p:sp>
      <p:sp>
        <p:nvSpPr>
          <p:cNvPr id="15363" name="Rectangle 3"/>
          <p:cNvSpPr>
            <a:spLocks noGrp="1" noChangeArrowheads="1"/>
          </p:cNvSpPr>
          <p:nvPr>
            <p:ph type="body" sz="half" idx="1"/>
          </p:nvPr>
        </p:nvSpPr>
        <p:spPr>
          <a:xfrm>
            <a:off x="0" y="1484318"/>
            <a:ext cx="6479117" cy="5373687"/>
          </a:xfrm>
        </p:spPr>
        <p:txBody>
          <a:bodyPr/>
          <a:lstStyle/>
          <a:p>
            <a:pPr eaLnBrk="1" hangingPunct="1">
              <a:lnSpc>
                <a:spcPct val="80000"/>
              </a:lnSpc>
              <a:buFont typeface="Wingdings" pitchFamily="2" charset="2"/>
              <a:buNone/>
            </a:pPr>
            <a:r>
              <a:rPr lang="uk-UA" sz="1800" smtClean="0">
                <a:latin typeface="Verdana" pitchFamily="34" charset="0"/>
              </a:rPr>
              <a:t>3. </a:t>
            </a:r>
            <a:r>
              <a:rPr lang="uk-UA" sz="1800" b="1" smtClean="0">
                <a:latin typeface="Verdana" pitchFamily="34" charset="0"/>
              </a:rPr>
              <a:t>Револьверний акредитив</a:t>
            </a:r>
            <a:r>
              <a:rPr lang="uk-UA" sz="1800" smtClean="0">
                <a:latin typeface="Verdana" pitchFamily="34" charset="0"/>
              </a:rPr>
              <a:t> — якщо покупець віддає розпорядження поставити замовлений товар певними частинами через певні проміжки часу (договір про поставку партіями), то  здійснення платежів може виконуватися за допомогою револьверного акредитиву, який, відповідно, покриває вартість часткових поставок.</a:t>
            </a:r>
          </a:p>
          <a:p>
            <a:pPr eaLnBrk="1" hangingPunct="1">
              <a:lnSpc>
                <a:spcPct val="80000"/>
              </a:lnSpc>
              <a:buFont typeface="Wingdings" pitchFamily="2" charset="2"/>
              <a:buNone/>
            </a:pPr>
            <a:r>
              <a:rPr lang="uk-UA" sz="1800" smtClean="0">
                <a:latin typeface="Verdana" pitchFamily="34" charset="0"/>
              </a:rPr>
              <a:t>Розрахунки з використанням револьверних акредитивів можуть здійснюватися на кумулятивній або некумулятивній основі:</a:t>
            </a:r>
          </a:p>
          <a:p>
            <a:pPr eaLnBrk="1" hangingPunct="1">
              <a:lnSpc>
                <a:spcPct val="80000"/>
              </a:lnSpc>
            </a:pPr>
            <a:r>
              <a:rPr lang="uk-UA" sz="1800" smtClean="0">
                <a:latin typeface="Verdana" pitchFamily="34" charset="0"/>
              </a:rPr>
              <a:t>Кумулятивний варіант означає, що суми невикористаних або не повністю використаних часток можуть бути додані до тих часток, що залишилися;</a:t>
            </a:r>
          </a:p>
          <a:p>
            <a:pPr eaLnBrk="1" hangingPunct="1">
              <a:lnSpc>
                <a:spcPct val="80000"/>
              </a:lnSpc>
            </a:pPr>
            <a:r>
              <a:rPr lang="uk-UA" sz="1800" smtClean="0">
                <a:latin typeface="Verdana" pitchFamily="34" charset="0"/>
              </a:rPr>
              <a:t>При некумулятивному варіанті, навпаки, термін використання своєчасно не запитаних часткових сум зникає.</a:t>
            </a:r>
          </a:p>
        </p:txBody>
      </p:sp>
      <p:sp>
        <p:nvSpPr>
          <p:cNvPr id="15364" name="Rectangle 4"/>
          <p:cNvSpPr>
            <a:spLocks noGrp="1" noChangeArrowheads="1"/>
          </p:cNvSpPr>
          <p:nvPr>
            <p:ph type="body" sz="half" idx="2"/>
          </p:nvPr>
        </p:nvSpPr>
        <p:spPr>
          <a:xfrm>
            <a:off x="6153153" y="1484320"/>
            <a:ext cx="5571067" cy="4835525"/>
          </a:xfrm>
        </p:spPr>
        <p:txBody>
          <a:bodyPr/>
          <a:lstStyle/>
          <a:p>
            <a:pPr algn="just" eaLnBrk="1" hangingPunct="1">
              <a:buFont typeface="Wingdings" pitchFamily="2" charset="2"/>
              <a:buNone/>
            </a:pPr>
            <a:r>
              <a:rPr lang="uk-UA" sz="2000" smtClean="0">
                <a:latin typeface="Verdana" pitchFamily="34" charset="0"/>
              </a:rPr>
              <a:t>4. </a:t>
            </a:r>
            <a:r>
              <a:rPr lang="uk-UA" sz="2000" b="1" smtClean="0">
                <a:latin typeface="Verdana" pitchFamily="34" charset="0"/>
              </a:rPr>
              <a:t>Передатний (трансферабельний)</a:t>
            </a:r>
            <a:r>
              <a:rPr lang="uk-UA" sz="2000" smtClean="0">
                <a:latin typeface="Verdana" pitchFamily="34" charset="0"/>
              </a:rPr>
              <a:t> акредитив — надає бенефіціару право давати вказівки банку, проводити оплату, акцепт або покупку тратт (документів), передати акредитив повністю або частинами одному або декільком третім особам (іншим бенефіціарам). Інші бенефіціари не мають права подальшої передачі такого акредитиву. </a:t>
            </a:r>
            <a:endParaRPr lang="ru-RU" sz="2000" smtClean="0">
              <a:latin typeface="Verdana" pitchFamily="34" charset="0"/>
            </a:endParaRPr>
          </a:p>
        </p:txBody>
      </p:sp>
    </p:spTree>
    <p:extLst>
      <p:ext uri="{BB962C8B-B14F-4D97-AF65-F5344CB8AC3E}">
        <p14:creationId xmlns:p14="http://schemas.microsoft.com/office/powerpoint/2010/main" val="3409142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032001" y="190500"/>
            <a:ext cx="5215467" cy="1527175"/>
          </a:xfrm>
        </p:spPr>
        <p:txBody>
          <a:bodyPr/>
          <a:lstStyle/>
          <a:p>
            <a:pPr eaLnBrk="1" hangingPunct="1"/>
            <a:r>
              <a:rPr lang="uk-UA" sz="3800" dirty="0" smtClean="0">
                <a:latin typeface="Verdana" pitchFamily="34" charset="0"/>
              </a:rPr>
              <a:t>Види акредитивів </a:t>
            </a:r>
            <a:endParaRPr lang="ru-RU" sz="3800" dirty="0" smtClean="0">
              <a:latin typeface="Verdana" pitchFamily="34" charset="0"/>
            </a:endParaRPr>
          </a:p>
        </p:txBody>
      </p:sp>
      <p:sp>
        <p:nvSpPr>
          <p:cNvPr id="16387" name="Rectangle 3"/>
          <p:cNvSpPr>
            <a:spLocks noGrp="1" noChangeArrowheads="1"/>
          </p:cNvSpPr>
          <p:nvPr>
            <p:ph type="body" sz="half" idx="1"/>
          </p:nvPr>
        </p:nvSpPr>
        <p:spPr>
          <a:xfrm>
            <a:off x="719669" y="1916116"/>
            <a:ext cx="5088467" cy="4465637"/>
          </a:xfrm>
        </p:spPr>
        <p:txBody>
          <a:bodyPr/>
          <a:lstStyle/>
          <a:p>
            <a:pPr algn="just" eaLnBrk="1" hangingPunct="1">
              <a:lnSpc>
                <a:spcPct val="80000"/>
              </a:lnSpc>
              <a:buFont typeface="Wingdings" pitchFamily="2" charset="2"/>
              <a:buNone/>
            </a:pPr>
            <a:r>
              <a:rPr lang="uk-UA" sz="1200" b="1" dirty="0" smtClean="0">
                <a:latin typeface="Verdana" pitchFamily="34" charset="0"/>
              </a:rPr>
              <a:t>5. </a:t>
            </a:r>
            <a:r>
              <a:rPr lang="uk-UA" sz="1200" b="1" i="1" dirty="0" smtClean="0">
                <a:latin typeface="Verdana" pitchFamily="34" charset="0"/>
              </a:rPr>
              <a:t>Покриті</a:t>
            </a:r>
            <a:r>
              <a:rPr lang="uk-UA" sz="1200" b="1" dirty="0" smtClean="0">
                <a:latin typeface="Verdana" pitchFamily="34" charset="0"/>
              </a:rPr>
              <a:t> — </a:t>
            </a:r>
            <a:r>
              <a:rPr lang="uk-UA" sz="1200" dirty="0" smtClean="0">
                <a:latin typeface="Verdana" pitchFamily="34" charset="0"/>
              </a:rPr>
              <a:t>акредитиви, при відкритті яких банк-емітент заздалегідь надає в розпорядження виконуючого банку валютні кошти (покриття) у сумі акредитиву на термін дії зобов’язань банка-емітента з умовою можливості їх використання для виплат по акредитиву. Способи покриття:</a:t>
            </a:r>
          </a:p>
          <a:p>
            <a:pPr algn="just" eaLnBrk="1" hangingPunct="1">
              <a:lnSpc>
                <a:spcPct val="80000"/>
              </a:lnSpc>
            </a:pPr>
            <a:r>
              <a:rPr lang="uk-UA" sz="1200" dirty="0" smtClean="0">
                <a:latin typeface="Verdana" pitchFamily="34" charset="0"/>
              </a:rPr>
              <a:t>кредитування сумою акредитиву кореспондентського рахунку виконуючого банку в банку-емітенті або іншому банку;</a:t>
            </a:r>
          </a:p>
          <a:p>
            <a:pPr algn="just" eaLnBrk="1" hangingPunct="1">
              <a:lnSpc>
                <a:spcPct val="80000"/>
              </a:lnSpc>
            </a:pPr>
            <a:r>
              <a:rPr lang="uk-UA" sz="1200" dirty="0" smtClean="0">
                <a:latin typeface="Verdana" pitchFamily="34" charset="0"/>
              </a:rPr>
              <a:t>надання виконуючому банку права списати всю суму акредитиву з рахунку банка-емітента в момент отримання акредитива на виконання;</a:t>
            </a:r>
          </a:p>
          <a:p>
            <a:pPr algn="just" eaLnBrk="1" hangingPunct="1">
              <a:lnSpc>
                <a:spcPct val="80000"/>
              </a:lnSpc>
            </a:pPr>
            <a:r>
              <a:rPr lang="uk-UA" sz="1200" dirty="0" smtClean="0">
                <a:latin typeface="Verdana" pitchFamily="34" charset="0"/>
              </a:rPr>
              <a:t>відкриття банком-емітентом страхових депозитів або депозитів у виконуючому банку.</a:t>
            </a:r>
          </a:p>
          <a:p>
            <a:pPr algn="just" eaLnBrk="1" hangingPunct="1">
              <a:lnSpc>
                <a:spcPct val="80000"/>
              </a:lnSpc>
              <a:buFont typeface="Wingdings" pitchFamily="2" charset="2"/>
              <a:buNone/>
            </a:pPr>
            <a:r>
              <a:rPr lang="uk-UA" sz="1200" dirty="0" smtClean="0">
                <a:latin typeface="Verdana" pitchFamily="34" charset="0"/>
              </a:rPr>
              <a:t>Використання покриття призводить до фактичного заморожування коштів імпортера на період від відкриття акредитиву до виплати коштів по ньому.</a:t>
            </a:r>
            <a:endParaRPr lang="ru-RU" sz="1200" dirty="0" smtClean="0">
              <a:latin typeface="Verdana" pitchFamily="34" charset="0"/>
            </a:endParaRPr>
          </a:p>
        </p:txBody>
      </p:sp>
      <p:sp>
        <p:nvSpPr>
          <p:cNvPr id="16388" name="Rectangle 4"/>
          <p:cNvSpPr>
            <a:spLocks noGrp="1" noChangeArrowheads="1"/>
          </p:cNvSpPr>
          <p:nvPr>
            <p:ph type="body" sz="half" idx="2"/>
          </p:nvPr>
        </p:nvSpPr>
        <p:spPr>
          <a:xfrm>
            <a:off x="6383868" y="1052519"/>
            <a:ext cx="5376333" cy="5616575"/>
          </a:xfrm>
        </p:spPr>
        <p:txBody>
          <a:bodyPr/>
          <a:lstStyle/>
          <a:p>
            <a:pPr eaLnBrk="1" hangingPunct="1">
              <a:lnSpc>
                <a:spcPct val="80000"/>
              </a:lnSpc>
              <a:buFont typeface="Wingdings" pitchFamily="2" charset="2"/>
              <a:buNone/>
            </a:pPr>
            <a:r>
              <a:rPr lang="uk-UA" sz="1500" b="1" smtClean="0">
                <a:latin typeface="Verdana" pitchFamily="34" charset="0"/>
              </a:rPr>
              <a:t>6. </a:t>
            </a:r>
            <a:r>
              <a:rPr lang="uk-UA" sz="1500" b="1" i="1" smtClean="0">
                <a:latin typeface="Verdana" pitchFamily="34" charset="0"/>
              </a:rPr>
              <a:t>Акредитив з акцептом тратт</a:t>
            </a:r>
            <a:r>
              <a:rPr lang="uk-UA" sz="1500" b="1" smtClean="0">
                <a:latin typeface="Verdana" pitchFamily="34" charset="0"/>
              </a:rPr>
              <a:t> — </a:t>
            </a:r>
            <a:r>
              <a:rPr lang="uk-UA" sz="1500" smtClean="0">
                <a:latin typeface="Verdana" pitchFamily="34" charset="0"/>
              </a:rPr>
              <a:t>бенефіціар може вимагати, щоб після виконання умов по акредитиву тратта, яку він виставив на покупця, була повернена йому банком-емітентом, що відкрив акредитив, або банком-кореспондентом. Замість платежу виконується акцепт тратти (переказаного векселя). Акцептовану тратту бенефіціар може передати своєму банку або для платежу в день настання терміну, або, якщо він хоче відразу розпоряджатися грошима, для дисконтування. </a:t>
            </a:r>
            <a:endParaRPr lang="uk-UA" sz="1500" b="1" i="1" smtClean="0">
              <a:latin typeface="Verdana" pitchFamily="34" charset="0"/>
            </a:endParaRPr>
          </a:p>
          <a:p>
            <a:pPr eaLnBrk="1" hangingPunct="1">
              <a:lnSpc>
                <a:spcPct val="80000"/>
              </a:lnSpc>
              <a:buFont typeface="Wingdings" pitchFamily="2" charset="2"/>
              <a:buNone/>
            </a:pPr>
            <a:r>
              <a:rPr lang="uk-UA" sz="1500" b="1" i="1" smtClean="0">
                <a:latin typeface="Verdana" pitchFamily="34" charset="0"/>
              </a:rPr>
              <a:t>Акредитив з червоним застереженням – </a:t>
            </a:r>
            <a:r>
              <a:rPr lang="uk-UA" sz="1500" smtClean="0">
                <a:latin typeface="Verdana" pitchFamily="34" charset="0"/>
              </a:rPr>
              <a:t>експортер вимагає від банка-кореспондента аванс на обумовлену суму (за умов письмового зобов</a:t>
            </a:r>
            <a:r>
              <a:rPr lang="en-US" sz="1500" smtClean="0">
                <a:latin typeface="Verdana" pitchFamily="34" charset="0"/>
              </a:rPr>
              <a:t>’</a:t>
            </a:r>
            <a:r>
              <a:rPr lang="uk-UA" sz="1500" smtClean="0">
                <a:latin typeface="Verdana" pitchFamily="34" charset="0"/>
              </a:rPr>
              <a:t>язання бенефіціара пред</a:t>
            </a:r>
            <a:r>
              <a:rPr lang="en-US" sz="1500" smtClean="0">
                <a:latin typeface="Verdana" pitchFamily="34" charset="0"/>
              </a:rPr>
              <a:t>’</a:t>
            </a:r>
            <a:r>
              <a:rPr lang="uk-UA" sz="1500" smtClean="0">
                <a:latin typeface="Verdana" pitchFamily="34" charset="0"/>
              </a:rPr>
              <a:t>явити в строк супроводжуючі документи)</a:t>
            </a:r>
          </a:p>
          <a:p>
            <a:pPr eaLnBrk="1" hangingPunct="1">
              <a:lnSpc>
                <a:spcPct val="80000"/>
              </a:lnSpc>
              <a:buFont typeface="Wingdings" pitchFamily="2" charset="2"/>
              <a:buNone/>
            </a:pPr>
            <a:r>
              <a:rPr lang="uk-UA" sz="1500" u="sng" smtClean="0">
                <a:latin typeface="Verdana" pitchFamily="34" charset="0"/>
              </a:rPr>
              <a:t>Імпортний акредитив (акредитив з імпорту) </a:t>
            </a:r>
            <a:r>
              <a:rPr lang="uk-UA" sz="1500" smtClean="0">
                <a:latin typeface="Verdana" pitchFamily="34" charset="0"/>
              </a:rPr>
              <a:t>– відкривається банком за дорученням імпортерів, які подають у банк заявку на їх відкриття (бувають виключно покритими)</a:t>
            </a:r>
          </a:p>
        </p:txBody>
      </p:sp>
    </p:spTree>
    <p:extLst>
      <p:ext uri="{BB962C8B-B14F-4D97-AF65-F5344CB8AC3E}">
        <p14:creationId xmlns:p14="http://schemas.microsoft.com/office/powerpoint/2010/main" val="3633585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032001" y="190500"/>
            <a:ext cx="4159251" cy="1527175"/>
          </a:xfrm>
        </p:spPr>
        <p:txBody>
          <a:bodyPr/>
          <a:lstStyle/>
          <a:p>
            <a:pPr eaLnBrk="1" hangingPunct="1"/>
            <a:r>
              <a:rPr lang="uk-UA" sz="3800" smtClean="0">
                <a:latin typeface="Verdana" pitchFamily="34" charset="0"/>
              </a:rPr>
              <a:t>Інкасо</a:t>
            </a:r>
            <a:endParaRPr lang="ru-RU" sz="3800" smtClean="0">
              <a:latin typeface="Verdana" pitchFamily="34" charset="0"/>
            </a:endParaRPr>
          </a:p>
        </p:txBody>
      </p:sp>
      <p:sp>
        <p:nvSpPr>
          <p:cNvPr id="17411" name="Rectangle 3"/>
          <p:cNvSpPr>
            <a:spLocks noGrp="1" noChangeArrowheads="1"/>
          </p:cNvSpPr>
          <p:nvPr>
            <p:ph type="body" sz="half" idx="1"/>
          </p:nvPr>
        </p:nvSpPr>
        <p:spPr>
          <a:xfrm>
            <a:off x="0" y="1484316"/>
            <a:ext cx="6479117" cy="5373687"/>
          </a:xfrm>
        </p:spPr>
        <p:txBody>
          <a:bodyPr/>
          <a:lstStyle/>
          <a:p>
            <a:pPr eaLnBrk="1" hangingPunct="1">
              <a:lnSpc>
                <a:spcPct val="80000"/>
              </a:lnSpc>
              <a:buFont typeface="Wingdings" pitchFamily="2" charset="2"/>
              <a:buNone/>
            </a:pPr>
            <a:r>
              <a:rPr lang="uk-UA" sz="1400" b="1" i="1" u="sng" smtClean="0">
                <a:latin typeface="Verdana" pitchFamily="34" charset="0"/>
              </a:rPr>
              <a:t>Інкасо</a:t>
            </a:r>
            <a:r>
              <a:rPr lang="uk-UA" sz="1400" b="1" i="1" smtClean="0">
                <a:latin typeface="Verdana" pitchFamily="34" charset="0"/>
              </a:rPr>
              <a:t> —</a:t>
            </a:r>
            <a:r>
              <a:rPr lang="uk-UA" sz="1400" b="1" smtClean="0">
                <a:latin typeface="Verdana" pitchFamily="34" charset="0"/>
              </a:rPr>
              <a:t> </a:t>
            </a:r>
            <a:r>
              <a:rPr lang="uk-UA" sz="1400" smtClean="0">
                <a:latin typeface="Verdana" pitchFamily="34" charset="0"/>
              </a:rPr>
              <a:t>банківська операція, за допомогою якої банк за дорученням клієнта (експортера) отримує від імпортерів на підставі розрахункових документів грошові кошти, що належать клієнту, зараховуючи ці кошти на рахунок експортера в банку.</a:t>
            </a:r>
          </a:p>
          <a:p>
            <a:pPr eaLnBrk="1" hangingPunct="1">
              <a:lnSpc>
                <a:spcPct val="80000"/>
              </a:lnSpc>
              <a:buFont typeface="Wingdings" pitchFamily="2" charset="2"/>
              <a:buNone/>
            </a:pPr>
            <a:r>
              <a:rPr lang="uk-UA" sz="1400" b="1" smtClean="0">
                <a:latin typeface="Verdana" pitchFamily="34" charset="0"/>
              </a:rPr>
              <a:t>В інкасовій формі розрахунків беруть участь:</a:t>
            </a:r>
            <a:endParaRPr lang="uk-UA" sz="1400" i="1" smtClean="0">
              <a:latin typeface="Verdana" pitchFamily="34" charset="0"/>
            </a:endParaRPr>
          </a:p>
          <a:p>
            <a:pPr eaLnBrk="1" hangingPunct="1">
              <a:lnSpc>
                <a:spcPct val="80000"/>
              </a:lnSpc>
            </a:pPr>
            <a:r>
              <a:rPr lang="uk-UA" sz="1400" i="1" smtClean="0">
                <a:latin typeface="Verdana" pitchFamily="34" charset="0"/>
              </a:rPr>
              <a:t>доручитель – клієнт</a:t>
            </a:r>
            <a:r>
              <a:rPr lang="uk-UA" sz="1400" smtClean="0">
                <a:latin typeface="Verdana" pitchFamily="34" charset="0"/>
              </a:rPr>
              <a:t>, який доручає інкасову операцію своєму банку;</a:t>
            </a:r>
            <a:endParaRPr lang="uk-UA" sz="1400" i="1" smtClean="0">
              <a:latin typeface="Verdana" pitchFamily="34" charset="0"/>
            </a:endParaRPr>
          </a:p>
          <a:p>
            <a:pPr eaLnBrk="1" hangingPunct="1">
              <a:lnSpc>
                <a:spcPct val="80000"/>
              </a:lnSpc>
            </a:pPr>
            <a:r>
              <a:rPr lang="uk-UA" sz="1400" i="1" smtClean="0">
                <a:latin typeface="Verdana" pitchFamily="34" charset="0"/>
              </a:rPr>
              <a:t>банк-ремітент</a:t>
            </a:r>
            <a:r>
              <a:rPr lang="uk-UA" sz="1400" smtClean="0">
                <a:latin typeface="Verdana" pitchFamily="34" charset="0"/>
              </a:rPr>
              <a:t>, якому доручають операцію з інкасування;</a:t>
            </a:r>
            <a:endParaRPr lang="uk-UA" sz="1400" i="1" smtClean="0">
              <a:latin typeface="Verdana" pitchFamily="34" charset="0"/>
            </a:endParaRPr>
          </a:p>
          <a:p>
            <a:pPr eaLnBrk="1" hangingPunct="1">
              <a:lnSpc>
                <a:spcPct val="80000"/>
              </a:lnSpc>
            </a:pPr>
            <a:r>
              <a:rPr lang="uk-UA" sz="1400" i="1" smtClean="0">
                <a:latin typeface="Verdana" pitchFamily="34" charset="0"/>
              </a:rPr>
              <a:t>інкасуючий банк, </a:t>
            </a:r>
            <a:r>
              <a:rPr lang="uk-UA" sz="1400" smtClean="0">
                <a:latin typeface="Verdana" pitchFamily="34" charset="0"/>
              </a:rPr>
              <a:t>який отримує валютні кошти;</a:t>
            </a:r>
            <a:endParaRPr lang="uk-UA" sz="1400" i="1" smtClean="0">
              <a:latin typeface="Verdana" pitchFamily="34" charset="0"/>
            </a:endParaRPr>
          </a:p>
          <a:p>
            <a:pPr eaLnBrk="1" hangingPunct="1">
              <a:lnSpc>
                <a:spcPct val="80000"/>
              </a:lnSpc>
            </a:pPr>
            <a:r>
              <a:rPr lang="uk-UA" sz="1400" i="1" smtClean="0">
                <a:latin typeface="Verdana" pitchFamily="34" charset="0"/>
              </a:rPr>
              <a:t>банк, який представляє документи імпортеру-платнику;</a:t>
            </a:r>
          </a:p>
          <a:p>
            <a:pPr eaLnBrk="1" hangingPunct="1">
              <a:lnSpc>
                <a:spcPct val="80000"/>
              </a:lnSpc>
            </a:pPr>
            <a:r>
              <a:rPr lang="uk-UA" sz="1400" i="1" smtClean="0">
                <a:latin typeface="Verdana" pitchFamily="34" charset="0"/>
              </a:rPr>
              <a:t>імпортер-платник.</a:t>
            </a:r>
          </a:p>
          <a:p>
            <a:pPr eaLnBrk="1" hangingPunct="1">
              <a:lnSpc>
                <a:spcPct val="80000"/>
              </a:lnSpc>
              <a:buFont typeface="Wingdings" pitchFamily="2" charset="2"/>
              <a:buNone/>
            </a:pPr>
            <a:r>
              <a:rPr lang="uk-UA" sz="1400" b="1" smtClean="0">
                <a:latin typeface="Verdana" pitchFamily="34" charset="0"/>
              </a:rPr>
              <a:t>Переваги:</a:t>
            </a:r>
            <a:r>
              <a:rPr lang="uk-UA" sz="1400" smtClean="0">
                <a:latin typeface="Verdana" pitchFamily="34" charset="0"/>
              </a:rPr>
              <a:t> </a:t>
            </a:r>
          </a:p>
          <a:p>
            <a:pPr eaLnBrk="1" hangingPunct="1">
              <a:lnSpc>
                <a:spcPct val="80000"/>
              </a:lnSpc>
            </a:pPr>
            <a:r>
              <a:rPr lang="uk-UA" sz="1400" smtClean="0">
                <a:latin typeface="Verdana" pitchFamily="34" charset="0"/>
              </a:rPr>
              <a:t>для імпортера — немає необхідності завчасно відволікати кошти зі свого обігу;</a:t>
            </a:r>
          </a:p>
          <a:p>
            <a:pPr eaLnBrk="1" hangingPunct="1">
              <a:lnSpc>
                <a:spcPct val="80000"/>
              </a:lnSpc>
            </a:pPr>
            <a:r>
              <a:rPr lang="uk-UA" sz="1400" smtClean="0">
                <a:latin typeface="Verdana" pitchFamily="34" charset="0"/>
              </a:rPr>
              <a:t>для експортера — зберігає юридичне право розпорядження товаром до оплати імпортером.</a:t>
            </a:r>
          </a:p>
          <a:p>
            <a:pPr eaLnBrk="1" hangingPunct="1">
              <a:lnSpc>
                <a:spcPct val="80000"/>
              </a:lnSpc>
              <a:buFont typeface="Wingdings" pitchFamily="2" charset="2"/>
              <a:buNone/>
            </a:pPr>
            <a:r>
              <a:rPr lang="uk-UA" sz="1400" b="1" smtClean="0">
                <a:latin typeface="Verdana" pitchFamily="34" charset="0"/>
              </a:rPr>
              <a:t>Недоліки для експортера:</a:t>
            </a:r>
          </a:p>
          <a:p>
            <a:pPr eaLnBrk="1" hangingPunct="1">
              <a:lnSpc>
                <a:spcPct val="80000"/>
              </a:lnSpc>
            </a:pPr>
            <a:r>
              <a:rPr lang="uk-UA" sz="1400" smtClean="0">
                <a:latin typeface="Verdana" pitchFamily="34" charset="0"/>
              </a:rPr>
              <a:t>ризик, пов’язаний з відмовою від платежу;</a:t>
            </a:r>
          </a:p>
          <a:p>
            <a:pPr eaLnBrk="1" hangingPunct="1">
              <a:lnSpc>
                <a:spcPct val="80000"/>
              </a:lnSpc>
            </a:pPr>
            <a:r>
              <a:rPr lang="uk-UA" sz="1400" smtClean="0">
                <a:latin typeface="Verdana" pitchFamily="34" charset="0"/>
              </a:rPr>
              <a:t>значний проміжок часу між надходженням валюти по інкасо і відвантаженням товару.</a:t>
            </a:r>
          </a:p>
        </p:txBody>
      </p:sp>
      <p:sp>
        <p:nvSpPr>
          <p:cNvPr id="17412" name="Rectangle 4"/>
          <p:cNvSpPr>
            <a:spLocks noGrp="1" noChangeArrowheads="1"/>
          </p:cNvSpPr>
          <p:nvPr>
            <p:ph type="body" sz="half" idx="2"/>
          </p:nvPr>
        </p:nvSpPr>
        <p:spPr>
          <a:xfrm>
            <a:off x="6383868" y="0"/>
            <a:ext cx="5808133" cy="6597650"/>
          </a:xfrm>
        </p:spPr>
        <p:txBody>
          <a:bodyPr/>
          <a:lstStyle/>
          <a:p>
            <a:pPr eaLnBrk="1" hangingPunct="1">
              <a:lnSpc>
                <a:spcPct val="80000"/>
              </a:lnSpc>
              <a:buFont typeface="Wingdings" pitchFamily="2" charset="2"/>
              <a:buNone/>
            </a:pPr>
            <a:r>
              <a:rPr lang="uk-UA" sz="1400" b="1" smtClean="0">
                <a:latin typeface="Verdana" pitchFamily="34" charset="0"/>
              </a:rPr>
              <a:t>Схема розрахунків по документарному інкасо.</a:t>
            </a:r>
          </a:p>
          <a:p>
            <a:pPr eaLnBrk="1" hangingPunct="1">
              <a:lnSpc>
                <a:spcPct val="80000"/>
              </a:lnSpc>
              <a:buFont typeface="Wingdings" pitchFamily="2" charset="2"/>
              <a:buNone/>
            </a:pPr>
            <a:r>
              <a:rPr lang="uk-UA" sz="1400" smtClean="0">
                <a:latin typeface="Verdana" pitchFamily="34" charset="0"/>
              </a:rPr>
              <a:t>1.</a:t>
            </a:r>
            <a:r>
              <a:rPr lang="uk-UA" sz="1400" b="1" smtClean="0">
                <a:latin typeface="Verdana" pitchFamily="34" charset="0"/>
              </a:rPr>
              <a:t> </a:t>
            </a:r>
            <a:r>
              <a:rPr lang="uk-UA" sz="1400" smtClean="0">
                <a:latin typeface="Verdana" pitchFamily="34" charset="0"/>
              </a:rPr>
              <a:t>Експортер заключає контракт з імпортером про продаж товарів на умовах   розрахунків по документарному інкасо і відправляє йому товар.</a:t>
            </a:r>
          </a:p>
          <a:p>
            <a:pPr eaLnBrk="1" hangingPunct="1">
              <a:lnSpc>
                <a:spcPct val="80000"/>
              </a:lnSpc>
              <a:buFont typeface="Wingdings" pitchFamily="2" charset="2"/>
              <a:buNone/>
            </a:pPr>
            <a:r>
              <a:rPr lang="uk-UA" sz="1400" smtClean="0">
                <a:latin typeface="Verdana" pitchFamily="34" charset="0"/>
              </a:rPr>
              <a:t>2. Експортер відправляє своєму банку інкасове доручення та комерційні документи.</a:t>
            </a:r>
          </a:p>
          <a:p>
            <a:pPr eaLnBrk="1" hangingPunct="1">
              <a:lnSpc>
                <a:spcPct val="80000"/>
              </a:lnSpc>
              <a:buFont typeface="Wingdings" pitchFamily="2" charset="2"/>
              <a:buNone/>
            </a:pPr>
            <a:r>
              <a:rPr lang="uk-UA" sz="1400" smtClean="0">
                <a:latin typeface="Verdana" pitchFamily="34" charset="0"/>
              </a:rPr>
              <a:t>3. Банк експортера пересилає інкасове доручення і комерційні документи банку-кореспонденту чи банку імпортера.</a:t>
            </a:r>
          </a:p>
          <a:p>
            <a:pPr eaLnBrk="1" hangingPunct="1">
              <a:lnSpc>
                <a:spcPct val="80000"/>
              </a:lnSpc>
              <a:buFont typeface="Wingdings" pitchFamily="2" charset="2"/>
              <a:buNone/>
            </a:pPr>
            <a:r>
              <a:rPr lang="uk-UA" sz="1400" smtClean="0">
                <a:latin typeface="Verdana" pitchFamily="34" charset="0"/>
              </a:rPr>
              <a:t>4. Банк імпортера або банк-кореспондент надає ці документи імпортеру.</a:t>
            </a:r>
          </a:p>
          <a:p>
            <a:pPr eaLnBrk="1" hangingPunct="1">
              <a:lnSpc>
                <a:spcPct val="80000"/>
              </a:lnSpc>
              <a:buFont typeface="Wingdings" pitchFamily="2" charset="2"/>
              <a:buNone/>
            </a:pPr>
            <a:r>
              <a:rPr lang="uk-UA" sz="1400" smtClean="0">
                <a:latin typeface="Verdana" pitchFamily="34" charset="0"/>
              </a:rPr>
              <a:t>5. Імпортер оплачує документи банку, який інкасує (чи своєму банку)</a:t>
            </a:r>
          </a:p>
          <a:p>
            <a:pPr eaLnBrk="1" hangingPunct="1">
              <a:lnSpc>
                <a:spcPct val="80000"/>
              </a:lnSpc>
              <a:buFont typeface="Wingdings" pitchFamily="2" charset="2"/>
              <a:buNone/>
            </a:pPr>
            <a:r>
              <a:rPr lang="uk-UA" sz="1400" smtClean="0">
                <a:latin typeface="Verdana" pitchFamily="34" charset="0"/>
              </a:rPr>
              <a:t>6. Банк, який інкасує, переказує платіж банку-ремітенту (чи банку експортера).</a:t>
            </a:r>
          </a:p>
          <a:p>
            <a:pPr eaLnBrk="1" hangingPunct="1">
              <a:lnSpc>
                <a:spcPct val="80000"/>
              </a:lnSpc>
              <a:buFont typeface="Wingdings" pitchFamily="2" charset="2"/>
              <a:buNone/>
            </a:pPr>
            <a:r>
              <a:rPr lang="uk-UA" sz="1400" smtClean="0">
                <a:latin typeface="Verdana" pitchFamily="34" charset="0"/>
              </a:rPr>
              <a:t>7. Банк-ремітент зараховує переказну суму на рахунок експортера.</a:t>
            </a:r>
          </a:p>
          <a:p>
            <a:pPr eaLnBrk="1" hangingPunct="1">
              <a:lnSpc>
                <a:spcPct val="80000"/>
              </a:lnSpc>
              <a:buFont typeface="Wingdings" pitchFamily="2" charset="2"/>
              <a:buNone/>
            </a:pPr>
            <a:r>
              <a:rPr lang="uk-UA" sz="1400" b="1" smtClean="0">
                <a:latin typeface="Verdana" pitchFamily="34" charset="0"/>
              </a:rPr>
              <a:t>Додаткові умови для запобігання недоліків інкасо:</a:t>
            </a:r>
            <a:endParaRPr lang="uk-UA" sz="1400" smtClean="0">
              <a:latin typeface="Verdana" pitchFamily="34" charset="0"/>
            </a:endParaRPr>
          </a:p>
          <a:p>
            <a:pPr eaLnBrk="1" hangingPunct="1">
              <a:lnSpc>
                <a:spcPct val="80000"/>
              </a:lnSpc>
              <a:buFont typeface="Wingdings" pitchFamily="2" charset="2"/>
              <a:buNone/>
            </a:pPr>
            <a:r>
              <a:rPr lang="uk-UA" sz="1400" smtClean="0">
                <a:latin typeface="Verdana" pitchFamily="34" charset="0"/>
              </a:rPr>
              <a:t>імпортер оплачує проти телеграми банку експортера про прийом  чи відсилку на інкасо товарних документів (телеграфне інкасо);</a:t>
            </a:r>
          </a:p>
          <a:p>
            <a:pPr eaLnBrk="1" hangingPunct="1">
              <a:lnSpc>
                <a:spcPct val="80000"/>
              </a:lnSpc>
              <a:buFont typeface="Wingdings" pitchFamily="2" charset="2"/>
              <a:buNone/>
            </a:pPr>
            <a:r>
              <a:rPr lang="uk-UA" sz="1400" smtClean="0">
                <a:latin typeface="Verdana" pitchFamily="34" charset="0"/>
              </a:rPr>
              <a:t>за дорученням імпортера банк видає на користь експортера платіжну гарантію, при цьому приймає на себе зобов’язання перед експортером оплатити суму інкасо за умов неплатежу імпортером</a:t>
            </a:r>
          </a:p>
        </p:txBody>
      </p:sp>
    </p:spTree>
    <p:extLst>
      <p:ext uri="{BB962C8B-B14F-4D97-AF65-F5344CB8AC3E}">
        <p14:creationId xmlns:p14="http://schemas.microsoft.com/office/powerpoint/2010/main" val="2240111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245533" y="211668"/>
            <a:ext cx="11611507" cy="5558900"/>
          </a:xfrm>
        </p:spPr>
        <p:txBody>
          <a:bodyPr/>
          <a:lstStyle/>
          <a:p>
            <a:pPr marL="0" indent="457200">
              <a:lnSpc>
                <a:spcPct val="100000"/>
              </a:lnSpc>
              <a:spcBef>
                <a:spcPts val="0"/>
              </a:spcBef>
              <a:buNone/>
            </a:pPr>
            <a:r>
              <a:rPr lang="uk-UA" sz="2000" b="0" dirty="0">
                <a:solidFill>
                  <a:schemeClr val="tx1">
                    <a:lumMod val="50000"/>
                  </a:schemeClr>
                </a:solidFill>
                <a:latin typeface="Times New Roman" pitchFamily="18" charset="0"/>
                <a:cs typeface="Times New Roman" pitchFamily="18" charset="0"/>
              </a:rPr>
              <a:t>Значне місце у світових торгових розрахунках (особливо при розрахунках між країнами-членами торгово-економічних блоків) посідають </a:t>
            </a:r>
            <a:r>
              <a:rPr lang="uk-UA" sz="2000" i="1" u="sng" dirty="0">
                <a:solidFill>
                  <a:schemeClr val="tx1">
                    <a:lumMod val="50000"/>
                  </a:schemeClr>
                </a:solidFill>
                <a:latin typeface="Times New Roman" pitchFamily="18" charset="0"/>
                <a:cs typeface="Times New Roman" pitchFamily="18" charset="0"/>
              </a:rPr>
              <a:t>розрахунки у формі відкритого рахунку, </a:t>
            </a:r>
            <a:r>
              <a:rPr lang="uk-UA" sz="2000" b="0" dirty="0">
                <a:solidFill>
                  <a:schemeClr val="tx1">
                    <a:lumMod val="50000"/>
                  </a:schemeClr>
                </a:solidFill>
                <a:latin typeface="Times New Roman" pitchFamily="18" charset="0"/>
                <a:cs typeface="Times New Roman" pitchFamily="18" charset="0"/>
              </a:rPr>
              <a:t>які передбачають періодичні платежі імпортера експортеру після одержання товару. Особливість цієї форми розрахунків полягає в тому, що рух товарів випереджає рух грошей і що товаророзпорядчі документи надходять до імпортера безпосередньо, минаючи банк, у зв'язку з чим весь контроль за своєчасністю здійснення платежів покладається на учасників угоди, передусім експортера. </a:t>
            </a:r>
            <a:endParaRPr lang="uk-UA" sz="2000" b="0" dirty="0" smtClean="0">
              <a:solidFill>
                <a:schemeClr val="tx1">
                  <a:lumMod val="50000"/>
                </a:schemeClr>
              </a:solidFill>
              <a:latin typeface="Times New Roman" pitchFamily="18" charset="0"/>
              <a:cs typeface="Times New Roman" pitchFamily="18" charset="0"/>
            </a:endParaRPr>
          </a:p>
          <a:p>
            <a:pPr marL="0" indent="457200">
              <a:lnSpc>
                <a:spcPct val="100000"/>
              </a:lnSpc>
              <a:spcBef>
                <a:spcPts val="0"/>
              </a:spcBef>
              <a:buNone/>
            </a:pPr>
            <a:r>
              <a:rPr lang="uk-UA" sz="2000" i="1" u="sng" dirty="0" smtClean="0">
                <a:solidFill>
                  <a:schemeClr val="tx1">
                    <a:lumMod val="50000"/>
                  </a:schemeClr>
                </a:solidFill>
                <a:latin typeface="Times New Roman" pitchFamily="18" charset="0"/>
                <a:cs typeface="Times New Roman" pitchFamily="18" charset="0"/>
              </a:rPr>
              <a:t>Ризики</a:t>
            </a:r>
            <a:r>
              <a:rPr lang="uk-UA" sz="2000" i="1" u="sng" dirty="0">
                <a:solidFill>
                  <a:schemeClr val="tx1">
                    <a:lumMod val="50000"/>
                  </a:schemeClr>
                </a:solidFill>
                <a:latin typeface="Times New Roman" pitchFamily="18" charset="0"/>
                <a:cs typeface="Times New Roman" pitchFamily="18" charset="0"/>
              </a:rPr>
              <a:t>, що виникають при міжнародних платежах: </a:t>
            </a:r>
            <a:endParaRPr lang="uk-UA" sz="2000" i="1" u="sng" dirty="0" smtClean="0">
              <a:solidFill>
                <a:schemeClr val="tx1">
                  <a:lumMod val="50000"/>
                </a:schemeClr>
              </a:solidFill>
              <a:latin typeface="Times New Roman" pitchFamily="18" charset="0"/>
              <a:cs typeface="Times New Roman" pitchFamily="18" charset="0"/>
            </a:endParaRPr>
          </a:p>
          <a:p>
            <a:pPr marL="0" indent="457200">
              <a:lnSpc>
                <a:spcPct val="100000"/>
              </a:lnSpc>
              <a:spcBef>
                <a:spcPts val="0"/>
              </a:spcBef>
              <a:buAutoNum type="arabicPeriod"/>
            </a:pPr>
            <a:r>
              <a:rPr lang="uk-UA" sz="2000" b="0" dirty="0" smtClean="0">
                <a:solidFill>
                  <a:schemeClr val="tx1">
                    <a:lumMod val="50000"/>
                  </a:schemeClr>
                </a:solidFill>
                <a:latin typeface="Times New Roman" pitchFamily="18" charset="0"/>
                <a:cs typeface="Times New Roman" pitchFamily="18" charset="0"/>
              </a:rPr>
              <a:t>Вартість </a:t>
            </a:r>
            <a:r>
              <a:rPr lang="uk-UA" sz="2000" b="0" dirty="0">
                <a:solidFill>
                  <a:schemeClr val="tx1">
                    <a:lumMod val="50000"/>
                  </a:schemeClr>
                </a:solidFill>
                <a:latin typeface="Times New Roman" pitchFamily="18" charset="0"/>
                <a:cs typeface="Times New Roman" pitchFamily="18" charset="0"/>
              </a:rPr>
              <a:t>місцевої валюти при майбутньому платежі в іноземній валюті залежить від обмінного курсу між двома валютами (особливо, коли курси обміну піддаються впливові ринкових сил) </a:t>
            </a:r>
            <a:endParaRPr lang="uk-UA" sz="2000" b="0" dirty="0" smtClean="0">
              <a:solidFill>
                <a:schemeClr val="tx1">
                  <a:lumMod val="50000"/>
                </a:schemeClr>
              </a:solidFill>
              <a:latin typeface="Times New Roman" pitchFamily="18" charset="0"/>
              <a:cs typeface="Times New Roman" pitchFamily="18" charset="0"/>
            </a:endParaRPr>
          </a:p>
          <a:p>
            <a:pPr marL="0" indent="457200">
              <a:lnSpc>
                <a:spcPct val="100000"/>
              </a:lnSpc>
              <a:spcBef>
                <a:spcPts val="0"/>
              </a:spcBef>
              <a:buNone/>
            </a:pPr>
            <a:r>
              <a:rPr lang="uk-UA" sz="2000" b="0" dirty="0" smtClean="0">
                <a:solidFill>
                  <a:schemeClr val="tx1">
                    <a:lumMod val="50000"/>
                  </a:schemeClr>
                </a:solidFill>
                <a:latin typeface="Times New Roman" pitchFamily="18" charset="0"/>
                <a:cs typeface="Times New Roman" pitchFamily="18" charset="0"/>
              </a:rPr>
              <a:t>2</a:t>
            </a:r>
            <a:r>
              <a:rPr lang="uk-UA" sz="2000" b="0" dirty="0">
                <a:solidFill>
                  <a:schemeClr val="tx1">
                    <a:lumMod val="50000"/>
                  </a:schemeClr>
                </a:solidFill>
                <a:latin typeface="Times New Roman" pitchFamily="18" charset="0"/>
                <a:cs typeface="Times New Roman" pitchFamily="18" charset="0"/>
              </a:rPr>
              <a:t>. Ризик відсутності конвертованості: неможливість власника валюти даної країни конвертації у валюту іншої країни внаслідок обмеження, накладеного урядом. </a:t>
            </a:r>
            <a:endParaRPr lang="uk-UA" sz="2000" b="0" dirty="0" smtClean="0">
              <a:solidFill>
                <a:schemeClr val="tx1">
                  <a:lumMod val="50000"/>
                </a:schemeClr>
              </a:solidFill>
              <a:latin typeface="Times New Roman" pitchFamily="18" charset="0"/>
              <a:cs typeface="Times New Roman" pitchFamily="18" charset="0"/>
            </a:endParaRPr>
          </a:p>
          <a:p>
            <a:pPr marL="0" indent="457200">
              <a:lnSpc>
                <a:spcPct val="100000"/>
              </a:lnSpc>
              <a:spcBef>
                <a:spcPts val="0"/>
              </a:spcBef>
              <a:buNone/>
            </a:pPr>
            <a:r>
              <a:rPr lang="uk-UA" sz="2000" b="0" dirty="0" smtClean="0">
                <a:solidFill>
                  <a:schemeClr val="tx1">
                    <a:lumMod val="50000"/>
                  </a:schemeClr>
                </a:solidFill>
                <a:latin typeface="Times New Roman" pitchFamily="18" charset="0"/>
                <a:cs typeface="Times New Roman" pitchFamily="18" charset="0"/>
              </a:rPr>
              <a:t>3</a:t>
            </a:r>
            <a:r>
              <a:rPr lang="uk-UA" sz="2000" b="0" dirty="0">
                <a:solidFill>
                  <a:schemeClr val="tx1">
                    <a:lumMod val="50000"/>
                  </a:schemeClr>
                </a:solidFill>
                <a:latin typeface="Times New Roman" pitchFamily="18" charset="0"/>
                <a:cs typeface="Times New Roman" pitchFamily="18" charset="0"/>
              </a:rPr>
              <a:t>. Ризик невиконання зобов’язання, або несплати (більш ймовірний, оскільки порушення судового позиву проти боржника, який порушив зобов’язання, в іншій країні потребує більше коштів і часу, а успіх менш ймовірний, ніж у випадку з місцевим боржником). </a:t>
            </a:r>
          </a:p>
        </p:txBody>
      </p:sp>
    </p:spTree>
    <p:extLst>
      <p:ext uri="{BB962C8B-B14F-4D97-AF65-F5344CB8AC3E}">
        <p14:creationId xmlns:p14="http://schemas.microsoft.com/office/powerpoint/2010/main" val="415659133"/>
      </p:ext>
    </p:extLst>
  </p:cSld>
  <p:clrMapOvr>
    <a:masterClrMapping/>
  </p:clrMapOvr>
</p:sld>
</file>

<file path=ppt/theme/theme1.xml><?xml version="1.0" encoding="utf-8"?>
<a:theme xmlns:a="http://schemas.openxmlformats.org/drawingml/2006/main" name="Тема Office">
  <a:themeElements>
    <a:clrScheme name="Житомирська політехніка">
      <a:dk1>
        <a:srgbClr val="224D83"/>
      </a:dk1>
      <a:lt1>
        <a:sysClr val="window" lastClr="FFFFFF"/>
      </a:lt1>
      <a:dk2>
        <a:srgbClr val="FFFFFF"/>
      </a:dk2>
      <a:lt2>
        <a:srgbClr val="224D83"/>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Житомирська політехніка">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Эхо">
  <a:themeElements>
    <a:clrScheme name="Эхо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Эхо">
      <a:majorFont>
        <a:latin typeface="Arial"/>
        <a:ea typeface=""/>
        <a:cs typeface=""/>
      </a:majorFont>
      <a:minorFont>
        <a:latin typeface="Arial"/>
        <a:ea typeface=""/>
        <a:cs typeface=""/>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Эхо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Эхо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Эхо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Эхо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Эхо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Эхо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Эхо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Эхо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Эхо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Эхо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Эхо">
  <a:themeElements>
    <a:clrScheme name="Эхо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Эхо">
      <a:majorFont>
        <a:latin typeface="Arial"/>
        <a:ea typeface=""/>
        <a:cs typeface=""/>
      </a:majorFont>
      <a:minorFont>
        <a:latin typeface="Arial"/>
        <a:ea typeface=""/>
        <a:cs typeface=""/>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Эхо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Эхо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Эхо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Эхо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Эхо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Эхо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Эхо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Эхо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Эхо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Эхо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Эхо">
  <a:themeElements>
    <a:clrScheme name="Эхо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Эхо">
      <a:majorFont>
        <a:latin typeface="Arial"/>
        <a:ea typeface=""/>
        <a:cs typeface=""/>
      </a:majorFont>
      <a:minorFont>
        <a:latin typeface="Arial"/>
        <a:ea typeface=""/>
        <a:cs typeface=""/>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Эхо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Эхо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Эхо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Эхо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Эхо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Эхо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Эхо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Эхо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Эхо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Эхо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Эхо">
  <a:themeElements>
    <a:clrScheme name="Эхо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Эхо">
      <a:majorFont>
        <a:latin typeface="Arial"/>
        <a:ea typeface=""/>
        <a:cs typeface=""/>
      </a:majorFont>
      <a:minorFont>
        <a:latin typeface="Arial"/>
        <a:ea typeface=""/>
        <a:cs typeface=""/>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Эхо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Эхо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Эхо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Эхо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Эхо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Эхо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Эхо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Эхо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Эхо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Эхо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2307</TotalTime>
  <Words>2579</Words>
  <Application>Microsoft Office PowerPoint</Application>
  <PresentationFormat>Довільний</PresentationFormat>
  <Paragraphs>96</Paragraphs>
  <Slides>16</Slides>
  <Notes>1</Notes>
  <HiddenSlides>0</HiddenSlides>
  <MMClips>0</MMClips>
  <ScaleCrop>false</ScaleCrop>
  <HeadingPairs>
    <vt:vector size="4" baseType="variant">
      <vt:variant>
        <vt:lpstr>Тема</vt:lpstr>
      </vt:variant>
      <vt:variant>
        <vt:i4>5</vt:i4>
      </vt:variant>
      <vt:variant>
        <vt:lpstr>Заголовки слайдів</vt:lpstr>
      </vt:variant>
      <vt:variant>
        <vt:i4>16</vt:i4>
      </vt:variant>
    </vt:vector>
  </HeadingPairs>
  <TitlesOfParts>
    <vt:vector size="21" baseType="lpstr">
      <vt:lpstr>Тема Office</vt:lpstr>
      <vt:lpstr>Эхо</vt:lpstr>
      <vt:lpstr>1_Эхо</vt:lpstr>
      <vt:lpstr>2_Эхо</vt:lpstr>
      <vt:lpstr>3_Эхо</vt:lpstr>
      <vt:lpstr>  Тема 2.3. Міжнародні розрахунки і банківське обслуговування ЗЕД підприємства  1. Суть, способи та форми розрахунків. 2. Засоби розрахунків. 3. Визначення валюти ціни та валюти платежу. 4. Міжнародні платіжні системи.     </vt:lpstr>
      <vt:lpstr>Презентація PowerPoint</vt:lpstr>
      <vt:lpstr>Презентація PowerPoint</vt:lpstr>
      <vt:lpstr>2. Форми розрахунків.</vt:lpstr>
      <vt:lpstr>Види акредитивів </vt:lpstr>
      <vt:lpstr>Види акредитивів</vt:lpstr>
      <vt:lpstr>Види акредитивів </vt:lpstr>
      <vt:lpstr>Інкасо</vt:lpstr>
      <vt:lpstr>Презентація PowerPoint</vt:lpstr>
      <vt:lpstr>Презентація PowerPoint</vt:lpstr>
      <vt:lpstr>Презентація PowerPoint</vt:lpstr>
      <vt:lpstr>Презентація PowerPoint</vt:lpstr>
      <vt:lpstr>Презентація PowerPoint</vt:lpstr>
      <vt:lpstr>5. Міжнародні платіжні системи.</vt:lpstr>
      <vt:lpstr>Презентація PowerPoint</vt:lpstr>
      <vt:lpstr>Презентація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Новосьолов Іван Володимирович</dc:creator>
  <cp:lastModifiedBy>User</cp:lastModifiedBy>
  <cp:revision>146</cp:revision>
  <dcterms:created xsi:type="dcterms:W3CDTF">2023-01-12T09:20:21Z</dcterms:created>
  <dcterms:modified xsi:type="dcterms:W3CDTF">2024-04-23T09:09:58Z</dcterms:modified>
</cp:coreProperties>
</file>