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31"/>
  </p:notesMasterIdLst>
  <p:sldIdLst>
    <p:sldId id="258" r:id="rId2"/>
    <p:sldId id="283" r:id="rId3"/>
    <p:sldId id="294" r:id="rId4"/>
    <p:sldId id="266" r:id="rId5"/>
    <p:sldId id="296" r:id="rId6"/>
    <p:sldId id="284" r:id="rId7"/>
    <p:sldId id="297" r:id="rId8"/>
    <p:sldId id="257" r:id="rId9"/>
    <p:sldId id="282" r:id="rId10"/>
    <p:sldId id="298" r:id="rId11"/>
    <p:sldId id="268" r:id="rId12"/>
    <p:sldId id="291" r:id="rId13"/>
    <p:sldId id="292" r:id="rId14"/>
    <p:sldId id="276" r:id="rId15"/>
    <p:sldId id="277" r:id="rId16"/>
    <p:sldId id="285" r:id="rId17"/>
    <p:sldId id="286" r:id="rId18"/>
    <p:sldId id="293" r:id="rId19"/>
    <p:sldId id="295" r:id="rId20"/>
    <p:sldId id="299" r:id="rId21"/>
    <p:sldId id="287" r:id="rId22"/>
    <p:sldId id="288" r:id="rId23"/>
    <p:sldId id="289" r:id="rId24"/>
    <p:sldId id="290" r:id="rId25"/>
    <p:sldId id="300" r:id="rId26"/>
    <p:sldId id="301" r:id="rId27"/>
    <p:sldId id="302" r:id="rId28"/>
    <p:sldId id="303" r:id="rId29"/>
    <p:sldId id="272" r:id="rId30"/>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75" autoAdjust="0"/>
    <p:restoredTop sz="94667" autoAdjust="0"/>
  </p:normalViewPr>
  <p:slideViewPr>
    <p:cSldViewPr>
      <p:cViewPr varScale="1">
        <p:scale>
          <a:sx n="83" d="100"/>
          <a:sy n="83" d="100"/>
        </p:scale>
        <p:origin x="1714"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7A9A0B-A2C5-47E4-961C-DAEF5B110B11}" type="datetimeFigureOut">
              <a:rPr lang="ru-RU" smtClean="0"/>
              <a:pPr/>
              <a:t>13.02.2026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367D7D-2493-4434-96C8-824A9BFD179F}" type="slidenum">
              <a:rPr lang="ru-RU" smtClean="0"/>
              <a:pPr/>
              <a:t>‹#›</a:t>
            </a:fld>
            <a:endParaRPr lang="ru-RU"/>
          </a:p>
        </p:txBody>
      </p:sp>
    </p:spTree>
    <p:extLst>
      <p:ext uri="{BB962C8B-B14F-4D97-AF65-F5344CB8AC3E}">
        <p14:creationId xmlns:p14="http://schemas.microsoft.com/office/powerpoint/2010/main" val="3204269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1367D7D-2493-4434-96C8-824A9BFD179F}" type="slidenum">
              <a:rPr lang="ru-RU" smtClean="0"/>
              <a:pPr/>
              <a:t>6</a:t>
            </a:fld>
            <a:endParaRPr lang="ru-RU"/>
          </a:p>
        </p:txBody>
      </p:sp>
    </p:spTree>
    <p:extLst>
      <p:ext uri="{BB962C8B-B14F-4D97-AF65-F5344CB8AC3E}">
        <p14:creationId xmlns:p14="http://schemas.microsoft.com/office/powerpoint/2010/main" val="2545012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7EAF463A-BC7C-46EE-9F1E-7F377CCA4891}" type="datetimeFigureOut">
              <a:rPr lang="en-US" smtClean="0"/>
              <a:pPr/>
              <a:t>2/13/2026</a:t>
            </a:fld>
            <a:endParaRPr lang="en-US"/>
          </a:p>
        </p:txBody>
      </p:sp>
      <p:sp>
        <p:nvSpPr>
          <p:cNvPr id="20" name="Нижний колонтитул 19"/>
          <p:cNvSpPr>
            <a:spLocks noGrp="1"/>
          </p:cNvSpPr>
          <p:nvPr>
            <p:ph type="ftr" sz="quarter" idx="11"/>
          </p:nvPr>
        </p:nvSpPr>
        <p:spPr/>
        <p:txBody>
          <a:bodyPr/>
          <a:lstStyle>
            <a:extLst/>
          </a:lstStyle>
          <a:p>
            <a:endParaRPr lang="en-US"/>
          </a:p>
        </p:txBody>
      </p:sp>
      <p:sp>
        <p:nvSpPr>
          <p:cNvPr id="10" name="Номер слайда 9"/>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2/13/2026</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2/13/2026</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2/13/2026</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EAF463A-BC7C-46EE-9F1E-7F377CCA4891}" type="datetimeFigureOut">
              <a:rPr lang="en-US" smtClean="0"/>
              <a:pPr/>
              <a:t>2/13/2026</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2/13/2026</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AF463A-BC7C-46EE-9F1E-7F377CCA4891}" type="datetimeFigureOut">
              <a:rPr lang="en-US" smtClean="0"/>
              <a:pPr/>
              <a:t>2/13/2026</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7EAF463A-BC7C-46EE-9F1E-7F377CCA4891}" type="datetimeFigureOut">
              <a:rPr lang="en-US" smtClean="0"/>
              <a:pPr/>
              <a:t>2/13/2026</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7EAF463A-BC7C-46EE-9F1E-7F377CCA4891}" type="datetimeFigureOut">
              <a:rPr lang="en-US" smtClean="0"/>
              <a:pPr/>
              <a:t>2/13/2026</a:t>
            </a:fld>
            <a:endParaRPr lang="en-US"/>
          </a:p>
        </p:txBody>
      </p:sp>
      <p:sp>
        <p:nvSpPr>
          <p:cNvPr id="3" name="Нижний колонтитул 2"/>
          <p:cNvSpPr>
            <a:spLocks noGrp="1"/>
          </p:cNvSpPr>
          <p:nvPr>
            <p:ph type="ftr" sz="quarter" idx="11"/>
          </p:nvPr>
        </p:nvSpPr>
        <p:spPr/>
        <p:txBody>
          <a:bodyPr/>
          <a:lstStyle>
            <a:extLst/>
          </a:lstStyle>
          <a:p>
            <a:endParaRPr lang="en-US"/>
          </a:p>
        </p:txBody>
      </p:sp>
      <p:sp>
        <p:nvSpPr>
          <p:cNvPr id="4" name="Номер слайда 3"/>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2/13/2026</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2/13/2026</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EAF463A-BC7C-46EE-9F1E-7F377CCA4891}" type="datetimeFigureOut">
              <a:rPr lang="en-US" smtClean="0"/>
              <a:pPr/>
              <a:t>2/13/2026</a:t>
            </a:fld>
            <a:endParaRPr lang="en-US"/>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483448D-3A78-4528-A469-B745A65DA480}" type="slidenum">
              <a:rPr lang="en-US" smtClean="0"/>
              <a:pPr/>
              <a:t>‹#›</a:t>
            </a:fld>
            <a:endParaRPr lang="en-US"/>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ctrTitle"/>
          </p:nvPr>
        </p:nvSpPr>
        <p:spPr bwMode="auto">
          <a:xfrm>
            <a:off x="1076325" y="115888"/>
            <a:ext cx="7959725" cy="719137"/>
          </a:xfrm>
        </p:spPr>
        <p:txBody>
          <a:bodyPr vert="horz" wrap="square" lIns="91440" tIns="45720" rIns="91440" bIns="45720" numCol="1" anchorCtr="0" compatLnSpc="1">
            <a:prstTxWarp prst="textNoShape">
              <a:avLst/>
            </a:prstTxWarp>
          </a:bodyPr>
          <a:lstStyle/>
          <a:p>
            <a:pPr algn="ctr" eaLnBrk="1" hangingPunct="1"/>
            <a:r>
              <a:rPr lang="ru-RU" altLang="uk-UA" sz="1800" b="1" dirty="0" smtClean="0">
                <a:solidFill>
                  <a:srgbClr val="4E4E5D"/>
                </a:solidFill>
                <a:effectLst/>
                <a:latin typeface="Times New Roman" pitchFamily="18" charset="0"/>
                <a:cs typeface="Times New Roman" pitchFamily="18" charset="0"/>
              </a:rPr>
              <a:t>МІНІСТЕРСТВО </a:t>
            </a:r>
            <a:r>
              <a:rPr lang="uk-UA" altLang="uk-UA" sz="1800" b="1" dirty="0" smtClean="0">
                <a:solidFill>
                  <a:srgbClr val="4E4E5D"/>
                </a:solidFill>
                <a:effectLst/>
                <a:latin typeface="Times New Roman" pitchFamily="18" charset="0"/>
                <a:cs typeface="Times New Roman" pitchFamily="18" charset="0"/>
              </a:rPr>
              <a:t>ОСВІТИ І НАУКИ</a:t>
            </a:r>
            <a:r>
              <a:rPr lang="en-US" altLang="uk-UA" sz="1800" b="1" dirty="0" smtClean="0">
                <a:solidFill>
                  <a:srgbClr val="4E4E5D"/>
                </a:solidFill>
                <a:effectLst/>
                <a:latin typeface="Times New Roman" pitchFamily="18" charset="0"/>
                <a:cs typeface="Times New Roman" pitchFamily="18" charset="0"/>
              </a:rPr>
              <a:t> </a:t>
            </a:r>
            <a:r>
              <a:rPr lang="ru-RU" altLang="uk-UA" sz="1800" b="1" dirty="0" smtClean="0">
                <a:solidFill>
                  <a:srgbClr val="4E4E5D"/>
                </a:solidFill>
                <a:effectLst/>
                <a:latin typeface="Times New Roman" pitchFamily="18" charset="0"/>
                <a:cs typeface="Times New Roman" pitchFamily="18" charset="0"/>
              </a:rPr>
              <a:t>УКРАЇНИ</a:t>
            </a:r>
            <a:br>
              <a:rPr lang="ru-RU" altLang="uk-UA" sz="1800" b="1" dirty="0" smtClean="0">
                <a:solidFill>
                  <a:srgbClr val="4E4E5D"/>
                </a:solidFill>
                <a:effectLst/>
                <a:latin typeface="Times New Roman" pitchFamily="18" charset="0"/>
                <a:cs typeface="Times New Roman" pitchFamily="18" charset="0"/>
              </a:rPr>
            </a:br>
            <a:r>
              <a:rPr lang="ru-RU" altLang="uk-UA" sz="1800" b="1" dirty="0" smtClean="0">
                <a:solidFill>
                  <a:srgbClr val="4E4E5D"/>
                </a:solidFill>
                <a:effectLst/>
                <a:latin typeface="Times New Roman" pitchFamily="18" charset="0"/>
                <a:cs typeface="Times New Roman" pitchFamily="18" charset="0"/>
              </a:rPr>
              <a:t> ДЕРЖАВНИЙ УНІВЕРСИТЕТ «ЖИТОМИРСЬКА ПОЛІТЕХНІКА»</a:t>
            </a:r>
          </a:p>
        </p:txBody>
      </p:sp>
      <p:sp>
        <p:nvSpPr>
          <p:cNvPr id="8195" name="Прямоугольник 4"/>
          <p:cNvSpPr>
            <a:spLocks noChangeArrowheads="1"/>
          </p:cNvSpPr>
          <p:nvPr/>
        </p:nvSpPr>
        <p:spPr bwMode="auto">
          <a:xfrm>
            <a:off x="1447800" y="1371600"/>
            <a:ext cx="6929437" cy="400050"/>
          </a:xfrm>
          <a:prstGeom prst="rect">
            <a:avLst/>
          </a:prstGeom>
          <a:noFill/>
          <a:ln w="9525">
            <a:noFill/>
            <a:miter lim="800000"/>
            <a:headEnd/>
            <a:tailEnd/>
          </a:ln>
        </p:spPr>
        <p:txBody>
          <a:bodyPr>
            <a:spAutoFit/>
          </a:bodyPr>
          <a:lstStyle/>
          <a:p>
            <a:pPr algn="ctr" eaLnBrk="0" hangingPunct="0"/>
            <a:r>
              <a:rPr lang="uk-UA" altLang="uk-UA" sz="2000" i="1" dirty="0">
                <a:solidFill>
                  <a:schemeClr val="tx2"/>
                </a:solidFill>
                <a:latin typeface="Palatino Linotype" pitchFamily="18" charset="0"/>
              </a:rPr>
              <a:t>ПРЕЗЕНТАЦІЯ ЗА ТЕМОЮ ЛЕКЦІЇ</a:t>
            </a:r>
            <a:endParaRPr lang="ru-RU" altLang="uk-UA" sz="2000" i="1" dirty="0">
              <a:solidFill>
                <a:schemeClr val="tx2"/>
              </a:solidFill>
              <a:latin typeface="Palatino Linotype" pitchFamily="18" charset="0"/>
            </a:endParaRPr>
          </a:p>
        </p:txBody>
      </p:sp>
      <p:sp>
        <p:nvSpPr>
          <p:cNvPr id="8196" name="Прямоугольник 5"/>
          <p:cNvSpPr>
            <a:spLocks noChangeArrowheads="1"/>
          </p:cNvSpPr>
          <p:nvPr/>
        </p:nvSpPr>
        <p:spPr bwMode="auto">
          <a:xfrm>
            <a:off x="1150937" y="2245072"/>
            <a:ext cx="7993063" cy="3539430"/>
          </a:xfrm>
          <a:prstGeom prst="rect">
            <a:avLst/>
          </a:prstGeom>
          <a:noFill/>
          <a:ln w="9525">
            <a:noFill/>
            <a:miter lim="800000"/>
            <a:headEnd/>
            <a:tailEnd/>
          </a:ln>
        </p:spPr>
        <p:txBody>
          <a:bodyPr wrap="square">
            <a:spAutoFit/>
          </a:bodyPr>
          <a:lstStyle/>
          <a:p>
            <a:pPr algn="ctr"/>
            <a:r>
              <a:rPr lang="uk-UA" altLang="uk-UA" sz="2400" b="1" dirty="0" smtClean="0">
                <a:solidFill>
                  <a:srgbClr val="4E4E5D"/>
                </a:solidFill>
                <a:latin typeface="Times New Roman" pitchFamily="18" charset="0"/>
                <a:cs typeface="Times New Roman" pitchFamily="18" charset="0"/>
              </a:rPr>
              <a:t>«</a:t>
            </a:r>
            <a:r>
              <a:rPr lang="ru-RU" altLang="uk-UA" sz="2400" b="1" dirty="0" smtClean="0">
                <a:solidFill>
                  <a:srgbClr val="4E4E5D"/>
                </a:solidFill>
                <a:latin typeface="Times New Roman" pitchFamily="18" charset="0"/>
                <a:cs typeface="Times New Roman" pitchFamily="18" charset="0"/>
              </a:rPr>
              <a:t>ТЕМА 3. ПРАВОВІ ЗАСАДИ </a:t>
            </a:r>
            <a:r>
              <a:rPr lang="uk-UA" altLang="uk-UA" sz="2400" b="1" dirty="0" smtClean="0">
                <a:solidFill>
                  <a:srgbClr val="4E4E5D"/>
                </a:solidFill>
                <a:latin typeface="Times New Roman" pitchFamily="18" charset="0"/>
                <a:cs typeface="Times New Roman" pitchFamily="18" charset="0"/>
              </a:rPr>
              <a:t>ЗДІЙСНЕННЯ ПІДПРИЄМНИЦЬКОЇ ДІЯЛЬНОСТІ</a:t>
            </a:r>
            <a:r>
              <a:rPr lang="ru-RU" altLang="uk-UA" sz="2400" b="1" dirty="0" smtClean="0">
                <a:solidFill>
                  <a:srgbClr val="4E4E5D"/>
                </a:solidFill>
                <a:latin typeface="Times New Roman" pitchFamily="18" charset="0"/>
                <a:cs typeface="Times New Roman" pitchFamily="18" charset="0"/>
              </a:rPr>
              <a:t> В УКРАЇНІ</a:t>
            </a:r>
            <a:r>
              <a:rPr lang="en-US" altLang="uk-UA" sz="2400" b="1" dirty="0" smtClean="0">
                <a:solidFill>
                  <a:srgbClr val="4E4E5D"/>
                </a:solidFill>
                <a:latin typeface="Times New Roman" pitchFamily="18" charset="0"/>
                <a:cs typeface="Times New Roman" pitchFamily="18" charset="0"/>
              </a:rPr>
              <a:t>»</a:t>
            </a:r>
            <a:endParaRPr lang="uk-UA" altLang="uk-UA" sz="2400" b="1" dirty="0" smtClean="0">
              <a:solidFill>
                <a:srgbClr val="4E4E5D"/>
              </a:solidFill>
              <a:latin typeface="Times New Roman" pitchFamily="18" charset="0"/>
              <a:cs typeface="Times New Roman" pitchFamily="18" charset="0"/>
            </a:endParaRPr>
          </a:p>
          <a:p>
            <a:pPr algn="ctr"/>
            <a:endParaRPr lang="en-US" altLang="uk-UA" sz="1400" b="1" dirty="0" smtClean="0">
              <a:solidFill>
                <a:srgbClr val="4E4E5D"/>
              </a:solidFill>
              <a:latin typeface="Times New Roman" pitchFamily="18" charset="0"/>
              <a:cs typeface="Times New Roman" pitchFamily="18" charset="0"/>
            </a:endParaRPr>
          </a:p>
          <a:p>
            <a:r>
              <a:rPr lang="uk-UA" altLang="uk-UA" dirty="0" smtClean="0">
                <a:solidFill>
                  <a:srgbClr val="4E4E5D"/>
                </a:solidFill>
                <a:latin typeface="Times New Roman" pitchFamily="18" charset="0"/>
                <a:cs typeface="Times New Roman" pitchFamily="18" charset="0"/>
              </a:rPr>
              <a:t>3.1</a:t>
            </a:r>
            <a:r>
              <a:rPr lang="uk-UA" altLang="uk-UA" dirty="0">
                <a:solidFill>
                  <a:srgbClr val="4E4E5D"/>
                </a:solidFill>
                <a:latin typeface="Times New Roman" pitchFamily="18" charset="0"/>
                <a:cs typeface="Times New Roman" pitchFamily="18" charset="0"/>
              </a:rPr>
              <a:t>. Правове забезпечення розвитку </a:t>
            </a:r>
            <a:r>
              <a:rPr lang="uk-UA" altLang="uk-UA" dirty="0" smtClean="0">
                <a:solidFill>
                  <a:srgbClr val="4E4E5D"/>
                </a:solidFill>
                <a:latin typeface="Times New Roman" pitchFamily="18" charset="0"/>
                <a:cs typeface="Times New Roman" pitchFamily="18" charset="0"/>
              </a:rPr>
              <a:t>підприємництва </a:t>
            </a:r>
            <a:r>
              <a:rPr lang="uk-UA" altLang="uk-UA" dirty="0">
                <a:solidFill>
                  <a:srgbClr val="4E4E5D"/>
                </a:solidFill>
                <a:latin typeface="Times New Roman" pitchFamily="18" charset="0"/>
                <a:cs typeface="Times New Roman" pitchFamily="18" charset="0"/>
              </a:rPr>
              <a:t>на сучасному етапі.</a:t>
            </a:r>
          </a:p>
          <a:p>
            <a:r>
              <a:rPr lang="uk-UA" altLang="uk-UA" dirty="0" smtClean="0">
                <a:solidFill>
                  <a:srgbClr val="4E4E5D"/>
                </a:solidFill>
                <a:latin typeface="Times New Roman" pitchFamily="18" charset="0"/>
                <a:cs typeface="Times New Roman" pitchFamily="18" charset="0"/>
              </a:rPr>
              <a:t>3.2</a:t>
            </a:r>
            <a:r>
              <a:rPr lang="uk-UA" altLang="uk-UA" dirty="0">
                <a:solidFill>
                  <a:srgbClr val="4E4E5D"/>
                </a:solidFill>
                <a:latin typeface="Times New Roman" pitchFamily="18" charset="0"/>
                <a:cs typeface="Times New Roman" pitchFamily="18" charset="0"/>
              </a:rPr>
              <a:t>. Поняття державної реєстрації суб’єктів бізнесу та її ознаки.</a:t>
            </a:r>
          </a:p>
          <a:p>
            <a:r>
              <a:rPr lang="uk-UA" altLang="uk-UA" dirty="0" smtClean="0">
                <a:solidFill>
                  <a:srgbClr val="4E4E5D"/>
                </a:solidFill>
                <a:latin typeface="Times New Roman" pitchFamily="18" charset="0"/>
                <a:cs typeface="Times New Roman" pitchFamily="18" charset="0"/>
              </a:rPr>
              <a:t>3.3</a:t>
            </a:r>
            <a:r>
              <a:rPr lang="uk-UA" altLang="uk-UA" dirty="0">
                <a:solidFill>
                  <a:srgbClr val="4E4E5D"/>
                </a:solidFill>
                <a:latin typeface="Times New Roman" pitchFamily="18" charset="0"/>
                <a:cs typeface="Times New Roman" pitchFamily="18" charset="0"/>
              </a:rPr>
              <a:t>. Порядок державної реєстрації суб’єктів підприємницької діяльності.</a:t>
            </a:r>
          </a:p>
          <a:p>
            <a:r>
              <a:rPr lang="uk-UA" altLang="uk-UA" dirty="0" smtClean="0">
                <a:solidFill>
                  <a:srgbClr val="4E4E5D"/>
                </a:solidFill>
                <a:latin typeface="Times New Roman" pitchFamily="18" charset="0"/>
                <a:cs typeface="Times New Roman" pitchFamily="18" charset="0"/>
              </a:rPr>
              <a:t>   3.3.1</a:t>
            </a:r>
            <a:r>
              <a:rPr lang="uk-UA" altLang="uk-UA" dirty="0">
                <a:solidFill>
                  <a:srgbClr val="4E4E5D"/>
                </a:solidFill>
                <a:latin typeface="Times New Roman" pitchFamily="18" charset="0"/>
                <a:cs typeface="Times New Roman" pitchFamily="18" charset="0"/>
              </a:rPr>
              <a:t>. Державна реєстрація фізичної особи-підприємця.</a:t>
            </a:r>
          </a:p>
          <a:p>
            <a:r>
              <a:rPr lang="uk-UA" altLang="uk-UA" dirty="0" smtClean="0">
                <a:solidFill>
                  <a:srgbClr val="4E4E5D"/>
                </a:solidFill>
                <a:latin typeface="Times New Roman" pitchFamily="18" charset="0"/>
                <a:cs typeface="Times New Roman" pitchFamily="18" charset="0"/>
              </a:rPr>
              <a:t>   3.3.2. </a:t>
            </a:r>
            <a:r>
              <a:rPr lang="uk-UA" altLang="uk-UA" dirty="0">
                <a:solidFill>
                  <a:srgbClr val="4E4E5D"/>
                </a:solidFill>
                <a:latin typeface="Times New Roman" pitchFamily="18" charset="0"/>
                <a:cs typeface="Times New Roman" pitchFamily="18" charset="0"/>
              </a:rPr>
              <a:t>Державна реєстрація юридичної особи.</a:t>
            </a:r>
          </a:p>
          <a:p>
            <a:r>
              <a:rPr lang="uk-UA" altLang="uk-UA" dirty="0" smtClean="0">
                <a:solidFill>
                  <a:srgbClr val="4E4E5D"/>
                </a:solidFill>
                <a:latin typeface="Times New Roman" pitchFamily="18" charset="0"/>
                <a:cs typeface="Times New Roman" pitchFamily="18" charset="0"/>
              </a:rPr>
              <a:t>3.4</a:t>
            </a:r>
            <a:r>
              <a:rPr lang="uk-UA" altLang="uk-UA" dirty="0">
                <a:solidFill>
                  <a:srgbClr val="4E4E5D"/>
                </a:solidFill>
                <a:latin typeface="Times New Roman" pitchFamily="18" charset="0"/>
                <a:cs typeface="Times New Roman" pitchFamily="18" charset="0"/>
              </a:rPr>
              <a:t>. Обмеження підприємницької діяльності. Ліцензування та патентування.</a:t>
            </a:r>
          </a:p>
          <a:p>
            <a:r>
              <a:rPr lang="uk-UA" altLang="uk-UA" dirty="0" smtClean="0">
                <a:solidFill>
                  <a:srgbClr val="4E4E5D"/>
                </a:solidFill>
                <a:latin typeface="Times New Roman" pitchFamily="18" charset="0"/>
                <a:cs typeface="Times New Roman" pitchFamily="18" charset="0"/>
              </a:rPr>
              <a:t>3.5</a:t>
            </a:r>
            <a:r>
              <a:rPr lang="uk-UA" altLang="uk-UA" dirty="0">
                <a:solidFill>
                  <a:srgbClr val="4E4E5D"/>
                </a:solidFill>
                <a:latin typeface="Times New Roman" pitchFamily="18" charset="0"/>
                <a:cs typeface="Times New Roman" pitchFamily="18" charset="0"/>
              </a:rPr>
              <a:t>. Припинення підприємницької діяльності.</a:t>
            </a:r>
          </a:p>
          <a:p>
            <a:r>
              <a:rPr lang="uk-UA" altLang="uk-UA" dirty="0" smtClean="0">
                <a:solidFill>
                  <a:srgbClr val="4E4E5D"/>
                </a:solidFill>
                <a:latin typeface="Times New Roman" pitchFamily="18" charset="0"/>
                <a:cs typeface="Times New Roman" pitchFamily="18" charset="0"/>
              </a:rPr>
              <a:t>   3.5.1</a:t>
            </a:r>
            <a:r>
              <a:rPr lang="uk-UA" altLang="uk-UA" dirty="0">
                <a:solidFill>
                  <a:srgbClr val="4E4E5D"/>
                </a:solidFill>
                <a:latin typeface="Times New Roman" pitchFamily="18" charset="0"/>
                <a:cs typeface="Times New Roman" pitchFamily="18" charset="0"/>
              </a:rPr>
              <a:t>. Припинення підприємницької діяльності фізичної особи-підприємця</a:t>
            </a:r>
          </a:p>
          <a:p>
            <a:r>
              <a:rPr lang="uk-UA" altLang="uk-UA" dirty="0" smtClean="0">
                <a:solidFill>
                  <a:srgbClr val="4E4E5D"/>
                </a:solidFill>
                <a:latin typeface="Times New Roman" pitchFamily="18" charset="0"/>
                <a:cs typeface="Times New Roman" pitchFamily="18" charset="0"/>
              </a:rPr>
              <a:t>   3.5.2</a:t>
            </a:r>
            <a:r>
              <a:rPr lang="uk-UA" altLang="uk-UA" dirty="0">
                <a:solidFill>
                  <a:srgbClr val="4E4E5D"/>
                </a:solidFill>
                <a:latin typeface="Times New Roman" pitchFamily="18" charset="0"/>
                <a:cs typeface="Times New Roman" pitchFamily="18" charset="0"/>
              </a:rPr>
              <a:t>. Ліквідація та реорганізація суб’єктів підприємництва</a:t>
            </a:r>
          </a:p>
        </p:txBody>
      </p:sp>
      <p:sp>
        <p:nvSpPr>
          <p:cNvPr id="8198" name="Прямоугольник 6"/>
          <p:cNvSpPr>
            <a:spLocks noChangeArrowheads="1"/>
          </p:cNvSpPr>
          <p:nvPr/>
        </p:nvSpPr>
        <p:spPr bwMode="auto">
          <a:xfrm>
            <a:off x="5272427" y="6257924"/>
            <a:ext cx="3871573" cy="369332"/>
          </a:xfrm>
          <a:prstGeom prst="rect">
            <a:avLst/>
          </a:prstGeom>
          <a:noFill/>
          <a:ln w="9525">
            <a:noFill/>
            <a:miter lim="800000"/>
            <a:headEnd/>
            <a:tailEnd/>
          </a:ln>
        </p:spPr>
        <p:txBody>
          <a:bodyPr wrap="none">
            <a:spAutoFit/>
          </a:bodyPr>
          <a:lstStyle/>
          <a:p>
            <a:r>
              <a:rPr lang="uk-UA" i="1" dirty="0">
                <a:solidFill>
                  <a:schemeClr val="tx2"/>
                </a:solidFill>
                <a:latin typeface="Palatino Linotype" pitchFamily="18" charset="0"/>
                <a:cs typeface="Times New Roman" pitchFamily="18" charset="0"/>
              </a:rPr>
              <a:t>ЛЕКТОР:  </a:t>
            </a:r>
            <a:r>
              <a:rPr lang="uk-UA" i="1" dirty="0" err="1">
                <a:solidFill>
                  <a:schemeClr val="tx2"/>
                </a:solidFill>
                <a:latin typeface="Palatino Linotype" pitchFamily="18" charset="0"/>
                <a:cs typeface="Times New Roman" pitchFamily="18" charset="0"/>
              </a:rPr>
              <a:t>к.е.н</a:t>
            </a:r>
            <a:r>
              <a:rPr lang="uk-UA" i="1" dirty="0" smtClean="0">
                <a:solidFill>
                  <a:schemeClr val="tx2"/>
                </a:solidFill>
                <a:latin typeface="Palatino Linotype" pitchFamily="18" charset="0"/>
                <a:cs typeface="Times New Roman" pitchFamily="18" charset="0"/>
              </a:rPr>
              <a:t>., доц. </a:t>
            </a:r>
            <a:r>
              <a:rPr lang="uk-UA" i="1" dirty="0">
                <a:solidFill>
                  <a:schemeClr val="tx2"/>
                </a:solidFill>
                <a:latin typeface="Palatino Linotype" pitchFamily="18" charset="0"/>
                <a:cs typeface="Times New Roman" pitchFamily="18" charset="0"/>
              </a:rPr>
              <a:t>Мельник Т.Ю.</a:t>
            </a:r>
            <a:endParaRPr lang="ru-RU" b="1" i="1" dirty="0">
              <a:solidFill>
                <a:schemeClr val="tx2"/>
              </a:solidFill>
              <a:latin typeface="Palatino Linotype"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43000" y="152400"/>
            <a:ext cx="7162800" cy="4401205"/>
          </a:xfrm>
          <a:prstGeom prst="rect">
            <a:avLst/>
          </a:prstGeom>
        </p:spPr>
        <p:txBody>
          <a:bodyPr wrap="square">
            <a:spAutoFit/>
          </a:bodyPr>
          <a:lstStyle/>
          <a:p>
            <a:pPr algn="just"/>
            <a:r>
              <a:rPr lang="uk-UA" sz="2000" dirty="0" smtClean="0">
                <a:latin typeface="Times New Roman" panose="02020603050405020304" pitchFamily="18" charset="0"/>
                <a:cs typeface="Times New Roman" panose="02020603050405020304" pitchFamily="18" charset="0"/>
              </a:rPr>
              <a:t>У 2026 році триває </a:t>
            </a:r>
            <a:r>
              <a:rPr lang="uk-UA" sz="2000" b="1" dirty="0" smtClean="0">
                <a:latin typeface="Times New Roman" panose="02020603050405020304" pitchFamily="18" charset="0"/>
                <a:cs typeface="Times New Roman" panose="02020603050405020304" pitchFamily="18" charset="0"/>
              </a:rPr>
              <a:t>перехід на нову систему класифікації економічної діяльності </a:t>
            </a:r>
            <a:r>
              <a:rPr lang="ru-RU" sz="2000" b="1" dirty="0" smtClean="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NACE 2.1-UA</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яка </a:t>
            </a:r>
            <a:r>
              <a:rPr lang="ru-RU" sz="2000" dirty="0" err="1">
                <a:latin typeface="Times New Roman" panose="02020603050405020304" pitchFamily="18" charset="0"/>
                <a:cs typeface="Times New Roman" panose="02020603050405020304" pitchFamily="18" charset="0"/>
              </a:rPr>
              <a:t>замінить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чинний</a:t>
            </a:r>
            <a:r>
              <a:rPr lang="ru-RU" sz="2000" dirty="0">
                <a:latin typeface="Times New Roman" panose="02020603050405020304" pitchFamily="18" charset="0"/>
                <a:cs typeface="Times New Roman" panose="02020603050405020304" pitchFamily="18" charset="0"/>
              </a:rPr>
              <a:t> </a:t>
            </a:r>
            <a:r>
              <a:rPr lang="uk-UA" sz="2000" dirty="0" smtClean="0">
                <a:latin typeface="Times New Roman" panose="02020603050405020304" pitchFamily="18" charset="0"/>
                <a:cs typeface="Times New Roman" panose="02020603050405020304" pitchFamily="18" charset="0"/>
              </a:rPr>
              <a:t>класифікатор ДК 009:2010 (КВЕД). </a:t>
            </a:r>
          </a:p>
          <a:p>
            <a:pPr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Нова система базується на </a:t>
            </a:r>
            <a:r>
              <a:rPr lang="uk-UA" sz="2000" b="1" dirty="0" smtClean="0">
                <a:latin typeface="Times New Roman" panose="02020603050405020304" pitchFamily="18" charset="0"/>
                <a:cs typeface="Times New Roman" panose="02020603050405020304" pitchFamily="18" charset="0"/>
              </a:rPr>
              <a:t>європейських стандартах</a:t>
            </a:r>
            <a:r>
              <a:rPr lang="uk-UA" sz="2000" dirty="0" smtClean="0">
                <a:latin typeface="Times New Roman" panose="02020603050405020304" pitchFamily="18" charset="0"/>
                <a:cs typeface="Times New Roman" panose="02020603050405020304" pitchFamily="18" charset="0"/>
              </a:rPr>
              <a:t> і дозволить узгодити українську статистику з європейською. </a:t>
            </a:r>
          </a:p>
          <a:p>
            <a:pPr algn="just">
              <a:buFont typeface="Arial" panose="020B0604020202020204" pitchFamily="34" charset="0"/>
              <a:buChar char="•"/>
            </a:pPr>
            <a:r>
              <a:rPr lang="uk-UA" sz="2000" b="1" dirty="0" smtClean="0">
                <a:latin typeface="Times New Roman" panose="02020603050405020304" pitchFamily="18" charset="0"/>
                <a:cs typeface="Times New Roman" panose="02020603050405020304" pitchFamily="18" charset="0"/>
              </a:rPr>
              <a:t>Офіційний старт застосування – з 1 січня 2027 року</a:t>
            </a:r>
            <a:r>
              <a:rPr lang="uk-UA" sz="2000" dirty="0" smtClean="0">
                <a:latin typeface="Times New Roman" panose="02020603050405020304" pitchFamily="18" charset="0"/>
                <a:cs typeface="Times New Roman" panose="02020603050405020304" pitchFamily="18" charset="0"/>
              </a:rPr>
              <a:t>, але протягом 2026 року триває </a:t>
            </a:r>
            <a:r>
              <a:rPr lang="uk-UA" sz="2000" b="1" dirty="0" smtClean="0">
                <a:latin typeface="Times New Roman" panose="02020603050405020304" pitchFamily="18" charset="0"/>
                <a:cs typeface="Times New Roman" panose="02020603050405020304" pitchFamily="18" charset="0"/>
              </a:rPr>
              <a:t>перехідний етап</a:t>
            </a:r>
            <a:r>
              <a:rPr lang="uk-UA" sz="2000" dirty="0" smtClean="0">
                <a:latin typeface="Times New Roman" panose="02020603050405020304" pitchFamily="18" charset="0"/>
                <a:cs typeface="Times New Roman" panose="02020603050405020304" pitchFamily="18" charset="0"/>
              </a:rPr>
              <a:t>. </a:t>
            </a:r>
          </a:p>
          <a:p>
            <a:pPr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Підприємства та ФОП можуть уже </a:t>
            </a:r>
            <a:r>
              <a:rPr lang="uk-UA" sz="2000" b="1" dirty="0" smtClean="0">
                <a:latin typeface="Times New Roman" panose="02020603050405020304" pitchFamily="18" charset="0"/>
                <a:cs typeface="Times New Roman" panose="02020603050405020304" pitchFamily="18" charset="0"/>
              </a:rPr>
              <a:t>перевіряти відповідність своїх кодів, визначати нові коди </a:t>
            </a:r>
            <a:r>
              <a:rPr lang="en-US" sz="2000" b="1" dirty="0" smtClean="0">
                <a:latin typeface="Times New Roman" panose="02020603050405020304" pitchFamily="18" charset="0"/>
                <a:cs typeface="Times New Roman" panose="02020603050405020304" pitchFamily="18" charset="0"/>
              </a:rPr>
              <a:t>NACE </a:t>
            </a:r>
            <a:r>
              <a:rPr lang="en-US" sz="2000" b="1" dirty="0">
                <a:latin typeface="Times New Roman" panose="02020603050405020304" pitchFamily="18" charset="0"/>
                <a:cs typeface="Times New Roman" panose="02020603050405020304" pitchFamily="18" charset="0"/>
              </a:rPr>
              <a:t>2.1-UA </a:t>
            </a:r>
            <a:r>
              <a:rPr lang="ru-RU" sz="2000" b="1" dirty="0">
                <a:latin typeface="Times New Roman" panose="02020603050405020304" pitchFamily="18" charset="0"/>
                <a:cs typeface="Times New Roman" panose="02020603050405020304" pitchFamily="18" charset="0"/>
              </a:rPr>
              <a:t>та за потреби </a:t>
            </a:r>
            <a:r>
              <a:rPr lang="ru-RU" sz="2000" b="1" dirty="0" err="1">
                <a:latin typeface="Times New Roman" panose="02020603050405020304" pitchFamily="18" charset="0"/>
                <a:cs typeface="Times New Roman" panose="02020603050405020304" pitchFamily="18" charset="0"/>
              </a:rPr>
              <a:t>вносити</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їх</a:t>
            </a:r>
            <a:r>
              <a:rPr lang="ru-RU" sz="2000" b="1" dirty="0">
                <a:latin typeface="Times New Roman" panose="02020603050405020304" pitchFamily="18" charset="0"/>
                <a:cs typeface="Times New Roman" panose="02020603050405020304" pitchFamily="18" charset="0"/>
              </a:rPr>
              <a:t> до </a:t>
            </a:r>
            <a:r>
              <a:rPr lang="ru-RU" sz="2000" b="1" dirty="0" err="1">
                <a:latin typeface="Times New Roman" panose="02020603050405020304" pitchFamily="18" charset="0"/>
                <a:cs typeface="Times New Roman" panose="02020603050405020304" pitchFamily="18" charset="0"/>
              </a:rPr>
              <a:t>реєстру</a:t>
            </a:r>
            <a:r>
              <a:rPr lang="ru-RU" sz="2000" dirty="0">
                <a:latin typeface="Times New Roman" panose="02020603050405020304" pitchFamily="18" charset="0"/>
                <a:cs typeface="Times New Roman" panose="02020603050405020304" pitchFamily="18" charset="0"/>
              </a:rPr>
              <a:t>. </a:t>
            </a:r>
          </a:p>
          <a:p>
            <a:pPr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Якщо у поточного КВЕД є прямий «один-до-одного» відповідник </a:t>
            </a:r>
            <a:r>
              <a:rPr lang="ru-RU" sz="2000" dirty="0" smtClean="0">
                <a:latin typeface="Times New Roman" panose="02020603050405020304" pitchFamily="18" charset="0"/>
                <a:cs typeface="Times New Roman" panose="02020603050405020304" pitchFamily="18" charset="0"/>
              </a:rPr>
              <a:t>у </a:t>
            </a:r>
            <a:r>
              <a:rPr lang="en-US" sz="2000" dirty="0">
                <a:latin typeface="Times New Roman" panose="02020603050405020304" pitchFamily="18" charset="0"/>
                <a:cs typeface="Times New Roman" panose="02020603050405020304" pitchFamily="18" charset="0"/>
              </a:rPr>
              <a:t>NACE 2.1-UA — </a:t>
            </a:r>
            <a:r>
              <a:rPr lang="uk-UA" sz="2000" dirty="0" smtClean="0">
                <a:latin typeface="Times New Roman" panose="02020603050405020304" pitchFamily="18" charset="0"/>
                <a:cs typeface="Times New Roman" panose="02020603050405020304" pitchFamily="18" charset="0"/>
              </a:rPr>
              <a:t>заміна відбудеться автоматично, дещо складніші випадки потребуватимуть ручних змін у реєстрі.</a:t>
            </a:r>
            <a:endParaRPr lang="uk-UA" sz="20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409700" y="4572655"/>
            <a:ext cx="6629400" cy="203132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ru-RU" b="1" dirty="0" err="1">
                <a:latin typeface="Times New Roman" panose="02020603050405020304" pitchFamily="18" charset="0"/>
                <a:cs typeface="Times New Roman" panose="02020603050405020304" pitchFamily="18" charset="0"/>
              </a:rPr>
              <a:t>Основний</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висновок</a:t>
            </a:r>
            <a:endParaRPr lang="ru-RU" b="1"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2026 </a:t>
            </a:r>
            <a:r>
              <a:rPr lang="ru-RU" b="1" dirty="0" err="1">
                <a:latin typeface="Times New Roman" panose="02020603050405020304" pitchFamily="18" charset="0"/>
                <a:cs typeface="Times New Roman" panose="02020603050405020304" pitchFamily="18" charset="0"/>
              </a:rPr>
              <a:t>рік</a:t>
            </a:r>
            <a:r>
              <a:rPr lang="ru-RU" b="1" dirty="0">
                <a:latin typeface="Times New Roman" panose="02020603050405020304" pitchFamily="18" charset="0"/>
                <a:cs typeface="Times New Roman" panose="02020603050405020304" pitchFamily="18" charset="0"/>
              </a:rPr>
              <a:t> — </a:t>
            </a:r>
            <a:r>
              <a:rPr lang="ru-RU" b="1" dirty="0" err="1">
                <a:latin typeface="Times New Roman" panose="02020603050405020304" pitchFamily="18" charset="0"/>
                <a:cs typeface="Times New Roman" panose="02020603050405020304" pitchFamily="18" charset="0"/>
              </a:rPr>
              <a:t>це</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перехідний</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етап</a:t>
            </a:r>
            <a:r>
              <a:rPr lang="ru-RU" dirty="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uk-UA" dirty="0" err="1" smtClean="0">
                <a:latin typeface="Times New Roman" panose="02020603050405020304" pitchFamily="18" charset="0"/>
                <a:cs typeface="Times New Roman" panose="02020603050405020304" pitchFamily="18" charset="0"/>
              </a:rPr>
              <a:t>КВЕДи</a:t>
            </a:r>
            <a:r>
              <a:rPr lang="uk-UA" dirty="0" smtClean="0">
                <a:latin typeface="Times New Roman" panose="02020603050405020304" pitchFamily="18" charset="0"/>
                <a:cs typeface="Times New Roman" panose="02020603050405020304" pitchFamily="18" charset="0"/>
              </a:rPr>
              <a:t>, як система, </a:t>
            </a:r>
            <a:r>
              <a:rPr lang="uk-UA" b="1" dirty="0" smtClean="0">
                <a:latin typeface="Times New Roman" panose="02020603050405020304" pitchFamily="18" charset="0"/>
                <a:cs typeface="Times New Roman" panose="02020603050405020304" pitchFamily="18" charset="0"/>
              </a:rPr>
              <a:t>ще не скасовані</a:t>
            </a:r>
            <a:r>
              <a:rPr lang="uk-UA" dirty="0" smtClean="0">
                <a:latin typeface="Times New Roman" panose="02020603050405020304" pitchFamily="18" charset="0"/>
                <a:cs typeface="Times New Roman" panose="02020603050405020304" pitchFamily="18" charset="0"/>
              </a:rPr>
              <a:t>, але 2026-й — останній рік для адаптації до </a:t>
            </a:r>
            <a:r>
              <a:rPr lang="uk-UA" b="1" dirty="0" smtClean="0">
                <a:latin typeface="Times New Roman" panose="02020603050405020304" pitchFamily="18" charset="0"/>
                <a:cs typeface="Times New Roman" panose="02020603050405020304" pitchFamily="18" charset="0"/>
              </a:rPr>
              <a:t>майбутнього стандарту </a:t>
            </a:r>
            <a:r>
              <a:rPr lang="en-US" b="1" dirty="0" smtClean="0">
                <a:latin typeface="Times New Roman" panose="02020603050405020304" pitchFamily="18" charset="0"/>
                <a:cs typeface="Times New Roman" panose="02020603050405020304" pitchFamily="18" charset="0"/>
              </a:rPr>
              <a:t>NACE </a:t>
            </a:r>
            <a:r>
              <a:rPr lang="en-US" b="1" dirty="0">
                <a:latin typeface="Times New Roman" panose="02020603050405020304" pitchFamily="18" charset="0"/>
                <a:cs typeface="Times New Roman" panose="02020603050405020304" pitchFamily="18" charset="0"/>
              </a:rPr>
              <a:t>2.1-UA</a:t>
            </a:r>
            <a:r>
              <a:rPr lang="en-US" dirty="0">
                <a:latin typeface="Times New Roman" panose="02020603050405020304" pitchFamily="18" charset="0"/>
                <a:cs typeface="Times New Roman" panose="02020603050405020304" pitchFamily="18" charset="0"/>
              </a:rPr>
              <a:t>. </a:t>
            </a:r>
          </a:p>
          <a:p>
            <a:pPr algn="just">
              <a:buFont typeface="Arial" panose="020B0604020202020204" pitchFamily="34" charset="0"/>
              <a:buChar char="•"/>
            </a:pPr>
            <a:r>
              <a:rPr lang="uk-UA" dirty="0" smtClean="0">
                <a:latin typeface="Times New Roman" panose="02020603050405020304" pitchFamily="18" charset="0"/>
                <a:cs typeface="Times New Roman" panose="02020603050405020304" pitchFamily="18" charset="0"/>
              </a:rPr>
              <a:t>Підприємцям треба </a:t>
            </a:r>
            <a:r>
              <a:rPr lang="uk-UA" b="1" dirty="0" smtClean="0">
                <a:latin typeface="Times New Roman" panose="02020603050405020304" pitchFamily="18" charset="0"/>
                <a:cs typeface="Times New Roman" panose="02020603050405020304" pitchFamily="18" charset="0"/>
              </a:rPr>
              <a:t>активно готуватися до змін</a:t>
            </a:r>
            <a:r>
              <a:rPr lang="uk-UA" dirty="0" smtClean="0">
                <a:latin typeface="Times New Roman" panose="02020603050405020304" pitchFamily="18" charset="0"/>
                <a:cs typeface="Times New Roman" panose="02020603050405020304" pitchFamily="18" charset="0"/>
              </a:rPr>
              <a:t>, оновлювати коди, уточнювати їх відповідність новій класифікації та враховувати нові вимоги при плануванні діяльності.</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4429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990600"/>
            <a:ext cx="7772400" cy="57150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143000" y="152400"/>
            <a:ext cx="7498080" cy="715962"/>
          </a:xfrm>
        </p:spPr>
        <p:txBody>
          <a:bodyPr>
            <a:normAutofit/>
          </a:bodyPr>
          <a:lstStyle/>
          <a:p>
            <a:r>
              <a:rPr lang="uk-UA" sz="2000" b="1" i="1" dirty="0" smtClean="0">
                <a:latin typeface="Times New Roman" pitchFamily="18" charset="0"/>
                <a:cs typeface="Times New Roman" pitchFamily="18" charset="0"/>
              </a:rPr>
              <a:t>Документи, які необхідно подати для реєстрації  фізичної особи-підприємця:</a:t>
            </a:r>
            <a:endParaRPr lang="ru-RU" sz="2000" b="1" i="1" dirty="0">
              <a:latin typeface="Times New Roman" pitchFamily="18" charset="0"/>
              <a:cs typeface="Times New Roman" pitchFamily="18" charset="0"/>
            </a:endParaRPr>
          </a:p>
        </p:txBody>
      </p:sp>
      <p:sp>
        <p:nvSpPr>
          <p:cNvPr id="4" name="TextBox 3"/>
          <p:cNvSpPr txBox="1"/>
          <p:nvPr/>
        </p:nvSpPr>
        <p:spPr>
          <a:xfrm>
            <a:off x="1371600" y="1066800"/>
            <a:ext cx="7239000" cy="5723900"/>
          </a:xfrm>
          <a:prstGeom prst="rect">
            <a:avLst/>
          </a:prstGeom>
          <a:noFill/>
        </p:spPr>
        <p:txBody>
          <a:bodyPr wrap="square" rtlCol="0">
            <a:spAutoFit/>
          </a:bodyPr>
          <a:lstStyle/>
          <a:p>
            <a:pPr indent="457200" algn="just" fontAlgn="base"/>
            <a:r>
              <a:rPr lang="uk-UA" sz="1900" dirty="0" smtClean="0">
                <a:latin typeface="Times New Roman" pitchFamily="18" charset="0"/>
                <a:cs typeface="Times New Roman" pitchFamily="18" charset="0"/>
              </a:rPr>
              <a:t>1) заява про державну реєстрацію фізичної особи підприємцем;</a:t>
            </a:r>
          </a:p>
          <a:p>
            <a:pPr indent="457200" algn="just" fontAlgn="base"/>
            <a:r>
              <a:rPr lang="uk-UA" sz="1900" dirty="0" smtClean="0">
                <a:latin typeface="Times New Roman" pitchFamily="18" charset="0"/>
                <a:cs typeface="Times New Roman" pitchFamily="18" charset="0"/>
              </a:rPr>
              <a:t>2) заява про обрання фізичною особою спрощеної системи оподаткування та/або реєстраційна заява про добровільну реєстрацію як платника податку на додану вартість ‒ за бажанням заявника;</a:t>
            </a:r>
          </a:p>
          <a:p>
            <a:pPr indent="457200" algn="just" fontAlgn="base"/>
            <a:r>
              <a:rPr lang="uk-UA" sz="1900" dirty="0" smtClean="0">
                <a:latin typeface="Times New Roman" pitchFamily="18" charset="0"/>
                <a:cs typeface="Times New Roman" pitchFamily="18" charset="0"/>
              </a:rPr>
              <a:t>3) нотаріально засвідчена письмова згода батьків (</a:t>
            </a:r>
            <a:r>
              <a:rPr lang="uk-UA" sz="1900" dirty="0" err="1" smtClean="0">
                <a:latin typeface="Times New Roman" pitchFamily="18" charset="0"/>
                <a:cs typeface="Times New Roman" pitchFamily="18" charset="0"/>
              </a:rPr>
              <a:t>усиновлювачів</a:t>
            </a:r>
            <a:r>
              <a:rPr lang="uk-UA" sz="1900" dirty="0" smtClean="0">
                <a:latin typeface="Times New Roman" pitchFamily="18" charset="0"/>
                <a:cs typeface="Times New Roman" pitchFamily="18" charset="0"/>
              </a:rPr>
              <a:t>) або піклувальника чи органу опіки та піклування ‒ для фізичної особи, яка досягла шістнадцяти років і має бажання займатися підприємницькою діяльністю, але не має повної цивільної дієздатності;</a:t>
            </a:r>
          </a:p>
          <a:p>
            <a:pPr indent="457200" algn="just" fontAlgn="base"/>
            <a:r>
              <a:rPr lang="uk-UA" sz="1900" dirty="0" smtClean="0">
                <a:latin typeface="Times New Roman" pitchFamily="18" charset="0"/>
                <a:cs typeface="Times New Roman" pitchFamily="18" charset="0"/>
              </a:rPr>
              <a:t>4) договір (декларація) про створення сімейного фермерського господарства ‒ у разі державної реєстрації фізичної особи, яка самостійно або з членами сім’ї створює сімейне фермерське господарство відповідно до Закону України «Про фермерське господарство».</a:t>
            </a:r>
          </a:p>
          <a:p>
            <a:pPr indent="457200" algn="just" fontAlgn="base"/>
            <a:r>
              <a:rPr lang="uk-UA" sz="1900" dirty="0" smtClean="0">
                <a:latin typeface="Times New Roman" pitchFamily="18" charset="0"/>
                <a:cs typeface="Times New Roman" pitchFamily="18" charset="0"/>
              </a:rPr>
              <a:t>Додатково також можуть подаватися:</a:t>
            </a:r>
          </a:p>
          <a:p>
            <a:pPr indent="457200" algn="just" fontAlgn="base"/>
            <a:r>
              <a:rPr lang="uk-UA" sz="1900" dirty="0" smtClean="0">
                <a:latin typeface="Times New Roman" pitchFamily="18" charset="0"/>
                <a:cs typeface="Times New Roman" pitchFamily="18" charset="0"/>
              </a:rPr>
              <a:t>5) копія картки платника податків, засвідчена підписом власника (ідентифікаційного коду);</a:t>
            </a:r>
          </a:p>
          <a:p>
            <a:pPr indent="457200" algn="just" fontAlgn="base"/>
            <a:r>
              <a:rPr lang="uk-UA" sz="1900" dirty="0" smtClean="0">
                <a:latin typeface="Times New Roman" pitchFamily="18" charset="0"/>
                <a:cs typeface="Times New Roman" pitchFamily="18" charset="0"/>
              </a:rPr>
              <a:t>6) копія паспорта.</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66800" y="164068"/>
            <a:ext cx="6934200" cy="369332"/>
          </a:xfrm>
          <a:prstGeom prst="rect">
            <a:avLst/>
          </a:prstGeom>
        </p:spPr>
        <p:txBody>
          <a:bodyPr wrap="square">
            <a:spAutoFit/>
          </a:bodyPr>
          <a:lstStyle/>
          <a:p>
            <a:r>
              <a:rPr lang="ru-RU" b="1" dirty="0">
                <a:solidFill>
                  <a:srgbClr val="1D1D1B"/>
                </a:solidFill>
                <a:latin typeface="ProbaPro"/>
              </a:rPr>
              <a:t>Порядок </a:t>
            </a:r>
            <a:r>
              <a:rPr lang="ru-RU" b="1" dirty="0" err="1">
                <a:solidFill>
                  <a:srgbClr val="1D1D1B"/>
                </a:solidFill>
                <a:latin typeface="ProbaPro"/>
              </a:rPr>
              <a:t>проведення</a:t>
            </a:r>
            <a:r>
              <a:rPr lang="ru-RU" b="1" dirty="0">
                <a:solidFill>
                  <a:srgbClr val="1D1D1B"/>
                </a:solidFill>
                <a:latin typeface="ProbaPro"/>
              </a:rPr>
              <a:t> </a:t>
            </a:r>
            <a:r>
              <a:rPr lang="ru-RU" b="1" dirty="0" err="1">
                <a:solidFill>
                  <a:srgbClr val="1D1D1B"/>
                </a:solidFill>
                <a:latin typeface="ProbaPro"/>
              </a:rPr>
              <a:t>державної</a:t>
            </a:r>
            <a:r>
              <a:rPr lang="ru-RU" b="1" dirty="0">
                <a:solidFill>
                  <a:srgbClr val="1D1D1B"/>
                </a:solidFill>
                <a:latin typeface="ProbaPro"/>
              </a:rPr>
              <a:t> </a:t>
            </a:r>
            <a:r>
              <a:rPr lang="ru-RU" b="1" dirty="0" err="1">
                <a:solidFill>
                  <a:srgbClr val="1D1D1B"/>
                </a:solidFill>
                <a:latin typeface="ProbaPro"/>
              </a:rPr>
              <a:t>реєстрації</a:t>
            </a:r>
            <a:r>
              <a:rPr lang="ru-RU" b="1" dirty="0">
                <a:solidFill>
                  <a:srgbClr val="1D1D1B"/>
                </a:solidFill>
                <a:latin typeface="ProbaPro"/>
              </a:rPr>
              <a:t> ФОП </a:t>
            </a:r>
            <a:r>
              <a:rPr lang="ru-RU" b="1" dirty="0" err="1">
                <a:solidFill>
                  <a:srgbClr val="1D1D1B"/>
                </a:solidFill>
                <a:latin typeface="ProbaPro"/>
              </a:rPr>
              <a:t>включає</a:t>
            </a:r>
            <a:r>
              <a:rPr lang="ru-RU" b="1" dirty="0">
                <a:solidFill>
                  <a:srgbClr val="1D1D1B"/>
                </a:solidFill>
                <a:latin typeface="ProbaPro"/>
              </a:rPr>
              <a:t>:</a:t>
            </a:r>
            <a:endParaRPr lang="ru-RU" b="1" dirty="0"/>
          </a:p>
        </p:txBody>
      </p:sp>
      <p:sp>
        <p:nvSpPr>
          <p:cNvPr id="5" name="Прямоугольник 4"/>
          <p:cNvSpPr/>
          <p:nvPr/>
        </p:nvSpPr>
        <p:spPr>
          <a:xfrm>
            <a:off x="990600" y="533400"/>
            <a:ext cx="8001000" cy="5632311"/>
          </a:xfrm>
          <a:prstGeom prst="rect">
            <a:avLst/>
          </a:prstGeom>
        </p:spPr>
        <p:txBody>
          <a:bodyPr wrap="square">
            <a:spAutoFit/>
          </a:bodyPr>
          <a:lstStyle/>
          <a:p>
            <a:pPr fontAlgn="base">
              <a:buFont typeface="Arial" panose="020B0604020202020204" pitchFamily="34" charset="0"/>
              <a:buChar char="•"/>
            </a:pPr>
            <a:r>
              <a:rPr lang="uk-UA" dirty="0" smtClean="0">
                <a:solidFill>
                  <a:srgbClr val="1D1D1B"/>
                </a:solidFill>
                <a:latin typeface="ProbaPro"/>
              </a:rPr>
              <a:t>  заповнення форми заяви про державну реєстрацію;</a:t>
            </a:r>
          </a:p>
          <a:p>
            <a:pPr fontAlgn="base">
              <a:buFont typeface="Arial" panose="020B0604020202020204" pitchFamily="34" charset="0"/>
              <a:buChar char="•"/>
            </a:pPr>
            <a:r>
              <a:rPr lang="uk-UA" dirty="0" smtClean="0">
                <a:solidFill>
                  <a:srgbClr val="1D1D1B"/>
                </a:solidFill>
                <a:latin typeface="ProbaPro"/>
              </a:rPr>
              <a:t>  прийом документів за описом;</a:t>
            </a:r>
          </a:p>
          <a:p>
            <a:pPr fontAlgn="base">
              <a:buFont typeface="Arial" panose="020B0604020202020204" pitchFamily="34" charset="0"/>
              <a:buChar char="•"/>
            </a:pPr>
            <a:r>
              <a:rPr lang="uk-UA" dirty="0" smtClean="0">
                <a:solidFill>
                  <a:srgbClr val="1D1D1B"/>
                </a:solidFill>
                <a:latin typeface="ProbaPro"/>
              </a:rPr>
              <a:t>  виготовлення копій документів в електронній формі – у разі подання документів у паперовій формі;</a:t>
            </a:r>
          </a:p>
          <a:p>
            <a:pPr fontAlgn="base">
              <a:buFont typeface="Arial" panose="020B0604020202020204" pitchFamily="34" charset="0"/>
              <a:buChar char="•"/>
            </a:pPr>
            <a:r>
              <a:rPr lang="uk-UA" dirty="0" smtClean="0">
                <a:solidFill>
                  <a:srgbClr val="1D1D1B"/>
                </a:solidFill>
                <a:latin typeface="ProbaPro"/>
              </a:rPr>
              <a:t>  внесення копій документів в електронній формі до Єдиного державного реєстру юридичних осіб, фізичних осіб – підприємців та громадських формувань (далі – Єдиний державний реєстр);</a:t>
            </a:r>
          </a:p>
          <a:p>
            <a:pPr fontAlgn="base">
              <a:buFont typeface="Arial" panose="020B0604020202020204" pitchFamily="34" charset="0"/>
              <a:buChar char="•"/>
            </a:pPr>
            <a:r>
              <a:rPr lang="uk-UA" dirty="0" smtClean="0">
                <a:solidFill>
                  <a:srgbClr val="1D1D1B"/>
                </a:solidFill>
                <a:latin typeface="ProbaPro"/>
              </a:rPr>
              <a:t>  перевірку відомостей Єдиного державного реєстру на наявність заборони вчинення реєстраційних дій;</a:t>
            </a:r>
          </a:p>
          <a:p>
            <a:pPr fontAlgn="base">
              <a:buFont typeface="Arial" panose="020B0604020202020204" pitchFamily="34" charset="0"/>
              <a:buChar char="•"/>
            </a:pPr>
            <a:r>
              <a:rPr lang="uk-UA" dirty="0" smtClean="0">
                <a:solidFill>
                  <a:srgbClr val="1D1D1B"/>
                </a:solidFill>
                <a:latin typeface="ProbaPro"/>
              </a:rPr>
              <a:t>  перевірку документів на наявність підстав для відмови в державній реєстрації;</a:t>
            </a:r>
          </a:p>
          <a:p>
            <a:pPr fontAlgn="base">
              <a:buFont typeface="Arial" panose="020B0604020202020204" pitchFamily="34" charset="0"/>
              <a:buChar char="•"/>
            </a:pPr>
            <a:r>
              <a:rPr lang="uk-UA" dirty="0" smtClean="0">
                <a:solidFill>
                  <a:srgbClr val="1D1D1B"/>
                </a:solidFill>
                <a:latin typeface="ProbaPro"/>
              </a:rPr>
              <a:t>  проведення реєстраційної дії (у тому числі з урахуванням принципу мовчазної згоди) за відсутності підстав для відмови в державній реєстрації шляхом внесення запису до Єдиного державного реєстру;</a:t>
            </a:r>
          </a:p>
          <a:p>
            <a:pPr fontAlgn="base">
              <a:buFont typeface="Arial" panose="020B0604020202020204" pitchFamily="34" charset="0"/>
              <a:buChar char="•"/>
            </a:pPr>
            <a:r>
              <a:rPr lang="uk-UA" dirty="0" smtClean="0">
                <a:solidFill>
                  <a:srgbClr val="1D1D1B"/>
                </a:solidFill>
                <a:latin typeface="ProbaPro"/>
              </a:rPr>
              <a:t>  формування та оприлюднення на порталі електронних сервісів юридичних осіб, фізичних осіб – підприємців та громадських формувань виписки, результатів надання адміністративних послуг у сфері державної реєстрації та установчих документів;</a:t>
            </a:r>
          </a:p>
          <a:p>
            <a:pPr fontAlgn="base">
              <a:buFont typeface="Arial" panose="020B0604020202020204" pitchFamily="34" charset="0"/>
              <a:buChar char="•"/>
            </a:pPr>
            <a:r>
              <a:rPr lang="uk-UA" dirty="0" smtClean="0">
                <a:solidFill>
                  <a:srgbClr val="1D1D1B"/>
                </a:solidFill>
                <a:latin typeface="ProbaPro"/>
              </a:rPr>
              <a:t>  видача за бажанням заявника виписки з Єдиного державного реєстру у паперовій формі за результатами проведеної реєстраційної дії.</a:t>
            </a:r>
            <a:endParaRPr lang="uk-UA" b="0" i="0" dirty="0">
              <a:solidFill>
                <a:srgbClr val="1D1D1B"/>
              </a:solidFill>
              <a:effectLst/>
              <a:latin typeface="ProbaPro"/>
            </a:endParaRPr>
          </a:p>
        </p:txBody>
      </p:sp>
    </p:spTree>
    <p:extLst>
      <p:ext uri="{BB962C8B-B14F-4D97-AF65-F5344CB8AC3E}">
        <p14:creationId xmlns:p14="http://schemas.microsoft.com/office/powerpoint/2010/main" val="4171405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66800" y="41196"/>
            <a:ext cx="4674870" cy="369332"/>
          </a:xfrm>
          <a:prstGeom prst="rect">
            <a:avLst/>
          </a:prstGeom>
        </p:spPr>
        <p:txBody>
          <a:bodyPr wrap="none">
            <a:spAutoFit/>
          </a:bodyPr>
          <a:lstStyle/>
          <a:p>
            <a:r>
              <a:rPr lang="uk-UA" b="1" i="1" dirty="0" smtClean="0">
                <a:solidFill>
                  <a:srgbClr val="1D1D1B"/>
                </a:solidFill>
                <a:latin typeface="ProbaPro"/>
              </a:rPr>
              <a:t>Реєстрація ФОП в електронній формі</a:t>
            </a:r>
            <a:endParaRPr lang="uk-UA" b="1" dirty="0"/>
          </a:p>
        </p:txBody>
      </p:sp>
      <p:sp>
        <p:nvSpPr>
          <p:cNvPr id="5" name="Прямоугольник 4"/>
          <p:cNvSpPr/>
          <p:nvPr/>
        </p:nvSpPr>
        <p:spPr>
          <a:xfrm>
            <a:off x="990600" y="410528"/>
            <a:ext cx="8001000" cy="2215991"/>
          </a:xfrm>
          <a:prstGeom prst="rect">
            <a:avLst/>
          </a:prstGeom>
        </p:spPr>
        <p:txBody>
          <a:bodyPr wrap="square">
            <a:spAutoFit/>
          </a:bodyPr>
          <a:lstStyle/>
          <a:p>
            <a:pPr fontAlgn="base"/>
            <a:r>
              <a:rPr lang="uk-UA" dirty="0" smtClean="0">
                <a:solidFill>
                  <a:srgbClr val="1D1D1B"/>
                </a:solidFill>
                <a:latin typeface="ProbaPro"/>
              </a:rPr>
              <a:t>Найбільш простий спосіб реєстрації ФОП — в електронному вигляді за допомогою Порталу Дія.</a:t>
            </a:r>
          </a:p>
          <a:p>
            <a:pPr fontAlgn="base"/>
            <a:endParaRPr lang="uk-UA" sz="600" dirty="0" smtClean="0">
              <a:solidFill>
                <a:srgbClr val="1D1D1B"/>
              </a:solidFill>
              <a:latin typeface="ProbaPro"/>
            </a:endParaRPr>
          </a:p>
          <a:p>
            <a:pPr fontAlgn="base"/>
            <a:r>
              <a:rPr lang="uk-UA" dirty="0" smtClean="0">
                <a:solidFill>
                  <a:srgbClr val="1D1D1B"/>
                </a:solidFill>
                <a:latin typeface="ProbaPro"/>
              </a:rPr>
              <a:t>У цьому випадку державна реєстрація ФОП проводиться без участі державного реєстратора, в автоматичному режимі з використанням Порталу Дія.</a:t>
            </a:r>
          </a:p>
          <a:p>
            <a:pPr fontAlgn="base"/>
            <a:endParaRPr lang="uk-UA" sz="600" dirty="0" smtClean="0">
              <a:solidFill>
                <a:srgbClr val="1D1D1B"/>
              </a:solidFill>
              <a:latin typeface="ProbaPro"/>
            </a:endParaRPr>
          </a:p>
          <a:p>
            <a:pPr fontAlgn="base"/>
            <a:r>
              <a:rPr lang="uk-UA" dirty="0" smtClean="0">
                <a:solidFill>
                  <a:srgbClr val="1D1D1B"/>
                </a:solidFill>
                <a:latin typeface="ProbaPro"/>
              </a:rPr>
              <a:t>Реєстрація ФОП через Портал Дія вимагає отримання кваліфікованого електронного підпису.</a:t>
            </a:r>
            <a:endParaRPr lang="uk-UA" b="0" i="0" dirty="0">
              <a:solidFill>
                <a:srgbClr val="1D1D1B"/>
              </a:solidFill>
              <a:effectLst/>
              <a:latin typeface="ProbaPro"/>
            </a:endParaRPr>
          </a:p>
        </p:txBody>
      </p:sp>
      <p:sp>
        <p:nvSpPr>
          <p:cNvPr id="6" name="Прямоугольник 5"/>
          <p:cNvSpPr/>
          <p:nvPr/>
        </p:nvSpPr>
        <p:spPr>
          <a:xfrm>
            <a:off x="1181100" y="2895600"/>
            <a:ext cx="7620000" cy="378565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fontAlgn="base"/>
            <a:r>
              <a:rPr lang="uk-UA" sz="2400" dirty="0" smtClean="0">
                <a:solidFill>
                  <a:srgbClr val="1D1D1B"/>
                </a:solidFill>
                <a:latin typeface="Times New Roman" panose="02020603050405020304" pitchFamily="18" charset="0"/>
                <a:cs typeface="Times New Roman" panose="02020603050405020304" pitchFamily="18" charset="0"/>
              </a:rPr>
              <a:t>Отже, щоб зареєструвати ФОП через Портал Дія потрібно виконати такі кроки:</a:t>
            </a:r>
          </a:p>
          <a:p>
            <a:pPr algn="just" fontAlgn="base">
              <a:buFont typeface="Arial" panose="020B0604020202020204" pitchFamily="34" charset="0"/>
              <a:buChar char="•"/>
            </a:pPr>
            <a:r>
              <a:rPr lang="uk-UA" sz="2400" dirty="0" smtClean="0">
                <a:solidFill>
                  <a:srgbClr val="1D1D1B"/>
                </a:solidFill>
                <a:latin typeface="Times New Roman" panose="02020603050405020304" pitchFamily="18" charset="0"/>
                <a:cs typeface="Times New Roman" panose="02020603050405020304" pitchFamily="18" charset="0"/>
              </a:rPr>
              <a:t> зареєструйтеся чи авторизуйтеся (якщо вже зареєстровані) у кабінеті громадянина на Порталі Дія;</a:t>
            </a:r>
          </a:p>
          <a:p>
            <a:pPr algn="just" fontAlgn="base">
              <a:buFont typeface="Arial" panose="020B0604020202020204" pitchFamily="34" charset="0"/>
              <a:buChar char="•"/>
            </a:pPr>
            <a:r>
              <a:rPr lang="uk-UA" sz="2400" dirty="0" smtClean="0">
                <a:solidFill>
                  <a:srgbClr val="1D1D1B"/>
                </a:solidFill>
                <a:latin typeface="Times New Roman" panose="02020603050405020304" pitchFamily="18" charset="0"/>
                <a:cs typeface="Times New Roman" panose="02020603050405020304" pitchFamily="18" charset="0"/>
              </a:rPr>
              <a:t> заповніть онлайн-форму на отримання послуги та підпишіть заяву кваліфікованим електронним підписом фізичної особи;</a:t>
            </a:r>
          </a:p>
          <a:p>
            <a:pPr algn="just" fontAlgn="base">
              <a:buFont typeface="Arial" panose="020B0604020202020204" pitchFamily="34" charset="0"/>
              <a:buChar char="•"/>
            </a:pPr>
            <a:r>
              <a:rPr lang="uk-UA" sz="2400" dirty="0" smtClean="0">
                <a:solidFill>
                  <a:srgbClr val="1D1D1B"/>
                </a:solidFill>
                <a:latin typeface="Times New Roman" panose="02020603050405020304" pitchFamily="18" charset="0"/>
                <a:cs typeface="Times New Roman" panose="02020603050405020304" pitchFamily="18" charset="0"/>
              </a:rPr>
              <a:t> заяву буде надіслано до Єдиного державного реєстру для державної реєстрації ФОП онлайн без участі реєстратора.</a:t>
            </a:r>
            <a:endParaRPr lang="uk-UA" sz="2400" b="0" i="0" dirty="0">
              <a:solidFill>
                <a:srgbClr val="1D1D1B"/>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0279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34" name="Text Box 58"/>
          <p:cNvSpPr txBox="1">
            <a:spLocks noChangeArrowheads="1"/>
          </p:cNvSpPr>
          <p:nvPr/>
        </p:nvSpPr>
        <p:spPr bwMode="auto">
          <a:xfrm>
            <a:off x="1447800" y="838200"/>
            <a:ext cx="7239000" cy="9906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Обрати види діяльності за КВЕД та систему оподаткування (загальну або спрощену, для юридичної особи при реєстрації можливим є обрання третьої групи платників єдиного податку).</a:t>
            </a:r>
            <a:endParaRPr lang="uk-UA" dirty="0">
              <a:solidFill>
                <a:schemeClr val="tx1"/>
              </a:solidFill>
              <a:latin typeface="Arial" charset="0"/>
            </a:endParaRPr>
          </a:p>
        </p:txBody>
      </p:sp>
      <p:sp>
        <p:nvSpPr>
          <p:cNvPr id="23" name="TextBox 22"/>
          <p:cNvSpPr txBox="1"/>
          <p:nvPr/>
        </p:nvSpPr>
        <p:spPr>
          <a:xfrm>
            <a:off x="914400" y="228600"/>
            <a:ext cx="7924800" cy="400110"/>
          </a:xfrm>
          <a:prstGeom prst="rect">
            <a:avLst/>
          </a:prstGeom>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lgn="ctr"/>
            <a:r>
              <a:rPr lang="uk-UA" sz="2000" b="1" i="1" dirty="0" smtClean="0">
                <a:latin typeface="Times New Roman" pitchFamily="18" charset="0"/>
                <a:cs typeface="Times New Roman" pitchFamily="18" charset="0"/>
              </a:rPr>
              <a:t>Для реєстрації </a:t>
            </a:r>
            <a:r>
              <a:rPr lang="uk-UA" sz="2000" b="1" i="1" u="sng" dirty="0" smtClean="0">
                <a:latin typeface="Times New Roman" pitchFamily="18" charset="0"/>
                <a:cs typeface="Times New Roman" pitchFamily="18" charset="0"/>
              </a:rPr>
              <a:t>юридичної особи </a:t>
            </a:r>
            <a:r>
              <a:rPr lang="uk-UA" sz="2000" dirty="0" smtClean="0">
                <a:latin typeface="Times New Roman" pitchFamily="18" charset="0"/>
                <a:cs typeface="Times New Roman" pitchFamily="18" charset="0"/>
              </a:rPr>
              <a:t>необхідно здійснити наступні кроки:</a:t>
            </a:r>
            <a:endParaRPr lang="uk-UA" sz="2000" dirty="0">
              <a:latin typeface="Times New Roman" pitchFamily="18" charset="0"/>
              <a:cs typeface="Times New Roman" pitchFamily="18" charset="0"/>
            </a:endParaRPr>
          </a:p>
        </p:txBody>
      </p:sp>
      <p:sp>
        <p:nvSpPr>
          <p:cNvPr id="28" name="Text Box 58"/>
          <p:cNvSpPr txBox="1">
            <a:spLocks noChangeArrowheads="1"/>
          </p:cNvSpPr>
          <p:nvPr/>
        </p:nvSpPr>
        <p:spPr bwMode="auto">
          <a:xfrm>
            <a:off x="1447800" y="1905000"/>
            <a:ext cx="7239000" cy="9144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Розробити та оформити установчі документи (</a:t>
            </a:r>
            <a:r>
              <a:rPr lang="uk-UA" b="1" i="1" dirty="0" smtClean="0">
                <a:solidFill>
                  <a:srgbClr val="000000"/>
                </a:solidFill>
                <a:latin typeface="Times New Roman" pitchFamily="18" charset="0"/>
                <a:cs typeface="Times New Roman" pitchFamily="18" charset="0"/>
              </a:rPr>
              <a:t>установчими документами</a:t>
            </a:r>
            <a:r>
              <a:rPr lang="uk-UA" dirty="0" smtClean="0">
                <a:solidFill>
                  <a:srgbClr val="000000"/>
                </a:solidFill>
                <a:latin typeface="Times New Roman" pitchFamily="18" charset="0"/>
                <a:cs typeface="Times New Roman" pitchFamily="18" charset="0"/>
              </a:rPr>
              <a:t> є рішення про утворення суб’єкта бізнесу або засновницький договір, статут (положення) суб’єкта бізнесу) </a:t>
            </a:r>
            <a:endParaRPr lang="uk-UA" dirty="0">
              <a:solidFill>
                <a:schemeClr val="tx1"/>
              </a:solidFill>
              <a:latin typeface="Arial" charset="0"/>
            </a:endParaRPr>
          </a:p>
        </p:txBody>
      </p:sp>
      <p:sp>
        <p:nvSpPr>
          <p:cNvPr id="30" name="Пятиугольник 29"/>
          <p:cNvSpPr/>
          <p:nvPr/>
        </p:nvSpPr>
        <p:spPr>
          <a:xfrm>
            <a:off x="990600" y="1066800"/>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1</a:t>
            </a:r>
            <a:endParaRPr lang="ru-RU" dirty="0">
              <a:solidFill>
                <a:schemeClr val="tx1"/>
              </a:solidFill>
              <a:latin typeface="Times New Roman" pitchFamily="18" charset="0"/>
              <a:cs typeface="Times New Roman" pitchFamily="18" charset="0"/>
            </a:endParaRPr>
          </a:p>
        </p:txBody>
      </p:sp>
      <p:sp>
        <p:nvSpPr>
          <p:cNvPr id="31" name="Text Box 58"/>
          <p:cNvSpPr txBox="1">
            <a:spLocks noChangeArrowheads="1"/>
          </p:cNvSpPr>
          <p:nvPr/>
        </p:nvSpPr>
        <p:spPr bwMode="auto">
          <a:xfrm>
            <a:off x="1447800" y="2895600"/>
            <a:ext cx="7239000" cy="3810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 Подати державному реєстратору документи</a:t>
            </a:r>
            <a:endParaRPr lang="uk-UA" dirty="0">
              <a:solidFill>
                <a:srgbClr val="000000"/>
              </a:solidFill>
              <a:latin typeface="Times New Roman" pitchFamily="18" charset="0"/>
              <a:cs typeface="Times New Roman" pitchFamily="18" charset="0"/>
            </a:endParaRPr>
          </a:p>
        </p:txBody>
      </p:sp>
      <p:sp>
        <p:nvSpPr>
          <p:cNvPr id="32" name="Text Box 58"/>
          <p:cNvSpPr txBox="1">
            <a:spLocks noChangeArrowheads="1"/>
          </p:cNvSpPr>
          <p:nvPr/>
        </p:nvSpPr>
        <p:spPr bwMode="auto">
          <a:xfrm>
            <a:off x="1447800" y="3352800"/>
            <a:ext cx="7239000" cy="6858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Протягом 24 годин (крім святкових та вихідних днів) отримати виписку з ЄДР у реєстратора або через електронний сервіс Міністерства юстиції</a:t>
            </a:r>
            <a:endParaRPr lang="uk-UA" dirty="0">
              <a:solidFill>
                <a:schemeClr val="tx1"/>
              </a:solidFill>
              <a:latin typeface="Arial" charset="0"/>
            </a:endParaRPr>
          </a:p>
        </p:txBody>
      </p:sp>
      <p:sp>
        <p:nvSpPr>
          <p:cNvPr id="33" name="Text Box 58"/>
          <p:cNvSpPr txBox="1">
            <a:spLocks noChangeArrowheads="1"/>
          </p:cNvSpPr>
          <p:nvPr/>
        </p:nvSpPr>
        <p:spPr bwMode="auto">
          <a:xfrm>
            <a:off x="1447800" y="4114800"/>
            <a:ext cx="7239000" cy="6096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За необхідності подати документи для реєстрації у органах ДФС та статистики</a:t>
            </a:r>
            <a:endParaRPr lang="uk-UA" dirty="0">
              <a:solidFill>
                <a:schemeClr val="tx1"/>
              </a:solidFill>
              <a:latin typeface="Arial" charset="0"/>
            </a:endParaRPr>
          </a:p>
        </p:txBody>
      </p:sp>
      <p:sp>
        <p:nvSpPr>
          <p:cNvPr id="34" name="Text Box 58"/>
          <p:cNvSpPr txBox="1">
            <a:spLocks noChangeArrowheads="1"/>
          </p:cNvSpPr>
          <p:nvPr/>
        </p:nvSpPr>
        <p:spPr bwMode="auto">
          <a:xfrm>
            <a:off x="1447800" y="4800600"/>
            <a:ext cx="7239000" cy="3810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Відкрити рахунок у банку</a:t>
            </a:r>
            <a:endParaRPr lang="uk-UA" dirty="0">
              <a:solidFill>
                <a:schemeClr val="tx1"/>
              </a:solidFill>
              <a:latin typeface="Arial" charset="0"/>
            </a:endParaRPr>
          </a:p>
        </p:txBody>
      </p:sp>
      <p:sp>
        <p:nvSpPr>
          <p:cNvPr id="36" name="Text Box 58"/>
          <p:cNvSpPr txBox="1">
            <a:spLocks noChangeArrowheads="1"/>
          </p:cNvSpPr>
          <p:nvPr/>
        </p:nvSpPr>
        <p:spPr bwMode="auto">
          <a:xfrm>
            <a:off x="1447800" y="5257800"/>
            <a:ext cx="7239000" cy="3810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Одержати електронний цифровий підпис</a:t>
            </a:r>
            <a:endParaRPr lang="uk-UA" dirty="0">
              <a:solidFill>
                <a:schemeClr val="tx1"/>
              </a:solidFill>
              <a:latin typeface="Arial" charset="0"/>
            </a:endParaRPr>
          </a:p>
        </p:txBody>
      </p:sp>
      <p:sp>
        <p:nvSpPr>
          <p:cNvPr id="37" name="Пятиугольник 36"/>
          <p:cNvSpPr/>
          <p:nvPr/>
        </p:nvSpPr>
        <p:spPr>
          <a:xfrm>
            <a:off x="990600" y="2209800"/>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2</a:t>
            </a:r>
            <a:endParaRPr lang="ru-RU" dirty="0">
              <a:solidFill>
                <a:schemeClr val="tx1"/>
              </a:solidFill>
              <a:latin typeface="Times New Roman" pitchFamily="18" charset="0"/>
              <a:cs typeface="Times New Roman" pitchFamily="18" charset="0"/>
            </a:endParaRPr>
          </a:p>
        </p:txBody>
      </p:sp>
      <p:sp>
        <p:nvSpPr>
          <p:cNvPr id="38" name="Пятиугольник 37"/>
          <p:cNvSpPr/>
          <p:nvPr/>
        </p:nvSpPr>
        <p:spPr>
          <a:xfrm>
            <a:off x="990600" y="2895600"/>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3</a:t>
            </a:r>
            <a:endParaRPr lang="ru-RU" dirty="0">
              <a:solidFill>
                <a:schemeClr val="tx1"/>
              </a:solidFill>
              <a:latin typeface="Times New Roman" pitchFamily="18" charset="0"/>
              <a:cs typeface="Times New Roman" pitchFamily="18" charset="0"/>
            </a:endParaRPr>
          </a:p>
        </p:txBody>
      </p:sp>
      <p:sp>
        <p:nvSpPr>
          <p:cNvPr id="39" name="Пятиугольник 38"/>
          <p:cNvSpPr/>
          <p:nvPr/>
        </p:nvSpPr>
        <p:spPr>
          <a:xfrm>
            <a:off x="990600" y="3505200"/>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4</a:t>
            </a:r>
            <a:endParaRPr lang="ru-RU" dirty="0">
              <a:solidFill>
                <a:schemeClr val="tx1"/>
              </a:solidFill>
              <a:latin typeface="Times New Roman" pitchFamily="18" charset="0"/>
              <a:cs typeface="Times New Roman" pitchFamily="18" charset="0"/>
            </a:endParaRPr>
          </a:p>
        </p:txBody>
      </p:sp>
      <p:sp>
        <p:nvSpPr>
          <p:cNvPr id="40" name="Пятиугольник 39"/>
          <p:cNvSpPr/>
          <p:nvPr/>
        </p:nvSpPr>
        <p:spPr>
          <a:xfrm>
            <a:off x="990600" y="4191000"/>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5</a:t>
            </a:r>
            <a:endParaRPr lang="ru-RU" dirty="0">
              <a:solidFill>
                <a:schemeClr val="tx1"/>
              </a:solidFill>
              <a:latin typeface="Times New Roman" pitchFamily="18" charset="0"/>
              <a:cs typeface="Times New Roman" pitchFamily="18" charset="0"/>
            </a:endParaRPr>
          </a:p>
        </p:txBody>
      </p:sp>
      <p:sp>
        <p:nvSpPr>
          <p:cNvPr id="41" name="Пятиугольник 40"/>
          <p:cNvSpPr/>
          <p:nvPr/>
        </p:nvSpPr>
        <p:spPr>
          <a:xfrm>
            <a:off x="990600" y="4876800"/>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6</a:t>
            </a:r>
            <a:endParaRPr lang="ru-RU" dirty="0">
              <a:solidFill>
                <a:schemeClr val="tx1"/>
              </a:solidFill>
              <a:latin typeface="Times New Roman" pitchFamily="18" charset="0"/>
              <a:cs typeface="Times New Roman" pitchFamily="18" charset="0"/>
            </a:endParaRPr>
          </a:p>
        </p:txBody>
      </p:sp>
      <p:sp>
        <p:nvSpPr>
          <p:cNvPr id="42" name="Пятиугольник 41"/>
          <p:cNvSpPr/>
          <p:nvPr/>
        </p:nvSpPr>
        <p:spPr>
          <a:xfrm>
            <a:off x="990600" y="5334000"/>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7</a:t>
            </a:r>
            <a:endParaRPr lang="ru-RU" dirty="0">
              <a:solidFill>
                <a:schemeClr val="tx1"/>
              </a:solidFill>
              <a:latin typeface="Times New Roman" pitchFamily="18" charset="0"/>
              <a:cs typeface="Times New Roman" pitchFamily="18" charset="0"/>
            </a:endParaRPr>
          </a:p>
        </p:txBody>
      </p:sp>
      <p:sp>
        <p:nvSpPr>
          <p:cNvPr id="43" name="Пятиугольник 42"/>
          <p:cNvSpPr/>
          <p:nvPr/>
        </p:nvSpPr>
        <p:spPr>
          <a:xfrm>
            <a:off x="990600" y="5791200"/>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8</a:t>
            </a:r>
            <a:endParaRPr lang="ru-RU" dirty="0">
              <a:solidFill>
                <a:schemeClr val="tx1"/>
              </a:solidFill>
              <a:latin typeface="Times New Roman" pitchFamily="18" charset="0"/>
              <a:cs typeface="Times New Roman" pitchFamily="18" charset="0"/>
            </a:endParaRPr>
          </a:p>
        </p:txBody>
      </p:sp>
      <p:sp>
        <p:nvSpPr>
          <p:cNvPr id="44" name="Text Box 58"/>
          <p:cNvSpPr txBox="1">
            <a:spLocks noChangeArrowheads="1"/>
          </p:cNvSpPr>
          <p:nvPr/>
        </p:nvSpPr>
        <p:spPr bwMode="auto">
          <a:xfrm>
            <a:off x="1447800" y="5715000"/>
            <a:ext cx="7239000" cy="3810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smtClean="0">
                <a:solidFill>
                  <a:srgbClr val="000000"/>
                </a:solidFill>
                <a:latin typeface="Times New Roman" pitchFamily="18" charset="0"/>
                <a:cs typeface="Times New Roman" pitchFamily="18" charset="0"/>
              </a:rPr>
              <a:t>За необхідності оформити печатку (це не є обов’язковою вимогою)</a:t>
            </a:r>
            <a:endParaRPr lang="uk-UA">
              <a:solidFill>
                <a:schemeClr val="tx1"/>
              </a:solidFill>
              <a:latin typeface="Arial"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990600"/>
            <a:ext cx="7772400" cy="57150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143000" y="152400"/>
            <a:ext cx="7498080" cy="715962"/>
          </a:xfrm>
        </p:spPr>
        <p:txBody>
          <a:bodyPr>
            <a:normAutofit/>
          </a:bodyPr>
          <a:lstStyle/>
          <a:p>
            <a:r>
              <a:rPr lang="uk-UA" sz="2000" b="1" i="1" dirty="0" smtClean="0">
                <a:effectLst/>
                <a:latin typeface="Times New Roman" pitchFamily="18" charset="0"/>
                <a:cs typeface="Times New Roman" pitchFamily="18" charset="0"/>
              </a:rPr>
              <a:t>Документи, які необхідно подати для реєстрації  </a:t>
            </a:r>
            <a:r>
              <a:rPr lang="uk-UA" sz="2000" b="1" i="1" u="sng" dirty="0" smtClean="0">
                <a:effectLst/>
                <a:latin typeface="Times New Roman" pitchFamily="18" charset="0"/>
                <a:cs typeface="Times New Roman" pitchFamily="18" charset="0"/>
              </a:rPr>
              <a:t>юридичної особи:</a:t>
            </a:r>
            <a:endParaRPr lang="ru-RU" sz="2000" b="1" i="1" u="sng" dirty="0">
              <a:effectLst/>
              <a:latin typeface="Times New Roman" pitchFamily="18" charset="0"/>
              <a:cs typeface="Times New Roman" pitchFamily="18" charset="0"/>
            </a:endParaRPr>
          </a:p>
        </p:txBody>
      </p:sp>
      <p:sp>
        <p:nvSpPr>
          <p:cNvPr id="4" name="TextBox 3"/>
          <p:cNvSpPr txBox="1"/>
          <p:nvPr/>
        </p:nvSpPr>
        <p:spPr>
          <a:xfrm>
            <a:off x="1371600" y="1066800"/>
            <a:ext cx="7239000" cy="5355312"/>
          </a:xfrm>
          <a:prstGeom prst="rect">
            <a:avLst/>
          </a:prstGeom>
          <a:noFill/>
        </p:spPr>
        <p:txBody>
          <a:bodyPr wrap="square" rtlCol="0">
            <a:spAutoFit/>
          </a:bodyPr>
          <a:lstStyle/>
          <a:p>
            <a:pPr indent="457200" algn="just" fontAlgn="base"/>
            <a:r>
              <a:rPr lang="uk-UA" sz="1900" smtClean="0">
                <a:latin typeface="Times New Roman" pitchFamily="18" charset="0"/>
                <a:cs typeface="Times New Roman" pitchFamily="18" charset="0"/>
              </a:rPr>
              <a:t>1) заява про державну реєстрацію створення юридичної особи;</a:t>
            </a:r>
          </a:p>
          <a:p>
            <a:pPr indent="457200" algn="just" fontAlgn="base"/>
            <a:r>
              <a:rPr lang="uk-UA" sz="1900" smtClean="0">
                <a:latin typeface="Times New Roman" pitchFamily="18" charset="0"/>
                <a:cs typeface="Times New Roman" pitchFamily="18" charset="0"/>
              </a:rPr>
              <a:t>2) заява про обрання юридичною особою спрощеної системи оподаткування та/або реєстраційна заява про добровільну реєстрацію як платника податку на додану вартість;</a:t>
            </a:r>
          </a:p>
          <a:p>
            <a:pPr indent="457200" algn="just" fontAlgn="base"/>
            <a:r>
              <a:rPr lang="uk-UA" sz="1900" smtClean="0">
                <a:latin typeface="Times New Roman" pitchFamily="18" charset="0"/>
                <a:cs typeface="Times New Roman" pitchFamily="18" charset="0"/>
              </a:rPr>
              <a:t>3) примірник оригіналу (нотаріально засвідчену копію) рішення засновників (засновницького договору), а у випадках, передбачених законом, ‒ рішення відповідного державного органу про створення юридичної особи;</a:t>
            </a:r>
          </a:p>
          <a:p>
            <a:pPr indent="457200" algn="just" fontAlgn="base"/>
            <a:r>
              <a:rPr lang="uk-UA" sz="1900" smtClean="0">
                <a:latin typeface="Times New Roman" pitchFamily="18" charset="0"/>
                <a:cs typeface="Times New Roman" pitchFamily="18" charset="0"/>
              </a:rPr>
              <a:t>4) установчий документ (статут) юридичної особи ‒ у разі створення юридичної особи на підставі власного установчого документа подається два примірники;</a:t>
            </a:r>
          </a:p>
          <a:p>
            <a:pPr indent="457200" algn="just" fontAlgn="base"/>
            <a:r>
              <a:rPr lang="uk-UA" sz="1900" smtClean="0">
                <a:latin typeface="Times New Roman" pitchFamily="18" charset="0"/>
                <a:cs typeface="Times New Roman" pitchFamily="18" charset="0"/>
              </a:rPr>
              <a:t>5) документ, що підтверджує реєстрацію іноземної особи у країні її місцезнаходження (витяг із торговельного, банківського, судового реєстру тощо), ‒ у разі створення юридичної особи, засновником (засновниками) якої є іноземна юридична особа.</a:t>
            </a:r>
          </a:p>
          <a:p>
            <a:pPr indent="457200" algn="just" fontAlgn="base"/>
            <a:r>
              <a:rPr lang="uk-UA" sz="1900" smtClean="0">
                <a:latin typeface="Times New Roman" pitchFamily="18" charset="0"/>
                <a:cs typeface="Times New Roman" pitchFamily="18" charset="0"/>
              </a:rPr>
              <a:t>В окремих випадках створення юридичної особи (наприклад, в результаті поділу, злиття, приєднання тощо) подаються також і інші документи, визначені Законом.</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990600" y="868362"/>
            <a:ext cx="7924800" cy="59436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143000" y="152400"/>
            <a:ext cx="7498080" cy="715962"/>
          </a:xfrm>
        </p:spPr>
        <p:txBody>
          <a:bodyPr>
            <a:normAutofit/>
          </a:bodyPr>
          <a:lstStyle/>
          <a:p>
            <a:r>
              <a:rPr lang="uk-UA" sz="2000" b="1" i="1" dirty="0" smtClean="0">
                <a:effectLst/>
                <a:latin typeface="Times New Roman" pitchFamily="18" charset="0"/>
                <a:cs typeface="Times New Roman" pitchFamily="18" charset="0"/>
              </a:rPr>
              <a:t>3.4</a:t>
            </a:r>
            <a:r>
              <a:rPr lang="uk-UA" sz="2000" b="1" i="1" dirty="0">
                <a:effectLst/>
                <a:latin typeface="Times New Roman" pitchFamily="18" charset="0"/>
                <a:cs typeface="Times New Roman" pitchFamily="18" charset="0"/>
              </a:rPr>
              <a:t>. Обмеження підприємницької діяльності. Ліцензування та </a:t>
            </a:r>
            <a:r>
              <a:rPr lang="uk-UA" sz="2000" b="1" i="1" dirty="0" smtClean="0">
                <a:effectLst/>
                <a:latin typeface="Times New Roman" pitchFamily="18" charset="0"/>
                <a:cs typeface="Times New Roman" pitchFamily="18" charset="0"/>
              </a:rPr>
              <a:t>патентування:</a:t>
            </a:r>
            <a:endParaRPr lang="ru-RU" sz="2000" b="1" i="1" dirty="0">
              <a:effectLst/>
              <a:latin typeface="Times New Roman" pitchFamily="18" charset="0"/>
              <a:cs typeface="Times New Roman" pitchFamily="18" charset="0"/>
            </a:endParaRPr>
          </a:p>
        </p:txBody>
      </p:sp>
      <p:sp>
        <p:nvSpPr>
          <p:cNvPr id="4" name="TextBox 3"/>
          <p:cNvSpPr txBox="1"/>
          <p:nvPr/>
        </p:nvSpPr>
        <p:spPr>
          <a:xfrm>
            <a:off x="1219200" y="1066800"/>
            <a:ext cx="7391400" cy="5355312"/>
          </a:xfrm>
          <a:prstGeom prst="rect">
            <a:avLst/>
          </a:prstGeom>
          <a:noFill/>
        </p:spPr>
        <p:txBody>
          <a:bodyPr wrap="square" rtlCol="0">
            <a:spAutoFit/>
          </a:bodyPr>
          <a:lstStyle/>
          <a:p>
            <a:pPr indent="457200" algn="just" fontAlgn="base"/>
            <a:r>
              <a:rPr lang="uk-UA" sz="1900" dirty="0" smtClean="0">
                <a:latin typeface="Times New Roman" pitchFamily="18" charset="0"/>
                <a:cs typeface="Times New Roman" pitchFamily="18" charset="0"/>
              </a:rPr>
              <a:t>Чинне </a:t>
            </a:r>
            <a:r>
              <a:rPr lang="uk-UA" sz="1900" dirty="0">
                <a:latin typeface="Times New Roman" pitchFamily="18" charset="0"/>
                <a:cs typeface="Times New Roman" pitchFamily="18" charset="0"/>
              </a:rPr>
              <a:t>законодавство має низку обмежень щодо здійснення  підприємницької  діяльності  як  за  суб’єктами, так і за видами діяльності.</a:t>
            </a:r>
          </a:p>
          <a:p>
            <a:pPr indent="457200" algn="just" fontAlgn="base"/>
            <a:r>
              <a:rPr lang="uk-UA" sz="1900" i="1" u="sng" dirty="0">
                <a:latin typeface="Times New Roman" pitchFamily="18" charset="0"/>
                <a:cs typeface="Times New Roman" pitchFamily="18" charset="0"/>
              </a:rPr>
              <a:t>І. Обмеження права на підприємництво за суб’єктним складом </a:t>
            </a:r>
            <a:r>
              <a:rPr lang="uk-UA" sz="1900" dirty="0">
                <a:latin typeface="Times New Roman" pitchFamily="18" charset="0"/>
                <a:cs typeface="Times New Roman" pitchFamily="18" charset="0"/>
              </a:rPr>
              <a:t>Згідно зі ст. </a:t>
            </a:r>
            <a:r>
              <a:rPr lang="uk-UA" sz="1900" dirty="0" smtClean="0">
                <a:latin typeface="Times New Roman" pitchFamily="18" charset="0"/>
                <a:cs typeface="Times New Roman" pitchFamily="18" charset="0"/>
              </a:rPr>
              <a:t>42 </a:t>
            </a:r>
            <a:r>
              <a:rPr lang="uk-UA" sz="1900" dirty="0">
                <a:latin typeface="Times New Roman" pitchFamily="18" charset="0"/>
                <a:cs typeface="Times New Roman" pitchFamily="18" charset="0"/>
              </a:rPr>
              <a:t>Конституції України підприємницька діяльність депутатів, посадових і службових осіб органів державної влади та органів місцевого самоврядування обмежується законом. </a:t>
            </a:r>
          </a:p>
          <a:p>
            <a:pPr indent="457200" algn="just" fontAlgn="base"/>
            <a:r>
              <a:rPr lang="uk-UA" sz="1900" b="1" dirty="0">
                <a:latin typeface="Times New Roman" pitchFamily="18" charset="0"/>
                <a:cs typeface="Times New Roman" pitchFamily="18" charset="0"/>
              </a:rPr>
              <a:t>Не допускається заняття підприємницькою діяльністю </a:t>
            </a:r>
            <a:r>
              <a:rPr lang="uk-UA" sz="1900" dirty="0">
                <a:latin typeface="Times New Roman" pitchFamily="18" charset="0"/>
                <a:cs typeface="Times New Roman" pitchFamily="18" charset="0"/>
              </a:rPr>
              <a:t>таких категорій громадян: військовослужбовців, службових осіб органів прокуратури, суду, державної безпеки, внутрішніх справ, державного нотаріату, а також органів державної влади і управління, які покликані здійснювати контроль за діяльністю підприємств. </a:t>
            </a:r>
          </a:p>
          <a:p>
            <a:pPr indent="457200" algn="just" fontAlgn="base"/>
            <a:r>
              <a:rPr lang="uk-UA" sz="1900" dirty="0">
                <a:latin typeface="Times New Roman" pitchFamily="18" charset="0"/>
                <a:cs typeface="Times New Roman" pitchFamily="18" charset="0"/>
              </a:rPr>
              <a:t>Особи, яким суд заборонив займатися певною діяльністю, не можуть бути зареєстровані як підприємці з правом здійснення відповідного виду діяльності до закінчення терміну, встановленого </a:t>
            </a:r>
            <a:r>
              <a:rPr lang="uk-UA" sz="1900" dirty="0" err="1">
                <a:latin typeface="Times New Roman" pitchFamily="18" charset="0"/>
                <a:cs typeface="Times New Roman" pitchFamily="18" charset="0"/>
              </a:rPr>
              <a:t>вироком</a:t>
            </a:r>
            <a:r>
              <a:rPr lang="uk-UA" sz="1900" dirty="0">
                <a:latin typeface="Times New Roman" pitchFamily="18" charset="0"/>
                <a:cs typeface="Times New Roman" pitchFamily="18" charset="0"/>
              </a:rPr>
              <a:t> суду</a:t>
            </a:r>
            <a:r>
              <a:rPr lang="uk-UA" sz="1900" dirty="0" smtClean="0">
                <a:latin typeface="Times New Roman" pitchFamily="18" charset="0"/>
                <a:cs typeface="Times New Roman" pitchFamily="18" charset="0"/>
              </a:rPr>
              <a:t>.</a:t>
            </a:r>
          </a:p>
          <a:p>
            <a:pPr indent="457200" algn="just" fontAlgn="base"/>
            <a:r>
              <a:rPr lang="uk-UA" sz="1900" i="1" u="sng" dirty="0">
                <a:latin typeface="Times New Roman" pitchFamily="18" charset="0"/>
                <a:cs typeface="Times New Roman" pitchFamily="18" charset="0"/>
              </a:rPr>
              <a:t>ІІ. Обмеження права на підприємництво за видами діяльності й організаційно-правовими формами господарювання. </a:t>
            </a:r>
          </a:p>
        </p:txBody>
      </p:sp>
    </p:spTree>
    <p:extLst>
      <p:ext uri="{BB962C8B-B14F-4D97-AF65-F5344CB8AC3E}">
        <p14:creationId xmlns:p14="http://schemas.microsoft.com/office/powerpoint/2010/main" val="3169243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04900" y="152400"/>
            <a:ext cx="7772400" cy="60960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TextBox 3"/>
          <p:cNvSpPr txBox="1"/>
          <p:nvPr/>
        </p:nvSpPr>
        <p:spPr>
          <a:xfrm>
            <a:off x="1371600" y="304800"/>
            <a:ext cx="7239000" cy="5647700"/>
          </a:xfrm>
          <a:prstGeom prst="rect">
            <a:avLst/>
          </a:prstGeom>
          <a:noFill/>
        </p:spPr>
        <p:txBody>
          <a:bodyPr wrap="square" rtlCol="0">
            <a:spAutoFit/>
          </a:bodyPr>
          <a:lstStyle/>
          <a:p>
            <a:pPr indent="457200" algn="just"/>
            <a:r>
              <a:rPr lang="uk-UA" sz="1900" dirty="0" smtClean="0">
                <a:latin typeface="Times New Roman" panose="02020603050405020304" pitchFamily="18" charset="0"/>
                <a:cs typeface="Times New Roman" panose="02020603050405020304" pitchFamily="18" charset="0"/>
              </a:rPr>
              <a:t>Здійснення певних видів підприємницької діяльності потребує отримання окремих дозволів:</a:t>
            </a:r>
            <a:endParaRPr lang="ru-RU" sz="1900" dirty="0" smtClean="0">
              <a:latin typeface="Times New Roman" panose="02020603050405020304" pitchFamily="18" charset="0"/>
              <a:cs typeface="Times New Roman" panose="02020603050405020304" pitchFamily="18" charset="0"/>
            </a:endParaRPr>
          </a:p>
          <a:p>
            <a:pPr indent="457200" algn="just"/>
            <a:r>
              <a:rPr lang="uk-UA" sz="1900" i="1" u="sng" dirty="0" smtClean="0">
                <a:latin typeface="Times New Roman" panose="02020603050405020304" pitchFamily="18" charset="0"/>
                <a:cs typeface="Times New Roman" panose="02020603050405020304" pitchFamily="18" charset="0"/>
              </a:rPr>
              <a:t>- ліцензій</a:t>
            </a:r>
            <a:r>
              <a:rPr lang="uk-UA" sz="1900" dirty="0" smtClean="0">
                <a:latin typeface="Times New Roman" panose="02020603050405020304" pitchFamily="18" charset="0"/>
                <a:cs typeface="Times New Roman" panose="02020603050405020304" pitchFamily="18" charset="0"/>
              </a:rPr>
              <a:t>, процедуру отримання яких передбачено Законом України «Про ліцензування певних видів господарської діяльності» та іншими нормативно-правовими актами. </a:t>
            </a:r>
            <a:r>
              <a:rPr lang="uk-UA" sz="1900" b="1" i="1" dirty="0" smtClean="0">
                <a:latin typeface="Times New Roman" panose="02020603050405020304" pitchFamily="18" charset="0"/>
                <a:cs typeface="Times New Roman" panose="02020603050405020304" pitchFamily="18" charset="0"/>
              </a:rPr>
              <a:t>Ліцензія</a:t>
            </a:r>
            <a:r>
              <a:rPr lang="uk-UA" sz="1900" dirty="0" smtClean="0">
                <a:latin typeface="Times New Roman" panose="02020603050405020304" pitchFamily="18" charset="0"/>
                <a:cs typeface="Times New Roman" panose="02020603050405020304" pitchFamily="18" charset="0"/>
              </a:rPr>
              <a:t> – це документ державного зразка, який засвідчує право ліцензіата на провадження вказаного в ньому виду господарської діяльності протягом певного терміну у разі виконання ліцензійних умов. </a:t>
            </a:r>
            <a:endParaRPr lang="ru-RU" sz="1900" dirty="0" smtClean="0">
              <a:latin typeface="Times New Roman" panose="02020603050405020304" pitchFamily="18" charset="0"/>
              <a:cs typeface="Times New Roman" panose="02020603050405020304" pitchFamily="18" charset="0"/>
            </a:endParaRPr>
          </a:p>
          <a:p>
            <a:pPr indent="457200" algn="just"/>
            <a:r>
              <a:rPr lang="uk-UA" sz="1900" dirty="0" smtClean="0">
                <a:latin typeface="Times New Roman" panose="02020603050405020304" pitchFamily="18" charset="0"/>
                <a:cs typeface="Times New Roman" panose="02020603050405020304" pitchFamily="18" charset="0"/>
              </a:rPr>
              <a:t>За декілька років, що пройшли з моменту 1-го визначення переліку ліцензованих видів діяльності, що містив спочатку 11 видів діяльності, він був збільшений до 112. Останнім часом цей перелік був скорочений приблизно до 60, проте все ж таки більше ніж у 5 разів перевищує первинний перелік та постійно змінюється;</a:t>
            </a:r>
            <a:endParaRPr lang="ru-RU" sz="1900" dirty="0" smtClean="0">
              <a:latin typeface="Times New Roman" panose="02020603050405020304" pitchFamily="18" charset="0"/>
              <a:cs typeface="Times New Roman" panose="02020603050405020304" pitchFamily="18" charset="0"/>
            </a:endParaRPr>
          </a:p>
          <a:p>
            <a:pPr indent="457200" algn="just"/>
            <a:r>
              <a:rPr lang="uk-UA" sz="1900" i="1" u="sng" dirty="0" smtClean="0">
                <a:latin typeface="Times New Roman" panose="02020603050405020304" pitchFamily="18" charset="0"/>
                <a:cs typeface="Times New Roman" panose="02020603050405020304" pitchFamily="18" charset="0"/>
              </a:rPr>
              <a:t>- патенту</a:t>
            </a:r>
            <a:r>
              <a:rPr lang="uk-UA" sz="1900" dirty="0" smtClean="0">
                <a:latin typeface="Times New Roman" panose="02020603050405020304" pitchFamily="18" charset="0"/>
                <a:cs typeface="Times New Roman" panose="02020603050405020304" pitchFamily="18" charset="0"/>
              </a:rPr>
              <a:t>, процедура отримання якого передбачена ст. 267 ПК України. </a:t>
            </a:r>
            <a:r>
              <a:rPr lang="uk-UA" sz="1900" b="1" i="1" dirty="0" smtClean="0">
                <a:latin typeface="Times New Roman" panose="02020603050405020304" pitchFamily="18" charset="0"/>
                <a:cs typeface="Times New Roman" panose="02020603050405020304" pitchFamily="18" charset="0"/>
              </a:rPr>
              <a:t>Патент </a:t>
            </a:r>
            <a:r>
              <a:rPr lang="uk-UA" sz="1900" dirty="0" smtClean="0">
                <a:latin typeface="Times New Roman" panose="02020603050405020304" pitchFamily="18" charset="0"/>
                <a:cs typeface="Times New Roman" panose="02020603050405020304" pitchFamily="18" charset="0"/>
              </a:rPr>
              <a:t>– документ, що засвідчує авторство на винахід та виключне право на використання його протягом певного строку;</a:t>
            </a:r>
            <a:endParaRPr lang="ru-RU" sz="1900" dirty="0" smtClean="0">
              <a:latin typeface="Times New Roman" panose="02020603050405020304" pitchFamily="18" charset="0"/>
              <a:cs typeface="Times New Roman" panose="02020603050405020304" pitchFamily="18" charset="0"/>
            </a:endParaRPr>
          </a:p>
          <a:p>
            <a:pPr indent="457200" algn="just"/>
            <a:r>
              <a:rPr lang="uk-UA" sz="1900" dirty="0" smtClean="0">
                <a:latin typeface="Times New Roman" panose="02020603050405020304" pitchFamily="18" charset="0"/>
                <a:cs typeface="Times New Roman" panose="02020603050405020304" pitchFamily="18" charset="0"/>
              </a:rPr>
              <a:t>- </a:t>
            </a:r>
            <a:r>
              <a:rPr lang="uk-UA" sz="1900" i="1" u="sng" dirty="0">
                <a:latin typeface="Times New Roman" panose="02020603050405020304" pitchFamily="18" charset="0"/>
                <a:cs typeface="Times New Roman" panose="02020603050405020304" pitchFamily="18" charset="0"/>
              </a:rPr>
              <a:t>інших документів дозвільного характеру </a:t>
            </a:r>
            <a:r>
              <a:rPr lang="uk-UA" sz="1900" dirty="0" smtClean="0">
                <a:latin typeface="Times New Roman" panose="02020603050405020304" pitchFamily="18" charset="0"/>
                <a:cs typeface="Times New Roman" panose="02020603050405020304" pitchFamily="18" charset="0"/>
              </a:rPr>
              <a:t>згідно з положеннями Закону України «Про дозвільну систему у сфері господарської діяльності».</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5854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95400" y="304800"/>
            <a:ext cx="7467600"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dirty="0">
                <a:latin typeface="Times New Roman" panose="02020603050405020304" pitchFamily="18" charset="0"/>
                <a:ea typeface="Times New Roman" panose="02020603050405020304" pitchFamily="18" charset="0"/>
              </a:rPr>
              <a:t>Ліцензування</a:t>
            </a:r>
            <a:r>
              <a:rPr lang="uk-UA" dirty="0">
                <a:latin typeface="Times New Roman" panose="02020603050405020304" pitchFamily="18" charset="0"/>
                <a:ea typeface="Times New Roman" panose="02020603050405020304" pitchFamily="18" charset="0"/>
              </a:rPr>
              <a:t> – засіб державного регулювання провадження видів господарської діяльності, що підлягають ліцензуванню, спрямований на забезпечення реалізації єдиної державної політики у сфері ліцензування, захист економічних і соціальних інтересів держави, суспільства та окремих споживачів.</a:t>
            </a:r>
            <a:endParaRPr lang="ru-RU" dirty="0"/>
          </a:p>
        </p:txBody>
      </p:sp>
      <p:sp>
        <p:nvSpPr>
          <p:cNvPr id="5" name="Прямоугольник 4"/>
          <p:cNvSpPr/>
          <p:nvPr/>
        </p:nvSpPr>
        <p:spPr>
          <a:xfrm>
            <a:off x="1295400" y="2962067"/>
            <a:ext cx="7162800" cy="3596369"/>
          </a:xfrm>
          <a:prstGeom prst="rect">
            <a:avLst/>
          </a:prstGeom>
        </p:spPr>
        <p:txBody>
          <a:bodyPr wrap="square">
            <a:spAutoFit/>
          </a:bodyPr>
          <a:lstStyle/>
          <a:p>
            <a:pPr algn="just">
              <a:lnSpc>
                <a:spcPct val="115000"/>
              </a:lnSpc>
              <a:spcAft>
                <a:spcPts val="0"/>
              </a:spcAft>
            </a:pPr>
            <a:r>
              <a:rPr lang="uk-UA" b="1" i="1" u="sng" dirty="0">
                <a:latin typeface="Times New Roman" panose="02020603050405020304" pitchFamily="18" charset="0"/>
                <a:ea typeface="Times New Roman" panose="02020603050405020304" pitchFamily="18" charset="0"/>
                <a:cs typeface="Times New Roman" panose="02020603050405020304" pitchFamily="18" charset="0"/>
              </a:rPr>
              <a:t>До основних принципів державної політики у сфері ліцензування належить такі:</a:t>
            </a:r>
            <a:endParaRPr lang="ru-RU" sz="1400" b="1" i="1" u="sng"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 Забезпечення рівності, законних інтересів всіх суб’єктів господарювання;</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 Захист законних інтересів, життя і здоров’я громадян;</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 Захист навколишнього природного середовища і забезпечення безпеки держави;</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 Встановлення єдиного порядку ліцензування видів господарської діяльності на території України;</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 Встановлення єдиного переліку видів господарської діяльності, що підлягають ліцензуванню.</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Прямоугольник 2"/>
          <p:cNvSpPr/>
          <p:nvPr/>
        </p:nvSpPr>
        <p:spPr>
          <a:xfrm>
            <a:off x="1162050" y="2038737"/>
            <a:ext cx="7524750" cy="923330"/>
          </a:xfrm>
          <a:prstGeom prst="rect">
            <a:avLst/>
          </a:prstGeom>
        </p:spPr>
        <p:txBody>
          <a:bodyPr wrap="square">
            <a:spAutoFit/>
          </a:bodyPr>
          <a:lstStyle/>
          <a:p>
            <a:pPr algn="just"/>
            <a:r>
              <a:rPr lang="uk-UA" b="1" dirty="0"/>
              <a:t>Згідно з чинним законодавством ліцензуванню піддягають ті види підприємницької діяльності, які безпосередньо впливають на здоров'я людини, навколишнє середовище і безпеку держави.</a:t>
            </a:r>
          </a:p>
        </p:txBody>
      </p:sp>
    </p:spTree>
    <p:extLst>
      <p:ext uri="{BB962C8B-B14F-4D97-AF65-F5344CB8AC3E}">
        <p14:creationId xmlns:p14="http://schemas.microsoft.com/office/powerpoint/2010/main" val="1791700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a:extLst>
              <a:ext uri="{FF2B5EF4-FFF2-40B4-BE49-F238E27FC236}">
                <a16:creationId xmlns:lc="http://schemas.openxmlformats.org/drawingml/2006/lockedCanvas" xmlns:a16="http://schemas.microsoft.com/office/drawing/2014/main" xmlns="" id="{371F5B9B-CD03-4525-BE5C-C9AC49C1F15A}"/>
              </a:ext>
            </a:extLst>
          </p:cNvPr>
          <p:cNvSpPr txBox="1"/>
          <p:nvPr/>
        </p:nvSpPr>
        <p:spPr>
          <a:xfrm>
            <a:off x="1143000" y="1066800"/>
            <a:ext cx="8061649" cy="3416320"/>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uk-UA" dirty="0">
                <a:latin typeface="Times New Roman" panose="02020603050405020304" pitchFamily="18" charset="0"/>
                <a:cs typeface="Times New Roman" panose="02020603050405020304" pitchFamily="18" charset="0"/>
              </a:rPr>
              <a:t>Згідно з чинним законодавством обмеження у здійсненні підприємницької діяльності стосуються її видів, пов'язаних з такими діями:</a:t>
            </a:r>
          </a:p>
          <a:p>
            <a:r>
              <a:rPr lang="uk-UA" dirty="0">
                <a:latin typeface="Times New Roman" panose="02020603050405020304" pitchFamily="18" charset="0"/>
                <a:cs typeface="Times New Roman" panose="02020603050405020304" pitchFamily="18" charset="0"/>
              </a:rPr>
              <a:t>	виготовлення і розповсюдження наркотичних засобів, психотропних речовин (крім спеціально обумовлених);</a:t>
            </a:r>
          </a:p>
          <a:p>
            <a:r>
              <a:rPr lang="uk-UA" dirty="0">
                <a:latin typeface="Times New Roman" panose="02020603050405020304" pitchFamily="18" charset="0"/>
                <a:cs typeface="Times New Roman" panose="02020603050405020304" pitchFamily="18" charset="0"/>
              </a:rPr>
              <a:t>	виготовлення і реалізація військової зброї та боєприпасів до неї, вибухових речовин;</a:t>
            </a:r>
          </a:p>
          <a:p>
            <a:r>
              <a:rPr lang="uk-UA" dirty="0">
                <a:latin typeface="Times New Roman" panose="02020603050405020304" pitchFamily="18" charset="0"/>
                <a:cs typeface="Times New Roman" panose="02020603050405020304" pitchFamily="18" charset="0"/>
              </a:rPr>
              <a:t>	видобування бурштину;</a:t>
            </a:r>
          </a:p>
          <a:p>
            <a:r>
              <a:rPr lang="uk-UA" dirty="0">
                <a:latin typeface="Times New Roman" panose="02020603050405020304" pitchFamily="18" charset="0"/>
                <a:cs typeface="Times New Roman" panose="02020603050405020304" pitchFamily="18" charset="0"/>
              </a:rPr>
              <a:t>	охорона окремих особливо важливих об'єктів державної власності (перелік яких дається Кабінетом Міністрів);</a:t>
            </a:r>
          </a:p>
          <a:p>
            <a:r>
              <a:rPr lang="uk-UA" dirty="0">
                <a:latin typeface="Times New Roman" panose="02020603050405020304" pitchFamily="18" charset="0"/>
                <a:cs typeface="Times New Roman" panose="02020603050405020304" pitchFamily="18" charset="0"/>
              </a:rPr>
              <a:t>	розробка, випробування, виробництво та експлуатація ракетоносіїв.</a:t>
            </a:r>
          </a:p>
          <a:p>
            <a:r>
              <a:rPr lang="uk-UA" b="1" dirty="0">
                <a:latin typeface="Times New Roman" panose="02020603050405020304" pitchFamily="18" charset="0"/>
                <a:cs typeface="Times New Roman" panose="02020603050405020304" pitchFamily="18" charset="0"/>
              </a:rPr>
              <a:t>Ці види діяльності можуть здійснюватися лише державними підприємствами та організаціями</a:t>
            </a:r>
          </a:p>
        </p:txBody>
      </p:sp>
    </p:spTree>
    <p:extLst>
      <p:ext uri="{BB962C8B-B14F-4D97-AF65-F5344CB8AC3E}">
        <p14:creationId xmlns:p14="http://schemas.microsoft.com/office/powerpoint/2010/main" val="3457825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066800" y="838200"/>
            <a:ext cx="7772400" cy="18288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b="1" dirty="0">
                <a:solidFill>
                  <a:schemeClr val="tx1"/>
                </a:solidFill>
                <a:latin typeface="Times New Roman" pitchFamily="18" charset="0"/>
                <a:cs typeface="Times New Roman" pitchFamily="18" charset="0"/>
              </a:rPr>
              <a:t>Під правовим забезпеченням ведення бізнесу </a:t>
            </a:r>
            <a:r>
              <a:rPr lang="uk-UA" dirty="0">
                <a:solidFill>
                  <a:schemeClr val="tx1"/>
                </a:solidFill>
                <a:latin typeface="Times New Roman" pitchFamily="18" charset="0"/>
                <a:cs typeface="Times New Roman" pitchFamily="18" charset="0"/>
              </a:rPr>
              <a:t>(правовою базою) розуміється комплекс юридичних норм, закріплених у Конституції України, законодавчих, нормативно-правових актах і актах індивідуального характеру, які встановлюють правила поведінки суб’єктів підприємництва при здійсненні ними господарської діяльності, а також визначають міру відповідальності за порушення цих правил.</a:t>
            </a:r>
          </a:p>
        </p:txBody>
      </p:sp>
      <p:sp>
        <p:nvSpPr>
          <p:cNvPr id="15" name="TextBox 14"/>
          <p:cNvSpPr txBox="1"/>
          <p:nvPr/>
        </p:nvSpPr>
        <p:spPr>
          <a:xfrm>
            <a:off x="228600" y="228600"/>
            <a:ext cx="8610600" cy="400110"/>
          </a:xfrm>
          <a:prstGeom prst="rect">
            <a:avLst/>
          </a:prstGeom>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lgn="ctr"/>
            <a:r>
              <a:rPr lang="uk-UA" sz="2000" b="1" i="1" dirty="0" smtClean="0">
                <a:latin typeface="Times New Roman" pitchFamily="18" charset="0"/>
                <a:cs typeface="Times New Roman" pitchFamily="18" charset="0"/>
              </a:rPr>
              <a:t>3.1. Правове забезпечення розвитку </a:t>
            </a:r>
            <a:r>
              <a:rPr lang="uk-UA" sz="2000" b="1" i="1" dirty="0">
                <a:latin typeface="Times New Roman" pitchFamily="18" charset="0"/>
                <a:cs typeface="Times New Roman" pitchFamily="18" charset="0"/>
              </a:rPr>
              <a:t>підприємництва </a:t>
            </a:r>
            <a:r>
              <a:rPr lang="uk-UA" sz="2000" b="1" i="1" dirty="0" smtClean="0">
                <a:latin typeface="Times New Roman" pitchFamily="18" charset="0"/>
                <a:cs typeface="Times New Roman" pitchFamily="18" charset="0"/>
              </a:rPr>
              <a:t>на сучасному етапі.</a:t>
            </a:r>
            <a:endParaRPr lang="uk-UA" sz="2000" b="1" i="1" dirty="0">
              <a:latin typeface="Times New Roman" pitchFamily="18" charset="0"/>
              <a:cs typeface="Times New Roman" pitchFamily="18" charset="0"/>
            </a:endParaRPr>
          </a:p>
        </p:txBody>
      </p:sp>
      <p:sp>
        <p:nvSpPr>
          <p:cNvPr id="5" name="TextBox 2">
            <a:extLst>
              <a:ext uri="{FF2B5EF4-FFF2-40B4-BE49-F238E27FC236}">
                <a16:creationId xmlns:lc="http://schemas.openxmlformats.org/drawingml/2006/lockedCanvas" xmlns:a16="http://schemas.microsoft.com/office/drawing/2014/main" xmlns="" id="{03A7C0E4-C629-45DD-9106-A8395A5C22A8}"/>
              </a:ext>
            </a:extLst>
          </p:cNvPr>
          <p:cNvSpPr txBox="1"/>
          <p:nvPr/>
        </p:nvSpPr>
        <p:spPr>
          <a:xfrm>
            <a:off x="1205089" y="2876490"/>
            <a:ext cx="7653867" cy="3693319"/>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lang="uk-UA" dirty="0">
                <a:latin typeface="Times New Roman" panose="02020603050405020304" pitchFamily="18" charset="0"/>
                <a:cs typeface="Times New Roman" panose="02020603050405020304" pitchFamily="18" charset="0"/>
              </a:rPr>
              <a:t>В Україні необхідність прийняття спеціального закону з питань розвитку підприємництва була зумовлена двома причинам: </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	по-перше, необхідністю відмінити існуюче в законодавстві обмеження (до 1991 р. приватна підприємницька діяльність була заборонена, вона вважалася карним злочином); </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	по-друге, необхідністю сформування правового поля, яке стимулювало б розвиток підприємництва та його підтримку.</a:t>
            </a:r>
          </a:p>
          <a:p>
            <a:pPr algn="just"/>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Тому 1991 р. Верховною Радою України було ухвалено Закон України «Про підприємництво». Цей Закон визначає основні правові, економічні та соціальні засади заняття підприємницькою діяльністю (підприємництва) громадянами та юридичними особами на території України, встановлює гарантії свободи підприємництва та його державної підтримки.</a:t>
            </a:r>
          </a:p>
        </p:txBody>
      </p:sp>
    </p:spTree>
    <p:extLst>
      <p:ext uri="{BB962C8B-B14F-4D97-AF65-F5344CB8AC3E}">
        <p14:creationId xmlns:p14="http://schemas.microsoft.com/office/powerpoint/2010/main" val="3276343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DC86BB6-04D7-4ADD-89D0-1213CBED562B}"/>
              </a:ext>
            </a:extLst>
          </p:cNvPr>
          <p:cNvSpPr txBox="1"/>
          <p:nvPr/>
        </p:nvSpPr>
        <p:spPr>
          <a:xfrm>
            <a:off x="1143000" y="457200"/>
            <a:ext cx="7620000" cy="5940088"/>
          </a:xfrm>
          <a:prstGeom prst="rect">
            <a:avLst/>
          </a:prstGeom>
          <a:noFill/>
        </p:spPr>
        <p:txBody>
          <a:bodyPr wrap="square">
            <a:spAutoFit/>
          </a:bodyPr>
          <a:lstStyle/>
          <a:p>
            <a:r>
              <a:rPr lang="uk-UA" sz="2000" b="1" dirty="0">
                <a:latin typeface="Times New Roman" panose="02020603050405020304" pitchFamily="18" charset="0"/>
                <a:cs typeface="Times New Roman" panose="02020603050405020304" pitchFamily="18" charset="0"/>
              </a:rPr>
              <a:t>Підставою для прийняття рішення про анулювання ліцензії є:</a:t>
            </a:r>
          </a:p>
          <a:p>
            <a:r>
              <a:rPr lang="uk-UA" sz="2000" dirty="0">
                <a:latin typeface="Times New Roman" panose="02020603050405020304" pitchFamily="18" charset="0"/>
                <a:cs typeface="Times New Roman" panose="02020603050405020304" pitchFamily="18" charset="0"/>
              </a:rPr>
              <a:t>1) заява ліцензіата про анулювання власної ліцензії;</a:t>
            </a:r>
          </a:p>
          <a:p>
            <a:r>
              <a:rPr lang="uk-UA" sz="2000" dirty="0">
                <a:latin typeface="Times New Roman" panose="02020603050405020304" pitchFamily="18" charset="0"/>
                <a:cs typeface="Times New Roman" panose="02020603050405020304" pitchFamily="18" charset="0"/>
              </a:rPr>
              <a:t>2) набрання чинності рішенням органу ліцензування про анулювання ліцензії або скасування такого рішення спеціально уповноваженим органом з питань ліцензування;</a:t>
            </a:r>
          </a:p>
          <a:p>
            <a:r>
              <a:rPr lang="uk-UA" sz="2000" dirty="0">
                <a:latin typeface="Times New Roman" panose="02020603050405020304" pitchFamily="18" charset="0"/>
                <a:cs typeface="Times New Roman" panose="02020603050405020304" pitchFamily="18" charset="0"/>
              </a:rPr>
              <a:t>3) наявність у Єдиному державному реєстрі відомостей про державну реєстрацію припинення юридичної особи;</a:t>
            </a:r>
          </a:p>
          <a:p>
            <a:r>
              <a:rPr lang="uk-UA" sz="2000" dirty="0">
                <a:latin typeface="Times New Roman" panose="02020603050405020304" pitchFamily="18" charset="0"/>
                <a:cs typeface="Times New Roman" panose="02020603050405020304" pitchFamily="18" charset="0"/>
              </a:rPr>
              <a:t>4) подання копії свідоцтва про смерть фізичної особи - підприємця (у разі відсутності правонаступника);</a:t>
            </a:r>
          </a:p>
          <a:p>
            <a:r>
              <a:rPr lang="uk-UA" sz="2000" dirty="0">
                <a:latin typeface="Times New Roman" panose="02020603050405020304" pitchFamily="18" charset="0"/>
                <a:cs typeface="Times New Roman" panose="02020603050405020304" pitchFamily="18" charset="0"/>
              </a:rPr>
              <a:t>5) акт про невиконання розпорядження про усунення порушень ліцензійних умов, встановлених для виду господарської діяльності;</a:t>
            </a:r>
          </a:p>
          <a:p>
            <a:r>
              <a:rPr lang="uk-UA" sz="2000" dirty="0">
                <a:latin typeface="Times New Roman" panose="02020603050405020304" pitchFamily="18" charset="0"/>
                <a:cs typeface="Times New Roman" panose="02020603050405020304" pitchFamily="18" charset="0"/>
              </a:rPr>
              <a:t>6) акт про повторне порушення ліцензіатом ліцензійних умов;</a:t>
            </a:r>
          </a:p>
          <a:p>
            <a:r>
              <a:rPr lang="uk-UA" sz="2000" dirty="0">
                <a:latin typeface="Times New Roman" panose="02020603050405020304" pitchFamily="18" charset="0"/>
                <a:cs typeface="Times New Roman" panose="02020603050405020304" pitchFamily="18" charset="0"/>
              </a:rPr>
              <a:t>7) акт про виявлення недостовірності даних у документах, поданих суб’єктом господарювання разом із заявою про отримання ліцензії;</a:t>
            </a:r>
          </a:p>
          <a:p>
            <a:r>
              <a:rPr lang="uk-UA" sz="2000" dirty="0">
                <a:latin typeface="Times New Roman" panose="02020603050405020304" pitchFamily="18" charset="0"/>
                <a:cs typeface="Times New Roman" panose="02020603050405020304" pitchFamily="18" charset="0"/>
              </a:rPr>
              <a:t>8) акт про відмову ліцензіата у проведенні перевірки органом ліцензування; </a:t>
            </a:r>
          </a:p>
          <a:p>
            <a:r>
              <a:rPr lang="uk-UA" sz="2000" dirty="0">
                <a:latin typeface="Times New Roman" panose="02020603050405020304" pitchFamily="18" charset="0"/>
                <a:cs typeface="Times New Roman" panose="02020603050405020304" pitchFamily="18" charset="0"/>
              </a:rPr>
              <a:t>9) акт про документальне підтвердження встановлення факту контролю (вирішального впливу) за діяльністю ліцензіата осіб інших держав, що здійснюють збройну агресію проти України.</a:t>
            </a:r>
          </a:p>
        </p:txBody>
      </p:sp>
    </p:spTree>
    <p:extLst>
      <p:ext uri="{BB962C8B-B14F-4D97-AF65-F5344CB8AC3E}">
        <p14:creationId xmlns:p14="http://schemas.microsoft.com/office/powerpoint/2010/main" val="2816960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730624"/>
            <a:ext cx="7772400" cy="3003176"/>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b="1" i="1" dirty="0" smtClean="0">
                <a:solidFill>
                  <a:schemeClr val="tx1"/>
                </a:solidFill>
                <a:latin typeface="Times New Roman" panose="02020603050405020304" pitchFamily="18" charset="0"/>
                <a:cs typeface="Times New Roman" panose="02020603050405020304" pitchFamily="18" charset="0"/>
              </a:rPr>
              <a:t>Припинення суб’єкта підприємництва </a:t>
            </a:r>
            <a:r>
              <a:rPr lang="uk-UA" dirty="0" smtClean="0">
                <a:solidFill>
                  <a:schemeClr val="tx1"/>
                </a:solidFill>
                <a:latin typeface="Times New Roman" panose="02020603050405020304" pitchFamily="18" charset="0"/>
                <a:cs typeface="Times New Roman" panose="02020603050405020304" pitchFamily="18" charset="0"/>
              </a:rPr>
              <a:t>– такий саме закономірний та органічний процес, як і його створення. Діяльність суб’єктів підприємництва не обмежується певним часом, вона є безстроковою. Припинення суб’єктів господарювання регулюється значною кількістю нормативно-правових актів, до яких насамперед належать Цивільний кодекс, Закони України «Про державну реєстрацію юридичних осіб, фізичних осіб-підприємців та громадських формувань», «Про відновлення платоспроможності боржника або визнання його банкрутом».</a:t>
            </a:r>
            <a:endParaRPr lang="uk-UA" dirty="0">
              <a:solidFill>
                <a:schemeClr val="tx1"/>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914400" y="228600"/>
            <a:ext cx="7924800" cy="400110"/>
          </a:xfrm>
          <a:prstGeom prst="rect">
            <a:avLst/>
          </a:prstGeom>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lgn="ctr"/>
            <a:r>
              <a:rPr lang="uk-UA" sz="2000" b="1" i="1" dirty="0" smtClean="0">
                <a:latin typeface="Times New Roman" pitchFamily="18" charset="0"/>
                <a:cs typeface="Times New Roman" pitchFamily="18" charset="0"/>
              </a:rPr>
              <a:t>3.5</a:t>
            </a:r>
            <a:r>
              <a:rPr lang="uk-UA" sz="2000" b="1" i="1" dirty="0">
                <a:latin typeface="Times New Roman" pitchFamily="18" charset="0"/>
                <a:cs typeface="Times New Roman" pitchFamily="18" charset="0"/>
              </a:rPr>
              <a:t>. Припинення підприємницької діяльності</a:t>
            </a:r>
            <a:endParaRPr lang="uk-UA" sz="2000" b="1" i="1" dirty="0" smtClean="0">
              <a:latin typeface="Times New Roman" pitchFamily="18" charset="0"/>
              <a:cs typeface="Times New Roman" pitchFamily="18" charset="0"/>
            </a:endParaRPr>
          </a:p>
        </p:txBody>
      </p:sp>
      <p:sp>
        <p:nvSpPr>
          <p:cNvPr id="7" name="Скругленный прямоугольник 6"/>
          <p:cNvSpPr/>
          <p:nvPr/>
        </p:nvSpPr>
        <p:spPr>
          <a:xfrm>
            <a:off x="1111624" y="3786408"/>
            <a:ext cx="7772400" cy="2233392"/>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sz="2000" b="1" i="1" dirty="0">
                <a:solidFill>
                  <a:schemeClr val="tx1"/>
                </a:solidFill>
                <a:latin typeface="Times New Roman" panose="02020603050405020304" pitchFamily="18" charset="0"/>
                <a:cs typeface="Times New Roman" panose="02020603050405020304" pitchFamily="18" charset="0"/>
              </a:rPr>
              <a:t>Згідно з </a:t>
            </a:r>
            <a:r>
              <a:rPr lang="uk-UA" sz="2000" b="1" i="1" dirty="0" smtClean="0">
                <a:solidFill>
                  <a:schemeClr val="tx1"/>
                </a:solidFill>
                <a:latin typeface="Times New Roman" panose="02020603050405020304" pitchFamily="18" charset="0"/>
                <a:cs typeface="Times New Roman" panose="02020603050405020304" pitchFamily="18" charset="0"/>
              </a:rPr>
              <a:t>законодавством України підприємницька </a:t>
            </a:r>
            <a:r>
              <a:rPr lang="uk-UA" sz="2000" b="1" i="1" dirty="0">
                <a:solidFill>
                  <a:schemeClr val="tx1"/>
                </a:solidFill>
                <a:latin typeface="Times New Roman" panose="02020603050405020304" pitchFamily="18" charset="0"/>
                <a:cs typeface="Times New Roman" panose="02020603050405020304" pitchFamily="18" charset="0"/>
              </a:rPr>
              <a:t>діяльність припиняється на таких підставах:</a:t>
            </a:r>
          </a:p>
          <a:p>
            <a:pPr algn="just"/>
            <a:r>
              <a:rPr lang="uk-UA" sz="2000" dirty="0">
                <a:solidFill>
                  <a:schemeClr val="tx1"/>
                </a:solidFill>
                <a:latin typeface="Times New Roman" panose="02020603050405020304" pitchFamily="18" charset="0"/>
                <a:cs typeface="Times New Roman" panose="02020603050405020304" pitchFamily="18" charset="0"/>
              </a:rPr>
              <a:t>- з власної ініціативи підприємця;</a:t>
            </a:r>
          </a:p>
          <a:p>
            <a:pPr algn="just"/>
            <a:r>
              <a:rPr lang="uk-UA" sz="2000" dirty="0">
                <a:solidFill>
                  <a:schemeClr val="tx1"/>
                </a:solidFill>
                <a:latin typeface="Times New Roman" panose="02020603050405020304" pitchFamily="18" charset="0"/>
                <a:cs typeface="Times New Roman" panose="02020603050405020304" pitchFamily="18" charset="0"/>
              </a:rPr>
              <a:t>- у разі закінчення строку дії ліцензії;</a:t>
            </a:r>
          </a:p>
          <a:p>
            <a:pPr algn="just"/>
            <a:r>
              <a:rPr lang="uk-UA" sz="2000" dirty="0">
                <a:solidFill>
                  <a:schemeClr val="tx1"/>
                </a:solidFill>
                <a:latin typeface="Times New Roman" panose="02020603050405020304" pitchFamily="18" charset="0"/>
                <a:cs typeface="Times New Roman" panose="02020603050405020304" pitchFamily="18" charset="0"/>
              </a:rPr>
              <a:t>- у разі припинення існування підприємця;</a:t>
            </a:r>
          </a:p>
          <a:p>
            <a:pPr algn="just"/>
            <a:r>
              <a:rPr lang="uk-UA" sz="2000" dirty="0">
                <a:solidFill>
                  <a:schemeClr val="tx1"/>
                </a:solidFill>
                <a:latin typeface="Times New Roman" panose="02020603050405020304" pitchFamily="18" charset="0"/>
                <a:cs typeface="Times New Roman" panose="02020603050405020304" pitchFamily="18" charset="0"/>
              </a:rPr>
              <a:t>- на підставі рішення </a:t>
            </a:r>
            <a:r>
              <a:rPr lang="uk-UA" sz="2000" dirty="0" smtClean="0">
                <a:solidFill>
                  <a:schemeClr val="tx1"/>
                </a:solidFill>
                <a:latin typeface="Times New Roman" panose="02020603050405020304" pitchFamily="18" charset="0"/>
                <a:cs typeface="Times New Roman" panose="02020603050405020304" pitchFamily="18" charset="0"/>
              </a:rPr>
              <a:t>суду.</a:t>
            </a:r>
            <a:endParaRPr lang="uk-UA"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6626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1295400"/>
            <a:ext cx="7772400" cy="44958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b="1" i="1" dirty="0" smtClean="0">
                <a:solidFill>
                  <a:schemeClr val="tx1"/>
                </a:solidFill>
                <a:latin typeface="Times New Roman" panose="02020603050405020304" pitchFamily="18" charset="0"/>
                <a:cs typeface="Times New Roman" panose="02020603050405020304" pitchFamily="18" charset="0"/>
              </a:rPr>
              <a:t>Правильний </a:t>
            </a:r>
            <a:r>
              <a:rPr lang="uk-UA" b="1" i="1" dirty="0">
                <a:solidFill>
                  <a:schemeClr val="tx1"/>
                </a:solidFill>
                <a:latin typeface="Times New Roman" panose="02020603050405020304" pitchFamily="18" charset="0"/>
                <a:cs typeface="Times New Roman" panose="02020603050405020304" pitchFamily="18" charset="0"/>
              </a:rPr>
              <a:t>алгоритм дій для припинення підприємницької діяльності фізичної особи-підприємця буде таким:</a:t>
            </a:r>
          </a:p>
          <a:p>
            <a:pPr algn="just"/>
            <a:r>
              <a:rPr lang="uk-UA" dirty="0">
                <a:solidFill>
                  <a:schemeClr val="tx1"/>
                </a:solidFill>
                <a:latin typeface="Times New Roman" panose="02020603050405020304" pitchFamily="18" charset="0"/>
                <a:cs typeface="Times New Roman" panose="02020603050405020304" pitchFamily="18" charset="0"/>
              </a:rPr>
              <a:t>1. Подати заяву </a:t>
            </a:r>
            <a:r>
              <a:rPr lang="uk-UA" dirty="0" err="1">
                <a:solidFill>
                  <a:schemeClr val="tx1"/>
                </a:solidFill>
                <a:latin typeface="Times New Roman" panose="02020603050405020304" pitchFamily="18" charset="0"/>
                <a:cs typeface="Times New Roman" panose="02020603050405020304" pitchFamily="18" charset="0"/>
              </a:rPr>
              <a:t>держреєстратору</a:t>
            </a:r>
            <a:r>
              <a:rPr lang="uk-UA" dirty="0">
                <a:solidFill>
                  <a:schemeClr val="tx1"/>
                </a:solidFill>
                <a:latin typeface="Times New Roman" panose="02020603050405020304" pitchFamily="18" charset="0"/>
                <a:cs typeface="Times New Roman" panose="02020603050405020304" pitchFamily="18" charset="0"/>
              </a:rPr>
              <a:t> про реєстрацію припинення підприємницької діяльності.</a:t>
            </a:r>
          </a:p>
          <a:p>
            <a:pPr algn="just"/>
            <a:r>
              <a:rPr lang="uk-UA" dirty="0">
                <a:solidFill>
                  <a:schemeClr val="tx1"/>
                </a:solidFill>
                <a:latin typeface="Times New Roman" panose="02020603050405020304" pitchFamily="18" charset="0"/>
                <a:cs typeface="Times New Roman" panose="02020603050405020304" pitchFamily="18" charset="0"/>
              </a:rPr>
              <a:t>2. Подати річні звіти, якщо вони не подані раніше.</a:t>
            </a:r>
          </a:p>
          <a:p>
            <a:pPr algn="just"/>
            <a:r>
              <a:rPr lang="uk-UA" dirty="0">
                <a:solidFill>
                  <a:schemeClr val="tx1"/>
                </a:solidFill>
                <a:latin typeface="Times New Roman" panose="02020603050405020304" pitchFamily="18" charset="0"/>
                <a:cs typeface="Times New Roman" panose="02020603050405020304" pitchFamily="18" charset="0"/>
              </a:rPr>
              <a:t>3. Якщо фізична особа-підприємець була на єдиному податку, сплатити єдиний податок та єдиний соціальний внесок за місяць, в якому було подано заяву </a:t>
            </a:r>
            <a:r>
              <a:rPr lang="uk-UA" dirty="0" err="1">
                <a:solidFill>
                  <a:schemeClr val="tx1"/>
                </a:solidFill>
                <a:latin typeface="Times New Roman" panose="02020603050405020304" pitchFamily="18" charset="0"/>
                <a:cs typeface="Times New Roman" panose="02020603050405020304" pitchFamily="18" charset="0"/>
              </a:rPr>
              <a:t>держреєстратору</a:t>
            </a:r>
            <a:r>
              <a:rPr lang="uk-UA" dirty="0">
                <a:solidFill>
                  <a:schemeClr val="tx1"/>
                </a:solidFill>
                <a:latin typeface="Times New Roman" panose="02020603050405020304" pitchFamily="18" charset="0"/>
                <a:cs typeface="Times New Roman" panose="02020603050405020304" pitchFamily="18" charset="0"/>
              </a:rPr>
              <a:t>. Якщо єдиний соціальний внесок не було сплачено за попередній період, його також необхідно сплатити.</a:t>
            </a:r>
          </a:p>
          <a:p>
            <a:pPr algn="just"/>
            <a:r>
              <a:rPr lang="uk-UA" dirty="0">
                <a:solidFill>
                  <a:schemeClr val="tx1"/>
                </a:solidFill>
                <a:latin typeface="Times New Roman" panose="02020603050405020304" pitchFamily="18" charset="0"/>
                <a:cs typeface="Times New Roman" panose="02020603050405020304" pitchFamily="18" charset="0"/>
              </a:rPr>
              <a:t>4. У разі, якщо фізична особа-підприємець перебуває на загальній системі оподаткування, сплатити єдиний соціальний внесок за місяць, в якому було подано заяву </a:t>
            </a:r>
            <a:r>
              <a:rPr lang="uk-UA" dirty="0" err="1">
                <a:solidFill>
                  <a:schemeClr val="tx1"/>
                </a:solidFill>
                <a:latin typeface="Times New Roman" panose="02020603050405020304" pitchFamily="18" charset="0"/>
                <a:cs typeface="Times New Roman" panose="02020603050405020304" pitchFamily="18" charset="0"/>
              </a:rPr>
              <a:t>держреєстратору</a:t>
            </a:r>
            <a:r>
              <a:rPr lang="uk-UA" dirty="0" smtClean="0">
                <a:solidFill>
                  <a:schemeClr val="tx1"/>
                </a:solidFill>
                <a:latin typeface="Times New Roman" panose="02020603050405020304" pitchFamily="18" charset="0"/>
                <a:cs typeface="Times New Roman" panose="02020603050405020304" pitchFamily="18" charset="0"/>
              </a:rPr>
              <a:t>.</a:t>
            </a:r>
          </a:p>
          <a:p>
            <a:pPr algn="just"/>
            <a:r>
              <a:rPr lang="uk-UA" dirty="0" smtClean="0">
                <a:solidFill>
                  <a:schemeClr val="tx1"/>
                </a:solidFill>
                <a:latin typeface="Times New Roman" panose="02020603050405020304" pitchFamily="18" charset="0"/>
                <a:cs typeface="Times New Roman" panose="02020603050405020304" pitchFamily="18" charset="0"/>
              </a:rPr>
              <a:t>5. Звільнити належним чином найманих працівників.</a:t>
            </a:r>
            <a:endParaRPr lang="uk-UA" dirty="0">
              <a:solidFill>
                <a:schemeClr val="tx1"/>
              </a:solidFill>
              <a:latin typeface="Times New Roman" panose="02020603050405020304" pitchFamily="18" charset="0"/>
              <a:cs typeface="Times New Roman" panose="02020603050405020304" pitchFamily="18" charset="0"/>
            </a:endParaRPr>
          </a:p>
          <a:p>
            <a:pPr algn="just"/>
            <a:r>
              <a:rPr lang="uk-UA" dirty="0" smtClean="0">
                <a:solidFill>
                  <a:schemeClr val="tx1"/>
                </a:solidFill>
                <a:latin typeface="Times New Roman" panose="02020603050405020304" pitchFamily="18" charset="0"/>
                <a:cs typeface="Times New Roman" panose="02020603050405020304" pitchFamily="18" charset="0"/>
              </a:rPr>
              <a:t>6. </a:t>
            </a:r>
            <a:r>
              <a:rPr lang="uk-UA" dirty="0">
                <a:solidFill>
                  <a:schemeClr val="tx1"/>
                </a:solidFill>
                <a:latin typeface="Times New Roman" panose="02020603050405020304" pitchFamily="18" charset="0"/>
                <a:cs typeface="Times New Roman" panose="02020603050405020304" pitchFamily="18" charset="0"/>
              </a:rPr>
              <a:t>Подати ліквідаційні звіти.</a:t>
            </a:r>
          </a:p>
          <a:p>
            <a:pPr algn="just"/>
            <a:r>
              <a:rPr lang="uk-UA" dirty="0" smtClean="0">
                <a:solidFill>
                  <a:schemeClr val="tx1"/>
                </a:solidFill>
                <a:latin typeface="Times New Roman" panose="02020603050405020304" pitchFamily="18" charset="0"/>
                <a:cs typeface="Times New Roman" panose="02020603050405020304" pitchFamily="18" charset="0"/>
              </a:rPr>
              <a:t>7. </a:t>
            </a:r>
            <a:r>
              <a:rPr lang="uk-UA" dirty="0">
                <a:solidFill>
                  <a:schemeClr val="tx1"/>
                </a:solidFill>
                <a:latin typeface="Times New Roman" panose="02020603050405020304" pitchFamily="18" charset="0"/>
                <a:cs typeface="Times New Roman" panose="02020603050405020304" pitchFamily="18" charset="0"/>
              </a:rPr>
              <a:t>Закрити рахунок у </a:t>
            </a:r>
            <a:r>
              <a:rPr lang="uk-UA" dirty="0" smtClean="0">
                <a:solidFill>
                  <a:schemeClr val="tx1"/>
                </a:solidFill>
                <a:latin typeface="Times New Roman" panose="02020603050405020304" pitchFamily="18" charset="0"/>
                <a:cs typeface="Times New Roman" panose="02020603050405020304" pitchFamily="18" charset="0"/>
              </a:rPr>
              <a:t>банку.</a:t>
            </a:r>
            <a:endParaRPr lang="uk-UA" dirty="0">
              <a:solidFill>
                <a:schemeClr val="tx1"/>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143000" y="228600"/>
            <a:ext cx="7696200" cy="707886"/>
          </a:xfrm>
          <a:prstGeom prst="rect">
            <a:avLst/>
          </a:prstGeom>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lgn="ctr"/>
            <a:r>
              <a:rPr lang="uk-UA" sz="2000" b="1" i="1" dirty="0">
                <a:latin typeface="Times New Roman" pitchFamily="18" charset="0"/>
                <a:cs typeface="Times New Roman" pitchFamily="18" charset="0"/>
              </a:rPr>
              <a:t>Припинення підприємницької діяльності фізичної </a:t>
            </a:r>
            <a:endParaRPr lang="uk-UA" sz="2000" b="1" i="1" dirty="0" smtClean="0">
              <a:latin typeface="Times New Roman" pitchFamily="18" charset="0"/>
              <a:cs typeface="Times New Roman" pitchFamily="18" charset="0"/>
            </a:endParaRPr>
          </a:p>
          <a:p>
            <a:pPr marL="457200" indent="-457200" algn="ctr"/>
            <a:r>
              <a:rPr lang="uk-UA" sz="2000" b="1" i="1" dirty="0" smtClean="0">
                <a:latin typeface="Times New Roman" pitchFamily="18" charset="0"/>
                <a:cs typeface="Times New Roman" pitchFamily="18" charset="0"/>
              </a:rPr>
              <a:t>особи-підприємця</a:t>
            </a:r>
          </a:p>
        </p:txBody>
      </p:sp>
    </p:spTree>
    <p:extLst>
      <p:ext uri="{BB962C8B-B14F-4D97-AF65-F5344CB8AC3E}">
        <p14:creationId xmlns:p14="http://schemas.microsoft.com/office/powerpoint/2010/main" val="40929692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762000"/>
            <a:ext cx="7772400" cy="19050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b="1" i="1" dirty="0" smtClean="0">
                <a:solidFill>
                  <a:schemeClr val="tx1"/>
                </a:solidFill>
                <a:latin typeface="Times New Roman" panose="02020603050405020304" pitchFamily="18" charset="0"/>
                <a:cs typeface="Times New Roman" panose="02020603050405020304" pitchFamily="18" charset="0"/>
              </a:rPr>
              <a:t>Ліквідація – </a:t>
            </a:r>
            <a:r>
              <a:rPr lang="uk-UA" dirty="0" smtClean="0">
                <a:solidFill>
                  <a:schemeClr val="tx1"/>
                </a:solidFill>
                <a:latin typeface="Times New Roman" panose="02020603050405020304" pitchFamily="18" charset="0"/>
                <a:cs typeface="Times New Roman" panose="02020603050405020304" pitchFamily="18" charset="0"/>
              </a:rPr>
              <a:t>це регламентована законодавством процедура, результатом якої є припинення діяльності суб’єкта господарювання без переходу майнових прав і обов’язків у порядку правонаступництва до інших. Юридична особа ліквідується за рішенням її учасників або органу юридичної особи, уповноваженого на це установчими документами, а також за рішенням суду.</a:t>
            </a:r>
            <a:endParaRPr lang="uk-UA" dirty="0">
              <a:solidFill>
                <a:schemeClr val="tx1"/>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143000" y="228600"/>
            <a:ext cx="7696200" cy="400110"/>
          </a:xfrm>
          <a:prstGeom prst="rect">
            <a:avLst/>
          </a:prstGeom>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lgn="ctr"/>
            <a:r>
              <a:rPr lang="uk-UA" sz="2000" b="1" i="1" dirty="0">
                <a:latin typeface="Times New Roman" pitchFamily="18" charset="0"/>
                <a:cs typeface="Times New Roman" pitchFamily="18" charset="0"/>
              </a:rPr>
              <a:t>Ліквідація та реорганізація суб’єктів підприємництва</a:t>
            </a:r>
            <a:endParaRPr lang="uk-UA" sz="2000" b="1" i="1" dirty="0" smtClean="0">
              <a:latin typeface="Times New Roman" pitchFamily="18" charset="0"/>
              <a:cs typeface="Times New Roman" pitchFamily="18" charset="0"/>
            </a:endParaRPr>
          </a:p>
        </p:txBody>
      </p:sp>
      <p:sp>
        <p:nvSpPr>
          <p:cNvPr id="4" name="Скругленный прямоугольник 3"/>
          <p:cNvSpPr/>
          <p:nvPr/>
        </p:nvSpPr>
        <p:spPr>
          <a:xfrm>
            <a:off x="1066800" y="2800290"/>
            <a:ext cx="7924800" cy="390531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sz="1700" b="1" i="1" dirty="0" smtClean="0">
                <a:solidFill>
                  <a:schemeClr val="tx1"/>
                </a:solidFill>
                <a:latin typeface="Times New Roman" panose="02020603050405020304" pitchFamily="18" charset="0"/>
                <a:cs typeface="Times New Roman" panose="02020603050405020304" pitchFamily="18" charset="0"/>
              </a:rPr>
              <a:t>У добровільному порядку суб’єкт господарювання ліквідується за таких підстав:</a:t>
            </a:r>
          </a:p>
          <a:p>
            <a:pPr algn="just"/>
            <a:r>
              <a:rPr lang="uk-UA" sz="1700" dirty="0" smtClean="0">
                <a:solidFill>
                  <a:schemeClr val="tx1"/>
                </a:solidFill>
                <a:latin typeface="Times New Roman" panose="02020603050405020304" pitchFamily="18" charset="0"/>
                <a:cs typeface="Times New Roman" panose="02020603050405020304" pitchFamily="18" charset="0"/>
              </a:rPr>
              <a:t>• за рішенням його учасників або органу юридичної особи, уповноваженого на це установчими документами;</a:t>
            </a:r>
          </a:p>
          <a:p>
            <a:pPr algn="just"/>
            <a:r>
              <a:rPr lang="uk-UA" sz="1700" dirty="0" smtClean="0">
                <a:solidFill>
                  <a:schemeClr val="tx1"/>
                </a:solidFill>
                <a:latin typeface="Times New Roman" panose="02020603050405020304" pitchFamily="18" charset="0"/>
                <a:cs typeface="Times New Roman" panose="02020603050405020304" pitchFamily="18" charset="0"/>
              </a:rPr>
              <a:t>• у зв’язку із закінченням строку, на який він створювався;</a:t>
            </a:r>
          </a:p>
          <a:p>
            <a:pPr algn="just"/>
            <a:r>
              <a:rPr lang="uk-UA" sz="1700" dirty="0" smtClean="0">
                <a:solidFill>
                  <a:schemeClr val="tx1"/>
                </a:solidFill>
                <a:latin typeface="Times New Roman" panose="02020603050405020304" pitchFamily="18" charset="0"/>
                <a:cs typeface="Times New Roman" panose="02020603050405020304" pitchFamily="18" charset="0"/>
              </a:rPr>
              <a:t>• у разі досягнення мети, заради якої його було створено;</a:t>
            </a:r>
          </a:p>
          <a:p>
            <a:pPr algn="just"/>
            <a:r>
              <a:rPr lang="uk-UA" sz="1700" dirty="0" smtClean="0">
                <a:solidFill>
                  <a:schemeClr val="tx1"/>
                </a:solidFill>
                <a:latin typeface="Times New Roman" panose="02020603050405020304" pitchFamily="18" charset="0"/>
                <a:cs typeface="Times New Roman" panose="02020603050405020304" pitchFamily="18" charset="0"/>
              </a:rPr>
              <a:t>• в інших випадках, передбачених установчими документами.</a:t>
            </a:r>
          </a:p>
          <a:p>
            <a:pPr algn="just"/>
            <a:r>
              <a:rPr lang="uk-UA" sz="1700" b="1" i="1" dirty="0" smtClean="0">
                <a:solidFill>
                  <a:schemeClr val="tx1"/>
                </a:solidFill>
                <a:latin typeface="Times New Roman" panose="02020603050405020304" pitchFamily="18" charset="0"/>
                <a:cs typeface="Times New Roman" panose="02020603050405020304" pitchFamily="18" charset="0"/>
              </a:rPr>
              <a:t>Підставами для примусової ліквідації суб’єкта господарювання можуть бути:</a:t>
            </a:r>
          </a:p>
          <a:p>
            <a:pPr algn="just"/>
            <a:r>
              <a:rPr lang="uk-UA" sz="1700" dirty="0">
                <a:solidFill>
                  <a:schemeClr val="tx1"/>
                </a:solidFill>
                <a:latin typeface="Times New Roman" panose="02020603050405020304" pitchFamily="18" charset="0"/>
                <a:cs typeface="Times New Roman" panose="02020603050405020304" pitchFamily="18" charset="0"/>
              </a:rPr>
              <a:t>• рішення суду про ліквідацію юридичної особи через допущені під час її створення порушення, які не можна усунути, за позовом учасника юридичної особи або відповідного органу державної влади;</a:t>
            </a:r>
          </a:p>
          <a:p>
            <a:pPr algn="just"/>
            <a:r>
              <a:rPr lang="uk-UA" sz="1700" dirty="0">
                <a:solidFill>
                  <a:schemeClr val="tx1"/>
                </a:solidFill>
                <a:latin typeface="Times New Roman" panose="02020603050405020304" pitchFamily="18" charset="0"/>
                <a:cs typeface="Times New Roman" panose="02020603050405020304" pitchFamily="18" charset="0"/>
              </a:rPr>
              <a:t>• рішення суду про ліквідацію юридичної особи в інших випадках, встановлених законом;</a:t>
            </a:r>
          </a:p>
          <a:p>
            <a:pPr algn="just"/>
            <a:r>
              <a:rPr lang="uk-UA" sz="1700" dirty="0">
                <a:solidFill>
                  <a:schemeClr val="tx1"/>
                </a:solidFill>
                <a:latin typeface="Times New Roman" panose="02020603050405020304" pitchFamily="18" charset="0"/>
                <a:cs typeface="Times New Roman" panose="02020603050405020304" pitchFamily="18" charset="0"/>
              </a:rPr>
              <a:t>• позов відповідного органу державної влади.</a:t>
            </a:r>
          </a:p>
        </p:txBody>
      </p:sp>
    </p:spTree>
    <p:extLst>
      <p:ext uri="{BB962C8B-B14F-4D97-AF65-F5344CB8AC3E}">
        <p14:creationId xmlns:p14="http://schemas.microsoft.com/office/powerpoint/2010/main" val="3520078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3000" y="1066800"/>
            <a:ext cx="7772400" cy="6858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dirty="0" smtClean="0">
                <a:solidFill>
                  <a:schemeClr val="tx1"/>
                </a:solidFill>
                <a:latin typeface="Times New Roman" panose="02020603050405020304" pitchFamily="18" charset="0"/>
                <a:cs typeface="Times New Roman" panose="02020603050405020304" pitchFamily="18" charset="0"/>
              </a:rPr>
              <a:t>1. Ухвалення рішення власниками (учасниками, акціонерами) компанії про її добровільну ліквідацію (оформлюється відповідним протоколом). </a:t>
            </a:r>
            <a:endParaRPr lang="uk-UA" dirty="0">
              <a:solidFill>
                <a:schemeClr val="tx1"/>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143000" y="228600"/>
            <a:ext cx="7696200" cy="707886"/>
          </a:xfrm>
          <a:prstGeom prst="rect">
            <a:avLst/>
          </a:prstGeom>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lgn="ctr"/>
            <a:r>
              <a:rPr lang="uk-UA" sz="2000" b="1" i="1" dirty="0">
                <a:latin typeface="Times New Roman" pitchFamily="18" charset="0"/>
                <a:cs typeface="Times New Roman" pitchFamily="18" charset="0"/>
              </a:rPr>
              <a:t>Етапи ліквідації юридичної особи – суб’єкта підприємницької діяльності:</a:t>
            </a:r>
            <a:endParaRPr lang="uk-UA" sz="2000" b="1" i="1" dirty="0" smtClean="0">
              <a:latin typeface="Times New Roman" pitchFamily="18" charset="0"/>
              <a:cs typeface="Times New Roman" pitchFamily="18" charset="0"/>
            </a:endParaRPr>
          </a:p>
        </p:txBody>
      </p:sp>
      <p:sp>
        <p:nvSpPr>
          <p:cNvPr id="4" name="Скругленный прямоугольник 3"/>
          <p:cNvSpPr/>
          <p:nvPr/>
        </p:nvSpPr>
        <p:spPr>
          <a:xfrm>
            <a:off x="1143000" y="1882914"/>
            <a:ext cx="7772400" cy="6858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dirty="0">
                <a:solidFill>
                  <a:schemeClr val="tx1"/>
                </a:solidFill>
                <a:latin typeface="Times New Roman" panose="02020603050405020304" pitchFamily="18" charset="0"/>
                <a:cs typeface="Times New Roman" panose="02020603050405020304" pitchFamily="18" charset="0"/>
              </a:rPr>
              <a:t>2. </a:t>
            </a:r>
            <a:r>
              <a:rPr lang="uk-UA" dirty="0" smtClean="0">
                <a:solidFill>
                  <a:schemeClr val="tx1"/>
                </a:solidFill>
                <a:latin typeface="Times New Roman" panose="02020603050405020304" pitchFamily="18" charset="0"/>
                <a:cs typeface="Times New Roman" panose="02020603050405020304" pitchFamily="18" charset="0"/>
              </a:rPr>
              <a:t>Направлення повідомлення державному реєстратору Державної реєстраційної служби України про початок процедури ліквідації компанії. </a:t>
            </a:r>
            <a:endParaRPr lang="uk-UA" dirty="0">
              <a:solidFill>
                <a:schemeClr val="tx1"/>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1156447" y="2654856"/>
            <a:ext cx="7772400" cy="6858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dirty="0" smtClean="0">
                <a:solidFill>
                  <a:schemeClr val="tx1"/>
                </a:solidFill>
                <a:latin typeface="Times New Roman" panose="02020603050405020304" pitchFamily="18" charset="0"/>
                <a:cs typeface="Times New Roman" panose="02020603050405020304" pitchFamily="18" charset="0"/>
              </a:rPr>
              <a:t>3. Направлення повідомлення іншим державним органам влади (податковим органам) про початок процедури ліквідації компанії. </a:t>
            </a:r>
            <a:endParaRPr lang="uk-UA" dirty="0">
              <a:solidFill>
                <a:schemeClr val="tx1"/>
              </a:solidFill>
              <a:latin typeface="Times New Roman" panose="02020603050405020304" pitchFamily="18" charset="0"/>
              <a:cs typeface="Times New Roman" panose="02020603050405020304" pitchFamily="18" charset="0"/>
            </a:endParaRPr>
          </a:p>
        </p:txBody>
      </p:sp>
      <p:sp>
        <p:nvSpPr>
          <p:cNvPr id="8" name="Скругленный прямоугольник 7"/>
          <p:cNvSpPr/>
          <p:nvPr/>
        </p:nvSpPr>
        <p:spPr>
          <a:xfrm>
            <a:off x="1178859" y="3445705"/>
            <a:ext cx="7772400" cy="6858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dirty="0">
                <a:solidFill>
                  <a:schemeClr val="tx1"/>
                </a:solidFill>
                <a:latin typeface="Times New Roman" panose="02020603050405020304" pitchFamily="18" charset="0"/>
                <a:cs typeface="Times New Roman" panose="02020603050405020304" pitchFamily="18" charset="0"/>
              </a:rPr>
              <a:t>4. </a:t>
            </a:r>
            <a:r>
              <a:rPr lang="uk-UA" dirty="0" smtClean="0">
                <a:solidFill>
                  <a:schemeClr val="tx1"/>
                </a:solidFill>
                <a:latin typeface="Times New Roman" panose="02020603050405020304" pitchFamily="18" charset="0"/>
                <a:cs typeface="Times New Roman" panose="02020603050405020304" pitchFamily="18" charset="0"/>
              </a:rPr>
              <a:t>Виявлення кредиторів та повідомлення їм про початок процедури ліквідації компанії</a:t>
            </a:r>
            <a:r>
              <a:rPr lang="ru-RU" dirty="0" smtClean="0">
                <a:solidFill>
                  <a:schemeClr val="tx1"/>
                </a:solidFill>
                <a:latin typeface="Times New Roman" panose="02020603050405020304" pitchFamily="18" charset="0"/>
                <a:cs typeface="Times New Roman" panose="02020603050405020304" pitchFamily="18" charset="0"/>
              </a:rPr>
              <a:t>. </a:t>
            </a:r>
            <a:r>
              <a:rPr lang="uk-UA" dirty="0" smtClean="0">
                <a:solidFill>
                  <a:schemeClr val="tx1"/>
                </a:solidFill>
                <a:latin typeface="Times New Roman" panose="02020603050405020304" pitchFamily="18" charset="0"/>
                <a:cs typeface="Times New Roman" panose="02020603050405020304" pitchFamily="18" charset="0"/>
              </a:rPr>
              <a:t> </a:t>
            </a:r>
            <a:endParaRPr lang="uk-UA" dirty="0">
              <a:solidFill>
                <a:schemeClr val="tx1"/>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1237129" y="4141149"/>
            <a:ext cx="7655859" cy="1477328"/>
          </a:xfrm>
          <a:prstGeom prst="rect">
            <a:avLst/>
          </a:prstGeom>
        </p:spPr>
        <p:txBody>
          <a:bodyPr wrap="square">
            <a:spAutoFit/>
          </a:bodyPr>
          <a:lstStyle/>
          <a:p>
            <a:pPr algn="just"/>
            <a:r>
              <a:rPr lang="uk-UA" dirty="0">
                <a:latin typeface="Times New Roman" panose="02020603050405020304" pitchFamily="18" charset="0"/>
                <a:ea typeface="Times New Roman" panose="02020603050405020304" pitchFamily="18" charset="0"/>
              </a:rPr>
              <a:t>До комісії з припинення юридичної особи (комісії з реорганізації, ліквідаційної комісії) або ліквідатора з моменту призначення переходять повноваження щодо управління справами юридичної особи. Голова комісії, її члени або ліквідатор юридичної особи, що припиняється, представляють її у відносинах з третіми особами та виступають у суді від її імені.</a:t>
            </a:r>
            <a:endParaRPr lang="ru-RU" dirty="0"/>
          </a:p>
        </p:txBody>
      </p:sp>
      <p:sp>
        <p:nvSpPr>
          <p:cNvPr id="3" name="Прямоугольник 2"/>
          <p:cNvSpPr/>
          <p:nvPr/>
        </p:nvSpPr>
        <p:spPr>
          <a:xfrm>
            <a:off x="1111623" y="5729205"/>
            <a:ext cx="7781365" cy="104797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15000"/>
              </a:lnSpc>
              <a:spcAft>
                <a:spcPts val="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Ще одним видом припинення юридичної особи є реорганізація.</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uk-UA" b="1" i="1" dirty="0">
                <a:latin typeface="Times New Roman" panose="02020603050405020304" pitchFamily="18" charset="0"/>
                <a:ea typeface="Times New Roman" panose="02020603050405020304" pitchFamily="18" charset="0"/>
                <a:cs typeface="Times New Roman" panose="02020603050405020304" pitchFamily="18" charset="0"/>
              </a:rPr>
              <a:t>Суть реорганізації </a:t>
            </a:r>
            <a:r>
              <a:rPr lang="uk-UA" dirty="0">
                <a:latin typeface="Times New Roman" panose="02020603050405020304" pitchFamily="18" charset="0"/>
                <a:ea typeface="Times New Roman" panose="02020603050405020304" pitchFamily="18" charset="0"/>
                <a:cs typeface="Times New Roman" panose="02020603050405020304" pitchFamily="18" charset="0"/>
              </a:rPr>
              <a:t>полягає в припиненні діяльності одних і виникненні нових суб’єктів господарювання відповідних організаційно-правових форм.</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86370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Питання для обговорення</a:t>
            </a:r>
            <a:endParaRPr lang="ru-RU" dirty="0"/>
          </a:p>
        </p:txBody>
      </p:sp>
      <p:sp>
        <p:nvSpPr>
          <p:cNvPr id="3" name="Объект 2"/>
          <p:cNvSpPr>
            <a:spLocks noGrp="1"/>
          </p:cNvSpPr>
          <p:nvPr>
            <p:ph idx="1"/>
          </p:nvPr>
        </p:nvSpPr>
        <p:spPr>
          <a:xfrm>
            <a:off x="1066800" y="1447800"/>
            <a:ext cx="7866888" cy="4800600"/>
          </a:xfrm>
        </p:spPr>
        <p:txBody>
          <a:bodyPr>
            <a:normAutofit fontScale="70000" lnSpcReduction="20000"/>
          </a:bodyPr>
          <a:lstStyle/>
          <a:p>
            <a:pPr algn="just"/>
            <a:r>
              <a:rPr lang="uk-UA" dirty="0"/>
              <a:t>1. Що таке правове забезпечення (правова база) підприємницької діяльності? </a:t>
            </a:r>
          </a:p>
          <a:p>
            <a:pPr algn="just"/>
            <a:r>
              <a:rPr lang="uk-UA" dirty="0"/>
              <a:t>2. У чому полягала необхідність прийняття спеціального закону з питань розвитку підприємництва в Україні у 1991 р? </a:t>
            </a:r>
          </a:p>
          <a:p>
            <a:pPr algn="just"/>
            <a:r>
              <a:rPr lang="uk-UA" dirty="0" smtClean="0"/>
              <a:t>3. Назвіть законодавчі акти, які є основою регламентування підприємницької діяльності в Україні. </a:t>
            </a:r>
          </a:p>
          <a:p>
            <a:pPr algn="just"/>
            <a:r>
              <a:rPr lang="uk-UA" dirty="0" smtClean="0"/>
              <a:t>4.Визначте особливості законодавства у сфері підприємницької діяльності на сучасному етапі.</a:t>
            </a:r>
          </a:p>
          <a:p>
            <a:pPr algn="just"/>
            <a:r>
              <a:rPr lang="uk-UA" dirty="0" smtClean="0"/>
              <a:t>5</a:t>
            </a:r>
            <a:r>
              <a:rPr lang="uk-UA" dirty="0"/>
              <a:t>. Дайте характеристику основним ознакам підприємницької </a:t>
            </a:r>
            <a:r>
              <a:rPr lang="uk-UA" dirty="0" smtClean="0"/>
              <a:t>діяльності згідно визначення.</a:t>
            </a:r>
            <a:endParaRPr lang="uk-UA" dirty="0"/>
          </a:p>
          <a:p>
            <a:pPr algn="just"/>
            <a:r>
              <a:rPr lang="uk-UA" dirty="0"/>
              <a:t>6. Принципи </a:t>
            </a:r>
            <a:r>
              <a:rPr lang="uk-UA" dirty="0" smtClean="0"/>
              <a:t>підприємницької діяльності </a:t>
            </a:r>
            <a:r>
              <a:rPr lang="uk-UA" dirty="0"/>
              <a:t>в Україні. </a:t>
            </a:r>
          </a:p>
          <a:p>
            <a:pPr algn="just"/>
            <a:r>
              <a:rPr lang="uk-UA" dirty="0"/>
              <a:t>7. Які обмеження підприємницької діяльності є в Україні</a:t>
            </a:r>
            <a:r>
              <a:rPr lang="uk-UA" dirty="0" smtClean="0"/>
              <a:t>?</a:t>
            </a:r>
            <a:endParaRPr lang="uk-UA" dirty="0"/>
          </a:p>
          <a:p>
            <a:pPr algn="just"/>
            <a:r>
              <a:rPr lang="uk-UA" dirty="0"/>
              <a:t>8. Назвіть суб’єктів підприємницької </a:t>
            </a:r>
            <a:r>
              <a:rPr lang="uk-UA" dirty="0" smtClean="0"/>
              <a:t>діяльності.</a:t>
            </a:r>
            <a:endParaRPr lang="uk-UA" dirty="0"/>
          </a:p>
          <a:p>
            <a:pPr algn="just"/>
            <a:r>
              <a:rPr lang="uk-UA" dirty="0"/>
              <a:t>9. Визначення юридичної </a:t>
            </a:r>
            <a:r>
              <a:rPr lang="uk-UA" dirty="0" smtClean="0"/>
              <a:t>особи.</a:t>
            </a:r>
            <a:endParaRPr lang="uk-UA" dirty="0"/>
          </a:p>
          <a:p>
            <a:pPr algn="just"/>
            <a:r>
              <a:rPr lang="uk-UA" dirty="0"/>
              <a:t>10. </a:t>
            </a:r>
            <a:r>
              <a:rPr lang="uk-UA" dirty="0" smtClean="0"/>
              <a:t>Хто така </a:t>
            </a:r>
            <a:r>
              <a:rPr lang="uk-UA" dirty="0"/>
              <a:t>ф</a:t>
            </a:r>
            <a:r>
              <a:rPr lang="uk-UA" dirty="0" smtClean="0"/>
              <a:t>ізична-особа підприємець?</a:t>
            </a:r>
            <a:endParaRPr lang="uk-UA" dirty="0"/>
          </a:p>
          <a:p>
            <a:endParaRPr lang="ru-RU" dirty="0"/>
          </a:p>
        </p:txBody>
      </p:sp>
    </p:spTree>
    <p:extLst>
      <p:ext uri="{BB962C8B-B14F-4D97-AF65-F5344CB8AC3E}">
        <p14:creationId xmlns:p14="http://schemas.microsoft.com/office/powerpoint/2010/main" val="22224691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63782" y="0"/>
            <a:ext cx="7790688" cy="838200"/>
          </a:xfrm>
        </p:spPr>
        <p:txBody>
          <a:bodyPr/>
          <a:lstStyle/>
          <a:p>
            <a:pPr algn="ctr"/>
            <a:r>
              <a:rPr lang="uk-UA" dirty="0" smtClean="0"/>
              <a:t>Питання для обговорення</a:t>
            </a:r>
            <a:endParaRPr lang="ru-RU" dirty="0"/>
          </a:p>
        </p:txBody>
      </p:sp>
      <p:sp>
        <p:nvSpPr>
          <p:cNvPr id="3" name="Объект 2"/>
          <p:cNvSpPr>
            <a:spLocks noGrp="1"/>
          </p:cNvSpPr>
          <p:nvPr>
            <p:ph idx="1"/>
          </p:nvPr>
        </p:nvSpPr>
        <p:spPr>
          <a:xfrm>
            <a:off x="1163782" y="990600"/>
            <a:ext cx="7790688" cy="5758873"/>
          </a:xfrm>
        </p:spPr>
        <p:txBody>
          <a:bodyPr>
            <a:normAutofit fontScale="62500" lnSpcReduction="20000"/>
          </a:bodyPr>
          <a:lstStyle/>
          <a:p>
            <a:pPr algn="just"/>
            <a:r>
              <a:rPr lang="uk-UA" dirty="0" smtClean="0"/>
              <a:t>11. </a:t>
            </a:r>
            <a:r>
              <a:rPr lang="uk-UA" dirty="0"/>
              <a:t>Які види відповідальності несе фізична особа-підприємець? </a:t>
            </a:r>
          </a:p>
          <a:p>
            <a:pPr algn="just"/>
            <a:r>
              <a:rPr lang="uk-UA" dirty="0" smtClean="0"/>
              <a:t>12. </a:t>
            </a:r>
            <a:r>
              <a:rPr lang="uk-UA" dirty="0"/>
              <a:t>Що є </a:t>
            </a:r>
            <a:r>
              <a:rPr lang="uk-UA" dirty="0" smtClean="0"/>
              <a:t>об’єктами </a:t>
            </a:r>
            <a:r>
              <a:rPr lang="uk-UA" dirty="0"/>
              <a:t>підприємницької діяльності? </a:t>
            </a:r>
          </a:p>
          <a:p>
            <a:pPr algn="just"/>
            <a:r>
              <a:rPr lang="uk-UA" dirty="0" smtClean="0"/>
              <a:t>13. </a:t>
            </a:r>
            <a:r>
              <a:rPr lang="uk-UA" dirty="0"/>
              <a:t>Що таке державна реєстрація підприємницької діяльності</a:t>
            </a:r>
            <a:r>
              <a:rPr lang="uk-UA" dirty="0" smtClean="0"/>
              <a:t>?</a:t>
            </a:r>
            <a:endParaRPr lang="uk-UA" dirty="0"/>
          </a:p>
          <a:p>
            <a:pPr algn="just"/>
            <a:r>
              <a:rPr lang="uk-UA" dirty="0" smtClean="0"/>
              <a:t>14. </a:t>
            </a:r>
            <a:r>
              <a:rPr lang="uk-UA" dirty="0"/>
              <a:t>Хто має право проводити державну реєстрацію</a:t>
            </a:r>
            <a:r>
              <a:rPr lang="uk-UA" dirty="0" smtClean="0"/>
              <a:t>?</a:t>
            </a:r>
            <a:endParaRPr lang="uk-UA" dirty="0"/>
          </a:p>
          <a:p>
            <a:pPr algn="just"/>
            <a:r>
              <a:rPr lang="uk-UA" dirty="0" smtClean="0"/>
              <a:t>15. </a:t>
            </a:r>
            <a:r>
              <a:rPr lang="uk-UA" dirty="0"/>
              <a:t>Які документи потрібні для реєстрації юридичної особи як суб’єкта підприємництва? </a:t>
            </a:r>
          </a:p>
          <a:p>
            <a:pPr algn="just"/>
            <a:r>
              <a:rPr lang="uk-UA" dirty="0" smtClean="0"/>
              <a:t>16. </a:t>
            </a:r>
            <a:r>
              <a:rPr lang="uk-UA" dirty="0"/>
              <a:t>Які документи потрібні для реєстрації фізичної особи як суб’єкта підприємництва</a:t>
            </a:r>
            <a:r>
              <a:rPr lang="uk-UA" dirty="0" smtClean="0"/>
              <a:t>?</a:t>
            </a:r>
            <a:r>
              <a:rPr lang="ru-RU" dirty="0"/>
              <a:t> </a:t>
            </a:r>
            <a:endParaRPr lang="ru-RU" dirty="0" smtClean="0"/>
          </a:p>
          <a:p>
            <a:pPr algn="just"/>
            <a:r>
              <a:rPr lang="uk-UA" dirty="0" smtClean="0"/>
              <a:t>17.Визначте порядок реєстрації фізичної особи-підприємця..</a:t>
            </a:r>
          </a:p>
          <a:p>
            <a:pPr algn="just"/>
            <a:r>
              <a:rPr lang="uk-UA" dirty="0" smtClean="0"/>
              <a:t>18.Опишіть порядок реєстрації юридичної особи</a:t>
            </a:r>
            <a:r>
              <a:rPr lang="ru-RU" dirty="0" smtClean="0"/>
              <a:t>.</a:t>
            </a:r>
            <a:endParaRPr lang="uk-UA" dirty="0"/>
          </a:p>
          <a:p>
            <a:pPr algn="just"/>
            <a:r>
              <a:rPr lang="uk-UA" dirty="0"/>
              <a:t>19. Що таке Єдиний державний реєстр юридичних осіб, фізичних осіб-підприємців та громадських формувань? </a:t>
            </a:r>
            <a:endParaRPr lang="uk-UA" dirty="0" smtClean="0"/>
          </a:p>
          <a:p>
            <a:r>
              <a:rPr lang="uk-UA" dirty="0" smtClean="0"/>
              <a:t>20. </a:t>
            </a:r>
            <a:r>
              <a:rPr lang="uk-UA" dirty="0"/>
              <a:t>З якою метою створено Єдиний державний реєстр? </a:t>
            </a:r>
          </a:p>
          <a:p>
            <a:r>
              <a:rPr lang="uk-UA" dirty="0" smtClean="0"/>
              <a:t>21.Порядок </a:t>
            </a:r>
            <a:r>
              <a:rPr lang="uk-UA" dirty="0"/>
              <a:t>проведення державної </a:t>
            </a:r>
            <a:r>
              <a:rPr lang="uk-UA" dirty="0" smtClean="0"/>
              <a:t>реєстрації. </a:t>
            </a:r>
          </a:p>
          <a:p>
            <a:r>
              <a:rPr lang="uk-UA" dirty="0" smtClean="0">
                <a:latin typeface="+mj-lt"/>
                <a:cs typeface="Times New Roman" pitchFamily="18" charset="0"/>
              </a:rPr>
              <a:t>22</a:t>
            </a:r>
            <a:r>
              <a:rPr lang="uk-UA" dirty="0" smtClean="0">
                <a:cs typeface="Times New Roman" pitchFamily="18" charset="0"/>
              </a:rPr>
              <a:t>. Державна </a:t>
            </a:r>
            <a:r>
              <a:rPr lang="uk-UA" dirty="0">
                <a:cs typeface="Times New Roman" pitchFamily="18" charset="0"/>
              </a:rPr>
              <a:t>реєстрація базується на ряді основних </a:t>
            </a:r>
            <a:r>
              <a:rPr lang="uk-UA" dirty="0" smtClean="0">
                <a:cs typeface="Times New Roman" pitchFamily="18" charset="0"/>
              </a:rPr>
              <a:t>принципів</a:t>
            </a:r>
            <a:r>
              <a:rPr lang="uk-UA" dirty="0">
                <a:cs typeface="Times New Roman" pitchFamily="18" charset="0"/>
              </a:rPr>
              <a:t>.</a:t>
            </a:r>
            <a:endParaRPr lang="uk-UA" dirty="0"/>
          </a:p>
          <a:p>
            <a:r>
              <a:rPr lang="uk-UA" dirty="0" smtClean="0"/>
              <a:t>23. </a:t>
            </a:r>
            <a:r>
              <a:rPr lang="uk-UA" dirty="0"/>
              <a:t>Що таке виписка з Єдиного державного реєстру? </a:t>
            </a:r>
          </a:p>
          <a:p>
            <a:r>
              <a:rPr lang="uk-UA" dirty="0" smtClean="0"/>
              <a:t>24. </a:t>
            </a:r>
            <a:r>
              <a:rPr lang="uk-UA" dirty="0"/>
              <a:t>Що таке витяг з Єдиного державного реєстру? </a:t>
            </a:r>
            <a:endParaRPr lang="uk-UA" dirty="0" smtClean="0"/>
          </a:p>
          <a:p>
            <a:r>
              <a:rPr lang="uk-UA" dirty="0" smtClean="0"/>
              <a:t>25. КВЕД </a:t>
            </a:r>
            <a:r>
              <a:rPr lang="uk-UA" dirty="0"/>
              <a:t>України та його значення для </a:t>
            </a:r>
            <a:r>
              <a:rPr lang="uk-UA" dirty="0" smtClean="0"/>
              <a:t>бізнесу.</a:t>
            </a:r>
            <a:endParaRPr lang="uk-UA" dirty="0"/>
          </a:p>
        </p:txBody>
      </p:sp>
    </p:spTree>
    <p:extLst>
      <p:ext uri="{BB962C8B-B14F-4D97-AF65-F5344CB8AC3E}">
        <p14:creationId xmlns:p14="http://schemas.microsoft.com/office/powerpoint/2010/main" val="13649069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12517" y="18473"/>
            <a:ext cx="7498080" cy="1143000"/>
          </a:xfrm>
        </p:spPr>
        <p:txBody>
          <a:bodyPr/>
          <a:lstStyle/>
          <a:p>
            <a:pPr algn="ctr"/>
            <a:r>
              <a:rPr lang="uk-UA" dirty="0" smtClean="0"/>
              <a:t>Питання для обговорення</a:t>
            </a:r>
            <a:endParaRPr lang="ru-RU" dirty="0"/>
          </a:p>
        </p:txBody>
      </p:sp>
      <p:sp>
        <p:nvSpPr>
          <p:cNvPr id="3" name="Объект 2"/>
          <p:cNvSpPr>
            <a:spLocks noGrp="1"/>
          </p:cNvSpPr>
          <p:nvPr>
            <p:ph idx="1"/>
          </p:nvPr>
        </p:nvSpPr>
        <p:spPr>
          <a:xfrm>
            <a:off x="1219200" y="1447800"/>
            <a:ext cx="7714488" cy="5257800"/>
          </a:xfrm>
        </p:spPr>
        <p:txBody>
          <a:bodyPr>
            <a:normAutofit fontScale="70000" lnSpcReduction="20000"/>
          </a:bodyPr>
          <a:lstStyle/>
          <a:p>
            <a:pPr algn="just"/>
            <a:r>
              <a:rPr lang="uk-UA" dirty="0" smtClean="0"/>
              <a:t>26. </a:t>
            </a:r>
            <a:r>
              <a:rPr lang="uk-UA" dirty="0"/>
              <a:t>Що таке ліцензія? </a:t>
            </a:r>
          </a:p>
          <a:p>
            <a:pPr algn="just"/>
            <a:r>
              <a:rPr lang="uk-UA" dirty="0" smtClean="0"/>
              <a:t>27. </a:t>
            </a:r>
            <a:r>
              <a:rPr lang="uk-UA" dirty="0"/>
              <a:t>Що таке </a:t>
            </a:r>
            <a:r>
              <a:rPr lang="uk-UA" dirty="0" smtClean="0"/>
              <a:t>патент?</a:t>
            </a:r>
            <a:endParaRPr lang="uk-UA" dirty="0"/>
          </a:p>
          <a:p>
            <a:pPr algn="just"/>
            <a:r>
              <a:rPr lang="uk-UA" dirty="0" smtClean="0"/>
              <a:t>28. </a:t>
            </a:r>
            <a:r>
              <a:rPr lang="uk-UA" dirty="0"/>
              <a:t>Які види підприємництва підлягають ліцензуванню? </a:t>
            </a:r>
          </a:p>
          <a:p>
            <a:pPr algn="just"/>
            <a:r>
              <a:rPr lang="uk-UA" dirty="0" smtClean="0"/>
              <a:t>29. </a:t>
            </a:r>
            <a:r>
              <a:rPr lang="uk-UA" dirty="0"/>
              <a:t>Що таке ліцензування? </a:t>
            </a:r>
          </a:p>
          <a:p>
            <a:pPr algn="just"/>
            <a:r>
              <a:rPr lang="uk-UA" dirty="0" smtClean="0"/>
              <a:t>30. </a:t>
            </a:r>
            <a:r>
              <a:rPr lang="uk-UA" dirty="0"/>
              <a:t>Назвіть органи </a:t>
            </a:r>
            <a:r>
              <a:rPr lang="uk-UA" dirty="0" smtClean="0"/>
              <a:t>ліцензування</a:t>
            </a:r>
          </a:p>
          <a:p>
            <a:pPr algn="just"/>
            <a:r>
              <a:rPr lang="uk-UA" dirty="0" smtClean="0">
                <a:ea typeface="Times New Roman" panose="02020603050405020304" pitchFamily="18" charset="0"/>
                <a:cs typeface="Times New Roman" panose="02020603050405020304" pitchFamily="18" charset="0"/>
              </a:rPr>
              <a:t>31.Що належить до основних </a:t>
            </a:r>
            <a:r>
              <a:rPr lang="uk-UA" dirty="0">
                <a:ea typeface="Times New Roman" panose="02020603050405020304" pitchFamily="18" charset="0"/>
                <a:cs typeface="Times New Roman" panose="02020603050405020304" pitchFamily="18" charset="0"/>
              </a:rPr>
              <a:t>принципів державної політики у сфері </a:t>
            </a:r>
            <a:r>
              <a:rPr lang="uk-UA" dirty="0" smtClean="0">
                <a:ea typeface="Times New Roman" panose="02020603050405020304" pitchFamily="18" charset="0"/>
                <a:cs typeface="Times New Roman" panose="02020603050405020304" pitchFamily="18" charset="0"/>
              </a:rPr>
              <a:t>ліцензування:</a:t>
            </a:r>
            <a:endParaRPr lang="uk-UA" dirty="0"/>
          </a:p>
          <a:p>
            <a:pPr algn="just"/>
            <a:r>
              <a:rPr lang="uk-UA" dirty="0" smtClean="0"/>
              <a:t>32. </a:t>
            </a:r>
            <a:r>
              <a:rPr lang="uk-UA" dirty="0"/>
              <a:t>Що є підставою для прийняття рішення про анулювання ліцензії</a:t>
            </a:r>
            <a:r>
              <a:rPr lang="uk-UA" dirty="0" smtClean="0"/>
              <a:t>?</a:t>
            </a:r>
            <a:endParaRPr lang="uk-UA" dirty="0"/>
          </a:p>
          <a:p>
            <a:pPr algn="just"/>
            <a:r>
              <a:rPr lang="uk-UA" dirty="0" smtClean="0"/>
              <a:t>33</a:t>
            </a:r>
            <a:r>
              <a:rPr lang="uk-UA" dirty="0" smtClean="0"/>
              <a:t>. </a:t>
            </a:r>
            <a:r>
              <a:rPr lang="uk-UA" dirty="0"/>
              <a:t>Причини припинення підприємницької діяльності </a:t>
            </a:r>
          </a:p>
          <a:p>
            <a:pPr algn="just"/>
            <a:r>
              <a:rPr lang="uk-UA" dirty="0" smtClean="0"/>
              <a:t>34</a:t>
            </a:r>
            <a:r>
              <a:rPr lang="uk-UA" dirty="0" smtClean="0"/>
              <a:t>. </a:t>
            </a:r>
            <a:r>
              <a:rPr lang="uk-UA" dirty="0"/>
              <a:t>Етапи ліквідації необхідні для припинення підприємницької діяльності юридичної особи</a:t>
            </a:r>
            <a:r>
              <a:rPr lang="uk-UA" dirty="0" smtClean="0"/>
              <a:t>?</a:t>
            </a:r>
            <a:endParaRPr lang="uk-UA" dirty="0" smtClean="0"/>
          </a:p>
          <a:p>
            <a:pPr algn="just"/>
            <a:r>
              <a:rPr lang="uk-UA" i="1" dirty="0" smtClean="0">
                <a:latin typeface="+mj-lt"/>
                <a:cs typeface="Times New Roman" pitchFamily="18" charset="0"/>
              </a:rPr>
              <a:t>35. </a:t>
            </a:r>
            <a:r>
              <a:rPr lang="uk-UA" dirty="0" smtClean="0">
                <a:latin typeface="+mj-lt"/>
                <a:cs typeface="Times New Roman" pitchFamily="18" charset="0"/>
              </a:rPr>
              <a:t>Припинення </a:t>
            </a:r>
            <a:r>
              <a:rPr lang="uk-UA" dirty="0">
                <a:latin typeface="+mj-lt"/>
                <a:cs typeface="Times New Roman" pitchFamily="18" charset="0"/>
              </a:rPr>
              <a:t>підприємницької діяльності фізичної </a:t>
            </a:r>
            <a:r>
              <a:rPr lang="uk-UA" dirty="0" smtClean="0">
                <a:latin typeface="+mj-lt"/>
                <a:cs typeface="Times New Roman" pitchFamily="18" charset="0"/>
              </a:rPr>
              <a:t>особи-підприємця.</a:t>
            </a:r>
          </a:p>
          <a:p>
            <a:pPr algn="just"/>
            <a:r>
              <a:rPr lang="uk-UA" i="1" dirty="0" smtClean="0">
                <a:cs typeface="Times New Roman" pitchFamily="18" charset="0"/>
              </a:rPr>
              <a:t>36. </a:t>
            </a:r>
            <a:r>
              <a:rPr lang="uk-UA" dirty="0" smtClean="0">
                <a:cs typeface="Times New Roman" pitchFamily="18" charset="0"/>
              </a:rPr>
              <a:t>Ліквідація </a:t>
            </a:r>
            <a:r>
              <a:rPr lang="uk-UA" dirty="0">
                <a:cs typeface="Times New Roman" pitchFamily="18" charset="0"/>
              </a:rPr>
              <a:t>та реорганізація </a:t>
            </a:r>
            <a:r>
              <a:rPr lang="uk-UA">
                <a:cs typeface="Times New Roman" pitchFamily="18" charset="0"/>
              </a:rPr>
              <a:t>суб’єктів </a:t>
            </a:r>
            <a:r>
              <a:rPr lang="uk-UA" smtClean="0">
                <a:cs typeface="Times New Roman" pitchFamily="18" charset="0"/>
              </a:rPr>
              <a:t>підприємництва.</a:t>
            </a:r>
            <a:endParaRPr lang="uk-UA" dirty="0">
              <a:cs typeface="Times New Roman" pitchFamily="18" charset="0"/>
            </a:endParaRPr>
          </a:p>
          <a:p>
            <a:pPr algn="just"/>
            <a:endParaRPr lang="uk-UA" dirty="0">
              <a:latin typeface="+mj-lt"/>
              <a:cs typeface="Times New Roman" pitchFamily="18" charset="0"/>
            </a:endParaRPr>
          </a:p>
        </p:txBody>
      </p:sp>
    </p:spTree>
    <p:extLst>
      <p:ext uri="{BB962C8B-B14F-4D97-AF65-F5344CB8AC3E}">
        <p14:creationId xmlns:p14="http://schemas.microsoft.com/office/powerpoint/2010/main" val="12053194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76200"/>
            <a:ext cx="7498080" cy="1143000"/>
          </a:xfrm>
        </p:spPr>
        <p:txBody>
          <a:bodyPr>
            <a:normAutofit/>
          </a:bodyPr>
          <a:lstStyle/>
          <a:p>
            <a:pPr algn="ctr"/>
            <a:r>
              <a:rPr lang="ru-RU" dirty="0"/>
              <a:t>Теми </a:t>
            </a:r>
            <a:r>
              <a:rPr lang="uk-UA" dirty="0" smtClean="0"/>
              <a:t>презентацій (доповідей)</a:t>
            </a:r>
            <a:endParaRPr lang="ru-RU" dirty="0"/>
          </a:p>
        </p:txBody>
      </p:sp>
      <p:sp>
        <p:nvSpPr>
          <p:cNvPr id="3" name="Объект 2"/>
          <p:cNvSpPr>
            <a:spLocks noGrp="1"/>
          </p:cNvSpPr>
          <p:nvPr>
            <p:ph idx="1"/>
          </p:nvPr>
        </p:nvSpPr>
        <p:spPr>
          <a:xfrm>
            <a:off x="1219200" y="990600"/>
            <a:ext cx="7702943" cy="5791200"/>
          </a:xfrm>
        </p:spPr>
        <p:txBody>
          <a:bodyPr>
            <a:noAutofit/>
          </a:bodyPr>
          <a:lstStyle/>
          <a:p>
            <a:pPr algn="just"/>
            <a:r>
              <a:rPr lang="ru-RU" sz="2400" dirty="0" smtClean="0"/>
              <a:t>1</a:t>
            </a:r>
            <a:r>
              <a:rPr lang="ru-RU" sz="2400" dirty="0"/>
              <a:t>. </a:t>
            </a:r>
            <a:r>
              <a:rPr lang="uk-UA" sz="2400" dirty="0" smtClean="0"/>
              <a:t>Особливості правового регулювання підприємництва в різних країнах світу (1 країна – 1 доповідь).</a:t>
            </a:r>
          </a:p>
          <a:p>
            <a:r>
              <a:rPr lang="uk-UA" sz="2400" dirty="0" smtClean="0"/>
              <a:t>2. Особливості ліцензування різних видів економічної діяльності (1 вид діяльності – 1 доповідь).</a:t>
            </a:r>
          </a:p>
          <a:p>
            <a:r>
              <a:rPr lang="uk-UA" sz="2400" dirty="0"/>
              <a:t>3</a:t>
            </a:r>
            <a:r>
              <a:rPr lang="uk-UA" sz="2400" dirty="0" smtClean="0"/>
              <a:t>. </a:t>
            </a:r>
            <a:r>
              <a:rPr lang="uk-UA" sz="2400" dirty="0"/>
              <a:t>Що таке патентування, які види підприємництва підлягають патентуванню</a:t>
            </a:r>
            <a:r>
              <a:rPr lang="uk-UA" sz="2400" dirty="0" smtClean="0"/>
              <a:t>.</a:t>
            </a:r>
          </a:p>
          <a:p>
            <a:r>
              <a:rPr lang="ru-RU" sz="2400" dirty="0" smtClean="0"/>
              <a:t>4. </a:t>
            </a:r>
            <a:r>
              <a:rPr lang="uk-UA" sz="2400" dirty="0" smtClean="0"/>
              <a:t>Правове забезпечення розвитку бізнесу в Україні</a:t>
            </a:r>
            <a:r>
              <a:rPr lang="ru-RU" sz="2400" dirty="0" smtClean="0"/>
              <a:t>. </a:t>
            </a:r>
          </a:p>
          <a:p>
            <a:r>
              <a:rPr lang="ru-RU" sz="2400" dirty="0" smtClean="0"/>
              <a:t>5. </a:t>
            </a:r>
            <a:r>
              <a:rPr lang="uk-UA" sz="2400" dirty="0" smtClean="0"/>
              <a:t>Електронний цифровий підпис</a:t>
            </a:r>
            <a:r>
              <a:rPr lang="ru-RU" sz="2400" dirty="0" smtClean="0"/>
              <a:t>. </a:t>
            </a:r>
          </a:p>
          <a:p>
            <a:pPr algn="just"/>
            <a:r>
              <a:rPr lang="uk-UA" sz="2400" dirty="0" smtClean="0">
                <a:cs typeface="Times New Roman" pitchFamily="18" charset="0"/>
              </a:rPr>
              <a:t>6. </a:t>
            </a:r>
            <a:r>
              <a:rPr lang="uk-UA" sz="2400" dirty="0">
                <a:cs typeface="Times New Roman" pitchFamily="18" charset="0"/>
              </a:rPr>
              <a:t>Р</a:t>
            </a:r>
            <a:r>
              <a:rPr lang="uk-UA" sz="2400" dirty="0" smtClean="0">
                <a:cs typeface="Times New Roman" pitchFamily="18" charset="0"/>
              </a:rPr>
              <a:t>еорганізація </a:t>
            </a:r>
            <a:r>
              <a:rPr lang="uk-UA" sz="2400" dirty="0">
                <a:cs typeface="Times New Roman" pitchFamily="18" charset="0"/>
              </a:rPr>
              <a:t>суб’єктів </a:t>
            </a:r>
            <a:r>
              <a:rPr lang="uk-UA" sz="2400" dirty="0" smtClean="0">
                <a:cs typeface="Times New Roman" pitchFamily="18" charset="0"/>
              </a:rPr>
              <a:t>підприємництва.</a:t>
            </a:r>
            <a:endParaRPr lang="uk-UA" sz="2400" dirty="0" smtClean="0"/>
          </a:p>
          <a:p>
            <a:r>
              <a:rPr lang="ru-RU" sz="2400" dirty="0" smtClean="0"/>
              <a:t>7. </a:t>
            </a:r>
            <a:r>
              <a:rPr lang="uk-UA" sz="2400" dirty="0" smtClean="0"/>
              <a:t>Програми державної підтримки бізнесу в Україні.</a:t>
            </a:r>
          </a:p>
          <a:p>
            <a:pPr marL="82296" indent="0">
              <a:buNone/>
            </a:pPr>
            <a:endParaRPr lang="uk-UA" sz="2400" dirty="0" smtClean="0"/>
          </a:p>
          <a:p>
            <a:pPr marL="82296" indent="0">
              <a:buNone/>
            </a:pPr>
            <a:r>
              <a:rPr lang="uk-UA" sz="2400" dirty="0"/>
              <a:t>Тривалість доповіді 5-7 хв. з презентацією до 10 слайдів.</a:t>
            </a:r>
          </a:p>
          <a:p>
            <a:endParaRPr lang="uk-UA" sz="2400" dirty="0" smtClean="0"/>
          </a:p>
          <a:p>
            <a:endParaRPr lang="uk-UA" sz="2400" dirty="0" smtClean="0"/>
          </a:p>
          <a:p>
            <a:endParaRPr lang="ru-RU" sz="2400" dirty="0"/>
          </a:p>
        </p:txBody>
      </p:sp>
    </p:spTree>
    <p:extLst>
      <p:ext uri="{BB962C8B-B14F-4D97-AF65-F5344CB8AC3E}">
        <p14:creationId xmlns:p14="http://schemas.microsoft.com/office/powerpoint/2010/main" val="20582038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2667000"/>
            <a:ext cx="7498080" cy="1143000"/>
          </a:xfrm>
        </p:spPr>
        <p:txBody>
          <a:bodyPr/>
          <a:lstStyle/>
          <a:p>
            <a:r>
              <a:rPr lang="uk-UA" b="1" dirty="0" smtClean="0">
                <a:latin typeface="Times New Roman" pitchFamily="18" charset="0"/>
                <a:cs typeface="Times New Roman" pitchFamily="18" charset="0"/>
              </a:rPr>
              <a:t>ДЯКУЮ ЗА УВАГУ! </a:t>
            </a:r>
            <a:endParaRPr lang="ru-RU" b="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914400" y="228600"/>
            <a:ext cx="8001000" cy="67056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dirty="0">
                <a:solidFill>
                  <a:schemeClr val="tx1"/>
                </a:solidFill>
                <a:latin typeface="Times New Roman" pitchFamily="18" charset="0"/>
                <a:cs typeface="Times New Roman" pitchFamily="18" charset="0"/>
              </a:rPr>
              <a:t>Підприємницьку діяльність </a:t>
            </a:r>
            <a:r>
              <a:rPr lang="uk-UA" dirty="0" smtClean="0">
                <a:solidFill>
                  <a:schemeClr val="tx1"/>
                </a:solidFill>
                <a:latin typeface="Times New Roman" pitchFamily="18" charset="0"/>
                <a:cs typeface="Times New Roman" pitchFamily="18" charset="0"/>
              </a:rPr>
              <a:t>регламентують Закони України:</a:t>
            </a:r>
          </a:p>
          <a:p>
            <a:pPr algn="just"/>
            <a:r>
              <a:rPr lang="uk-UA" dirty="0" smtClean="0">
                <a:solidFill>
                  <a:schemeClr val="tx1"/>
                </a:solidFill>
                <a:latin typeface="Times New Roman" pitchFamily="18" charset="0"/>
                <a:cs typeface="Times New Roman" pitchFamily="18" charset="0"/>
              </a:rPr>
              <a:t>«</a:t>
            </a:r>
            <a:r>
              <a:rPr lang="uk-UA" dirty="0">
                <a:solidFill>
                  <a:schemeClr val="tx1"/>
                </a:solidFill>
                <a:latin typeface="Times New Roman" pitchFamily="18" charset="0"/>
                <a:cs typeface="Times New Roman" pitchFamily="18" charset="0"/>
              </a:rPr>
              <a:t>Про господарські товариства», </a:t>
            </a:r>
            <a:endParaRPr lang="uk-UA" dirty="0" smtClean="0">
              <a:solidFill>
                <a:schemeClr val="tx1"/>
              </a:solidFill>
              <a:latin typeface="Times New Roman" pitchFamily="18" charset="0"/>
              <a:cs typeface="Times New Roman" pitchFamily="18" charset="0"/>
            </a:endParaRPr>
          </a:p>
          <a:p>
            <a:pPr algn="just"/>
            <a:r>
              <a:rPr lang="uk-UA" dirty="0" smtClean="0">
                <a:solidFill>
                  <a:schemeClr val="tx1"/>
                </a:solidFill>
                <a:latin typeface="Times New Roman" pitchFamily="18" charset="0"/>
                <a:cs typeface="Times New Roman" pitchFamily="18" charset="0"/>
              </a:rPr>
              <a:t>«</a:t>
            </a:r>
            <a:r>
              <a:rPr lang="uk-UA" dirty="0">
                <a:solidFill>
                  <a:schemeClr val="tx1"/>
                </a:solidFill>
                <a:latin typeface="Times New Roman" pitchFamily="18" charset="0"/>
                <a:cs typeface="Times New Roman" pitchFamily="18" charset="0"/>
              </a:rPr>
              <a:t>Про фермерське господарство», </a:t>
            </a:r>
            <a:endParaRPr lang="uk-UA" dirty="0" smtClean="0">
              <a:solidFill>
                <a:schemeClr val="tx1"/>
              </a:solidFill>
              <a:latin typeface="Times New Roman" pitchFamily="18" charset="0"/>
              <a:cs typeface="Times New Roman" pitchFamily="18" charset="0"/>
            </a:endParaRPr>
          </a:p>
          <a:p>
            <a:pPr algn="just"/>
            <a:r>
              <a:rPr lang="uk-UA" dirty="0" smtClean="0">
                <a:solidFill>
                  <a:schemeClr val="tx1"/>
                </a:solidFill>
                <a:latin typeface="Times New Roman" pitchFamily="18" charset="0"/>
                <a:cs typeface="Times New Roman" pitchFamily="18" charset="0"/>
              </a:rPr>
              <a:t>«</a:t>
            </a:r>
            <a:r>
              <a:rPr lang="uk-UA" dirty="0">
                <a:solidFill>
                  <a:schemeClr val="tx1"/>
                </a:solidFill>
                <a:latin typeface="Times New Roman" pitchFamily="18" charset="0"/>
                <a:cs typeface="Times New Roman" pitchFamily="18" charset="0"/>
              </a:rPr>
              <a:t>Про захист економічної конкуренції», </a:t>
            </a:r>
            <a:endParaRPr lang="uk-UA" dirty="0" smtClean="0">
              <a:solidFill>
                <a:schemeClr val="tx1"/>
              </a:solidFill>
              <a:latin typeface="Times New Roman" pitchFamily="18" charset="0"/>
              <a:cs typeface="Times New Roman" pitchFamily="18" charset="0"/>
            </a:endParaRPr>
          </a:p>
          <a:p>
            <a:pPr algn="just"/>
            <a:r>
              <a:rPr lang="uk-UA" dirty="0" smtClean="0">
                <a:solidFill>
                  <a:schemeClr val="tx1"/>
                </a:solidFill>
                <a:latin typeface="Times New Roman" pitchFamily="18" charset="0"/>
                <a:cs typeface="Times New Roman" pitchFamily="18" charset="0"/>
              </a:rPr>
              <a:t>«</a:t>
            </a:r>
            <a:r>
              <a:rPr lang="uk-UA" dirty="0">
                <a:solidFill>
                  <a:schemeClr val="tx1"/>
                </a:solidFill>
                <a:latin typeface="Times New Roman" pitchFamily="18" charset="0"/>
                <a:cs typeface="Times New Roman" pitchFamily="18" charset="0"/>
              </a:rPr>
              <a:t>Про ліцензування видів господарської діяльності», </a:t>
            </a:r>
            <a:endParaRPr lang="uk-UA" dirty="0" smtClean="0">
              <a:solidFill>
                <a:schemeClr val="tx1"/>
              </a:solidFill>
              <a:latin typeface="Times New Roman" pitchFamily="18" charset="0"/>
              <a:cs typeface="Times New Roman" pitchFamily="18" charset="0"/>
            </a:endParaRPr>
          </a:p>
          <a:p>
            <a:pPr algn="just"/>
            <a:r>
              <a:rPr lang="uk-UA" dirty="0" smtClean="0">
                <a:solidFill>
                  <a:schemeClr val="tx1"/>
                </a:solidFill>
                <a:latin typeface="Times New Roman" pitchFamily="18" charset="0"/>
                <a:cs typeface="Times New Roman" pitchFamily="18" charset="0"/>
              </a:rPr>
              <a:t>«</a:t>
            </a:r>
            <a:r>
              <a:rPr lang="uk-UA" dirty="0">
                <a:solidFill>
                  <a:schemeClr val="tx1"/>
                </a:solidFill>
                <a:latin typeface="Times New Roman" pitchFamily="18" charset="0"/>
                <a:cs typeface="Times New Roman" pitchFamily="18" charset="0"/>
              </a:rPr>
              <a:t>Про розвиток та державну підтримку малого і середнього підприємництва в Україні», </a:t>
            </a:r>
            <a:endParaRPr lang="uk-UA" dirty="0" smtClean="0">
              <a:solidFill>
                <a:schemeClr val="tx1"/>
              </a:solidFill>
              <a:latin typeface="Times New Roman" pitchFamily="18" charset="0"/>
              <a:cs typeface="Times New Roman" pitchFamily="18" charset="0"/>
            </a:endParaRPr>
          </a:p>
          <a:p>
            <a:pPr algn="just"/>
            <a:r>
              <a:rPr lang="uk-UA" dirty="0" smtClean="0">
                <a:solidFill>
                  <a:schemeClr val="tx1"/>
                </a:solidFill>
                <a:latin typeface="Times New Roman" pitchFamily="18" charset="0"/>
                <a:cs typeface="Times New Roman" pitchFamily="18" charset="0"/>
              </a:rPr>
              <a:t>«</a:t>
            </a:r>
            <a:r>
              <a:rPr lang="uk-UA" dirty="0">
                <a:solidFill>
                  <a:schemeClr val="tx1"/>
                </a:solidFill>
                <a:latin typeface="Times New Roman" pitchFamily="18" charset="0"/>
                <a:cs typeface="Times New Roman" pitchFamily="18" charset="0"/>
              </a:rPr>
              <a:t>Про внесення змін до деяких законодавчих актів України щодо використання печаток юридичними особами та фізичними особами-підприємцями», </a:t>
            </a:r>
            <a:endParaRPr lang="uk-UA" dirty="0" smtClean="0">
              <a:solidFill>
                <a:schemeClr val="tx1"/>
              </a:solidFill>
              <a:latin typeface="Times New Roman" pitchFamily="18" charset="0"/>
              <a:cs typeface="Times New Roman" pitchFamily="18" charset="0"/>
            </a:endParaRPr>
          </a:p>
          <a:p>
            <a:pPr algn="just"/>
            <a:r>
              <a:rPr lang="uk-UA" dirty="0" smtClean="0">
                <a:solidFill>
                  <a:schemeClr val="tx1"/>
                </a:solidFill>
                <a:latin typeface="Times New Roman" pitchFamily="18" charset="0"/>
                <a:cs typeface="Times New Roman" pitchFamily="18" charset="0"/>
              </a:rPr>
              <a:t>«</a:t>
            </a:r>
            <a:r>
              <a:rPr lang="uk-UA" dirty="0">
                <a:solidFill>
                  <a:schemeClr val="tx1"/>
                </a:solidFill>
                <a:latin typeface="Times New Roman" pitchFamily="18" charset="0"/>
                <a:cs typeface="Times New Roman" pitchFamily="18" charset="0"/>
              </a:rPr>
              <a:t>Про ціни і ціноутворення», </a:t>
            </a:r>
            <a:endParaRPr lang="uk-UA" dirty="0" smtClean="0">
              <a:solidFill>
                <a:schemeClr val="tx1"/>
              </a:solidFill>
              <a:latin typeface="Times New Roman" pitchFamily="18" charset="0"/>
              <a:cs typeface="Times New Roman" pitchFamily="18" charset="0"/>
            </a:endParaRPr>
          </a:p>
          <a:p>
            <a:pPr algn="just"/>
            <a:r>
              <a:rPr lang="uk-UA" dirty="0" smtClean="0">
                <a:solidFill>
                  <a:schemeClr val="tx1"/>
                </a:solidFill>
                <a:latin typeface="Times New Roman" pitchFamily="18" charset="0"/>
                <a:cs typeface="Times New Roman" pitchFamily="18" charset="0"/>
              </a:rPr>
              <a:t>«</a:t>
            </a:r>
            <a:r>
              <a:rPr lang="uk-UA" dirty="0">
                <a:solidFill>
                  <a:schemeClr val="tx1"/>
                </a:solidFill>
                <a:latin typeface="Times New Roman" pitchFamily="18" charset="0"/>
                <a:cs typeface="Times New Roman" pitchFamily="18" charset="0"/>
              </a:rPr>
              <a:t>Про акціонерні товариства», </a:t>
            </a:r>
            <a:endParaRPr lang="uk-UA" dirty="0" smtClean="0">
              <a:solidFill>
                <a:schemeClr val="tx1"/>
              </a:solidFill>
              <a:latin typeface="Times New Roman" pitchFamily="18" charset="0"/>
              <a:cs typeface="Times New Roman" pitchFamily="18" charset="0"/>
            </a:endParaRPr>
          </a:p>
          <a:p>
            <a:pPr algn="just"/>
            <a:r>
              <a:rPr lang="uk-UA" dirty="0" smtClean="0">
                <a:solidFill>
                  <a:schemeClr val="tx1"/>
                </a:solidFill>
                <a:latin typeface="Times New Roman" pitchFamily="18" charset="0"/>
                <a:cs typeface="Times New Roman" pitchFamily="18" charset="0"/>
              </a:rPr>
              <a:t>«</a:t>
            </a:r>
            <a:r>
              <a:rPr lang="uk-UA" dirty="0">
                <a:solidFill>
                  <a:schemeClr val="tx1"/>
                </a:solidFill>
                <a:latin typeface="Times New Roman" pitchFamily="18" charset="0"/>
                <a:cs typeface="Times New Roman" pitchFamily="18" charset="0"/>
              </a:rPr>
              <a:t>Про державну реєстрацію юридичних осіб, фізичних осіб-підприємців та громадських формувань», </a:t>
            </a:r>
            <a:endParaRPr lang="uk-UA" dirty="0" smtClean="0">
              <a:solidFill>
                <a:schemeClr val="tx1"/>
              </a:solidFill>
              <a:latin typeface="Times New Roman" pitchFamily="18" charset="0"/>
              <a:cs typeface="Times New Roman" pitchFamily="18" charset="0"/>
            </a:endParaRPr>
          </a:p>
          <a:p>
            <a:pPr algn="just"/>
            <a:r>
              <a:rPr lang="uk-UA" dirty="0" smtClean="0">
                <a:solidFill>
                  <a:schemeClr val="tx1"/>
                </a:solidFill>
                <a:latin typeface="Times New Roman" pitchFamily="18" charset="0"/>
                <a:cs typeface="Times New Roman" pitchFamily="18" charset="0"/>
              </a:rPr>
              <a:t>«</a:t>
            </a:r>
            <a:r>
              <a:rPr lang="uk-UA" b="1" dirty="0">
                <a:solidFill>
                  <a:schemeClr val="tx1"/>
                </a:solidFill>
                <a:latin typeface="Times New Roman" pitchFamily="18" charset="0"/>
                <a:cs typeface="Times New Roman" pitchFamily="18" charset="0"/>
              </a:rPr>
              <a:t>Про особливості регулювання діяльності юридичних осіб окремих організаційно-правових форм у перехідний період та об’єднань юридичних осіб»</a:t>
            </a:r>
            <a:r>
              <a:rPr lang="uk-UA" dirty="0">
                <a:solidFill>
                  <a:schemeClr val="tx1"/>
                </a:solidFill>
                <a:latin typeface="Times New Roman" pitchFamily="18" charset="0"/>
                <a:cs typeface="Times New Roman" pitchFamily="18" charset="0"/>
              </a:rPr>
              <a:t> та ін., </a:t>
            </a:r>
            <a:endParaRPr lang="uk-UA" dirty="0" smtClean="0">
              <a:solidFill>
                <a:schemeClr val="tx1"/>
              </a:solidFill>
              <a:latin typeface="Times New Roman" pitchFamily="18" charset="0"/>
              <a:cs typeface="Times New Roman" pitchFamily="18" charset="0"/>
            </a:endParaRPr>
          </a:p>
          <a:p>
            <a:pPr algn="just"/>
            <a:r>
              <a:rPr lang="uk-UA" dirty="0" smtClean="0">
                <a:solidFill>
                  <a:schemeClr val="tx1"/>
                </a:solidFill>
                <a:latin typeface="Times New Roman" pitchFamily="18" charset="0"/>
                <a:cs typeface="Times New Roman" pitchFamily="18" charset="0"/>
              </a:rPr>
              <a:t>Цивільний </a:t>
            </a:r>
            <a:r>
              <a:rPr lang="uk-UA" dirty="0">
                <a:solidFill>
                  <a:schemeClr val="tx1"/>
                </a:solidFill>
                <a:latin typeface="Times New Roman" pitchFamily="18" charset="0"/>
                <a:cs typeface="Times New Roman" pitchFamily="18" charset="0"/>
              </a:rPr>
              <a:t>кодекс України, </a:t>
            </a:r>
            <a:endParaRPr lang="uk-UA" dirty="0" smtClean="0">
              <a:solidFill>
                <a:schemeClr val="tx1"/>
              </a:solidFill>
              <a:latin typeface="Times New Roman" pitchFamily="18" charset="0"/>
              <a:cs typeface="Times New Roman" pitchFamily="18" charset="0"/>
            </a:endParaRPr>
          </a:p>
          <a:p>
            <a:pPr algn="just"/>
            <a:r>
              <a:rPr lang="uk-UA" dirty="0" smtClean="0">
                <a:solidFill>
                  <a:schemeClr val="tx1"/>
                </a:solidFill>
                <a:latin typeface="Times New Roman" pitchFamily="18" charset="0"/>
                <a:cs typeface="Times New Roman" pitchFamily="18" charset="0"/>
              </a:rPr>
              <a:t>Податковий </a:t>
            </a:r>
            <a:r>
              <a:rPr lang="uk-UA" dirty="0">
                <a:solidFill>
                  <a:schemeClr val="tx1"/>
                </a:solidFill>
                <a:latin typeface="Times New Roman" pitchFamily="18" charset="0"/>
                <a:cs typeface="Times New Roman" pitchFamily="18" charset="0"/>
              </a:rPr>
              <a:t>кодекс України. </a:t>
            </a:r>
          </a:p>
        </p:txBody>
      </p:sp>
    </p:spTree>
    <p:extLst>
      <p:ext uri="{BB962C8B-B14F-4D97-AF65-F5344CB8AC3E}">
        <p14:creationId xmlns:p14="http://schemas.microsoft.com/office/powerpoint/2010/main" val="3816411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066800" y="1066800"/>
            <a:ext cx="7772400" cy="17526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b="1" dirty="0" smtClean="0">
                <a:solidFill>
                  <a:schemeClr val="tx1"/>
                </a:solidFill>
                <a:latin typeface="Times New Roman" pitchFamily="18" charset="0"/>
                <a:cs typeface="Times New Roman" pitchFamily="18" charset="0"/>
              </a:rPr>
              <a:t>Фізична особа-підприємець </a:t>
            </a:r>
            <a:r>
              <a:rPr lang="uk-UA" dirty="0" smtClean="0">
                <a:solidFill>
                  <a:schemeClr val="tx1"/>
                </a:solidFill>
                <a:latin typeface="Times New Roman" pitchFamily="18" charset="0"/>
                <a:cs typeface="Times New Roman" pitchFamily="18" charset="0"/>
              </a:rPr>
              <a:t>– це фізична особа, яка реалізує своє право на підприємницьку діяльність за умови її державної реєстрації в порядку, встановленому законом. Право на здійснення підприємницької діяльності має лише особа з повною цивільною дієздатністю (з 18 років або з 16 років за умови надання нотаріально засвідченої згоди батьків на реєстрацію суб’єкта підприємницької діяльності).</a:t>
            </a:r>
            <a:endParaRPr lang="uk-UA" dirty="0">
              <a:solidFill>
                <a:schemeClr val="tx1"/>
              </a:solidFill>
              <a:latin typeface="Times New Roman" pitchFamily="18" charset="0"/>
              <a:cs typeface="Times New Roman" pitchFamily="18" charset="0"/>
            </a:endParaRPr>
          </a:p>
        </p:txBody>
      </p:sp>
      <p:sp>
        <p:nvSpPr>
          <p:cNvPr id="15" name="TextBox 14"/>
          <p:cNvSpPr txBox="1"/>
          <p:nvPr/>
        </p:nvSpPr>
        <p:spPr>
          <a:xfrm>
            <a:off x="914400" y="228600"/>
            <a:ext cx="7924800" cy="400110"/>
          </a:xfrm>
          <a:prstGeom prst="rect">
            <a:avLst/>
          </a:prstGeom>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lgn="ctr"/>
            <a:r>
              <a:rPr lang="uk-UA" sz="2000" b="1" i="1" dirty="0" smtClean="0">
                <a:latin typeface="Times New Roman" pitchFamily="18" charset="0"/>
                <a:cs typeface="Times New Roman" pitchFamily="18" charset="0"/>
              </a:rPr>
              <a:t>3.2. Поняття державної реєстрації суб’єктів бізнесу та її ознаки.</a:t>
            </a:r>
          </a:p>
        </p:txBody>
      </p:sp>
      <p:sp>
        <p:nvSpPr>
          <p:cNvPr id="14" name="Скругленный прямоугольник 13"/>
          <p:cNvSpPr/>
          <p:nvPr/>
        </p:nvSpPr>
        <p:spPr>
          <a:xfrm>
            <a:off x="1066800" y="3200400"/>
            <a:ext cx="7772400" cy="12192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b="1" dirty="0" smtClean="0">
                <a:solidFill>
                  <a:schemeClr val="tx1"/>
                </a:solidFill>
                <a:latin typeface="Times New Roman" pitchFamily="18" charset="0"/>
                <a:cs typeface="Times New Roman" pitchFamily="18" charset="0"/>
              </a:rPr>
              <a:t>Юридична особа (</a:t>
            </a:r>
            <a:r>
              <a:rPr lang="uk-UA" dirty="0" smtClean="0">
                <a:solidFill>
                  <a:schemeClr val="tx1"/>
                </a:solidFill>
                <a:latin typeface="Times New Roman" pitchFamily="18" charset="0"/>
                <a:cs typeface="Times New Roman" pitchFamily="18" charset="0"/>
              </a:rPr>
              <a:t>відповідно до ст. 80 Цивільного кодексу України) – організація, створена і зареєстрована у встановленому законом порядку. Юридичні особи, у свою чергу, можуть створюватися у формі товариств, установ та в інших формах, не заборонених законом.</a:t>
            </a:r>
            <a:endParaRPr lang="uk-UA" dirty="0">
              <a:solidFill>
                <a:schemeClr val="tx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43000" y="304800"/>
            <a:ext cx="7239000" cy="923330"/>
          </a:xfrm>
          <a:prstGeom prst="rect">
            <a:avLst/>
          </a:prstGeom>
        </p:spPr>
        <p:txBody>
          <a:bodyPr wrap="square">
            <a:spAutoFit/>
          </a:bodyPr>
          <a:lstStyle/>
          <a:p>
            <a:pPr algn="just"/>
            <a:r>
              <a:rPr lang="uk-UA" dirty="0" smtClean="0">
                <a:latin typeface="Times New Roman" panose="02020603050405020304" pitchFamily="18" charset="0"/>
                <a:ea typeface="Times New Roman" panose="02020603050405020304" pitchFamily="18" charset="0"/>
              </a:rPr>
              <a:t>Порядок проведення державної реєстрації суб’єктів підприємництва розкрито в </a:t>
            </a:r>
            <a:r>
              <a:rPr lang="uk-UA" b="1" u="sng" dirty="0" smtClean="0">
                <a:latin typeface="Times New Roman" panose="02020603050405020304" pitchFamily="18" charset="0"/>
                <a:ea typeface="Times New Roman" panose="02020603050405020304" pitchFamily="18" charset="0"/>
              </a:rPr>
              <a:t>Законі України </a:t>
            </a:r>
            <a:r>
              <a:rPr lang="uk-UA" b="1" u="sng" dirty="0">
                <a:latin typeface="Times New Roman" panose="02020603050405020304" pitchFamily="18" charset="0"/>
                <a:ea typeface="Times New Roman" panose="02020603050405020304" pitchFamily="18" charset="0"/>
              </a:rPr>
              <a:t>«Про державну реєстрацію юридичних осіб, фізичних осіб-підприємців та громадських формувань»</a:t>
            </a:r>
            <a:endParaRPr lang="ru-RU" b="1" u="sng" dirty="0"/>
          </a:p>
        </p:txBody>
      </p:sp>
      <p:sp>
        <p:nvSpPr>
          <p:cNvPr id="5" name="Скругленный прямоугольник 4"/>
          <p:cNvSpPr/>
          <p:nvPr/>
        </p:nvSpPr>
        <p:spPr>
          <a:xfrm>
            <a:off x="1143000" y="1299865"/>
            <a:ext cx="7391400" cy="36576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b="1" dirty="0" smtClean="0">
                <a:solidFill>
                  <a:schemeClr val="tx1"/>
                </a:solidFill>
                <a:latin typeface="Times New Roman" pitchFamily="18" charset="0"/>
                <a:cs typeface="Times New Roman" pitchFamily="18" charset="0"/>
              </a:rPr>
              <a:t>Державна реєстрація ‒ </a:t>
            </a:r>
            <a:r>
              <a:rPr lang="uk-UA" dirty="0" smtClean="0">
                <a:solidFill>
                  <a:schemeClr val="tx1"/>
                </a:solidFill>
                <a:latin typeface="Times New Roman" pitchFamily="18" charset="0"/>
                <a:cs typeface="Times New Roman" pitchFamily="18" charset="0"/>
              </a:rPr>
              <a:t>офіційне визнання шляхом засвідчення державою факту створення або припинення юридичної особи, громадського формування, що не має статусу юридичної особи, засвідчення факту наявності відповідного статусу громадського об’єднання, професійної спілки, її організації або об’єднання, політичної партії, організації роботодавців, об’єднань організацій роботодавців та їхньої символіки, засвідчення факту набуття або позбавлення статусу підприємця фізичною особою, зміни відомостей, що містяться в Єдиному державному реєстрі юридичних осіб, фізичних осіб - підприємців та громадських формувань, про юридичну особу та фізичну особу - підприємця, а також проведення інших реєстраційних дій, передбачених цим Законом.</a:t>
            </a:r>
            <a:endParaRPr lang="uk-UA" dirty="0">
              <a:solidFill>
                <a:schemeClr val="tx1"/>
              </a:solidFill>
              <a:latin typeface="Times New Roman" pitchFamily="18" charset="0"/>
              <a:cs typeface="Times New Roman" pitchFamily="18" charset="0"/>
            </a:endParaRPr>
          </a:p>
        </p:txBody>
      </p:sp>
      <p:sp>
        <p:nvSpPr>
          <p:cNvPr id="6" name="Прямоугольник 5"/>
          <p:cNvSpPr/>
          <p:nvPr/>
        </p:nvSpPr>
        <p:spPr>
          <a:xfrm>
            <a:off x="1409700" y="5257800"/>
            <a:ext cx="6858000" cy="1047979"/>
          </a:xfrm>
          <a:prstGeom prst="rect">
            <a:avLst/>
          </a:prstGeom>
        </p:spPr>
        <p:txBody>
          <a:bodyPr wrap="square">
            <a:spAutoFit/>
          </a:bodyPr>
          <a:lstStyle/>
          <a:p>
            <a:pPr algn="just">
              <a:lnSpc>
                <a:spcPct val="115000"/>
              </a:lnSpc>
              <a:spcAft>
                <a:spcPts val="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Тобто </a:t>
            </a:r>
            <a:r>
              <a:rPr lang="uk-UA" i="1" u="sng" dirty="0">
                <a:latin typeface="Times New Roman" panose="02020603050405020304" pitchFamily="18" charset="0"/>
                <a:ea typeface="Times New Roman" panose="02020603050405020304" pitchFamily="18" charset="0"/>
                <a:cs typeface="Times New Roman" panose="02020603050405020304" pitchFamily="18" charset="0"/>
              </a:rPr>
              <a:t>державна реєстрація</a:t>
            </a:r>
            <a:r>
              <a:rPr lang="uk-UA" dirty="0">
                <a:latin typeface="Times New Roman" panose="02020603050405020304" pitchFamily="18" charset="0"/>
                <a:ea typeface="Times New Roman" panose="02020603050405020304" pitchFamily="18" charset="0"/>
                <a:cs typeface="Times New Roman" panose="02020603050405020304" pitchFamily="18" charset="0"/>
              </a:rPr>
              <a:t> передбачає внесення даних про суб’єкт бізнесу до Єдиного державного реєстру юридичних осіб, фізичних осіб-підприємців та громадських формувань (надалі – ЄДР).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9741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066800" y="838200"/>
            <a:ext cx="7772400" cy="25146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b="1" dirty="0">
                <a:solidFill>
                  <a:schemeClr val="tx1"/>
                </a:solidFill>
                <a:latin typeface="Times New Roman" pitchFamily="18" charset="0"/>
                <a:cs typeface="Times New Roman" pitchFamily="18" charset="0"/>
              </a:rPr>
              <a:t>ЄДР ‒ </a:t>
            </a:r>
            <a:r>
              <a:rPr lang="uk-UA" u="sng" dirty="0">
                <a:solidFill>
                  <a:schemeClr val="tx1"/>
                </a:solidFill>
                <a:latin typeface="Times New Roman" pitchFamily="18" charset="0"/>
                <a:cs typeface="Times New Roman" pitchFamily="18" charset="0"/>
              </a:rPr>
              <a:t>єдина державна інформаційна система, що забезпечує збирання, накопичення, обробку, захист, облік та надання інформації про юридичних осіб, фізичних осіб-підприємців та громадські формування, що не мають статусу юридичної особи.</a:t>
            </a:r>
          </a:p>
          <a:p>
            <a:pPr algn="just"/>
            <a:r>
              <a:rPr lang="uk-UA" dirty="0">
                <a:solidFill>
                  <a:schemeClr val="tx1"/>
                </a:solidFill>
                <a:latin typeface="Times New Roman" pitchFamily="18" charset="0"/>
                <a:cs typeface="Times New Roman" pitchFamily="18" charset="0"/>
              </a:rPr>
              <a:t>Єдиний державний реєстр створюється з метою забезпечення державних органів та органів місцевого самоврядування, а також учасників цивільного обороту достовірною інформацією про юридичних осіб, громадські формування, що не мають статусу юридичної особи, та фізичних осіб-підприємців з Єдиного державного реєстру. </a:t>
            </a:r>
          </a:p>
        </p:txBody>
      </p:sp>
      <p:sp>
        <p:nvSpPr>
          <p:cNvPr id="15" name="TextBox 14"/>
          <p:cNvSpPr txBox="1"/>
          <p:nvPr/>
        </p:nvSpPr>
        <p:spPr>
          <a:xfrm>
            <a:off x="914400" y="228600"/>
            <a:ext cx="7924800" cy="400110"/>
          </a:xfrm>
          <a:prstGeom prst="rect">
            <a:avLst/>
          </a:prstGeom>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lgn="ctr"/>
            <a:r>
              <a:rPr lang="uk-UA" sz="2000" b="1" i="1" dirty="0" smtClean="0">
                <a:latin typeface="Times New Roman" pitchFamily="18" charset="0"/>
                <a:cs typeface="Times New Roman" pitchFamily="18" charset="0"/>
              </a:rPr>
              <a:t>3.2. Поняття державної реєстрації суб’єктів бізнесу та її ознаки.</a:t>
            </a:r>
          </a:p>
        </p:txBody>
      </p:sp>
      <p:sp>
        <p:nvSpPr>
          <p:cNvPr id="2" name="Прямоугольник 1"/>
          <p:cNvSpPr/>
          <p:nvPr/>
        </p:nvSpPr>
        <p:spPr>
          <a:xfrm>
            <a:off x="1371600" y="3352800"/>
            <a:ext cx="6781800" cy="2308324"/>
          </a:xfrm>
          <a:prstGeom prst="rect">
            <a:avLst/>
          </a:prstGeom>
        </p:spPr>
        <p:txBody>
          <a:bodyPr wrap="square">
            <a:spAutoFit/>
          </a:bodyPr>
          <a:lstStyle/>
          <a:p>
            <a:r>
              <a:rPr lang="uk-UA" dirty="0">
                <a:latin typeface="Times New Roman" panose="02020603050405020304" pitchFamily="18" charset="0"/>
                <a:cs typeface="Times New Roman" panose="02020603050405020304" pitchFamily="18" charset="0"/>
              </a:rPr>
              <a:t>Згідно </a:t>
            </a:r>
            <a:r>
              <a:rPr lang="uk-UA" dirty="0" smtClean="0">
                <a:latin typeface="Times New Roman" panose="02020603050405020304" pitchFamily="18" charset="0"/>
                <a:cs typeface="Times New Roman" panose="02020603050405020304" pitchFamily="18" charset="0"/>
              </a:rPr>
              <a:t>з законодавством у </a:t>
            </a:r>
            <a:r>
              <a:rPr lang="uk-UA" dirty="0">
                <a:latin typeface="Times New Roman" panose="02020603050405020304" pitchFamily="18" charset="0"/>
                <a:cs typeface="Times New Roman" panose="02020603050405020304" pitchFamily="18" charset="0"/>
              </a:rPr>
              <a:t>сфері державної реєстрації підприємницької діяльності, </a:t>
            </a:r>
            <a:r>
              <a:rPr lang="uk-UA" b="1" dirty="0">
                <a:latin typeface="Times New Roman" panose="02020603050405020304" pitchFamily="18" charset="0"/>
                <a:cs typeface="Times New Roman" panose="02020603050405020304" pitchFamily="18" charset="0"/>
              </a:rPr>
              <a:t>реєстрацію мають право проводити державні реєстратори:</a:t>
            </a:r>
          </a:p>
          <a:p>
            <a:pPr marL="285750" indent="-285750">
              <a:buFont typeface="Arial" panose="020B0604020202020204" pitchFamily="34" charset="0"/>
              <a:buChar char="•"/>
            </a:pPr>
            <a:r>
              <a:rPr lang="uk-UA" dirty="0" smtClean="0">
                <a:latin typeface="Times New Roman" panose="02020603050405020304" pitchFamily="18" charset="0"/>
                <a:cs typeface="Times New Roman" panose="02020603050405020304" pitchFamily="18" charset="0"/>
              </a:rPr>
              <a:t>виконавчі </a:t>
            </a:r>
            <a:r>
              <a:rPr lang="uk-UA" dirty="0">
                <a:latin typeface="Times New Roman" panose="02020603050405020304" pitchFamily="18" charset="0"/>
                <a:cs typeface="Times New Roman" panose="02020603050405020304" pitchFamily="18" charset="0"/>
              </a:rPr>
              <a:t>органи сільських, селищних та міських рад;</a:t>
            </a:r>
          </a:p>
          <a:p>
            <a:pPr marL="285750" indent="-285750">
              <a:buFont typeface="Arial" panose="020B0604020202020204" pitchFamily="34" charset="0"/>
              <a:buChar char="•"/>
            </a:pPr>
            <a:r>
              <a:rPr lang="uk-UA" dirty="0" smtClean="0">
                <a:latin typeface="Times New Roman" panose="02020603050405020304" pitchFamily="18" charset="0"/>
                <a:cs typeface="Times New Roman" panose="02020603050405020304" pitchFamily="18" charset="0"/>
              </a:rPr>
              <a:t>нотаріуси</a:t>
            </a:r>
            <a:r>
              <a:rPr lang="uk-UA" dirty="0">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uk-UA" dirty="0" smtClean="0">
                <a:latin typeface="Times New Roman" panose="02020603050405020304" pitchFamily="18" charset="0"/>
                <a:cs typeface="Times New Roman" panose="02020603050405020304" pitchFamily="18" charset="0"/>
              </a:rPr>
              <a:t>або </a:t>
            </a:r>
            <a:r>
              <a:rPr lang="uk-UA" dirty="0">
                <a:latin typeface="Times New Roman" panose="02020603050405020304" pitchFamily="18" charset="0"/>
                <a:cs typeface="Times New Roman" panose="02020603050405020304" pitchFamily="18" charset="0"/>
              </a:rPr>
              <a:t>акредитовані суб’єкти.</a:t>
            </a:r>
          </a:p>
          <a:p>
            <a:r>
              <a:rPr lang="uk-UA" dirty="0">
                <a:latin typeface="Times New Roman" panose="02020603050405020304" pitchFamily="18" charset="0"/>
                <a:cs typeface="Times New Roman" panose="02020603050405020304" pitchFamily="18" charset="0"/>
              </a:rPr>
              <a:t>Тобто, державний реєстратор – особа, яка перебуває у трудових відносинах з суб’єктом державної реєстрації, нотаріус.</a:t>
            </a:r>
          </a:p>
        </p:txBody>
      </p:sp>
      <p:sp>
        <p:nvSpPr>
          <p:cNvPr id="3" name="Прямоугольник 2"/>
          <p:cNvSpPr/>
          <p:nvPr/>
        </p:nvSpPr>
        <p:spPr>
          <a:xfrm>
            <a:off x="1371600" y="5867400"/>
            <a:ext cx="6858000" cy="729430"/>
          </a:xfrm>
          <a:prstGeom prst="rect">
            <a:avLst/>
          </a:prstGeom>
        </p:spPr>
        <p:txBody>
          <a:bodyPr wrap="square">
            <a:spAutoFit/>
          </a:bodyPr>
          <a:lstStyle/>
          <a:p>
            <a:pPr algn="just">
              <a:lnSpc>
                <a:spcPct val="115000"/>
              </a:lnSpc>
              <a:spcAft>
                <a:spcPts val="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Наразі досить часто обов’язки державного реєстратора виконують центри надання адміністративних послуг (</a:t>
            </a:r>
            <a:r>
              <a:rPr lang="uk-UA" dirty="0" err="1">
                <a:latin typeface="Times New Roman" panose="02020603050405020304" pitchFamily="18" charset="0"/>
                <a:ea typeface="Times New Roman" panose="02020603050405020304" pitchFamily="18" charset="0"/>
                <a:cs typeface="Times New Roman" panose="02020603050405020304" pitchFamily="18" charset="0"/>
              </a:rPr>
              <a:t>ЦНАПи</a:t>
            </a:r>
            <a:r>
              <a:rPr lang="uk-UA"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5034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990600" y="533400"/>
            <a:ext cx="7924800" cy="60960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sz="2000" b="1" dirty="0">
                <a:solidFill>
                  <a:schemeClr val="tx1"/>
                </a:solidFill>
                <a:latin typeface="Times New Roman" pitchFamily="18" charset="0"/>
                <a:cs typeface="Times New Roman" pitchFamily="18" charset="0"/>
              </a:rPr>
              <a:t>Державна реєстрація базується на ряді основних принципів:</a:t>
            </a:r>
          </a:p>
          <a:p>
            <a:pPr algn="just"/>
            <a:r>
              <a:rPr lang="uk-UA" sz="2000" b="1" dirty="0">
                <a:solidFill>
                  <a:schemeClr val="tx1"/>
                </a:solidFill>
                <a:latin typeface="Times New Roman" pitchFamily="18" charset="0"/>
                <a:cs typeface="Times New Roman" pitchFamily="18" charset="0"/>
              </a:rPr>
              <a:t>•	</a:t>
            </a:r>
            <a:r>
              <a:rPr lang="uk-UA" sz="2000" dirty="0">
                <a:solidFill>
                  <a:schemeClr val="tx1"/>
                </a:solidFill>
                <a:latin typeface="Times New Roman" pitchFamily="18" charset="0"/>
                <a:cs typeface="Times New Roman" pitchFamily="18" charset="0"/>
              </a:rPr>
              <a:t>обов’язковості державної реєстрації в Єдиному державному реєстрі;</a:t>
            </a:r>
          </a:p>
          <a:p>
            <a:pPr algn="just"/>
            <a:r>
              <a:rPr lang="uk-UA" sz="2000" dirty="0">
                <a:solidFill>
                  <a:schemeClr val="tx1"/>
                </a:solidFill>
                <a:latin typeface="Times New Roman" pitchFamily="18" charset="0"/>
                <a:cs typeface="Times New Roman" pitchFamily="18" charset="0"/>
              </a:rPr>
              <a:t>•	публічності державної реєстрації в Єдиному державному реєстрі та документів, що стали підставою для її проведення;</a:t>
            </a:r>
          </a:p>
          <a:p>
            <a:pPr algn="just"/>
            <a:r>
              <a:rPr lang="uk-UA" sz="2000" dirty="0">
                <a:solidFill>
                  <a:schemeClr val="tx1"/>
                </a:solidFill>
                <a:latin typeface="Times New Roman" pitchFamily="18" charset="0"/>
                <a:cs typeface="Times New Roman" pitchFamily="18" charset="0"/>
              </a:rPr>
              <a:t>•	врегулювання відносин, пов’язаних з державною реєстрацією, та особливостей державної реєстрації виключно цим Законом;</a:t>
            </a:r>
          </a:p>
          <a:p>
            <a:pPr algn="just"/>
            <a:r>
              <a:rPr lang="uk-UA" sz="2000" dirty="0">
                <a:solidFill>
                  <a:schemeClr val="tx1"/>
                </a:solidFill>
                <a:latin typeface="Times New Roman" pitchFamily="18" charset="0"/>
                <a:cs typeface="Times New Roman" pitchFamily="18" charset="0"/>
              </a:rPr>
              <a:t>•	державної реєстрації за </a:t>
            </a:r>
            <a:r>
              <a:rPr lang="uk-UA" sz="2000" dirty="0" err="1">
                <a:solidFill>
                  <a:schemeClr val="tx1"/>
                </a:solidFill>
                <a:latin typeface="Times New Roman" pitchFamily="18" charset="0"/>
                <a:cs typeface="Times New Roman" pitchFamily="18" charset="0"/>
              </a:rPr>
              <a:t>заявницьким</a:t>
            </a:r>
            <a:r>
              <a:rPr lang="uk-UA" sz="2000" dirty="0">
                <a:solidFill>
                  <a:schemeClr val="tx1"/>
                </a:solidFill>
                <a:latin typeface="Times New Roman" pitchFamily="18" charset="0"/>
                <a:cs typeface="Times New Roman" pitchFamily="18" charset="0"/>
              </a:rPr>
              <a:t> принципом;</a:t>
            </a:r>
          </a:p>
          <a:p>
            <a:pPr algn="just"/>
            <a:r>
              <a:rPr lang="uk-UA" sz="2000" dirty="0">
                <a:solidFill>
                  <a:schemeClr val="tx1"/>
                </a:solidFill>
                <a:latin typeface="Times New Roman" pitchFamily="18" charset="0"/>
                <a:cs typeface="Times New Roman" pitchFamily="18" charset="0"/>
              </a:rPr>
              <a:t>•	єдності методології державної реєстрації;</a:t>
            </a:r>
          </a:p>
          <a:p>
            <a:pPr algn="just"/>
            <a:r>
              <a:rPr lang="uk-UA" sz="2000" dirty="0">
                <a:solidFill>
                  <a:schemeClr val="tx1"/>
                </a:solidFill>
                <a:latin typeface="Times New Roman" pitchFamily="18" charset="0"/>
                <a:cs typeface="Times New Roman" pitchFamily="18" charset="0"/>
              </a:rPr>
              <a:t>•	об’єктивності, достовірності та повноти відомостей у Єдиному державному реєстрі;</a:t>
            </a:r>
          </a:p>
          <a:p>
            <a:pPr algn="just"/>
            <a:r>
              <a:rPr lang="uk-UA" sz="2000" dirty="0">
                <a:solidFill>
                  <a:schemeClr val="tx1"/>
                </a:solidFill>
                <a:latin typeface="Times New Roman" pitchFamily="18" charset="0"/>
                <a:cs typeface="Times New Roman" pitchFamily="18" charset="0"/>
              </a:rPr>
              <a:t>•	внесення відомостей до Єдиного державного реєстру виключно на підставі та відповідно до цього Закону;</a:t>
            </a:r>
          </a:p>
          <a:p>
            <a:pPr algn="just"/>
            <a:r>
              <a:rPr lang="uk-UA" sz="2000" dirty="0">
                <a:solidFill>
                  <a:schemeClr val="tx1"/>
                </a:solidFill>
                <a:latin typeface="Times New Roman" pitchFamily="18" charset="0"/>
                <a:cs typeface="Times New Roman" pitchFamily="18" charset="0"/>
              </a:rPr>
              <a:t>•	відкритості та доступності відомостей Єдиного державного реєстру.</a:t>
            </a:r>
          </a:p>
        </p:txBody>
      </p:sp>
    </p:spTree>
    <p:extLst>
      <p:ext uri="{BB962C8B-B14F-4D97-AF65-F5344CB8AC3E}">
        <p14:creationId xmlns:p14="http://schemas.microsoft.com/office/powerpoint/2010/main" val="1211570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34" name="Text Box 58"/>
          <p:cNvSpPr txBox="1">
            <a:spLocks noChangeArrowheads="1"/>
          </p:cNvSpPr>
          <p:nvPr/>
        </p:nvSpPr>
        <p:spPr bwMode="auto">
          <a:xfrm>
            <a:off x="1447800" y="1143000"/>
            <a:ext cx="7162800" cy="3810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Обрати види діяльності за КВЕД та систему оподаткування.</a:t>
            </a:r>
            <a:endParaRPr lang="uk-UA" dirty="0">
              <a:solidFill>
                <a:schemeClr val="tx1"/>
              </a:solidFill>
              <a:latin typeface="Arial" charset="0"/>
            </a:endParaRPr>
          </a:p>
        </p:txBody>
      </p:sp>
      <p:sp>
        <p:nvSpPr>
          <p:cNvPr id="23" name="TextBox 22"/>
          <p:cNvSpPr txBox="1"/>
          <p:nvPr/>
        </p:nvSpPr>
        <p:spPr>
          <a:xfrm>
            <a:off x="914400" y="228600"/>
            <a:ext cx="7924800" cy="707886"/>
          </a:xfrm>
          <a:prstGeom prst="rect">
            <a:avLst/>
          </a:prstGeom>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lgn="ctr"/>
            <a:r>
              <a:rPr lang="uk-UA" sz="2000" b="1" i="1" dirty="0" smtClean="0">
                <a:latin typeface="Times New Roman" pitchFamily="18" charset="0"/>
                <a:cs typeface="Times New Roman" pitchFamily="18" charset="0"/>
              </a:rPr>
              <a:t>Для реєстрації </a:t>
            </a:r>
            <a:r>
              <a:rPr lang="uk-UA" sz="2000" b="1" i="1" u="sng" dirty="0" smtClean="0">
                <a:latin typeface="Times New Roman" pitchFamily="18" charset="0"/>
                <a:cs typeface="Times New Roman" pitchFamily="18" charset="0"/>
              </a:rPr>
              <a:t>фізичної особи-підприємця</a:t>
            </a:r>
            <a:r>
              <a:rPr lang="uk-UA" sz="2000" dirty="0" smtClean="0">
                <a:latin typeface="Times New Roman" pitchFamily="18" charset="0"/>
                <a:cs typeface="Times New Roman" pitchFamily="18" charset="0"/>
              </a:rPr>
              <a:t> та здійснення господарської діяльності необхідно здійснити наступні кроки:</a:t>
            </a:r>
            <a:endParaRPr lang="uk-UA" sz="2000" dirty="0">
              <a:latin typeface="Times New Roman" pitchFamily="18" charset="0"/>
              <a:cs typeface="Times New Roman" pitchFamily="18" charset="0"/>
            </a:endParaRPr>
          </a:p>
        </p:txBody>
      </p:sp>
      <p:sp>
        <p:nvSpPr>
          <p:cNvPr id="26" name="Выноска со стрелкой вверх 25"/>
          <p:cNvSpPr/>
          <p:nvPr/>
        </p:nvSpPr>
        <p:spPr>
          <a:xfrm>
            <a:off x="3048000" y="1524000"/>
            <a:ext cx="2514600" cy="838200"/>
          </a:xfrm>
          <a:prstGeom prst="up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a:ea typeface="Times New Roman"/>
              </a:rPr>
              <a:t>спрощена система оподаткування</a:t>
            </a:r>
            <a:endParaRPr lang="ru-RU" dirty="0">
              <a:solidFill>
                <a:schemeClr val="tx1"/>
              </a:solidFill>
            </a:endParaRPr>
          </a:p>
        </p:txBody>
      </p:sp>
      <p:sp>
        <p:nvSpPr>
          <p:cNvPr id="27" name="Выноска со стрелкой вверх 26"/>
          <p:cNvSpPr/>
          <p:nvPr/>
        </p:nvSpPr>
        <p:spPr>
          <a:xfrm>
            <a:off x="5791200" y="1524000"/>
            <a:ext cx="2514600" cy="838200"/>
          </a:xfrm>
          <a:prstGeom prst="upArrowCallout">
            <a:avLst>
              <a:gd name="adj1" fmla="val 25000"/>
              <a:gd name="adj2" fmla="val 25000"/>
              <a:gd name="adj3" fmla="val 25000"/>
              <a:gd name="adj4" fmla="val 6497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a:ea typeface="Times New Roman"/>
              </a:rPr>
              <a:t>загальна система оподаткування</a:t>
            </a:r>
            <a:endParaRPr lang="ru-RU" dirty="0">
              <a:solidFill>
                <a:schemeClr val="tx1"/>
              </a:solidFill>
            </a:endParaRPr>
          </a:p>
        </p:txBody>
      </p:sp>
      <p:sp>
        <p:nvSpPr>
          <p:cNvPr id="28" name="Text Box 58"/>
          <p:cNvSpPr txBox="1">
            <a:spLocks noChangeArrowheads="1"/>
          </p:cNvSpPr>
          <p:nvPr/>
        </p:nvSpPr>
        <p:spPr bwMode="auto">
          <a:xfrm>
            <a:off x="1447800" y="2514600"/>
            <a:ext cx="7239000" cy="3810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ru-RU" dirty="0" smtClean="0">
                <a:solidFill>
                  <a:srgbClr val="000000"/>
                </a:solidFill>
                <a:latin typeface="Times New Roman" pitchFamily="18" charset="0"/>
                <a:cs typeface="Times New Roman" pitchFamily="18" charset="0"/>
              </a:rPr>
              <a:t>Подати державному </a:t>
            </a:r>
            <a:r>
              <a:rPr lang="uk-UA" dirty="0" smtClean="0">
                <a:solidFill>
                  <a:srgbClr val="000000"/>
                </a:solidFill>
                <a:latin typeface="Times New Roman" pitchFamily="18" charset="0"/>
                <a:cs typeface="Times New Roman" pitchFamily="18" charset="0"/>
              </a:rPr>
              <a:t>реєстратору документи</a:t>
            </a:r>
            <a:r>
              <a:rPr lang="ru-RU" dirty="0">
                <a:solidFill>
                  <a:srgbClr val="000000"/>
                </a:solidFill>
                <a:latin typeface="Times New Roman" pitchFamily="18" charset="0"/>
                <a:cs typeface="Times New Roman" pitchFamily="18" charset="0"/>
              </a:rPr>
              <a:t> </a:t>
            </a:r>
            <a:r>
              <a:rPr lang="ru-RU" dirty="0" smtClean="0">
                <a:solidFill>
                  <a:srgbClr val="000000"/>
                </a:solidFill>
                <a:latin typeface="Times New Roman" pitchFamily="18" charset="0"/>
                <a:cs typeface="Times New Roman" pitchFamily="18" charset="0"/>
              </a:rPr>
              <a:t>/ </a:t>
            </a:r>
            <a:r>
              <a:rPr lang="ru-RU" dirty="0" err="1" smtClean="0">
                <a:solidFill>
                  <a:srgbClr val="000000"/>
                </a:solidFill>
                <a:latin typeface="Times New Roman" pitchFamily="18" charset="0"/>
                <a:cs typeface="Times New Roman" pitchFamily="18" charset="0"/>
              </a:rPr>
              <a:t>зареєструватися</a:t>
            </a:r>
            <a:r>
              <a:rPr lang="ru-RU" dirty="0" smtClean="0">
                <a:solidFill>
                  <a:srgbClr val="000000"/>
                </a:solidFill>
                <a:latin typeface="Times New Roman" pitchFamily="18" charset="0"/>
                <a:cs typeface="Times New Roman" pitchFamily="18" charset="0"/>
              </a:rPr>
              <a:t> через </a:t>
            </a:r>
            <a:r>
              <a:rPr lang="ru-RU" dirty="0" err="1" smtClean="0">
                <a:solidFill>
                  <a:srgbClr val="000000"/>
                </a:solidFill>
                <a:latin typeface="Times New Roman" pitchFamily="18" charset="0"/>
                <a:cs typeface="Times New Roman" pitchFamily="18" charset="0"/>
              </a:rPr>
              <a:t>Дію</a:t>
            </a:r>
            <a:endParaRPr lang="uk-UA" dirty="0">
              <a:solidFill>
                <a:schemeClr val="tx1"/>
              </a:solidFill>
              <a:latin typeface="Arial" charset="0"/>
            </a:endParaRPr>
          </a:p>
        </p:txBody>
      </p:sp>
      <p:sp>
        <p:nvSpPr>
          <p:cNvPr id="30" name="Пятиугольник 29"/>
          <p:cNvSpPr/>
          <p:nvPr/>
        </p:nvSpPr>
        <p:spPr>
          <a:xfrm>
            <a:off x="990600" y="1143000"/>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1</a:t>
            </a:r>
            <a:endParaRPr lang="ru-RU" dirty="0">
              <a:solidFill>
                <a:schemeClr val="tx1"/>
              </a:solidFill>
              <a:latin typeface="Times New Roman" pitchFamily="18" charset="0"/>
              <a:cs typeface="Times New Roman" pitchFamily="18" charset="0"/>
            </a:endParaRPr>
          </a:p>
        </p:txBody>
      </p:sp>
      <p:sp>
        <p:nvSpPr>
          <p:cNvPr id="31" name="Text Box 58"/>
          <p:cNvSpPr txBox="1">
            <a:spLocks noChangeArrowheads="1"/>
          </p:cNvSpPr>
          <p:nvPr/>
        </p:nvSpPr>
        <p:spPr bwMode="auto">
          <a:xfrm>
            <a:off x="1447800" y="2971800"/>
            <a:ext cx="7239000" cy="6096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Протягом 24 годин (крім святкових та вихідних днів) отримати виписку з ЄДР у реєстратора або через електронний сервіс Міністерства юстиції</a:t>
            </a:r>
            <a:endParaRPr lang="uk-UA" dirty="0">
              <a:solidFill>
                <a:srgbClr val="000000"/>
              </a:solidFill>
              <a:latin typeface="Times New Roman" pitchFamily="18" charset="0"/>
              <a:cs typeface="Times New Roman" pitchFamily="18" charset="0"/>
            </a:endParaRPr>
          </a:p>
        </p:txBody>
      </p:sp>
      <p:sp>
        <p:nvSpPr>
          <p:cNvPr id="32" name="Text Box 58"/>
          <p:cNvSpPr txBox="1">
            <a:spLocks noChangeArrowheads="1"/>
          </p:cNvSpPr>
          <p:nvPr/>
        </p:nvSpPr>
        <p:spPr bwMode="auto">
          <a:xfrm>
            <a:off x="1447800" y="3657600"/>
            <a:ext cx="7239000" cy="3810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Вирішити питання обліку доходів (в якому вигляді буде вестися облік)</a:t>
            </a:r>
            <a:endParaRPr lang="uk-UA" dirty="0">
              <a:solidFill>
                <a:schemeClr val="tx1"/>
              </a:solidFill>
              <a:latin typeface="Arial" charset="0"/>
            </a:endParaRPr>
          </a:p>
        </p:txBody>
      </p:sp>
      <p:sp>
        <p:nvSpPr>
          <p:cNvPr id="33" name="Text Box 58"/>
          <p:cNvSpPr txBox="1">
            <a:spLocks noChangeArrowheads="1"/>
          </p:cNvSpPr>
          <p:nvPr/>
        </p:nvSpPr>
        <p:spPr bwMode="auto">
          <a:xfrm>
            <a:off x="1447800" y="4114800"/>
            <a:ext cx="7239000" cy="6858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Відкрити рахунок у банку для </a:t>
            </a:r>
            <a:r>
              <a:rPr lang="uk-UA" dirty="0" err="1" smtClean="0">
                <a:solidFill>
                  <a:srgbClr val="000000"/>
                </a:solidFill>
                <a:latin typeface="Times New Roman" pitchFamily="18" charset="0"/>
                <a:cs typeface="Times New Roman" pitchFamily="18" charset="0"/>
              </a:rPr>
              <a:t>ФОПа</a:t>
            </a:r>
            <a:r>
              <a:rPr lang="uk-UA" dirty="0" smtClean="0">
                <a:solidFill>
                  <a:srgbClr val="000000"/>
                </a:solidFill>
                <a:latin typeface="Times New Roman" pitchFamily="18" charset="0"/>
                <a:cs typeface="Times New Roman" pitchFamily="18" charset="0"/>
              </a:rPr>
              <a:t> для отримання коштів від господарської діяльності </a:t>
            </a:r>
            <a:endParaRPr lang="uk-UA" dirty="0">
              <a:solidFill>
                <a:schemeClr val="tx1"/>
              </a:solidFill>
              <a:latin typeface="Arial" charset="0"/>
            </a:endParaRPr>
          </a:p>
        </p:txBody>
      </p:sp>
      <p:sp>
        <p:nvSpPr>
          <p:cNvPr id="36" name="Text Box 58"/>
          <p:cNvSpPr txBox="1">
            <a:spLocks noChangeArrowheads="1"/>
          </p:cNvSpPr>
          <p:nvPr/>
        </p:nvSpPr>
        <p:spPr bwMode="auto">
          <a:xfrm>
            <a:off x="1456764" y="5434852"/>
            <a:ext cx="7221071" cy="661147"/>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Одержати електронний цифровий підпис (</a:t>
            </a:r>
            <a:r>
              <a:rPr lang="uk-UA" sz="1400" dirty="0" smtClean="0">
                <a:solidFill>
                  <a:srgbClr val="000000"/>
                </a:solidFill>
                <a:latin typeface="Times New Roman" pitchFamily="18" charset="0"/>
                <a:cs typeface="Times New Roman" pitchFamily="18" charset="0"/>
              </a:rPr>
              <a:t>якщо документи для реєстрації подаються</a:t>
            </a:r>
            <a:r>
              <a:rPr lang="uk-UA" dirty="0" smtClean="0">
                <a:solidFill>
                  <a:srgbClr val="000000"/>
                </a:solidFill>
                <a:latin typeface="Times New Roman" pitchFamily="18" charset="0"/>
                <a:cs typeface="Times New Roman" pitchFamily="18" charset="0"/>
              </a:rPr>
              <a:t> </a:t>
            </a:r>
            <a:r>
              <a:rPr lang="uk-UA" sz="1400" dirty="0" smtClean="0">
                <a:solidFill>
                  <a:srgbClr val="000000"/>
                </a:solidFill>
                <a:latin typeface="Times New Roman" pitchFamily="18" charset="0"/>
                <a:cs typeface="Times New Roman" pitchFamily="18" charset="0"/>
              </a:rPr>
              <a:t>в електронному вигляді, то підпис необхідно зробити на 1 етапі)</a:t>
            </a:r>
            <a:endParaRPr lang="uk-UA" sz="1400" dirty="0">
              <a:solidFill>
                <a:schemeClr val="tx1"/>
              </a:solidFill>
              <a:latin typeface="Arial" charset="0"/>
            </a:endParaRPr>
          </a:p>
        </p:txBody>
      </p:sp>
      <p:sp>
        <p:nvSpPr>
          <p:cNvPr id="37" name="Пятиугольник 36"/>
          <p:cNvSpPr/>
          <p:nvPr/>
        </p:nvSpPr>
        <p:spPr>
          <a:xfrm>
            <a:off x="990600" y="2590800"/>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2</a:t>
            </a:r>
            <a:endParaRPr lang="ru-RU" dirty="0">
              <a:solidFill>
                <a:schemeClr val="tx1"/>
              </a:solidFill>
              <a:latin typeface="Times New Roman" pitchFamily="18" charset="0"/>
              <a:cs typeface="Times New Roman" pitchFamily="18" charset="0"/>
            </a:endParaRPr>
          </a:p>
        </p:txBody>
      </p:sp>
      <p:sp>
        <p:nvSpPr>
          <p:cNvPr id="38" name="Пятиугольник 37"/>
          <p:cNvSpPr/>
          <p:nvPr/>
        </p:nvSpPr>
        <p:spPr>
          <a:xfrm>
            <a:off x="990600" y="3200400"/>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3</a:t>
            </a:r>
            <a:endParaRPr lang="ru-RU" dirty="0">
              <a:solidFill>
                <a:schemeClr val="tx1"/>
              </a:solidFill>
              <a:latin typeface="Times New Roman" pitchFamily="18" charset="0"/>
              <a:cs typeface="Times New Roman" pitchFamily="18" charset="0"/>
            </a:endParaRPr>
          </a:p>
        </p:txBody>
      </p:sp>
      <p:sp>
        <p:nvSpPr>
          <p:cNvPr id="39" name="Пятиугольник 38"/>
          <p:cNvSpPr/>
          <p:nvPr/>
        </p:nvSpPr>
        <p:spPr>
          <a:xfrm>
            <a:off x="990600" y="3657600"/>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4</a:t>
            </a:r>
            <a:endParaRPr lang="ru-RU" dirty="0">
              <a:solidFill>
                <a:schemeClr val="tx1"/>
              </a:solidFill>
              <a:latin typeface="Times New Roman" pitchFamily="18" charset="0"/>
              <a:cs typeface="Times New Roman" pitchFamily="18" charset="0"/>
            </a:endParaRPr>
          </a:p>
        </p:txBody>
      </p:sp>
      <p:sp>
        <p:nvSpPr>
          <p:cNvPr id="40" name="Пятиугольник 39"/>
          <p:cNvSpPr/>
          <p:nvPr/>
        </p:nvSpPr>
        <p:spPr>
          <a:xfrm>
            <a:off x="990600" y="4316506"/>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5</a:t>
            </a:r>
            <a:endParaRPr lang="ru-RU" dirty="0">
              <a:solidFill>
                <a:schemeClr val="tx1"/>
              </a:solidFill>
              <a:latin typeface="Times New Roman" pitchFamily="18" charset="0"/>
              <a:cs typeface="Times New Roman" pitchFamily="18" charset="0"/>
            </a:endParaRPr>
          </a:p>
        </p:txBody>
      </p:sp>
      <p:sp>
        <p:nvSpPr>
          <p:cNvPr id="41" name="Пятиугольник 40"/>
          <p:cNvSpPr/>
          <p:nvPr/>
        </p:nvSpPr>
        <p:spPr>
          <a:xfrm>
            <a:off x="990600" y="5002306"/>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6</a:t>
            </a:r>
            <a:endParaRPr lang="ru-RU" dirty="0">
              <a:solidFill>
                <a:schemeClr val="tx1"/>
              </a:solidFill>
              <a:latin typeface="Times New Roman" pitchFamily="18" charset="0"/>
              <a:cs typeface="Times New Roman" pitchFamily="18" charset="0"/>
            </a:endParaRPr>
          </a:p>
        </p:txBody>
      </p:sp>
      <p:sp>
        <p:nvSpPr>
          <p:cNvPr id="42" name="Пятиугольник 41"/>
          <p:cNvSpPr/>
          <p:nvPr/>
        </p:nvSpPr>
        <p:spPr>
          <a:xfrm>
            <a:off x="1013012" y="5625353"/>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solidFill>
                  <a:schemeClr val="tx1"/>
                </a:solidFill>
                <a:latin typeface="Times New Roman" pitchFamily="18" charset="0"/>
                <a:cs typeface="Times New Roman" pitchFamily="18" charset="0"/>
              </a:rPr>
              <a:t>7</a:t>
            </a:r>
            <a:endParaRPr lang="ru-RU" dirty="0">
              <a:solidFill>
                <a:schemeClr val="tx1"/>
              </a:solidFill>
              <a:latin typeface="Times New Roman" pitchFamily="18" charset="0"/>
              <a:cs typeface="Times New Roman" pitchFamily="18" charset="0"/>
            </a:endParaRPr>
          </a:p>
        </p:txBody>
      </p:sp>
      <p:sp>
        <p:nvSpPr>
          <p:cNvPr id="44" name="Text Box 58"/>
          <p:cNvSpPr txBox="1">
            <a:spLocks noChangeArrowheads="1"/>
          </p:cNvSpPr>
          <p:nvPr/>
        </p:nvSpPr>
        <p:spPr bwMode="auto">
          <a:xfrm>
            <a:off x="1447800" y="6196851"/>
            <a:ext cx="7239000" cy="3810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smtClean="0">
                <a:solidFill>
                  <a:srgbClr val="000000"/>
                </a:solidFill>
                <a:latin typeface="Times New Roman" pitchFamily="18" charset="0"/>
                <a:cs typeface="Times New Roman" pitchFamily="18" charset="0"/>
              </a:rPr>
              <a:t>За необхідності оформити печатку (це не є обов’язковою вимогою)</a:t>
            </a:r>
            <a:endParaRPr lang="uk-UA">
              <a:solidFill>
                <a:schemeClr val="tx1"/>
              </a:solidFill>
              <a:latin typeface="Arial" charset="0"/>
            </a:endParaRPr>
          </a:p>
        </p:txBody>
      </p:sp>
      <p:sp>
        <p:nvSpPr>
          <p:cNvPr id="45" name="Пятиугольник 44"/>
          <p:cNvSpPr/>
          <p:nvPr/>
        </p:nvSpPr>
        <p:spPr>
          <a:xfrm>
            <a:off x="999564" y="6234951"/>
            <a:ext cx="457200" cy="3048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a:solidFill>
                  <a:schemeClr val="tx1"/>
                </a:solidFill>
                <a:latin typeface="Times New Roman" pitchFamily="18" charset="0"/>
                <a:cs typeface="Times New Roman" pitchFamily="18" charset="0"/>
              </a:rPr>
              <a:t>8</a:t>
            </a:r>
            <a:endParaRPr lang="ru-RU" dirty="0">
              <a:solidFill>
                <a:schemeClr val="tx1"/>
              </a:solidFill>
              <a:latin typeface="Times New Roman" pitchFamily="18" charset="0"/>
              <a:cs typeface="Times New Roman" pitchFamily="18" charset="0"/>
            </a:endParaRPr>
          </a:p>
        </p:txBody>
      </p:sp>
      <p:sp>
        <p:nvSpPr>
          <p:cNvPr id="24" name="Text Box 58"/>
          <p:cNvSpPr txBox="1">
            <a:spLocks noChangeArrowheads="1"/>
          </p:cNvSpPr>
          <p:nvPr/>
        </p:nvSpPr>
        <p:spPr bwMode="auto">
          <a:xfrm>
            <a:off x="1470212" y="4953000"/>
            <a:ext cx="7239000" cy="3810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lstStyle/>
          <a:p>
            <a:pPr algn="ctr">
              <a:spcAft>
                <a:spcPts val="1000"/>
              </a:spcAft>
              <a:defRPr/>
            </a:pPr>
            <a:r>
              <a:rPr lang="uk-UA" dirty="0" smtClean="0">
                <a:solidFill>
                  <a:srgbClr val="000000"/>
                </a:solidFill>
                <a:latin typeface="Times New Roman" pitchFamily="18" charset="0"/>
                <a:cs typeface="Times New Roman" pitchFamily="18" charset="0"/>
              </a:rPr>
              <a:t>Встановити РРО (реєстратор розрахункових операцій)</a:t>
            </a:r>
            <a:endParaRPr lang="uk-UA" dirty="0">
              <a:solidFill>
                <a:schemeClr val="tx1"/>
              </a:solidFill>
              <a:latin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227144E-1103-4DC3-89B8-B71EDED2D586}"/>
              </a:ext>
            </a:extLst>
          </p:cNvPr>
          <p:cNvSpPr>
            <a:spLocks noGrp="1"/>
          </p:cNvSpPr>
          <p:nvPr>
            <p:ph type="title"/>
          </p:nvPr>
        </p:nvSpPr>
        <p:spPr>
          <a:xfrm>
            <a:off x="1066800" y="228600"/>
            <a:ext cx="7477960" cy="436213"/>
          </a:xfrm>
        </p:spPr>
        <p:txBody>
          <a:bodyPr vert="horz" lIns="91440" tIns="45720" rIns="91440" bIns="45720" rtlCol="0" anchor="t">
            <a:noAutofit/>
          </a:bodyPr>
          <a:lstStyle/>
          <a:p>
            <a:r>
              <a:rPr lang="uk-UA" sz="2000" dirty="0" smtClean="0">
                <a:solidFill>
                  <a:schemeClr val="accent2">
                    <a:lumMod val="50000"/>
                  </a:schemeClr>
                </a:solidFill>
                <a:latin typeface="Arial Black" panose="020B0A04020102020204" pitchFamily="34" charset="0"/>
              </a:rPr>
              <a:t>КВЕД України та його значення для бізнесу </a:t>
            </a:r>
            <a:endParaRPr lang="uk-UA" sz="1600" dirty="0" smtClean="0">
              <a:solidFill>
                <a:schemeClr val="accent2">
                  <a:lumMod val="50000"/>
                </a:schemeClr>
              </a:solidFill>
              <a:latin typeface="Arial Black" panose="020B0A04020102020204" pitchFamily="34" charset="0"/>
            </a:endParaRPr>
          </a:p>
        </p:txBody>
      </p:sp>
      <p:sp>
        <p:nvSpPr>
          <p:cNvPr id="7" name="Прямокутник 4">
            <a:extLst>
              <a:ext uri="{FF2B5EF4-FFF2-40B4-BE49-F238E27FC236}">
                <a16:creationId xmlns="" xmlns:a16="http://schemas.microsoft.com/office/drawing/2014/main" id="{24BF3DA0-4B58-4291-BCBC-A56686FCF4C4}"/>
              </a:ext>
            </a:extLst>
          </p:cNvPr>
          <p:cNvSpPr/>
          <p:nvPr/>
        </p:nvSpPr>
        <p:spPr>
          <a:xfrm>
            <a:off x="152400" y="762000"/>
            <a:ext cx="8728912" cy="5991726"/>
          </a:xfrm>
          <a:prstGeom prst="rect">
            <a:avLst/>
          </a:prstGeom>
          <a:solidFill>
            <a:schemeClr val="accent1">
              <a:lumMod val="20000"/>
              <a:lumOff val="80000"/>
            </a:schemeClr>
          </a:solidFill>
          <a:effectLst>
            <a:glow rad="63500">
              <a:schemeClr val="accent5">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indent="457200" algn="just"/>
            <a:r>
              <a:rPr lang="uk-UA" dirty="0" smtClean="0">
                <a:latin typeface="Times New Roman" pitchFamily="18" charset="0"/>
                <a:cs typeface="Times New Roman" pitchFamily="18" charset="0"/>
              </a:rPr>
              <a:t>КВЕД систематизує види діяльності, що здійснюються суб'єктами господарювання в Україні. Його можна змінити, але краще відразу правильно вибрати види діяльності підприємства, щоб уникнути проблем в роботі.</a:t>
            </a:r>
          </a:p>
          <a:p>
            <a:pPr indent="457200" algn="just"/>
            <a:r>
              <a:rPr lang="uk-UA" sz="1600" dirty="0" smtClean="0">
                <a:latin typeface="Times New Roman" pitchFamily="18" charset="0"/>
                <a:cs typeface="Times New Roman" pitchFamily="18" charset="0"/>
              </a:rPr>
              <a:t>Класифікатор видів економічної діяльності, або просто КВЕД, містить усі можливі напрямки роботи підприємств. Тобто, жодна юридична особа не може обійтися без цього ресурсу.</a:t>
            </a:r>
          </a:p>
          <a:p>
            <a:pPr indent="457200" algn="just"/>
            <a:r>
              <a:rPr lang="uk-UA" sz="1600" u="sng" dirty="0" smtClean="0">
                <a:latin typeface="Times New Roman" pitchFamily="18" charset="0"/>
                <a:cs typeface="Times New Roman" pitchFamily="18" charset="0"/>
              </a:rPr>
              <a:t>Код КВЕД підбирається на самому початку діяльності: при первинній реєстрації підприємства. </a:t>
            </a:r>
            <a:r>
              <a:rPr lang="uk-UA" sz="1600" dirty="0" smtClean="0">
                <a:latin typeface="Times New Roman" pitchFamily="18" charset="0"/>
                <a:cs typeface="Times New Roman" pitchFamily="18" charset="0"/>
              </a:rPr>
              <a:t>Він відображає основний вид діяльності компанії (наприклад, "діяльність їдалень та послуги з постачання готової їжі"). Причому, якщо компанія розвиває кілька напрямків, то код може відповідати тільки одному з них, основному. </a:t>
            </a:r>
            <a:r>
              <a:rPr lang="uk-UA" sz="1600" u="sng" dirty="0" smtClean="0">
                <a:latin typeface="Times New Roman" pitchFamily="18" charset="0"/>
                <a:cs typeface="Times New Roman" pitchFamily="18" charset="0"/>
              </a:rPr>
              <a:t>Формально кількість кодів не обмежена</a:t>
            </a:r>
            <a:r>
              <a:rPr lang="uk-UA" sz="1600" dirty="0" smtClean="0">
                <a:latin typeface="Times New Roman" pitchFamily="18" charset="0"/>
                <a:cs typeface="Times New Roman" pitchFamily="18" charset="0"/>
              </a:rPr>
              <a:t>, але на практиці прийнято вказувати від 1 до 6 кодів (тобто, видів економічної діяльності) для підприємства.</a:t>
            </a:r>
          </a:p>
          <a:p>
            <a:pPr indent="457200" algn="just"/>
            <a:r>
              <a:rPr lang="uk-UA" sz="1600" u="sng" dirty="0" smtClean="0">
                <a:latin typeface="Times New Roman" pitchFamily="18" charset="0"/>
                <a:cs typeface="Times New Roman" pitchFamily="18" charset="0"/>
              </a:rPr>
              <a:t>Види діяльності компаній вносяться до ЄДРПОУ та вказуються в довідці статистики</a:t>
            </a:r>
            <a:r>
              <a:rPr lang="uk-UA" sz="1600" dirty="0" smtClean="0">
                <a:latin typeface="Times New Roman" pitchFamily="18" charset="0"/>
                <a:cs typeface="Times New Roman" pitchFamily="18" charset="0"/>
              </a:rPr>
              <a:t>. Для деяких ліцензованих видів діяльності (наприклад, будівництво) при отриманні ліцензії в довідці статистики потрібна наявність певних номерів КВЕД.</a:t>
            </a:r>
          </a:p>
          <a:p>
            <a:pPr indent="457200" algn="just"/>
            <a:r>
              <a:rPr lang="uk-UA" sz="1600" u="sng" dirty="0" err="1" smtClean="0">
                <a:latin typeface="Times New Roman" pitchFamily="18" charset="0"/>
                <a:cs typeface="Times New Roman" pitchFamily="18" charset="0"/>
              </a:rPr>
              <a:t>КВЕДи</a:t>
            </a:r>
            <a:r>
              <a:rPr lang="uk-UA" sz="1600" u="sng" dirty="0" smtClean="0">
                <a:latin typeface="Times New Roman" pitchFamily="18" charset="0"/>
                <a:cs typeface="Times New Roman" pitchFamily="18" charset="0"/>
              </a:rPr>
              <a:t> можна змінювати</a:t>
            </a:r>
            <a:r>
              <a:rPr lang="uk-UA" sz="1600" dirty="0" smtClean="0">
                <a:latin typeface="Times New Roman" pitchFamily="18" charset="0"/>
                <a:cs typeface="Times New Roman" pitchFamily="18" charset="0"/>
              </a:rPr>
              <a:t>. Навіщо? Наприклад, якщо підприємство змінило сферу діяльності або певні коди знадобилися для отримання нової ліцензії. Крім того, сам класифікатор може змінюватися з року в рік, у ньому з'являються нові статті чи коригуються старі. </a:t>
            </a:r>
          </a:p>
          <a:p>
            <a:pPr indent="457200" algn="ctr"/>
            <a:r>
              <a:rPr lang="uk-UA" sz="1600" b="1" dirty="0" smtClean="0">
                <a:latin typeface="Times New Roman" pitchFamily="18" charset="0"/>
                <a:cs typeface="Times New Roman" pitchFamily="18" charset="0"/>
              </a:rPr>
              <a:t>Як отримати код КВЕД в Україні</a:t>
            </a:r>
          </a:p>
          <a:p>
            <a:pPr indent="457200" algn="just"/>
            <a:r>
              <a:rPr lang="uk-UA" sz="1600" dirty="0" smtClean="0">
                <a:latin typeface="Times New Roman" pitchFamily="18" charset="0"/>
                <a:cs typeface="Times New Roman" pitchFamily="18" charset="0"/>
              </a:rPr>
              <a:t>Кожна нова юридична особа (в тому числі </a:t>
            </a:r>
            <a:r>
              <a:rPr lang="uk-UA" sz="1600" dirty="0" err="1" smtClean="0">
                <a:latin typeface="Times New Roman" pitchFamily="18" charset="0"/>
                <a:cs typeface="Times New Roman" pitchFamily="18" charset="0"/>
              </a:rPr>
              <a:t>ФОП</a:t>
            </a:r>
            <a:r>
              <a:rPr lang="uk-UA" sz="1600" dirty="0" smtClean="0">
                <a:latin typeface="Times New Roman" pitchFamily="18" charset="0"/>
                <a:cs typeface="Times New Roman" pitchFamily="18" charset="0"/>
              </a:rPr>
              <a:t> та відокремлені підрозділи юридичних осіб) – тобто так звана "Статистична одиниця" –  при реєстрації отримує код за актуальним КВЕД. У заповненій картці, що подається державному реєстратору, є спеціальний розділ про види економічної діяльності, із зазначенням коду КВЕД та назви майбутньої діяльності.</a:t>
            </a:r>
          </a:p>
        </p:txBody>
      </p:sp>
    </p:spTree>
    <p:extLst>
      <p:ext uri="{BB962C8B-B14F-4D97-AF65-F5344CB8AC3E}">
        <p14:creationId xmlns:p14="http://schemas.microsoft.com/office/powerpoint/2010/main" val="23435401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1022</TotalTime>
  <Words>3631</Words>
  <Application>Microsoft Office PowerPoint</Application>
  <PresentationFormat>Экран (4:3)</PresentationFormat>
  <Paragraphs>270</Paragraphs>
  <Slides>29</Slides>
  <Notes>1</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29</vt:i4>
      </vt:variant>
    </vt:vector>
  </HeadingPairs>
  <TitlesOfParts>
    <vt:vector size="40" baseType="lpstr">
      <vt:lpstr>Arial</vt:lpstr>
      <vt:lpstr>Arial Black</vt:lpstr>
      <vt:lpstr>Calibri</vt:lpstr>
      <vt:lpstr>Corbel</vt:lpstr>
      <vt:lpstr>Gill Sans MT</vt:lpstr>
      <vt:lpstr>Palatino Linotype</vt:lpstr>
      <vt:lpstr>ProbaPro</vt:lpstr>
      <vt:lpstr>Times New Roman</vt:lpstr>
      <vt:lpstr>Verdana</vt:lpstr>
      <vt:lpstr>Wingdings 2</vt:lpstr>
      <vt:lpstr>Солнцестояние</vt:lpstr>
      <vt:lpstr>МІНІСТЕРСТВО ОСВІТИ І НАУКИ УКРАЇНИ  ДЕРЖАВНИЙ УНІВЕРСИТЕТ «ЖИТОМИРСЬКА ПОЛІТЕХНІКА»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КВЕД України та його значення для бізнесу </vt:lpstr>
      <vt:lpstr>Презентация PowerPoint</vt:lpstr>
      <vt:lpstr>Документи, які необхідно подати для реєстрації  фізичної особи-підприємця:</vt:lpstr>
      <vt:lpstr>Презентация PowerPoint</vt:lpstr>
      <vt:lpstr>Презентация PowerPoint</vt:lpstr>
      <vt:lpstr>Презентация PowerPoint</vt:lpstr>
      <vt:lpstr>Документи, які необхідно подати для реєстрації  юридичної особи:</vt:lpstr>
      <vt:lpstr>3.4. Обмеження підприємницької діяльності. Ліцензування та патентування: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Питання для обговорення</vt:lpstr>
      <vt:lpstr>Питання для обговорення</vt:lpstr>
      <vt:lpstr>Питання для обговорення</vt:lpstr>
      <vt:lpstr>Теми презентацій (доповідей)</vt:lpstr>
      <vt:lpstr>ДЯКУЮ ЗА УВАГУ!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Asus</dc:creator>
  <cp:lastModifiedBy>Asus</cp:lastModifiedBy>
  <cp:revision>81</cp:revision>
  <dcterms:modified xsi:type="dcterms:W3CDTF">2026-02-13T13:51:49Z</dcterms:modified>
</cp:coreProperties>
</file>