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1AD1B8D-2A41-4E1D-B22B-16804595ECAB}" type="datetimeFigureOut">
              <a:rPr lang="uk-UA" smtClean="0"/>
              <a:t>28.04.2021</a:t>
            </a:fld>
            <a:endParaRPr lang="uk-UA"/>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uk-UA"/>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DC2246C-515B-4C0C-8679-7340856C51FE}" type="slidenum">
              <a:rPr lang="uk-UA" smtClean="0"/>
              <a:t>‹№›</a:t>
            </a:fld>
            <a:endParaRPr lang="uk-UA"/>
          </a:p>
        </p:txBody>
      </p:sp>
    </p:spTree>
    <p:extLst>
      <p:ext uri="{BB962C8B-B14F-4D97-AF65-F5344CB8AC3E}">
        <p14:creationId xmlns:p14="http://schemas.microsoft.com/office/powerpoint/2010/main" val="26389644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1AD1B8D-2A41-4E1D-B22B-16804595ECAB}" type="datetimeFigureOut">
              <a:rPr lang="uk-UA" smtClean="0"/>
              <a:t>28.04.2021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DC2246C-515B-4C0C-8679-7340856C51FE}" type="slidenum">
              <a:rPr lang="uk-UA" smtClean="0"/>
              <a:t>‹№›</a:t>
            </a:fld>
            <a:endParaRPr lang="uk-UA"/>
          </a:p>
        </p:txBody>
      </p:sp>
    </p:spTree>
    <p:extLst>
      <p:ext uri="{BB962C8B-B14F-4D97-AF65-F5344CB8AC3E}">
        <p14:creationId xmlns:p14="http://schemas.microsoft.com/office/powerpoint/2010/main" val="342959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1AD1B8D-2A41-4E1D-B22B-16804595ECAB}" type="datetimeFigureOut">
              <a:rPr lang="uk-UA" smtClean="0"/>
              <a:t>28.04.2021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DC2246C-515B-4C0C-8679-7340856C51FE}" type="slidenum">
              <a:rPr lang="uk-UA" smtClean="0"/>
              <a:t>‹№›</a:t>
            </a:fld>
            <a:endParaRPr lang="uk-UA"/>
          </a:p>
        </p:txBody>
      </p:sp>
    </p:spTree>
    <p:extLst>
      <p:ext uri="{BB962C8B-B14F-4D97-AF65-F5344CB8AC3E}">
        <p14:creationId xmlns:p14="http://schemas.microsoft.com/office/powerpoint/2010/main" val="138754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1AD1B8D-2A41-4E1D-B22B-16804595ECAB}" type="datetimeFigureOut">
              <a:rPr lang="uk-UA" smtClean="0"/>
              <a:t>28.04.2021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DC2246C-515B-4C0C-8679-7340856C51FE}" type="slidenum">
              <a:rPr lang="uk-UA" smtClean="0"/>
              <a:t>‹№›</a:t>
            </a:fld>
            <a:endParaRPr lang="uk-UA"/>
          </a:p>
        </p:txBody>
      </p:sp>
    </p:spTree>
    <p:extLst>
      <p:ext uri="{BB962C8B-B14F-4D97-AF65-F5344CB8AC3E}">
        <p14:creationId xmlns:p14="http://schemas.microsoft.com/office/powerpoint/2010/main" val="11643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1AD1B8D-2A41-4E1D-B22B-16804595ECAB}" type="datetimeFigureOut">
              <a:rPr lang="uk-UA" smtClean="0"/>
              <a:t>28.04.2021</a:t>
            </a:fld>
            <a:endParaRPr lang="uk-UA"/>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uk-UA"/>
          </a:p>
        </p:txBody>
      </p:sp>
      <p:sp>
        <p:nvSpPr>
          <p:cNvPr id="6" name="Slide Number Placeholder 5"/>
          <p:cNvSpPr>
            <a:spLocks noGrp="1"/>
          </p:cNvSpPr>
          <p:nvPr>
            <p:ph type="sldNum" sz="quarter" idx="12"/>
          </p:nvPr>
        </p:nvSpPr>
        <p:spPr>
          <a:xfrm>
            <a:off x="8604504" y="5211060"/>
            <a:ext cx="2112264" cy="228600"/>
          </a:xfrm>
        </p:spPr>
        <p:txBody>
          <a:bodyPr/>
          <a:lstStyle/>
          <a:p>
            <a:fld id="{DDC2246C-515B-4C0C-8679-7340856C51FE}" type="slidenum">
              <a:rPr lang="uk-UA" smtClean="0"/>
              <a:t>‹№›</a:t>
            </a:fld>
            <a:endParaRPr lang="uk-UA"/>
          </a:p>
        </p:txBody>
      </p:sp>
    </p:spTree>
    <p:extLst>
      <p:ext uri="{BB962C8B-B14F-4D97-AF65-F5344CB8AC3E}">
        <p14:creationId xmlns:p14="http://schemas.microsoft.com/office/powerpoint/2010/main" val="20558553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31AD1B8D-2A41-4E1D-B22B-16804595ECAB}" type="datetimeFigureOut">
              <a:rPr lang="uk-UA" smtClean="0"/>
              <a:t>28.04.2021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DC2246C-515B-4C0C-8679-7340856C51FE}" type="slidenum">
              <a:rPr lang="uk-UA" smtClean="0"/>
              <a:t>‹№›</a:t>
            </a:fld>
            <a:endParaRPr lang="uk-UA"/>
          </a:p>
        </p:txBody>
      </p:sp>
    </p:spTree>
    <p:extLst>
      <p:ext uri="{BB962C8B-B14F-4D97-AF65-F5344CB8AC3E}">
        <p14:creationId xmlns:p14="http://schemas.microsoft.com/office/powerpoint/2010/main" val="16855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1AD1B8D-2A41-4E1D-B22B-16804595ECAB}" type="datetimeFigureOut">
              <a:rPr lang="uk-UA" smtClean="0"/>
              <a:t>28.04.2021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DC2246C-515B-4C0C-8679-7340856C51FE}" type="slidenum">
              <a:rPr lang="uk-UA" smtClean="0"/>
              <a:t>‹№›</a:t>
            </a:fld>
            <a:endParaRPr lang="uk-UA"/>
          </a:p>
        </p:txBody>
      </p:sp>
    </p:spTree>
    <p:extLst>
      <p:ext uri="{BB962C8B-B14F-4D97-AF65-F5344CB8AC3E}">
        <p14:creationId xmlns:p14="http://schemas.microsoft.com/office/powerpoint/2010/main" val="348411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31AD1B8D-2A41-4E1D-B22B-16804595ECAB}" type="datetimeFigureOut">
              <a:rPr lang="uk-UA" smtClean="0"/>
              <a:t>28.04.2021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DC2246C-515B-4C0C-8679-7340856C51FE}" type="slidenum">
              <a:rPr lang="uk-UA" smtClean="0"/>
              <a:t>‹№›</a:t>
            </a:fld>
            <a:endParaRPr lang="uk-UA"/>
          </a:p>
        </p:txBody>
      </p:sp>
    </p:spTree>
    <p:extLst>
      <p:ext uri="{BB962C8B-B14F-4D97-AF65-F5344CB8AC3E}">
        <p14:creationId xmlns:p14="http://schemas.microsoft.com/office/powerpoint/2010/main" val="372673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D1B8D-2A41-4E1D-B22B-16804595ECAB}" type="datetimeFigureOut">
              <a:rPr lang="uk-UA" smtClean="0"/>
              <a:t>28.04.2021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DC2246C-515B-4C0C-8679-7340856C51FE}" type="slidenum">
              <a:rPr lang="uk-UA" smtClean="0"/>
              <a:t>‹№›</a:t>
            </a:fld>
            <a:endParaRPr lang="uk-UA"/>
          </a:p>
        </p:txBody>
      </p:sp>
    </p:spTree>
    <p:extLst>
      <p:ext uri="{BB962C8B-B14F-4D97-AF65-F5344CB8AC3E}">
        <p14:creationId xmlns:p14="http://schemas.microsoft.com/office/powerpoint/2010/main" val="325346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8" name="Date Placeholder 7"/>
          <p:cNvSpPr>
            <a:spLocks noGrp="1"/>
          </p:cNvSpPr>
          <p:nvPr>
            <p:ph type="dt" sz="half" idx="10"/>
          </p:nvPr>
        </p:nvSpPr>
        <p:spPr/>
        <p:txBody>
          <a:bodyPr/>
          <a:lstStyle/>
          <a:p>
            <a:fld id="{31AD1B8D-2A41-4E1D-B22B-16804595ECAB}" type="datetimeFigureOut">
              <a:rPr lang="uk-UA" smtClean="0"/>
              <a:t>28.04.2021</a:t>
            </a:fld>
            <a:endParaRPr lang="uk-UA"/>
          </a:p>
        </p:txBody>
      </p:sp>
      <p:sp>
        <p:nvSpPr>
          <p:cNvPr id="9" name="Footer Placeholder 8"/>
          <p:cNvSpPr>
            <a:spLocks noGrp="1"/>
          </p:cNvSpPr>
          <p:nvPr>
            <p:ph type="ftr" sz="quarter" idx="11"/>
          </p:nvPr>
        </p:nvSpPr>
        <p:spPr/>
        <p:txBody>
          <a:bodyPr/>
          <a:lstStyle>
            <a:lvl1pPr algn="r">
              <a:defRPr/>
            </a:lvl1pPr>
          </a:lstStyle>
          <a:p>
            <a:endParaRPr lang="uk-UA"/>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DC2246C-515B-4C0C-8679-7340856C51FE}" type="slidenum">
              <a:rPr lang="uk-UA" smtClean="0"/>
              <a:t>‹№›</a:t>
            </a:fld>
            <a:endParaRPr lang="uk-UA"/>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644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1AD1B8D-2A41-4E1D-B22B-16804595ECAB}" type="datetimeFigureOut">
              <a:rPr lang="uk-UA" smtClean="0"/>
              <a:t>28.04.2021</a:t>
            </a:fld>
            <a:endParaRPr lang="uk-UA"/>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uk-UA"/>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DC2246C-515B-4C0C-8679-7340856C51FE}" type="slidenum">
              <a:rPr lang="uk-UA" smtClean="0"/>
              <a:t>‹№›</a:t>
            </a:fld>
            <a:endParaRPr lang="uk-UA"/>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284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1AD1B8D-2A41-4E1D-B22B-16804595ECAB}" type="datetimeFigureOut">
              <a:rPr lang="uk-UA" smtClean="0"/>
              <a:t>28.04.2021</a:t>
            </a:fld>
            <a:endParaRPr lang="uk-UA"/>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uk-UA"/>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DC2246C-515B-4C0C-8679-7340856C51FE}" type="slidenum">
              <a:rPr lang="uk-UA" smtClean="0"/>
              <a:t>‹№›</a:t>
            </a:fld>
            <a:endParaRPr lang="uk-UA"/>
          </a:p>
        </p:txBody>
      </p:sp>
    </p:spTree>
    <p:extLst>
      <p:ext uri="{BB962C8B-B14F-4D97-AF65-F5344CB8AC3E}">
        <p14:creationId xmlns:p14="http://schemas.microsoft.com/office/powerpoint/2010/main" val="29577639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B46B9F-1F9D-416D-9E9E-61F35DEB7AA9}"/>
              </a:ext>
            </a:extLst>
          </p:cNvPr>
          <p:cNvSpPr>
            <a:spLocks noGrp="1"/>
          </p:cNvSpPr>
          <p:nvPr>
            <p:ph type="ctrTitle"/>
          </p:nvPr>
        </p:nvSpPr>
        <p:spPr/>
        <p:txBody>
          <a:bodyPr>
            <a:normAutofit fontScale="90000"/>
          </a:bodyPr>
          <a:lstStyle/>
          <a:p>
            <a:r>
              <a:rPr lang="ru-RU" sz="5400" dirty="0" err="1"/>
              <a:t>Управління</a:t>
            </a:r>
            <a:r>
              <a:rPr lang="ru-RU" sz="5400" dirty="0"/>
              <a:t> </a:t>
            </a:r>
            <a:r>
              <a:rPr lang="ru-RU" sz="5400" dirty="0" err="1"/>
              <a:t>ризиком</a:t>
            </a:r>
            <a:r>
              <a:rPr lang="ru-RU" sz="5400" dirty="0"/>
              <a:t> </a:t>
            </a:r>
            <a:r>
              <a:rPr lang="ru-RU" sz="5400" dirty="0" err="1"/>
              <a:t>підприємницької</a:t>
            </a:r>
            <a:r>
              <a:rPr lang="ru-RU" sz="5400" dirty="0"/>
              <a:t> </a:t>
            </a:r>
            <a:r>
              <a:rPr lang="ru-RU" sz="5400" dirty="0" err="1"/>
              <a:t>діяльності</a:t>
            </a:r>
            <a:r>
              <a:rPr lang="ru-RU" sz="5400" dirty="0"/>
              <a:t> в </a:t>
            </a:r>
            <a:r>
              <a:rPr lang="ru-RU" sz="5400" dirty="0" err="1"/>
              <a:t>торгівлі</a:t>
            </a:r>
            <a:r>
              <a:rPr lang="ru-RU" sz="5400" dirty="0"/>
              <a:t> </a:t>
            </a:r>
            <a:r>
              <a:rPr lang="ru-RU" sz="5400" dirty="0" err="1"/>
              <a:t>Частина</a:t>
            </a:r>
            <a:r>
              <a:rPr lang="ru-RU" sz="5400" dirty="0"/>
              <a:t> 1</a:t>
            </a:r>
            <a:endParaRPr lang="uk-UA" sz="5400" dirty="0"/>
          </a:p>
        </p:txBody>
      </p:sp>
      <p:sp>
        <p:nvSpPr>
          <p:cNvPr id="3" name="Підзаголовок 2">
            <a:extLst>
              <a:ext uri="{FF2B5EF4-FFF2-40B4-BE49-F238E27FC236}">
                <a16:creationId xmlns:a16="http://schemas.microsoft.com/office/drawing/2014/main" id="{A8FADFC0-3529-41BD-A573-853F07F04A17}"/>
              </a:ext>
            </a:extLst>
          </p:cNvPr>
          <p:cNvSpPr>
            <a:spLocks noGrp="1"/>
          </p:cNvSpPr>
          <p:nvPr>
            <p:ph type="subTitle" idx="1"/>
          </p:nvPr>
        </p:nvSpPr>
        <p:spPr/>
        <p:txBody>
          <a:bodyPr/>
          <a:lstStyle/>
          <a:p>
            <a:r>
              <a:rPr lang="uk-UA" dirty="0"/>
              <a:t>Лекція з навчальної дисципліни «Економіка та управління у сфері торгівлі»</a:t>
            </a:r>
          </a:p>
        </p:txBody>
      </p:sp>
    </p:spTree>
    <p:extLst>
      <p:ext uri="{BB962C8B-B14F-4D97-AF65-F5344CB8AC3E}">
        <p14:creationId xmlns:p14="http://schemas.microsoft.com/office/powerpoint/2010/main" val="68764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75B468-361B-4133-A67A-A2230AA757AA}"/>
              </a:ext>
            </a:extLst>
          </p:cNvPr>
          <p:cNvSpPr txBox="1"/>
          <p:nvPr/>
        </p:nvSpPr>
        <p:spPr>
          <a:xfrm>
            <a:off x="1740023" y="2490121"/>
            <a:ext cx="8522563" cy="1200329"/>
          </a:xfrm>
          <a:prstGeom prst="rect">
            <a:avLst/>
          </a:prstGeom>
          <a:noFill/>
        </p:spPr>
        <p:txBody>
          <a:bodyPr wrap="square">
            <a:spAutoFit/>
          </a:bodyPr>
          <a:lstStyle/>
          <a:p>
            <a:r>
              <a:rPr lang="uk-UA" dirty="0"/>
              <a:t>Таким чином, виникнення ризикової події має для підприємства</a:t>
            </a:r>
          </a:p>
          <a:p>
            <a:r>
              <a:rPr lang="uk-UA" dirty="0"/>
              <a:t>суттєві наслідки, які обумовлюють не тільки поточний фінансовий</a:t>
            </a:r>
          </a:p>
          <a:p>
            <a:r>
              <a:rPr lang="uk-UA" dirty="0"/>
              <a:t>результат діяльності, а й </a:t>
            </a:r>
            <a:r>
              <a:rPr lang="uk-UA" dirty="0" err="1"/>
              <a:t>майново</a:t>
            </a:r>
            <a:r>
              <a:rPr lang="uk-UA" dirty="0"/>
              <a:t>-фінансове становище підприємства</a:t>
            </a:r>
          </a:p>
          <a:p>
            <a:r>
              <a:rPr lang="uk-UA" dirty="0"/>
              <a:t>в цілому, можливості та перспективи його подальшої діяльності.</a:t>
            </a:r>
          </a:p>
        </p:txBody>
      </p:sp>
    </p:spTree>
    <p:extLst>
      <p:ext uri="{BB962C8B-B14F-4D97-AF65-F5344CB8AC3E}">
        <p14:creationId xmlns:p14="http://schemas.microsoft.com/office/powerpoint/2010/main" val="389962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C71F4E-7B62-4A55-AEFC-87788529A61C}"/>
              </a:ext>
            </a:extLst>
          </p:cNvPr>
          <p:cNvSpPr txBox="1"/>
          <p:nvPr/>
        </p:nvSpPr>
        <p:spPr>
          <a:xfrm>
            <a:off x="967667" y="696872"/>
            <a:ext cx="10076154" cy="646331"/>
          </a:xfrm>
          <a:prstGeom prst="rect">
            <a:avLst/>
          </a:prstGeom>
          <a:noFill/>
        </p:spPr>
        <p:txBody>
          <a:bodyPr wrap="square">
            <a:spAutoFit/>
          </a:bodyPr>
          <a:lstStyle/>
          <a:p>
            <a:pPr algn="ctr"/>
            <a:r>
              <a:rPr lang="ru-RU" b="1" i="1" dirty="0"/>
              <a:t>2. </a:t>
            </a:r>
            <a:r>
              <a:rPr lang="ru-RU" b="1" i="1" dirty="0" err="1"/>
              <a:t>Класифікація</a:t>
            </a:r>
            <a:r>
              <a:rPr lang="ru-RU" b="1" i="1" dirty="0"/>
              <a:t> та характеристика </a:t>
            </a:r>
            <a:r>
              <a:rPr lang="ru-RU" b="1" i="1" dirty="0" err="1"/>
              <a:t>ризиків</a:t>
            </a:r>
            <a:r>
              <a:rPr lang="ru-RU" b="1" i="1" dirty="0"/>
              <a:t>, </a:t>
            </a:r>
            <a:r>
              <a:rPr lang="ru-RU" b="1" i="1" dirty="0" err="1"/>
              <a:t>притаманних</a:t>
            </a:r>
            <a:r>
              <a:rPr lang="ru-RU" b="1" i="1" dirty="0"/>
              <a:t> </a:t>
            </a:r>
            <a:r>
              <a:rPr lang="ru-RU" b="1" i="1" dirty="0" err="1"/>
              <a:t>діяльності</a:t>
            </a:r>
            <a:r>
              <a:rPr lang="ru-RU" b="1" i="1" dirty="0"/>
              <a:t> </a:t>
            </a:r>
            <a:r>
              <a:rPr lang="ru-RU" b="1" i="1" dirty="0" err="1"/>
              <a:t>торговельного</a:t>
            </a:r>
            <a:r>
              <a:rPr lang="ru-RU" b="1" i="1" dirty="0"/>
              <a:t> </a:t>
            </a:r>
            <a:r>
              <a:rPr lang="ru-RU" b="1" i="1" dirty="0" err="1"/>
              <a:t>підприємства</a:t>
            </a:r>
            <a:endParaRPr lang="uk-UA" dirty="0"/>
          </a:p>
        </p:txBody>
      </p:sp>
      <p:pic>
        <p:nvPicPr>
          <p:cNvPr id="5" name="Рисунок 4">
            <a:extLst>
              <a:ext uri="{FF2B5EF4-FFF2-40B4-BE49-F238E27FC236}">
                <a16:creationId xmlns:a16="http://schemas.microsoft.com/office/drawing/2014/main" id="{6ADA480C-8958-4A3B-A570-C77BAD9EF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020" y="1343203"/>
            <a:ext cx="7815448" cy="5384307"/>
          </a:xfrm>
          <a:prstGeom prst="rect">
            <a:avLst/>
          </a:prstGeom>
        </p:spPr>
      </p:pic>
    </p:spTree>
    <p:extLst>
      <p:ext uri="{BB962C8B-B14F-4D97-AF65-F5344CB8AC3E}">
        <p14:creationId xmlns:p14="http://schemas.microsoft.com/office/powerpoint/2010/main" val="16700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B03966-C8D1-4580-921E-85594796B8F9}"/>
              </a:ext>
            </a:extLst>
          </p:cNvPr>
          <p:cNvSpPr txBox="1"/>
          <p:nvPr/>
        </p:nvSpPr>
        <p:spPr>
          <a:xfrm>
            <a:off x="1553592" y="1673298"/>
            <a:ext cx="8788893" cy="2862322"/>
          </a:xfrm>
          <a:prstGeom prst="rect">
            <a:avLst/>
          </a:prstGeom>
          <a:noFill/>
        </p:spPr>
        <p:txBody>
          <a:bodyPr wrap="square">
            <a:spAutoFit/>
          </a:bodyPr>
          <a:lstStyle/>
          <a:p>
            <a:r>
              <a:rPr lang="uk-UA" i="1" dirty="0"/>
              <a:t>1. Залежно від характеру факторів, що обумовлюють ризик виділяють:</a:t>
            </a:r>
          </a:p>
          <a:p>
            <a:endParaRPr lang="uk-UA" dirty="0"/>
          </a:p>
          <a:p>
            <a:r>
              <a:rPr lang="uk-UA" u="sng" dirty="0"/>
              <a:t>- економічний ризик</a:t>
            </a:r>
            <a:r>
              <a:rPr lang="uk-UA" dirty="0"/>
              <a:t>, виникнення якого обумовлено дією економічних факторів </a:t>
            </a:r>
            <a:r>
              <a:rPr lang="uk-UA" dirty="0" err="1"/>
              <a:t>макро</a:t>
            </a:r>
            <a:r>
              <a:rPr lang="uk-UA" dirty="0"/>
              <a:t>- та мікроекономічного характеру;</a:t>
            </a:r>
          </a:p>
          <a:p>
            <a:r>
              <a:rPr lang="uk-UA" u="sng" dirty="0"/>
              <a:t>- політичний ризик</a:t>
            </a:r>
            <a:r>
              <a:rPr lang="uk-UA" dirty="0"/>
              <a:t>, що виникає внаслідок різних політичних подій, які негативно впливають на підприємницьку діяльність;</a:t>
            </a:r>
          </a:p>
          <a:p>
            <a:r>
              <a:rPr lang="uk-UA" u="sng" dirty="0"/>
              <a:t>- соціальний ризик</a:t>
            </a:r>
            <a:r>
              <a:rPr lang="uk-UA" dirty="0"/>
              <a:t>, пов'язаний з впливом громадських рухів та соціальних програм на умови проведення підприємницької діяльності;</a:t>
            </a:r>
          </a:p>
          <a:p>
            <a:r>
              <a:rPr lang="uk-UA" u="sng" dirty="0"/>
              <a:t>- ризики, обумовлені дією інших факторів </a:t>
            </a:r>
            <a:r>
              <a:rPr lang="uk-UA" dirty="0"/>
              <a:t>(природно-географічних, криміногенних тощо.)</a:t>
            </a:r>
          </a:p>
        </p:txBody>
      </p:sp>
    </p:spTree>
    <p:extLst>
      <p:ext uri="{BB962C8B-B14F-4D97-AF65-F5344CB8AC3E}">
        <p14:creationId xmlns:p14="http://schemas.microsoft.com/office/powerpoint/2010/main" val="198552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35D1DE-1BC8-46AC-8185-C5F7877154FE}"/>
              </a:ext>
            </a:extLst>
          </p:cNvPr>
          <p:cNvSpPr txBox="1"/>
          <p:nvPr/>
        </p:nvSpPr>
        <p:spPr>
          <a:xfrm>
            <a:off x="1324252" y="1960537"/>
            <a:ext cx="9543495" cy="2308324"/>
          </a:xfrm>
          <a:prstGeom prst="rect">
            <a:avLst/>
          </a:prstGeom>
          <a:noFill/>
        </p:spPr>
        <p:txBody>
          <a:bodyPr wrap="square">
            <a:spAutoFit/>
          </a:bodyPr>
          <a:lstStyle/>
          <a:p>
            <a:r>
              <a:rPr lang="uk-UA" i="1" dirty="0"/>
              <a:t>2. Залежно від виду операцій, яким притаманний певний вид ризику, виділяють:</a:t>
            </a:r>
          </a:p>
          <a:p>
            <a:endParaRPr lang="uk-UA" dirty="0"/>
          </a:p>
          <a:p>
            <a:r>
              <a:rPr lang="uk-UA" u="sng" dirty="0"/>
              <a:t>- операційний ризик</a:t>
            </a:r>
            <a:r>
              <a:rPr lang="uk-UA" dirty="0"/>
              <a:t>, пов'язаний із здійсненням основної господарської діяльності підприємства (в торгівлі - закупкою та реалізацією товарів);</a:t>
            </a:r>
          </a:p>
          <a:p>
            <a:r>
              <a:rPr lang="uk-UA" u="sng" dirty="0"/>
              <a:t>- фінансовий ризик</a:t>
            </a:r>
            <a:r>
              <a:rPr lang="uk-UA" dirty="0"/>
              <a:t>, пов’язаний з проведенням операцій щодо формування та використання (розміщення) капіталу підприємства;</a:t>
            </a:r>
          </a:p>
          <a:p>
            <a:r>
              <a:rPr lang="uk-UA" u="sng" dirty="0"/>
              <a:t>- інвестиційний ризик</a:t>
            </a:r>
            <a:r>
              <a:rPr lang="uk-UA" dirty="0"/>
              <a:t>, який виникає у процесі здійснення підприємством інвестиційних проектів та програм.</a:t>
            </a:r>
          </a:p>
        </p:txBody>
      </p:sp>
    </p:spTree>
    <p:extLst>
      <p:ext uri="{BB962C8B-B14F-4D97-AF65-F5344CB8AC3E}">
        <p14:creationId xmlns:p14="http://schemas.microsoft.com/office/powerpoint/2010/main" val="35714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97898D-5185-4F08-9D06-ADD377EB53B4}"/>
              </a:ext>
            </a:extLst>
          </p:cNvPr>
          <p:cNvSpPr txBox="1"/>
          <p:nvPr/>
        </p:nvSpPr>
        <p:spPr>
          <a:xfrm>
            <a:off x="1162975" y="1443841"/>
            <a:ext cx="9783192" cy="3970318"/>
          </a:xfrm>
          <a:prstGeom prst="rect">
            <a:avLst/>
          </a:prstGeom>
          <a:noFill/>
        </p:spPr>
        <p:txBody>
          <a:bodyPr wrap="square">
            <a:spAutoFit/>
          </a:bodyPr>
          <a:lstStyle/>
          <a:p>
            <a:r>
              <a:rPr lang="uk-UA" i="1" dirty="0"/>
              <a:t>3. Залежно від характеру та економічних наслідків ризикових подій прийнято розрізняти:</a:t>
            </a:r>
          </a:p>
          <a:p>
            <a:endParaRPr lang="uk-UA" dirty="0"/>
          </a:p>
          <a:p>
            <a:r>
              <a:rPr lang="uk-UA" u="sng" dirty="0"/>
              <a:t>- чистий ризик</a:t>
            </a:r>
            <a:r>
              <a:rPr lang="uk-UA" dirty="0"/>
              <a:t>, який може мати для підприємства тільки негативні наслідки у вигляді фінансових збитків та прогаяної вигоди;</a:t>
            </a:r>
          </a:p>
          <a:p>
            <a:endParaRPr lang="uk-UA" dirty="0"/>
          </a:p>
          <a:p>
            <a:r>
              <a:rPr lang="uk-UA" u="sng" dirty="0"/>
              <a:t>- спекулятивний ризик</a:t>
            </a:r>
            <a:r>
              <a:rPr lang="uk-UA" dirty="0"/>
              <a:t>, проявом якого для підприємства може бути як позитивний, так і негативний фінансовий результат. Цей вид ризику характерний для таких операцій підприємства, за якими в разі сприятливих обставин підприємство очікує отримати додатковий прибуток, свідомо йде на ризик для досягнення певної мети. Якщо ж обставини складаються не так, як очікувалось, підприємство може</a:t>
            </a:r>
          </a:p>
          <a:p>
            <a:r>
              <a:rPr lang="uk-UA" dirty="0"/>
              <a:t>понести певні фінансові збитки. Як правило, спекулятивний ризик притаманний усім інноваціям підприємства (зміна асортименту чи профіля діяльності, відкриття філії, зміна каналів товаропостачання, здійснення фінансової інвестиції тощо).</a:t>
            </a:r>
          </a:p>
        </p:txBody>
      </p:sp>
    </p:spTree>
    <p:extLst>
      <p:ext uri="{BB962C8B-B14F-4D97-AF65-F5344CB8AC3E}">
        <p14:creationId xmlns:p14="http://schemas.microsoft.com/office/powerpoint/2010/main" val="152756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328AD8-48F5-4A94-AA1E-DDE65C811AD3}"/>
              </a:ext>
            </a:extLst>
          </p:cNvPr>
          <p:cNvSpPr txBox="1"/>
          <p:nvPr/>
        </p:nvSpPr>
        <p:spPr>
          <a:xfrm>
            <a:off x="702815" y="1028343"/>
            <a:ext cx="10786369" cy="5078313"/>
          </a:xfrm>
          <a:prstGeom prst="rect">
            <a:avLst/>
          </a:prstGeom>
          <a:noFill/>
        </p:spPr>
        <p:txBody>
          <a:bodyPr wrap="square">
            <a:spAutoFit/>
          </a:bodyPr>
          <a:lstStyle/>
          <a:p>
            <a:r>
              <a:rPr lang="uk-UA" i="1" dirty="0"/>
              <a:t>4. Залежно від характеру та місця виникнення ризикових подій </a:t>
            </a:r>
            <a:r>
              <a:rPr lang="uk-UA" dirty="0"/>
              <a:t>ризики поділяють на систематичні (ринкові) та несистематичні (специфічні). </a:t>
            </a:r>
          </a:p>
          <a:p>
            <a:r>
              <a:rPr lang="uk-UA" dirty="0"/>
              <a:t>Виникнення </a:t>
            </a:r>
            <a:r>
              <a:rPr lang="uk-UA" u="sng" dirty="0"/>
              <a:t>систематичного (ринкового) ризику </a:t>
            </a:r>
            <a:r>
              <a:rPr lang="uk-UA" dirty="0"/>
              <a:t>пов'язане з глобальними змінами загальної макроекономічної та суспільно-політичної ситуацій, що негативно впливають на діяльність усіх суб'єктів ринкових відносин. Фактором ризику в цьому разі виступає поглиблення загальноекономічної кризи або погіршення макроекономічної ситуації, глобальна зміна політичного курсу та економічної політики держави, погіршення кон'юнктури сегмента ринку, на якому працює підприємство, зростання інфляції тощо. Слід зауважити, що виникнення цього виду ризику та ступінь його прояву не є наслідком діяльності конкретного підприємства, але останнє (підприємство) мусить в обов'язковому порядку враховувати систематичний ризик при обґрунтуванні своєї економічної поведінки.</a:t>
            </a:r>
          </a:p>
          <a:p>
            <a:endParaRPr lang="uk-UA" u="sng" dirty="0"/>
          </a:p>
          <a:p>
            <a:r>
              <a:rPr lang="uk-UA" u="sng" dirty="0"/>
              <a:t>Несистематичний (специфічний) ризик</a:t>
            </a:r>
            <a:r>
              <a:rPr lang="uk-UA" dirty="0"/>
              <a:t> притаманний діяльності конкретного торговельного підприємства і обумовлений характером та обставинами її проведення. Він пов'язаний з некваліфікованим керівництвом певним підприємством, нераціональною структурою його капіталу, помилками в проведенні окремих господарських операцій тощо. Цей вид ризику підприємство не тільки мусить враховувати в своїй діяльності, а й розробляти заходи щодо мінімізації його негативних наслідків.</a:t>
            </a:r>
          </a:p>
        </p:txBody>
      </p:sp>
    </p:spTree>
    <p:extLst>
      <p:ext uri="{BB962C8B-B14F-4D97-AF65-F5344CB8AC3E}">
        <p14:creationId xmlns:p14="http://schemas.microsoft.com/office/powerpoint/2010/main" val="43442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F8A23-338F-44AF-B0BC-5C29956CF492}"/>
              </a:ext>
            </a:extLst>
          </p:cNvPr>
          <p:cNvSpPr txBox="1"/>
          <p:nvPr/>
        </p:nvSpPr>
        <p:spPr>
          <a:xfrm>
            <a:off x="1137820" y="1604068"/>
            <a:ext cx="9916359" cy="2862322"/>
          </a:xfrm>
          <a:prstGeom prst="rect">
            <a:avLst/>
          </a:prstGeom>
          <a:noFill/>
        </p:spPr>
        <p:txBody>
          <a:bodyPr wrap="square">
            <a:spAutoFit/>
          </a:bodyPr>
          <a:lstStyle/>
          <a:p>
            <a:r>
              <a:rPr lang="uk-UA" i="1" dirty="0"/>
              <a:t>5. Залежно від масштабів ризикових подій</a:t>
            </a:r>
            <a:r>
              <a:rPr lang="uk-UA" dirty="0"/>
              <a:t> прийнято виділяти глобальний та локальний ризики.</a:t>
            </a:r>
          </a:p>
          <a:p>
            <a:endParaRPr lang="uk-UA" dirty="0"/>
          </a:p>
          <a:p>
            <a:r>
              <a:rPr lang="uk-UA" dirty="0"/>
              <a:t>Критерієм виділення цих груп ризиків служать масштаби ризикових подій. Прояв </a:t>
            </a:r>
            <a:r>
              <a:rPr lang="uk-UA" u="sng" dirty="0"/>
              <a:t>глобального ризику </a:t>
            </a:r>
            <a:r>
              <a:rPr lang="uk-UA" dirty="0"/>
              <a:t>приводить до масштабних економічних наслідків, які охоплюють не одне підприємство, а галузь і навіть економіку країни чи регіону в цілому. </a:t>
            </a:r>
          </a:p>
          <a:p>
            <a:endParaRPr lang="uk-UA" u="sng" dirty="0"/>
          </a:p>
          <a:p>
            <a:r>
              <a:rPr lang="uk-UA" u="sng" dirty="0"/>
              <a:t>Локальні ризики </a:t>
            </a:r>
            <a:r>
              <a:rPr lang="uk-UA" dirty="0"/>
              <a:t>обумовлюють відносно менші за розмірами економічні наслідки, що негативно впливають на діяльність одного підприємства або окремого напрямку його діяльності.</a:t>
            </a:r>
          </a:p>
        </p:txBody>
      </p:sp>
    </p:spTree>
    <p:extLst>
      <p:ext uri="{BB962C8B-B14F-4D97-AF65-F5344CB8AC3E}">
        <p14:creationId xmlns:p14="http://schemas.microsoft.com/office/powerpoint/2010/main" val="421658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5D39BF-3D5C-498C-8AC8-C78E813FCD55}"/>
              </a:ext>
            </a:extLst>
          </p:cNvPr>
          <p:cNvSpPr txBox="1"/>
          <p:nvPr/>
        </p:nvSpPr>
        <p:spPr>
          <a:xfrm>
            <a:off x="1526960" y="1694635"/>
            <a:ext cx="8904303" cy="2031325"/>
          </a:xfrm>
          <a:prstGeom prst="rect">
            <a:avLst/>
          </a:prstGeom>
          <a:noFill/>
        </p:spPr>
        <p:txBody>
          <a:bodyPr wrap="square">
            <a:spAutoFit/>
          </a:bodyPr>
          <a:lstStyle/>
          <a:p>
            <a:r>
              <a:rPr lang="uk-UA" dirty="0"/>
              <a:t>6. Залежно від терміну дії можна виділити постійні та тимчасові ризики.</a:t>
            </a:r>
          </a:p>
          <a:p>
            <a:endParaRPr lang="uk-UA" dirty="0"/>
          </a:p>
          <a:p>
            <a:r>
              <a:rPr lang="uk-UA" u="sng" dirty="0"/>
              <a:t>Постійні ризики </a:t>
            </a:r>
            <a:r>
              <a:rPr lang="uk-UA" dirty="0"/>
              <a:t>завжди супроводжують підприємницьку діяльність і обумовлені її природою. На конкретних етапах діяльності підприємства або при певних </a:t>
            </a:r>
            <a:r>
              <a:rPr lang="uk-UA" dirty="0" err="1"/>
              <a:t>макро</a:t>
            </a:r>
            <a:r>
              <a:rPr lang="uk-UA" dirty="0"/>
              <a:t>- та мікроекономічних змінах постійні ризики доповнюються </a:t>
            </a:r>
            <a:r>
              <a:rPr lang="uk-UA" u="sng" dirty="0"/>
              <a:t>тимчасовими ризиками</a:t>
            </a:r>
            <a:r>
              <a:rPr lang="uk-UA" dirty="0"/>
              <a:t>, які мають місце тільки протягом певного часу або є специфічні для даного макроекономічного моменту.</a:t>
            </a:r>
          </a:p>
        </p:txBody>
      </p:sp>
    </p:spTree>
    <p:extLst>
      <p:ext uri="{BB962C8B-B14F-4D97-AF65-F5344CB8AC3E}">
        <p14:creationId xmlns:p14="http://schemas.microsoft.com/office/powerpoint/2010/main" val="265566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AB92C-73D7-4304-AB90-984ED15A7A14}"/>
              </a:ext>
            </a:extLst>
          </p:cNvPr>
          <p:cNvSpPr txBox="1"/>
          <p:nvPr/>
        </p:nvSpPr>
        <p:spPr>
          <a:xfrm>
            <a:off x="1009094" y="1166842"/>
            <a:ext cx="10173811" cy="4524315"/>
          </a:xfrm>
          <a:prstGeom prst="rect">
            <a:avLst/>
          </a:prstGeom>
          <a:noFill/>
        </p:spPr>
        <p:txBody>
          <a:bodyPr wrap="square">
            <a:spAutoFit/>
          </a:bodyPr>
          <a:lstStyle/>
          <a:p>
            <a:r>
              <a:rPr lang="ru-RU" i="1" dirty="0"/>
              <a:t>7. </a:t>
            </a:r>
            <a:r>
              <a:rPr lang="ru-RU" i="1" dirty="0" err="1"/>
              <a:t>Залежно</a:t>
            </a:r>
            <a:r>
              <a:rPr lang="ru-RU" i="1" dirty="0"/>
              <a:t> </a:t>
            </a:r>
            <a:r>
              <a:rPr lang="ru-RU" i="1" dirty="0" err="1"/>
              <a:t>від</a:t>
            </a:r>
            <a:r>
              <a:rPr lang="ru-RU" i="1" dirty="0"/>
              <a:t> характеру та </a:t>
            </a:r>
            <a:r>
              <a:rPr lang="ru-RU" i="1" dirty="0" err="1"/>
              <a:t>систематичності</a:t>
            </a:r>
            <a:r>
              <a:rPr lang="ru-RU" i="1" dirty="0"/>
              <a:t> </a:t>
            </a:r>
            <a:r>
              <a:rPr lang="ru-RU" i="1" dirty="0" err="1"/>
              <a:t>прояву</a:t>
            </a:r>
            <a:r>
              <a:rPr lang="ru-RU" i="1" dirty="0"/>
              <a:t> </a:t>
            </a:r>
            <a:r>
              <a:rPr lang="ru-RU" i="1" dirty="0" err="1"/>
              <a:t>ризику</a:t>
            </a:r>
            <a:r>
              <a:rPr lang="ru-RU" i="1" dirty="0"/>
              <a:t> </a:t>
            </a:r>
            <a:r>
              <a:rPr lang="ru-RU" dirty="0"/>
              <a:t>в </a:t>
            </a:r>
            <a:r>
              <a:rPr lang="ru-RU" dirty="0" err="1"/>
              <a:t>діяльності</a:t>
            </a:r>
            <a:r>
              <a:rPr lang="ru-RU" dirty="0"/>
              <a:t> конкретного </a:t>
            </a:r>
            <a:r>
              <a:rPr lang="ru-RU" dirty="0" err="1"/>
              <a:t>підприємства</a:t>
            </a:r>
            <a:r>
              <a:rPr lang="ru-RU" dirty="0"/>
              <a:t> треба </a:t>
            </a:r>
            <a:r>
              <a:rPr lang="ru-RU" dirty="0" err="1"/>
              <a:t>розрізняти</a:t>
            </a:r>
            <a:r>
              <a:rPr lang="ru-RU" dirty="0"/>
              <a:t> </a:t>
            </a:r>
            <a:r>
              <a:rPr lang="ru-RU" dirty="0" err="1"/>
              <a:t>статистичний</a:t>
            </a:r>
            <a:r>
              <a:rPr lang="ru-RU" dirty="0"/>
              <a:t> та </a:t>
            </a:r>
            <a:r>
              <a:rPr lang="ru-RU" dirty="0" err="1"/>
              <a:t>нестатистичний</a:t>
            </a:r>
            <a:r>
              <a:rPr lang="ru-RU" dirty="0"/>
              <a:t> </a:t>
            </a:r>
            <a:r>
              <a:rPr lang="ru-RU" dirty="0" err="1"/>
              <a:t>ризики</a:t>
            </a:r>
            <a:r>
              <a:rPr lang="ru-RU" dirty="0"/>
              <a:t>.</a:t>
            </a:r>
          </a:p>
          <a:p>
            <a:endParaRPr lang="ru-RU" dirty="0"/>
          </a:p>
          <a:p>
            <a:r>
              <a:rPr lang="ru-RU" u="sng" dirty="0" err="1"/>
              <a:t>Статистичними</a:t>
            </a:r>
            <a:r>
              <a:rPr lang="ru-RU" u="sng" dirty="0"/>
              <a:t> </a:t>
            </a:r>
            <a:r>
              <a:rPr lang="ru-RU" dirty="0" err="1"/>
              <a:t>прийнято</a:t>
            </a:r>
            <a:r>
              <a:rPr lang="ru-RU" dirty="0"/>
              <a:t> </a:t>
            </a:r>
            <a:r>
              <a:rPr lang="ru-RU" dirty="0" err="1"/>
              <a:t>називати</a:t>
            </a:r>
            <a:r>
              <a:rPr lang="ru-RU" dirty="0"/>
              <a:t> </a:t>
            </a:r>
            <a:r>
              <a:rPr lang="ru-RU" dirty="0" err="1"/>
              <a:t>такі</a:t>
            </a:r>
            <a:r>
              <a:rPr lang="ru-RU" dirty="0"/>
              <a:t> </a:t>
            </a:r>
            <a:r>
              <a:rPr lang="ru-RU" dirty="0" err="1"/>
              <a:t>види</a:t>
            </a:r>
            <a:r>
              <a:rPr lang="ru-RU" dirty="0"/>
              <a:t> </a:t>
            </a:r>
            <a:r>
              <a:rPr lang="ru-RU" dirty="0" err="1"/>
              <a:t>ризиків</a:t>
            </a:r>
            <a:r>
              <a:rPr lang="ru-RU" dirty="0"/>
              <a:t>, </a:t>
            </a:r>
            <a:r>
              <a:rPr lang="ru-RU" dirty="0" err="1"/>
              <a:t>які</a:t>
            </a:r>
            <a:r>
              <a:rPr lang="ru-RU" dirty="0"/>
              <a:t> </a:t>
            </a:r>
            <a:r>
              <a:rPr lang="ru-RU" dirty="0" err="1"/>
              <a:t>постійно</a:t>
            </a:r>
            <a:r>
              <a:rPr lang="ru-RU" dirty="0"/>
              <a:t> </a:t>
            </a:r>
            <a:r>
              <a:rPr lang="ru-RU" dirty="0" err="1"/>
              <a:t>обумовлюють</a:t>
            </a:r>
            <a:r>
              <a:rPr lang="ru-RU" dirty="0"/>
              <a:t> </a:t>
            </a:r>
            <a:r>
              <a:rPr lang="ru-RU" dirty="0" err="1"/>
              <a:t>певні</a:t>
            </a:r>
            <a:r>
              <a:rPr lang="ru-RU" dirty="0"/>
              <a:t> </a:t>
            </a:r>
            <a:r>
              <a:rPr lang="ru-RU" dirty="0" err="1"/>
              <a:t>збитки</a:t>
            </a:r>
            <a:r>
              <a:rPr lang="ru-RU" dirty="0"/>
              <a:t> </a:t>
            </a:r>
            <a:r>
              <a:rPr lang="ru-RU" dirty="0" err="1"/>
              <a:t>підприємства</a:t>
            </a:r>
            <a:r>
              <a:rPr lang="ru-RU" dirty="0"/>
              <a:t>. </a:t>
            </a:r>
            <a:r>
              <a:rPr lang="ru-RU" dirty="0" err="1"/>
              <a:t>Ризикові</a:t>
            </a:r>
            <a:r>
              <a:rPr lang="ru-RU" dirty="0"/>
              <a:t> </a:t>
            </a:r>
            <a:r>
              <a:rPr lang="ru-RU" dirty="0" err="1"/>
              <a:t>події</a:t>
            </a:r>
            <a:r>
              <a:rPr lang="ru-RU" dirty="0"/>
              <a:t> за </a:t>
            </a:r>
            <a:r>
              <a:rPr lang="ru-RU" dirty="0" err="1"/>
              <a:t>цими</a:t>
            </a:r>
            <a:r>
              <a:rPr lang="ru-RU" dirty="0"/>
              <a:t> видами </a:t>
            </a:r>
            <a:r>
              <a:rPr lang="ru-RU" dirty="0" err="1"/>
              <a:t>ризиків</a:t>
            </a:r>
            <a:r>
              <a:rPr lang="ru-RU" dirty="0"/>
              <a:t> </a:t>
            </a:r>
            <a:r>
              <a:rPr lang="ru-RU" dirty="0" err="1"/>
              <a:t>носять</a:t>
            </a:r>
            <a:r>
              <a:rPr lang="ru-RU" dirty="0"/>
              <a:t> не </a:t>
            </a:r>
            <a:r>
              <a:rPr lang="ru-RU" dirty="0" err="1"/>
              <a:t>тільки</a:t>
            </a:r>
            <a:r>
              <a:rPr lang="ru-RU" dirty="0"/>
              <a:t> </a:t>
            </a:r>
            <a:r>
              <a:rPr lang="ru-RU" dirty="0" err="1"/>
              <a:t>ймовірний</a:t>
            </a:r>
            <a:r>
              <a:rPr lang="ru-RU" dirty="0"/>
              <a:t> характер, а реально </a:t>
            </a:r>
            <a:r>
              <a:rPr lang="ru-RU" dirty="0" err="1"/>
              <a:t>зафіксовані</a:t>
            </a:r>
            <a:r>
              <a:rPr lang="ru-RU" dirty="0"/>
              <a:t>. </a:t>
            </a:r>
            <a:r>
              <a:rPr lang="ru-RU" dirty="0" err="1"/>
              <a:t>Відносно</a:t>
            </a:r>
            <a:r>
              <a:rPr lang="ru-RU" dirty="0"/>
              <a:t> </a:t>
            </a:r>
            <a:r>
              <a:rPr lang="ru-RU" dirty="0" err="1"/>
              <a:t>їх</a:t>
            </a:r>
            <a:r>
              <a:rPr lang="ru-RU" dirty="0"/>
              <a:t> </a:t>
            </a:r>
            <a:r>
              <a:rPr lang="ru-RU" dirty="0" err="1"/>
              <a:t>розмірів</a:t>
            </a:r>
            <a:r>
              <a:rPr lang="ru-RU" dirty="0"/>
              <a:t> та </a:t>
            </a:r>
            <a:r>
              <a:rPr lang="ru-RU" dirty="0" err="1"/>
              <a:t>частоти</a:t>
            </a:r>
            <a:r>
              <a:rPr lang="ru-RU" dirty="0"/>
              <a:t> </a:t>
            </a:r>
            <a:r>
              <a:rPr lang="ru-RU" dirty="0" err="1"/>
              <a:t>виникнення</a:t>
            </a:r>
            <a:r>
              <a:rPr lang="ru-RU" dirty="0"/>
              <a:t> </a:t>
            </a:r>
            <a:r>
              <a:rPr lang="ru-RU" dirty="0" err="1"/>
              <a:t>можна</a:t>
            </a:r>
            <a:r>
              <a:rPr lang="ru-RU" dirty="0"/>
              <a:t> </a:t>
            </a:r>
            <a:r>
              <a:rPr lang="ru-RU" dirty="0" err="1"/>
              <a:t>зібрати</a:t>
            </a:r>
            <a:r>
              <a:rPr lang="ru-RU" dirty="0"/>
              <a:t> </a:t>
            </a:r>
            <a:r>
              <a:rPr lang="ru-RU" dirty="0" err="1"/>
              <a:t>статистичні</a:t>
            </a:r>
            <a:r>
              <a:rPr lang="ru-RU" dirty="0"/>
              <a:t> </a:t>
            </a:r>
            <a:r>
              <a:rPr lang="ru-RU" dirty="0" err="1"/>
              <a:t>дані</a:t>
            </a:r>
            <a:r>
              <a:rPr lang="ru-RU" dirty="0"/>
              <a:t>, а </a:t>
            </a:r>
            <a:r>
              <a:rPr lang="ru-RU" dirty="0" err="1"/>
              <a:t>отже</a:t>
            </a:r>
            <a:r>
              <a:rPr lang="ru-RU" dirty="0"/>
              <a:t> і </a:t>
            </a:r>
            <a:r>
              <a:rPr lang="ru-RU" dirty="0" err="1"/>
              <a:t>прогнозувати</a:t>
            </a:r>
            <a:r>
              <a:rPr lang="ru-RU" dirty="0"/>
              <a:t> </a:t>
            </a:r>
            <a:r>
              <a:rPr lang="ru-RU" dirty="0" err="1"/>
              <a:t>наслідки</a:t>
            </a:r>
            <a:r>
              <a:rPr lang="ru-RU" dirty="0"/>
              <a:t> </a:t>
            </a:r>
            <a:r>
              <a:rPr lang="ru-RU" dirty="0" err="1"/>
              <a:t>цих</a:t>
            </a:r>
            <a:r>
              <a:rPr lang="ru-RU" dirty="0"/>
              <a:t> </a:t>
            </a:r>
            <a:r>
              <a:rPr lang="ru-RU" dirty="0" err="1"/>
              <a:t>ризиків</a:t>
            </a:r>
            <a:r>
              <a:rPr lang="ru-RU" dirty="0"/>
              <a:t> для </a:t>
            </a:r>
            <a:r>
              <a:rPr lang="ru-RU" dirty="0" err="1"/>
              <a:t>даішого</a:t>
            </a:r>
            <a:r>
              <a:rPr lang="ru-RU" dirty="0"/>
              <a:t> </a:t>
            </a:r>
            <a:r>
              <a:rPr lang="ru-RU" dirty="0" err="1"/>
              <a:t>підприємства</a:t>
            </a:r>
            <a:r>
              <a:rPr lang="ru-RU" dirty="0"/>
              <a:t>.</a:t>
            </a:r>
          </a:p>
          <a:p>
            <a:endParaRPr lang="ru-RU" dirty="0"/>
          </a:p>
          <a:p>
            <a:r>
              <a:rPr lang="ru-RU" u="sng" dirty="0" err="1"/>
              <a:t>Нестатистичними</a:t>
            </a:r>
            <a:r>
              <a:rPr lang="ru-RU" dirty="0"/>
              <a:t> є </a:t>
            </a:r>
            <a:r>
              <a:rPr lang="ru-RU" dirty="0" err="1"/>
              <a:t>ризики</a:t>
            </a:r>
            <a:r>
              <a:rPr lang="ru-RU" dirty="0"/>
              <a:t>, </a:t>
            </a:r>
            <a:r>
              <a:rPr lang="ru-RU" dirty="0" err="1"/>
              <a:t>які</a:t>
            </a:r>
            <a:r>
              <a:rPr lang="ru-RU" dirty="0"/>
              <a:t> за </a:t>
            </a:r>
            <a:r>
              <a:rPr lang="ru-RU" dirty="0" err="1"/>
              <a:t>певних</a:t>
            </a:r>
            <a:r>
              <a:rPr lang="ru-RU" dirty="0"/>
              <a:t> </a:t>
            </a:r>
            <a:r>
              <a:rPr lang="ru-RU" dirty="0" err="1"/>
              <a:t>об'єктивних</a:t>
            </a:r>
            <a:r>
              <a:rPr lang="ru-RU" dirty="0"/>
              <a:t> та </a:t>
            </a:r>
            <a:r>
              <a:rPr lang="ru-RU" dirty="0" err="1"/>
              <a:t>суб'єктивних</a:t>
            </a:r>
            <a:r>
              <a:rPr lang="ru-RU" dirty="0"/>
              <a:t> </a:t>
            </a:r>
            <a:r>
              <a:rPr lang="ru-RU" dirty="0" err="1"/>
              <a:t>обставин</a:t>
            </a:r>
            <a:r>
              <a:rPr lang="ru-RU" dirty="0"/>
              <a:t> </a:t>
            </a:r>
            <a:r>
              <a:rPr lang="ru-RU" dirty="0" err="1"/>
              <a:t>ще</a:t>
            </a:r>
            <a:r>
              <a:rPr lang="ru-RU" dirty="0"/>
              <a:t> не </a:t>
            </a:r>
            <a:r>
              <a:rPr lang="ru-RU" dirty="0" err="1"/>
              <a:t>виявили</a:t>
            </a:r>
            <a:r>
              <a:rPr lang="ru-RU" dirty="0"/>
              <a:t> себе </a:t>
            </a:r>
            <a:r>
              <a:rPr lang="ru-RU" dirty="0" err="1"/>
              <a:t>певними</a:t>
            </a:r>
            <a:r>
              <a:rPr lang="ru-RU" dirty="0"/>
              <a:t> </a:t>
            </a:r>
            <a:r>
              <a:rPr lang="ru-RU" dirty="0" err="1"/>
              <a:t>ризиковими</a:t>
            </a:r>
            <a:r>
              <a:rPr lang="ru-RU" dirty="0"/>
              <a:t> </a:t>
            </a:r>
            <a:r>
              <a:rPr lang="ru-RU" dirty="0" err="1"/>
              <a:t>подіями</a:t>
            </a:r>
            <a:r>
              <a:rPr lang="ru-RU" dirty="0"/>
              <a:t>, але </a:t>
            </a:r>
            <a:r>
              <a:rPr lang="ru-RU" dirty="0" err="1"/>
              <a:t>вірогідність</a:t>
            </a:r>
            <a:r>
              <a:rPr lang="ru-RU" dirty="0"/>
              <a:t> </a:t>
            </a:r>
            <a:r>
              <a:rPr lang="ru-RU" dirty="0" err="1"/>
              <a:t>їх</a:t>
            </a:r>
            <a:r>
              <a:rPr lang="ru-RU" dirty="0"/>
              <a:t> </a:t>
            </a:r>
            <a:r>
              <a:rPr lang="ru-RU" dirty="0" err="1"/>
              <a:t>виникнення</a:t>
            </a:r>
            <a:r>
              <a:rPr lang="ru-RU" dirty="0"/>
              <a:t> </a:t>
            </a:r>
            <a:r>
              <a:rPr lang="ru-RU" dirty="0" err="1"/>
              <a:t>існує</a:t>
            </a:r>
            <a:r>
              <a:rPr lang="ru-RU" dirty="0"/>
              <a:t> </a:t>
            </a:r>
            <a:r>
              <a:rPr lang="ru-RU" dirty="0" err="1"/>
              <a:t>об'єктивно</a:t>
            </a:r>
            <a:r>
              <a:rPr lang="ru-RU" dirty="0"/>
              <a:t>. Так, </a:t>
            </a:r>
            <a:r>
              <a:rPr lang="ru-RU" dirty="0" err="1"/>
              <a:t>якщо</a:t>
            </a:r>
            <a:r>
              <a:rPr lang="ru-RU" dirty="0"/>
              <a:t> на </a:t>
            </a:r>
            <a:r>
              <a:rPr lang="ru-RU" dirty="0" err="1"/>
              <a:t>підприємстві</a:t>
            </a:r>
            <a:r>
              <a:rPr lang="ru-RU" dirty="0"/>
              <a:t> </a:t>
            </a:r>
            <a:r>
              <a:rPr lang="ru-RU" dirty="0" err="1"/>
              <a:t>протягом</a:t>
            </a:r>
            <a:r>
              <a:rPr lang="ru-RU" dirty="0"/>
              <a:t> </a:t>
            </a:r>
            <a:r>
              <a:rPr lang="ru-RU" dirty="0" err="1"/>
              <a:t>досить</a:t>
            </a:r>
            <a:r>
              <a:rPr lang="ru-RU" dirty="0"/>
              <a:t> </a:t>
            </a:r>
            <a:r>
              <a:rPr lang="ru-RU" dirty="0" err="1"/>
              <a:t>певного</a:t>
            </a:r>
            <a:r>
              <a:rPr lang="ru-RU" dirty="0"/>
              <a:t> часу не </a:t>
            </a:r>
            <a:r>
              <a:rPr lang="ru-RU" dirty="0" err="1"/>
              <a:t>мали</a:t>
            </a:r>
            <a:r>
              <a:rPr lang="ru-RU" dirty="0"/>
              <a:t> </a:t>
            </a:r>
            <a:r>
              <a:rPr lang="ru-RU" dirty="0" err="1"/>
              <a:t>місця</a:t>
            </a:r>
            <a:r>
              <a:rPr lang="ru-RU" dirty="0"/>
              <a:t> </a:t>
            </a:r>
            <a:r>
              <a:rPr lang="ru-RU" dirty="0" err="1"/>
              <a:t>збитки</a:t>
            </a:r>
            <a:r>
              <a:rPr lang="ru-RU" dirty="0"/>
              <a:t> у </a:t>
            </a:r>
            <a:r>
              <a:rPr lang="ru-RU" dirty="0" err="1"/>
              <a:t>процесі</a:t>
            </a:r>
            <a:r>
              <a:rPr lang="ru-RU" dirty="0"/>
              <a:t> </a:t>
            </a:r>
            <a:r>
              <a:rPr lang="ru-RU" dirty="0" err="1"/>
              <a:t>перевезення</a:t>
            </a:r>
            <a:r>
              <a:rPr lang="ru-RU" dirty="0"/>
              <a:t> </a:t>
            </a:r>
            <a:r>
              <a:rPr lang="ru-RU" dirty="0" err="1"/>
              <a:t>товарів</a:t>
            </a:r>
            <a:r>
              <a:rPr lang="ru-RU" dirty="0"/>
              <a:t> </a:t>
            </a:r>
            <a:r>
              <a:rPr lang="ru-RU" dirty="0" err="1"/>
              <a:t>або</a:t>
            </a:r>
            <a:r>
              <a:rPr lang="ru-RU" dirty="0"/>
              <a:t> </a:t>
            </a:r>
            <a:r>
              <a:rPr lang="ru-RU" dirty="0" err="1"/>
              <a:t>під</a:t>
            </a:r>
            <a:r>
              <a:rPr lang="ru-RU" dirty="0"/>
              <a:t> час </a:t>
            </a:r>
            <a:r>
              <a:rPr lang="ru-RU" dirty="0" err="1"/>
              <a:t>їх</a:t>
            </a:r>
            <a:r>
              <a:rPr lang="ru-RU" dirty="0"/>
              <a:t> продажу, </a:t>
            </a:r>
            <a:r>
              <a:rPr lang="ru-RU" dirty="0" err="1"/>
              <a:t>це</a:t>
            </a:r>
            <a:r>
              <a:rPr lang="ru-RU" dirty="0"/>
              <a:t> не </a:t>
            </a:r>
            <a:r>
              <a:rPr lang="ru-RU" dirty="0" err="1"/>
              <a:t>може</a:t>
            </a:r>
            <a:r>
              <a:rPr lang="ru-RU" dirty="0"/>
              <a:t> бути </a:t>
            </a:r>
            <a:r>
              <a:rPr lang="ru-RU" dirty="0" err="1"/>
              <a:t>індикатором</a:t>
            </a:r>
            <a:r>
              <a:rPr lang="ru-RU" dirty="0"/>
              <a:t> </a:t>
            </a:r>
            <a:r>
              <a:rPr lang="ru-RU" dirty="0" err="1"/>
              <a:t>відсутності</a:t>
            </a:r>
            <a:r>
              <a:rPr lang="ru-RU" dirty="0"/>
              <a:t> </a:t>
            </a:r>
            <a:r>
              <a:rPr lang="ru-RU" dirty="0" err="1"/>
              <a:t>цих</a:t>
            </a:r>
            <a:r>
              <a:rPr lang="ru-RU" dirty="0"/>
              <a:t> </a:t>
            </a:r>
            <a:r>
              <a:rPr lang="ru-RU" dirty="0" err="1"/>
              <a:t>ризиків</a:t>
            </a:r>
            <a:r>
              <a:rPr lang="ru-RU" dirty="0"/>
              <a:t> </a:t>
            </a:r>
            <a:r>
              <a:rPr lang="ru-RU" dirty="0" err="1"/>
              <a:t>взагалі</a:t>
            </a:r>
            <a:r>
              <a:rPr lang="ru-RU" dirty="0"/>
              <a:t>. </a:t>
            </a:r>
            <a:r>
              <a:rPr lang="ru-RU" dirty="0" err="1"/>
              <a:t>Така</a:t>
            </a:r>
            <a:r>
              <a:rPr lang="ru-RU" dirty="0"/>
              <a:t> позитивна </a:t>
            </a:r>
            <a:r>
              <a:rPr lang="ru-RU" dirty="0" err="1"/>
              <a:t>ситуація</a:t>
            </a:r>
            <a:r>
              <a:rPr lang="ru-RU" dirty="0"/>
              <a:t> </a:t>
            </a:r>
            <a:r>
              <a:rPr lang="ru-RU" dirty="0" err="1"/>
              <a:t>може</a:t>
            </a:r>
            <a:r>
              <a:rPr lang="ru-RU" dirty="0"/>
              <a:t> </a:t>
            </a:r>
            <a:r>
              <a:rPr lang="ru-RU" dirty="0" err="1"/>
              <a:t>мати</a:t>
            </a:r>
            <a:r>
              <a:rPr lang="ru-RU" dirty="0"/>
              <a:t> </a:t>
            </a:r>
            <a:r>
              <a:rPr lang="ru-RU" dirty="0" err="1"/>
              <a:t>випадковий</a:t>
            </a:r>
            <a:r>
              <a:rPr lang="ru-RU" dirty="0"/>
              <a:t> характер </a:t>
            </a:r>
            <a:r>
              <a:rPr lang="ru-RU" dirty="0" err="1"/>
              <a:t>або</a:t>
            </a:r>
            <a:r>
              <a:rPr lang="ru-RU" dirty="0"/>
              <a:t> бути результатом </a:t>
            </a:r>
            <a:r>
              <a:rPr lang="ru-RU" dirty="0" err="1"/>
              <a:t>певних</a:t>
            </a:r>
            <a:r>
              <a:rPr lang="ru-RU" dirty="0"/>
              <a:t> </a:t>
            </a:r>
            <a:r>
              <a:rPr lang="ru-RU" dirty="0" err="1"/>
              <a:t>управлінських</a:t>
            </a:r>
            <a:r>
              <a:rPr lang="ru-RU" dirty="0"/>
              <a:t> </a:t>
            </a:r>
            <a:r>
              <a:rPr lang="ru-RU" dirty="0" err="1"/>
              <a:t>дій</a:t>
            </a:r>
            <a:r>
              <a:rPr lang="ru-RU" dirty="0"/>
              <a:t> </a:t>
            </a:r>
            <a:r>
              <a:rPr lang="ru-RU" dirty="0" err="1"/>
              <a:t>керівництва</a:t>
            </a:r>
            <a:r>
              <a:rPr lang="ru-RU" dirty="0"/>
              <a:t> по контролю за </a:t>
            </a:r>
            <a:r>
              <a:rPr lang="ru-RU" dirty="0" err="1"/>
              <a:t>цими</a:t>
            </a:r>
            <a:r>
              <a:rPr lang="ru-RU" dirty="0"/>
              <a:t> </a:t>
            </a:r>
            <a:r>
              <a:rPr lang="ru-RU" dirty="0" err="1"/>
              <a:t>ризиками</a:t>
            </a:r>
            <a:r>
              <a:rPr lang="ru-RU" dirty="0"/>
              <a:t> для </a:t>
            </a:r>
            <a:r>
              <a:rPr lang="ru-RU" dirty="0" err="1"/>
              <a:t>недопущення</a:t>
            </a:r>
            <a:r>
              <a:rPr lang="ru-RU" dirty="0"/>
              <a:t> </a:t>
            </a:r>
            <a:r>
              <a:rPr lang="ru-RU" dirty="0" err="1"/>
              <a:t>їх</a:t>
            </a:r>
            <a:r>
              <a:rPr lang="ru-RU" dirty="0"/>
              <a:t> </a:t>
            </a:r>
            <a:r>
              <a:rPr lang="ru-RU" dirty="0" err="1"/>
              <a:t>прояву</a:t>
            </a:r>
            <a:r>
              <a:rPr lang="ru-RU" dirty="0"/>
              <a:t>.</a:t>
            </a:r>
            <a:endParaRPr lang="uk-UA" dirty="0"/>
          </a:p>
        </p:txBody>
      </p:sp>
    </p:spTree>
    <p:extLst>
      <p:ext uri="{BB962C8B-B14F-4D97-AF65-F5344CB8AC3E}">
        <p14:creationId xmlns:p14="http://schemas.microsoft.com/office/powerpoint/2010/main" val="19578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A89894-46EF-4B97-A84F-CCC85B6A03B5}"/>
              </a:ext>
            </a:extLst>
          </p:cNvPr>
          <p:cNvSpPr txBox="1"/>
          <p:nvPr/>
        </p:nvSpPr>
        <p:spPr>
          <a:xfrm>
            <a:off x="1586144" y="1699891"/>
            <a:ext cx="9019712" cy="3139321"/>
          </a:xfrm>
          <a:prstGeom prst="rect">
            <a:avLst/>
          </a:prstGeom>
          <a:noFill/>
        </p:spPr>
        <p:txBody>
          <a:bodyPr wrap="square">
            <a:spAutoFit/>
          </a:bodyPr>
          <a:lstStyle/>
          <a:p>
            <a:r>
              <a:rPr lang="uk-UA" i="1" dirty="0"/>
              <a:t>8. Залежно від можливості, управління ризиками з боку підприємства </a:t>
            </a:r>
            <a:r>
              <a:rPr lang="uk-UA" dirty="0"/>
              <a:t>сукупність підприємницьких ризиків розділять на ризики, якими можна керувати (прогнозувати виникнення, розробляти та реалізовувати заходи щодо мінімізації наслідків) та ризики, що не піддаються управлінню з боку підприємства. До останньої групи нале жать таки види ризиків, які виникають стихійно, мають глобальний ризиковий характер і не залежать від діяльності підприємства.</a:t>
            </a:r>
          </a:p>
          <a:p>
            <a:r>
              <a:rPr lang="uk-UA" dirty="0"/>
              <a:t>Прикладом ризиків, які не піддаються управлінню з боку підприємства є політичний, криміногенний та екологічний ризики, серед економічних - ризик законодавчих змін, ризик макроекономічної кризи та подібні ризики, у разі виникнення яких підприємство ніяк не може захистити свої інтереси.</a:t>
            </a:r>
          </a:p>
        </p:txBody>
      </p:sp>
    </p:spTree>
    <p:extLst>
      <p:ext uri="{BB962C8B-B14F-4D97-AF65-F5344CB8AC3E}">
        <p14:creationId xmlns:p14="http://schemas.microsoft.com/office/powerpoint/2010/main" val="336935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C00A6E-65CE-4927-BCD2-D227E7F7DA8A}"/>
              </a:ext>
            </a:extLst>
          </p:cNvPr>
          <p:cNvSpPr txBox="1"/>
          <p:nvPr/>
        </p:nvSpPr>
        <p:spPr>
          <a:xfrm>
            <a:off x="1393793" y="1585234"/>
            <a:ext cx="9614517" cy="2585323"/>
          </a:xfrm>
          <a:prstGeom prst="rect">
            <a:avLst/>
          </a:prstGeom>
          <a:noFill/>
        </p:spPr>
        <p:txBody>
          <a:bodyPr wrap="square">
            <a:spAutoFit/>
          </a:bodyPr>
          <a:lstStyle/>
          <a:p>
            <a:pPr algn="ctr"/>
            <a:r>
              <a:rPr lang="uk-UA" dirty="0"/>
              <a:t>ПЛАН</a:t>
            </a:r>
          </a:p>
          <a:p>
            <a:r>
              <a:rPr lang="uk-UA" dirty="0"/>
              <a:t>1. Сутність господарських ризиків та їх місце в підприємницькій діяльності</a:t>
            </a:r>
          </a:p>
          <a:p>
            <a:r>
              <a:rPr lang="uk-UA" dirty="0"/>
              <a:t>2. Класифікація та характеристика ризиків, притаманних діяльності торговельного підприємства</a:t>
            </a:r>
          </a:p>
          <a:p>
            <a:r>
              <a:rPr lang="uk-UA" dirty="0"/>
              <a:t>3. Ризик як об'єкт управління. Стратегія управління ризиком та її обґрунтування</a:t>
            </a:r>
          </a:p>
          <a:p>
            <a:r>
              <a:rPr lang="uk-UA" dirty="0"/>
              <a:t>4. Методичний інструментарій оцінки рівня підприємницького ризику в торгівлі</a:t>
            </a:r>
          </a:p>
          <a:p>
            <a:r>
              <a:rPr lang="uk-UA" dirty="0"/>
              <a:t>5. Основи прийняття управлінських рішень в умовах ризику</a:t>
            </a:r>
          </a:p>
          <a:p>
            <a:r>
              <a:rPr lang="uk-UA" dirty="0"/>
              <a:t>6. Шляхи та заходи щодо мінімізації та профілактики господарського ризику торговельного підприємства</a:t>
            </a:r>
          </a:p>
        </p:txBody>
      </p:sp>
    </p:spTree>
    <p:extLst>
      <p:ext uri="{BB962C8B-B14F-4D97-AF65-F5344CB8AC3E}">
        <p14:creationId xmlns:p14="http://schemas.microsoft.com/office/powerpoint/2010/main" val="155682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7BEDE4-04DB-4E8A-B28B-E321628BBD22}"/>
              </a:ext>
            </a:extLst>
          </p:cNvPr>
          <p:cNvSpPr txBox="1"/>
          <p:nvPr/>
        </p:nvSpPr>
        <p:spPr>
          <a:xfrm>
            <a:off x="1411550" y="2136338"/>
            <a:ext cx="9215021" cy="2585323"/>
          </a:xfrm>
          <a:prstGeom prst="rect">
            <a:avLst/>
          </a:prstGeom>
          <a:noFill/>
        </p:spPr>
        <p:txBody>
          <a:bodyPr wrap="square">
            <a:spAutoFit/>
          </a:bodyPr>
          <a:lstStyle/>
          <a:p>
            <a:r>
              <a:rPr lang="uk-UA" i="1" dirty="0"/>
              <a:t>9. Залежно від економічних наслідків ризикових подій</a:t>
            </a:r>
            <a:r>
              <a:rPr lang="uk-UA" dirty="0"/>
              <a:t>, які обумовлені певним видом ризику, прийнято виділяти:</a:t>
            </a:r>
          </a:p>
          <a:p>
            <a:endParaRPr lang="uk-UA" dirty="0"/>
          </a:p>
          <a:p>
            <a:r>
              <a:rPr lang="uk-UA" dirty="0"/>
              <a:t>- </a:t>
            </a:r>
            <a:r>
              <a:rPr lang="uk-UA" u="sng" dirty="0"/>
              <a:t>реальні або бухгалтерські ризики</a:t>
            </a:r>
            <a:r>
              <a:rPr lang="uk-UA" dirty="0"/>
              <a:t>, за якими ризикові події призводять до реальної втрати частини майна підприємства;</a:t>
            </a:r>
          </a:p>
          <a:p>
            <a:endParaRPr lang="uk-UA" dirty="0"/>
          </a:p>
          <a:p>
            <a:r>
              <a:rPr lang="uk-UA" dirty="0"/>
              <a:t>-</a:t>
            </a:r>
            <a:r>
              <a:rPr lang="uk-UA" u="sng" dirty="0"/>
              <a:t> економічні ризики (або ризики втраченої вигоди)</a:t>
            </a:r>
            <a:r>
              <a:rPr lang="uk-UA" dirty="0"/>
              <a:t>, наслідком виникнення яких є повне або часткове неотримання підприємством доходу (прибутку), який очікувався.</a:t>
            </a:r>
          </a:p>
        </p:txBody>
      </p:sp>
    </p:spTree>
    <p:extLst>
      <p:ext uri="{BB962C8B-B14F-4D97-AF65-F5344CB8AC3E}">
        <p14:creationId xmlns:p14="http://schemas.microsoft.com/office/powerpoint/2010/main" val="2766363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7D92BC-6C99-4CB3-A9E0-BFF404D9A9CE}"/>
              </a:ext>
            </a:extLst>
          </p:cNvPr>
          <p:cNvSpPr txBox="1"/>
          <p:nvPr/>
        </p:nvSpPr>
        <p:spPr>
          <a:xfrm>
            <a:off x="1204404" y="1497614"/>
            <a:ext cx="9783192" cy="3693319"/>
          </a:xfrm>
          <a:prstGeom prst="rect">
            <a:avLst/>
          </a:prstGeom>
          <a:noFill/>
        </p:spPr>
        <p:txBody>
          <a:bodyPr wrap="square">
            <a:spAutoFit/>
          </a:bodyPr>
          <a:lstStyle/>
          <a:p>
            <a:r>
              <a:rPr lang="uk-UA" i="1" dirty="0"/>
              <a:t>10. Залежно від розмірів втрат від ризикових подій </a:t>
            </a:r>
            <a:r>
              <a:rPr lang="uk-UA" dirty="0"/>
              <a:t>виділяють такі групи ризику:</a:t>
            </a:r>
          </a:p>
          <a:p>
            <a:endParaRPr lang="uk-UA" dirty="0"/>
          </a:p>
          <a:p>
            <a:r>
              <a:rPr lang="uk-UA" dirty="0"/>
              <a:t>- </a:t>
            </a:r>
            <a:r>
              <a:rPr lang="uk-UA" u="sng" dirty="0"/>
              <a:t>допустимий</a:t>
            </a:r>
            <a:r>
              <a:rPr lang="uk-UA" dirty="0"/>
              <a:t>, найгіршим наслідком якого є зменшення прибутку підприємства;</a:t>
            </a:r>
          </a:p>
          <a:p>
            <a:endParaRPr lang="uk-UA" dirty="0"/>
          </a:p>
          <a:p>
            <a:r>
              <a:rPr lang="uk-UA" dirty="0"/>
              <a:t>- </a:t>
            </a:r>
            <a:r>
              <a:rPr lang="uk-UA" u="sng" dirty="0"/>
              <a:t>критичний</a:t>
            </a:r>
            <a:r>
              <a:rPr lang="uk-UA" dirty="0"/>
              <a:t>, наслідком виникнення якого є отримання збитків від поточної господарської діяльності;</a:t>
            </a:r>
          </a:p>
          <a:p>
            <a:endParaRPr lang="uk-UA" dirty="0"/>
          </a:p>
          <a:p>
            <a:r>
              <a:rPr lang="uk-UA" dirty="0"/>
              <a:t>- </a:t>
            </a:r>
            <a:r>
              <a:rPr lang="uk-UA" u="sng" dirty="0"/>
              <a:t>недопустимий</a:t>
            </a:r>
            <a:r>
              <a:rPr lang="uk-UA" dirty="0"/>
              <a:t>, при якому виникнення ризикових подій призводить до втрати частини власного капіталу підприємства;</a:t>
            </a:r>
          </a:p>
          <a:p>
            <a:endParaRPr lang="uk-UA" dirty="0"/>
          </a:p>
          <a:p>
            <a:r>
              <a:rPr lang="uk-UA" dirty="0"/>
              <a:t>- </a:t>
            </a:r>
            <a:r>
              <a:rPr lang="uk-UA" u="sng" dirty="0"/>
              <a:t>катастрофічний</a:t>
            </a:r>
            <a:r>
              <a:rPr lang="uk-UA" dirty="0"/>
              <a:t>, обсяги збитків в разі виникнення якого перевищують власні кошти підприємства, а отже, можуть бути компенсовані лише за рахунок зовнішніх джерел (позик або відшкодування ризику зовнішніми страхувальниками).</a:t>
            </a:r>
          </a:p>
        </p:txBody>
      </p:sp>
    </p:spTree>
    <p:extLst>
      <p:ext uri="{BB962C8B-B14F-4D97-AF65-F5344CB8AC3E}">
        <p14:creationId xmlns:p14="http://schemas.microsoft.com/office/powerpoint/2010/main" val="100483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B314F9-9BC6-41CB-9B83-6967BC27D248}"/>
              </a:ext>
            </a:extLst>
          </p:cNvPr>
          <p:cNvSpPr txBox="1"/>
          <p:nvPr/>
        </p:nvSpPr>
        <p:spPr>
          <a:xfrm>
            <a:off x="1384916" y="1000464"/>
            <a:ext cx="9197266" cy="923330"/>
          </a:xfrm>
          <a:prstGeom prst="rect">
            <a:avLst/>
          </a:prstGeom>
          <a:noFill/>
        </p:spPr>
        <p:txBody>
          <a:bodyPr wrap="square">
            <a:spAutoFit/>
          </a:bodyPr>
          <a:lstStyle/>
          <a:p>
            <a:r>
              <a:rPr lang="uk-UA" dirty="0"/>
              <a:t>Таким чином, залежно від наслідків ризикових подій можна виділити п'ять зон ризику підприємницької діяльності, межами яких є максимальний обсяг втрат, до яких вони можуть призвести.</a:t>
            </a:r>
          </a:p>
        </p:txBody>
      </p:sp>
      <p:pic>
        <p:nvPicPr>
          <p:cNvPr id="7" name="Рисунок 6">
            <a:extLst>
              <a:ext uri="{FF2B5EF4-FFF2-40B4-BE49-F238E27FC236}">
                <a16:creationId xmlns:a16="http://schemas.microsoft.com/office/drawing/2014/main" id="{4EBF40F4-013E-4F23-90C9-3B84A5294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36" y="2667012"/>
            <a:ext cx="9697203" cy="2144685"/>
          </a:xfrm>
          <a:prstGeom prst="rect">
            <a:avLst/>
          </a:prstGeom>
        </p:spPr>
      </p:pic>
    </p:spTree>
    <p:extLst>
      <p:ext uri="{BB962C8B-B14F-4D97-AF65-F5344CB8AC3E}">
        <p14:creationId xmlns:p14="http://schemas.microsoft.com/office/powerpoint/2010/main" val="117636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EE25B3-B6E0-406B-8412-669CFA796E9D}"/>
              </a:ext>
            </a:extLst>
          </p:cNvPr>
          <p:cNvSpPr txBox="1"/>
          <p:nvPr/>
        </p:nvSpPr>
        <p:spPr>
          <a:xfrm>
            <a:off x="720570" y="889843"/>
            <a:ext cx="10750859" cy="5078313"/>
          </a:xfrm>
          <a:prstGeom prst="rect">
            <a:avLst/>
          </a:prstGeom>
          <a:noFill/>
        </p:spPr>
        <p:txBody>
          <a:bodyPr wrap="square">
            <a:spAutoFit/>
          </a:bodyPr>
          <a:lstStyle/>
          <a:p>
            <a:r>
              <a:rPr lang="uk-UA" dirty="0"/>
              <a:t>Розглянемо характер ризиків, специфічних для діяльності торговельного підприємства, більш детально. Як вже було сказано вище, ризики торговельного підприємства класифікують за видами його операцій, виділяючи оперативний, фінансовий та інвестиційний ризики.</a:t>
            </a:r>
          </a:p>
          <a:p>
            <a:r>
              <a:rPr lang="uk-UA" dirty="0"/>
              <a:t>Операційний ризик торговельного підприємства пов'язаний з вірогідністю втрат у процесі торговельної діяльності. Він об'єднує такі підвиди ризиків:</a:t>
            </a:r>
          </a:p>
          <a:p>
            <a:r>
              <a:rPr lang="uk-UA" dirty="0"/>
              <a:t>1) на стадії закупівлі та доставки товарів:</a:t>
            </a:r>
          </a:p>
          <a:p>
            <a:r>
              <a:rPr lang="uk-UA" dirty="0"/>
              <a:t>- ризик невиконання зобов'язань, які обумовлені договорами на поставку товарів з боку постачальників підприємства (за обсягами, асортиментом, якістю, цінами, терміном поставки тощо);</a:t>
            </a:r>
          </a:p>
          <a:p>
            <a:r>
              <a:rPr lang="uk-UA" dirty="0"/>
              <a:t>- асортиментний ризик, що пов'язаний з можливими змінами в асортиментній структурі споживчого попиту на товар, внаслідок чого закуплений асортимент товарів залишиться нереалізованим;</a:t>
            </a:r>
          </a:p>
          <a:p>
            <a:r>
              <a:rPr lang="uk-UA" dirty="0"/>
              <a:t>- ризик непогашення дебіторської заборгованості постачальниками, пов'язаний з втратою грошових коштів підприємства, що були задіяні для проведення авансових платежів постачальникам підприємства відповідно до укладених угод;</a:t>
            </a:r>
          </a:p>
          <a:p>
            <a:r>
              <a:rPr lang="ru-RU" dirty="0"/>
              <a:t>- </a:t>
            </a:r>
            <a:r>
              <a:rPr lang="ru-RU" dirty="0" err="1"/>
              <a:t>транспортний</a:t>
            </a:r>
            <a:r>
              <a:rPr lang="ru-RU" dirty="0"/>
              <a:t> </a:t>
            </a:r>
            <a:r>
              <a:rPr lang="ru-RU" dirty="0" err="1"/>
              <a:t>ризик</a:t>
            </a:r>
            <a:r>
              <a:rPr lang="ru-RU" dirty="0"/>
              <a:t>, </a:t>
            </a:r>
            <a:r>
              <a:rPr lang="ru-RU" dirty="0" err="1"/>
              <a:t>пов'язаний</a:t>
            </a:r>
            <a:r>
              <a:rPr lang="ru-RU" dirty="0"/>
              <a:t> з </a:t>
            </a:r>
            <a:r>
              <a:rPr lang="ru-RU" dirty="0" err="1"/>
              <a:t>можливим</a:t>
            </a:r>
            <a:r>
              <a:rPr lang="ru-RU" dirty="0"/>
              <a:t> </a:t>
            </a:r>
            <a:r>
              <a:rPr lang="ru-RU" dirty="0" err="1"/>
              <a:t>пошкодженням</a:t>
            </a:r>
            <a:r>
              <a:rPr lang="ru-RU" dirty="0"/>
              <a:t> </a:t>
            </a:r>
            <a:r>
              <a:rPr lang="ru-RU" dirty="0" err="1"/>
              <a:t>товарів</a:t>
            </a:r>
            <a:r>
              <a:rPr lang="ru-RU" dirty="0"/>
              <a:t> </a:t>
            </a:r>
            <a:r>
              <a:rPr lang="ru-RU" dirty="0" err="1"/>
              <a:t>або</a:t>
            </a:r>
            <a:r>
              <a:rPr lang="ru-RU" dirty="0"/>
              <a:t> </a:t>
            </a:r>
            <a:r>
              <a:rPr lang="ru-RU" dirty="0" err="1"/>
              <a:t>їх</a:t>
            </a:r>
            <a:r>
              <a:rPr lang="ru-RU" dirty="0"/>
              <a:t> </a:t>
            </a:r>
            <a:r>
              <a:rPr lang="ru-RU" dirty="0" err="1"/>
              <a:t>крадіжкою</a:t>
            </a:r>
            <a:r>
              <a:rPr lang="ru-RU" dirty="0"/>
              <a:t> </a:t>
            </a:r>
            <a:r>
              <a:rPr lang="ru-RU" dirty="0" err="1"/>
              <a:t>під</a:t>
            </a:r>
            <a:r>
              <a:rPr lang="ru-RU" dirty="0"/>
              <a:t> час </a:t>
            </a:r>
            <a:r>
              <a:rPr lang="ru-RU" dirty="0" err="1"/>
              <a:t>транспортування</a:t>
            </a:r>
            <a:r>
              <a:rPr lang="ru-RU" dirty="0"/>
              <a:t>;</a:t>
            </a:r>
            <a:endParaRPr lang="uk-UA" dirty="0"/>
          </a:p>
        </p:txBody>
      </p:sp>
    </p:spTree>
    <p:extLst>
      <p:ext uri="{BB962C8B-B14F-4D97-AF65-F5344CB8AC3E}">
        <p14:creationId xmlns:p14="http://schemas.microsoft.com/office/powerpoint/2010/main" val="404013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A3417-2755-42E7-8B93-B42FE833C1B2}"/>
              </a:ext>
            </a:extLst>
          </p:cNvPr>
          <p:cNvSpPr txBox="1"/>
          <p:nvPr/>
        </p:nvSpPr>
        <p:spPr>
          <a:xfrm>
            <a:off x="911441" y="1028343"/>
            <a:ext cx="10369118" cy="4801314"/>
          </a:xfrm>
          <a:prstGeom prst="rect">
            <a:avLst/>
          </a:prstGeom>
          <a:noFill/>
        </p:spPr>
        <p:txBody>
          <a:bodyPr wrap="square">
            <a:spAutoFit/>
          </a:bodyPr>
          <a:lstStyle/>
          <a:p>
            <a:r>
              <a:rPr lang="uk-UA" dirty="0"/>
              <a:t>2) на стадії реалізації товарів:</a:t>
            </a:r>
          </a:p>
          <a:p>
            <a:r>
              <a:rPr lang="uk-UA" dirty="0"/>
              <a:t>- ціновий ризик (або ризик помилкової цінової політики), який призводить до </a:t>
            </a:r>
            <a:r>
              <a:rPr lang="uk-UA" dirty="0" err="1"/>
              <a:t>нереалізації</a:t>
            </a:r>
            <a:r>
              <a:rPr lang="uk-UA" dirty="0"/>
              <a:t> товарів або збільшення термінів їх реалізації у зв'язку з невірно визначеними цінами реалізації;</a:t>
            </a:r>
          </a:p>
          <a:p>
            <a:r>
              <a:rPr lang="uk-UA" dirty="0"/>
              <a:t>- ризик зберігання, який полягає у можливих втратах кількості та якості товарів підприємства під час їх зберігання;</a:t>
            </a:r>
          </a:p>
          <a:p>
            <a:r>
              <a:rPr lang="uk-UA" dirty="0"/>
              <a:t>- ризик продажу (реалізаційний ризик), пов'язаний з недоліками в організації продажу товарів та їх просуванні споживачам (форми, методи продажу, реклама товарів абощо);</a:t>
            </a:r>
          </a:p>
          <a:p>
            <a:r>
              <a:rPr lang="uk-UA" dirty="0"/>
              <a:t>- ризик персоналу (кадровий ризик), пов'язаний з недостатністю персоналу, його незадовільною роботою (невиходом на роботу, зниженням продуктивності праці) або зростанням вартості (вимогами щодо збільшення заробітної платні, покращенням умов праці та відпочинку, збільшенням соціальних виплат та гарантій);</a:t>
            </a:r>
          </a:p>
          <a:p>
            <a:r>
              <a:rPr lang="uk-UA" dirty="0"/>
              <a:t>- ризик матеріально-технічного забезпечення роботи підприємства, проявом якого можуть бути пошкодження обладнання та приміщень підприємства;</a:t>
            </a:r>
          </a:p>
          <a:p>
            <a:r>
              <a:rPr lang="uk-UA" dirty="0"/>
              <a:t>- ризик втрати товарів під час їх реалізації внаслідок крадіжок, вогню, води, стихійних явищ та інших небезпек;</a:t>
            </a:r>
          </a:p>
        </p:txBody>
      </p:sp>
    </p:spTree>
    <p:extLst>
      <p:ext uri="{BB962C8B-B14F-4D97-AF65-F5344CB8AC3E}">
        <p14:creationId xmlns:p14="http://schemas.microsoft.com/office/powerpoint/2010/main" val="992485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3A263F-7CDB-436A-8EA0-21B24EC9D85E}"/>
              </a:ext>
            </a:extLst>
          </p:cNvPr>
          <p:cNvSpPr txBox="1"/>
          <p:nvPr/>
        </p:nvSpPr>
        <p:spPr>
          <a:xfrm>
            <a:off x="1856912" y="2274838"/>
            <a:ext cx="8478175" cy="2308324"/>
          </a:xfrm>
          <a:prstGeom prst="rect">
            <a:avLst/>
          </a:prstGeom>
          <a:noFill/>
        </p:spPr>
        <p:txBody>
          <a:bodyPr wrap="square">
            <a:spAutoFit/>
          </a:bodyPr>
          <a:lstStyle/>
          <a:p>
            <a:r>
              <a:rPr lang="uk-UA" dirty="0"/>
              <a:t>3) на стадії отримання виручки за реалізовані товари:</a:t>
            </a:r>
          </a:p>
          <a:p>
            <a:r>
              <a:rPr lang="uk-UA" dirty="0"/>
              <a:t>- ризик платежу, пов'язаний з втратою частини виручки підприємства при розрахунках з покупцями (обрахунок касирів);</a:t>
            </a:r>
          </a:p>
          <a:p>
            <a:r>
              <a:rPr lang="uk-UA" dirty="0"/>
              <a:t>- </a:t>
            </a:r>
            <a:r>
              <a:rPr lang="uk-UA" dirty="0" err="1"/>
              <a:t>інкасаційний</a:t>
            </a:r>
            <a:r>
              <a:rPr lang="uk-UA" dirty="0"/>
              <a:t> ризик, пов'язаний з втратою торговельної виручки під час її інкасації (внаслідок протиправних дій);</a:t>
            </a:r>
          </a:p>
          <a:p>
            <a:r>
              <a:rPr lang="uk-UA" dirty="0"/>
              <a:t>- ризик невиконання дебіторських зобов'язань покупців під час</a:t>
            </a:r>
          </a:p>
          <a:p>
            <a:r>
              <a:rPr lang="uk-UA" dirty="0"/>
              <a:t>реалізації товарів з відстрочкою платні (який призводить до порушення термінів та обсягів погашення дебіторської заборгованості).</a:t>
            </a:r>
          </a:p>
        </p:txBody>
      </p:sp>
    </p:spTree>
    <p:extLst>
      <p:ext uri="{BB962C8B-B14F-4D97-AF65-F5344CB8AC3E}">
        <p14:creationId xmlns:p14="http://schemas.microsoft.com/office/powerpoint/2010/main" val="3610284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45D469-81F1-4E7F-8114-8DB583F5CE1A}"/>
              </a:ext>
            </a:extLst>
          </p:cNvPr>
          <p:cNvSpPr txBox="1"/>
          <p:nvPr/>
        </p:nvSpPr>
        <p:spPr>
          <a:xfrm>
            <a:off x="1204403" y="2413337"/>
            <a:ext cx="9783193" cy="2031325"/>
          </a:xfrm>
          <a:prstGeom prst="rect">
            <a:avLst/>
          </a:prstGeom>
          <a:noFill/>
        </p:spPr>
        <p:txBody>
          <a:bodyPr wrap="square">
            <a:spAutoFit/>
          </a:bodyPr>
          <a:lstStyle/>
          <a:p>
            <a:r>
              <a:rPr lang="uk-UA" dirty="0"/>
              <a:t>4) притаманні господарській діяльності в цілому:</a:t>
            </a:r>
          </a:p>
          <a:p>
            <a:r>
              <a:rPr lang="uk-UA" dirty="0"/>
              <a:t>- ризик зміни цін на послуги сторонніх підприємств, наслідком якого є зростання обсягу поточних витрат підприємства у зв'язку</a:t>
            </a:r>
          </a:p>
          <a:p>
            <a:r>
              <a:rPr lang="uk-UA" dirty="0"/>
              <a:t>зі зростанням транспортних тарифів, комунальних та експлуатаційних платежів, тарифів за електроенергію, телефон, оренду абощо;</a:t>
            </a:r>
          </a:p>
          <a:p>
            <a:r>
              <a:rPr lang="uk-UA" dirty="0"/>
              <a:t>- податковий ризик, пов'язаний з введенням нових або уточненням механізму сплати діючих податків та інших обов'язкових платежів, тощо.</a:t>
            </a:r>
          </a:p>
        </p:txBody>
      </p:sp>
    </p:spTree>
    <p:extLst>
      <p:ext uri="{BB962C8B-B14F-4D97-AF65-F5344CB8AC3E}">
        <p14:creationId xmlns:p14="http://schemas.microsoft.com/office/powerpoint/2010/main" val="417384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EAFB3-B6BD-4D7F-B048-C93C40B382B4}"/>
              </a:ext>
            </a:extLst>
          </p:cNvPr>
          <p:cNvSpPr txBox="1"/>
          <p:nvPr/>
        </p:nvSpPr>
        <p:spPr>
          <a:xfrm>
            <a:off x="1524000" y="1443841"/>
            <a:ext cx="9144000" cy="3970318"/>
          </a:xfrm>
          <a:prstGeom prst="rect">
            <a:avLst/>
          </a:prstGeom>
          <a:noFill/>
        </p:spPr>
        <p:txBody>
          <a:bodyPr wrap="square">
            <a:spAutoFit/>
          </a:bodyPr>
          <a:lstStyle/>
          <a:p>
            <a:r>
              <a:rPr lang="uk-UA" dirty="0"/>
              <a:t>Фінансові ризики підприємства пов'язані з проведенням операцій щодо формування та використання фінансових ресурсів. До їх складу входять:</a:t>
            </a:r>
          </a:p>
          <a:p>
            <a:endParaRPr lang="uk-UA" dirty="0"/>
          </a:p>
          <a:p>
            <a:r>
              <a:rPr lang="uk-UA" dirty="0"/>
              <a:t>1. Статутний ризик (або ризик формування статутного капіталу), який проявляє себе на стадії створення підприємства та первинного формування статутного капіталу, при необхідності подальшого збільшення статутного фонду в процесі діяльності підприємства (полягає в невиконанні зобов'язань щодо формування статутного фонду з боку його засновників (власників).</a:t>
            </a:r>
          </a:p>
          <a:p>
            <a:endParaRPr lang="uk-UA" dirty="0"/>
          </a:p>
          <a:p>
            <a:r>
              <a:rPr lang="uk-UA" dirty="0"/>
              <a:t>2. Ризик зменшення розмірів (втрати) власного капіталу, який обумовлює втрату частини власних фінансових ресурсів, що знаходяться у розпорядженні підприємства, внаслідок збиткової діяльності, неефективної структури розподілу чистого прибутку, надмірного відволікання коштів на споживання, виплату дивідендів тощо.</a:t>
            </a:r>
          </a:p>
        </p:txBody>
      </p:sp>
    </p:spTree>
    <p:extLst>
      <p:ext uri="{BB962C8B-B14F-4D97-AF65-F5344CB8AC3E}">
        <p14:creationId xmlns:p14="http://schemas.microsoft.com/office/powerpoint/2010/main" val="98645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C9613-B5E5-4EDD-AA00-154CB0E641D5}"/>
              </a:ext>
            </a:extLst>
          </p:cNvPr>
          <p:cNvSpPr txBox="1"/>
          <p:nvPr/>
        </p:nvSpPr>
        <p:spPr>
          <a:xfrm>
            <a:off x="1399712" y="1443841"/>
            <a:ext cx="9392575" cy="3970318"/>
          </a:xfrm>
          <a:prstGeom prst="rect">
            <a:avLst/>
          </a:prstGeom>
          <a:noFill/>
        </p:spPr>
        <p:txBody>
          <a:bodyPr wrap="square">
            <a:spAutoFit/>
          </a:bodyPr>
          <a:lstStyle/>
          <a:p>
            <a:r>
              <a:rPr lang="uk-UA" dirty="0"/>
              <a:t>3. Кредитний ризик, пов'язаний з втратою або погіршенням умов зовнішнього фінансування, зниженням обсягу позикових ресурсів, які необхідні підприємству (при неможливості пролонгації попередньо отриманих кредитів та отримання нових).</a:t>
            </a:r>
          </a:p>
          <a:p>
            <a:endParaRPr lang="uk-UA" dirty="0"/>
          </a:p>
          <a:p>
            <a:r>
              <a:rPr lang="uk-UA" dirty="0"/>
              <a:t>4. Процентний ризик, що обумовлює збитки у зв'язку з обслуговуванням раніше взятих боргових зобов'язань в умовах покращення кон'юнктури фінансового ринку та зниження цін на позики.</a:t>
            </a:r>
          </a:p>
          <a:p>
            <a:endParaRPr lang="uk-UA" dirty="0"/>
          </a:p>
          <a:p>
            <a:r>
              <a:rPr lang="uk-UA" dirty="0"/>
              <a:t>5. Інфляційний ризик (ризик негативного впливу інфляції), що обумовлює неадекватне визначення фінансових результатів діяльності підприємства внаслідок утворення інфляційного прибутку та його оподаткування, інфляційне знецінення частини обігових активів підприємства (грошових коштів та дебіторської заборгованості).</a:t>
            </a:r>
          </a:p>
        </p:txBody>
      </p:sp>
    </p:spTree>
    <p:extLst>
      <p:ext uri="{BB962C8B-B14F-4D97-AF65-F5344CB8AC3E}">
        <p14:creationId xmlns:p14="http://schemas.microsoft.com/office/powerpoint/2010/main" val="292356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9EC041-C3F5-4678-B248-4C3C04404E6A}"/>
              </a:ext>
            </a:extLst>
          </p:cNvPr>
          <p:cNvSpPr txBox="1"/>
          <p:nvPr/>
        </p:nvSpPr>
        <p:spPr>
          <a:xfrm>
            <a:off x="1488489" y="2274838"/>
            <a:ext cx="9215022" cy="2308324"/>
          </a:xfrm>
          <a:prstGeom prst="rect">
            <a:avLst/>
          </a:prstGeom>
          <a:noFill/>
        </p:spPr>
        <p:txBody>
          <a:bodyPr wrap="square">
            <a:spAutoFit/>
          </a:bodyPr>
          <a:lstStyle/>
          <a:p>
            <a:r>
              <a:rPr lang="uk-UA" dirty="0"/>
              <a:t>6. Валютний ризик, що обумовлює часткову втрату обігових коштів підприємства в іноземній валюті, які використовуються як засіб платежу в зовнішньоекономічних операціях підприємства у зв'язку із сприятливою для підприємства зміною курсу валюти.</a:t>
            </a:r>
          </a:p>
          <a:p>
            <a:endParaRPr lang="uk-UA" dirty="0"/>
          </a:p>
          <a:p>
            <a:r>
              <a:rPr lang="uk-UA" dirty="0"/>
              <a:t>7. Ризик неплатоспроможності підприємства, тобто неможливості виконання платіжних зобов'язань підприємства з усіх видів його господарсько-фінансових операцій.</a:t>
            </a:r>
          </a:p>
        </p:txBody>
      </p:sp>
    </p:spTree>
    <p:extLst>
      <p:ext uri="{BB962C8B-B14F-4D97-AF65-F5344CB8AC3E}">
        <p14:creationId xmlns:p14="http://schemas.microsoft.com/office/powerpoint/2010/main" val="63081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958376-6F06-4E6A-92A1-0E4C43BCB8DE}"/>
              </a:ext>
            </a:extLst>
          </p:cNvPr>
          <p:cNvSpPr txBox="1"/>
          <p:nvPr/>
        </p:nvSpPr>
        <p:spPr>
          <a:xfrm>
            <a:off x="1713389" y="1646666"/>
            <a:ext cx="9108489" cy="2862322"/>
          </a:xfrm>
          <a:prstGeom prst="rect">
            <a:avLst/>
          </a:prstGeom>
          <a:noFill/>
        </p:spPr>
        <p:txBody>
          <a:bodyPr wrap="square">
            <a:spAutoFit/>
          </a:bodyPr>
          <a:lstStyle/>
          <a:p>
            <a:r>
              <a:rPr lang="uk-UA" b="1" dirty="0"/>
              <a:t>1. Сутність господарських ризиків та їх місце в підприємницькій діяльності</a:t>
            </a:r>
          </a:p>
          <a:p>
            <a:endParaRPr lang="uk-UA" dirty="0"/>
          </a:p>
          <a:p>
            <a:r>
              <a:rPr lang="uk-UA" dirty="0"/>
              <a:t>Під ризиком в підприємництві прийнято розуміти ступінь невизначеності результату управлінського рішення або господарської операції, вірогідність можливих втрат внаслідок настання ризикових подій.</a:t>
            </a:r>
          </a:p>
          <a:p>
            <a:endParaRPr lang="uk-UA" dirty="0"/>
          </a:p>
          <a:p>
            <a:r>
              <a:rPr lang="uk-UA" dirty="0"/>
              <a:t>Наявність фактору ризику обумовлена тим, що прийняття управлінських рішень з окремих питань господарсько-фінансової діяльності підприємства, як правило, здійснюється в умовах відсутності повної та достовірної інформації про основні фактори, що впливають на її ефективність.</a:t>
            </a:r>
          </a:p>
        </p:txBody>
      </p:sp>
    </p:spTree>
    <p:extLst>
      <p:ext uri="{BB962C8B-B14F-4D97-AF65-F5344CB8AC3E}">
        <p14:creationId xmlns:p14="http://schemas.microsoft.com/office/powerpoint/2010/main" val="1932182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070317-CCCB-48F4-AADD-8C2CD2E2B0F0}"/>
              </a:ext>
            </a:extLst>
          </p:cNvPr>
          <p:cNvSpPr txBox="1"/>
          <p:nvPr/>
        </p:nvSpPr>
        <p:spPr>
          <a:xfrm>
            <a:off x="1142260" y="1720840"/>
            <a:ext cx="9907479" cy="3416320"/>
          </a:xfrm>
          <a:prstGeom prst="rect">
            <a:avLst/>
          </a:prstGeom>
          <a:noFill/>
        </p:spPr>
        <p:txBody>
          <a:bodyPr wrap="square">
            <a:spAutoFit/>
          </a:bodyPr>
          <a:lstStyle/>
          <a:p>
            <a:r>
              <a:rPr lang="uk-UA" dirty="0"/>
              <a:t>Проводячи інвестиційну діяльність, торговельне підприємство також стикається з проявом різноманітних ризиків. Найсуттєвішими підвидами інвестиційного ризику є:</a:t>
            </a:r>
          </a:p>
          <a:p>
            <a:endParaRPr lang="uk-UA" dirty="0"/>
          </a:p>
          <a:p>
            <a:r>
              <a:rPr lang="uk-UA" dirty="0"/>
              <a:t>1. При здійсненні проектів реальних інвестицій - ризик невиконання зобов'язань контрагентами підприємства; ризик порушення термінів освоєння капітальних вкладень та закінчення проекту; ризик недостатності фінансування; ризик погіршення умов інвестування у разі законодавчих змін; ризик втрати інвестиційних ресурсів та </a:t>
            </a:r>
            <a:r>
              <a:rPr lang="uk-UA" dirty="0" err="1"/>
              <a:t>неокупності</a:t>
            </a:r>
            <a:r>
              <a:rPr lang="uk-UA" dirty="0"/>
              <a:t> інвестиційних витрат абощо.</a:t>
            </a:r>
          </a:p>
          <a:p>
            <a:endParaRPr lang="uk-UA" dirty="0"/>
          </a:p>
          <a:p>
            <a:r>
              <a:rPr lang="uk-UA" dirty="0"/>
              <a:t>2. При здійсненні проектів фінансових інвестицій - ризик банкрутства емітенту цінних паперів, що купуються, ризик зниження прибутковості діяльності емітенту, дивідендний ризик, ризик зміни кон'юнктури фондового ринку тощо.</a:t>
            </a:r>
          </a:p>
        </p:txBody>
      </p:sp>
    </p:spTree>
    <p:extLst>
      <p:ext uri="{BB962C8B-B14F-4D97-AF65-F5344CB8AC3E}">
        <p14:creationId xmlns:p14="http://schemas.microsoft.com/office/powerpoint/2010/main" val="300021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A50BB4-1B24-4C50-972B-BD312624E97A}"/>
              </a:ext>
            </a:extLst>
          </p:cNvPr>
          <p:cNvSpPr txBox="1"/>
          <p:nvPr/>
        </p:nvSpPr>
        <p:spPr>
          <a:xfrm>
            <a:off x="1404151" y="1859339"/>
            <a:ext cx="9383698" cy="3139321"/>
          </a:xfrm>
          <a:prstGeom prst="rect">
            <a:avLst/>
          </a:prstGeom>
          <a:noFill/>
        </p:spPr>
        <p:txBody>
          <a:bodyPr wrap="square">
            <a:spAutoFit/>
          </a:bodyPr>
          <a:lstStyle/>
          <a:p>
            <a:pPr algn="ctr"/>
            <a:r>
              <a:rPr lang="uk-UA" b="1" dirty="0"/>
              <a:t>3. Ризик як об'єкт управління. </a:t>
            </a:r>
          </a:p>
          <a:p>
            <a:pPr algn="ctr"/>
            <a:r>
              <a:rPr lang="uk-UA" b="1" dirty="0"/>
              <a:t>Стратегія управління ризиком та її обґрунтування</a:t>
            </a:r>
          </a:p>
          <a:p>
            <a:endParaRPr lang="uk-UA" dirty="0"/>
          </a:p>
          <a:p>
            <a:r>
              <a:rPr lang="uk-UA" dirty="0"/>
              <a:t>Під </a:t>
            </a:r>
            <a:r>
              <a:rPr lang="uk-UA" b="1" dirty="0"/>
              <a:t>стратегією управління ризиком </a:t>
            </a:r>
            <a:r>
              <a:rPr lang="uk-UA" dirty="0"/>
              <a:t>у фінансовому менеджменті прийнято розуміти цілеспрямовану та керовану діяльність щодо оптимізації співвідношення між прибутковістю та ризиком для максимізації прибутку та вартості підприємства як у теперішній час, так і на перспективу.</a:t>
            </a:r>
          </a:p>
          <a:p>
            <a:endParaRPr lang="uk-UA" dirty="0"/>
          </a:p>
          <a:p>
            <a:r>
              <a:rPr lang="uk-UA" dirty="0"/>
              <a:t>Управління ризиком має бути орієнтоване не тільки на сьогодення, на розв'язання оперативних та тактичних завдань, а й створювати належну базу для ефективної діяльності підприємства у майбутньому.</a:t>
            </a:r>
          </a:p>
        </p:txBody>
      </p:sp>
    </p:spTree>
    <p:extLst>
      <p:ext uri="{BB962C8B-B14F-4D97-AF65-F5344CB8AC3E}">
        <p14:creationId xmlns:p14="http://schemas.microsoft.com/office/powerpoint/2010/main" val="973781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B7DB8-B746-407D-B8DB-5A6828E7E267}"/>
              </a:ext>
            </a:extLst>
          </p:cNvPr>
          <p:cNvSpPr txBox="1"/>
          <p:nvPr/>
        </p:nvSpPr>
        <p:spPr>
          <a:xfrm>
            <a:off x="1652726" y="2690336"/>
            <a:ext cx="8886548" cy="1477328"/>
          </a:xfrm>
          <a:prstGeom prst="rect">
            <a:avLst/>
          </a:prstGeom>
          <a:noFill/>
        </p:spPr>
        <p:txBody>
          <a:bodyPr wrap="square">
            <a:spAutoFit/>
          </a:bodyPr>
          <a:lstStyle/>
          <a:p>
            <a:r>
              <a:rPr lang="uk-UA" dirty="0"/>
              <a:t>Суб'єктом управлінських дій щодо розробки та впровадження стратегії управління ризиком підприємства є спеціальний менеджер підприємства (ризик-менеджер або менеджер з ризику). У невеликих торговельних підприємствах ці функції виконує фінансовий директор (менеджер) або економіст підприємства.</a:t>
            </a:r>
          </a:p>
        </p:txBody>
      </p:sp>
    </p:spTree>
    <p:extLst>
      <p:ext uri="{BB962C8B-B14F-4D97-AF65-F5344CB8AC3E}">
        <p14:creationId xmlns:p14="http://schemas.microsoft.com/office/powerpoint/2010/main" val="1601102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65C646-BE55-49C2-8435-26D1BDDEBBFD}"/>
              </a:ext>
            </a:extLst>
          </p:cNvPr>
          <p:cNvSpPr txBox="1"/>
          <p:nvPr/>
        </p:nvSpPr>
        <p:spPr>
          <a:xfrm>
            <a:off x="1239915" y="1859339"/>
            <a:ext cx="9712170" cy="3139321"/>
          </a:xfrm>
          <a:prstGeom prst="rect">
            <a:avLst/>
          </a:prstGeom>
          <a:noFill/>
        </p:spPr>
        <p:txBody>
          <a:bodyPr wrap="square">
            <a:spAutoFit/>
          </a:bodyPr>
          <a:lstStyle/>
          <a:p>
            <a:r>
              <a:rPr lang="uk-UA" dirty="0"/>
              <a:t>Розробка стратегії управління ризиком повинна базуватися на певних принципах.</a:t>
            </a:r>
          </a:p>
          <a:p>
            <a:endParaRPr lang="uk-UA" dirty="0"/>
          </a:p>
          <a:p>
            <a:r>
              <a:rPr lang="uk-UA" dirty="0"/>
              <a:t>Першим принципом розробки стратегії управління ризиком є принцип системності, який передбачає необхідність системного (комплексного) підходу до вивчення, оцінки та впровадження заходів з контролю за ризиком, а також необхідність врахування фактору ризику при розробці інших функціональних стратегій управління підприємством.</a:t>
            </a:r>
          </a:p>
          <a:p>
            <a:endParaRPr lang="uk-UA" dirty="0"/>
          </a:p>
          <a:p>
            <a:r>
              <a:rPr lang="uk-UA" dirty="0"/>
              <a:t>Другим найважливішим принципом розробки стратегії управління ризиком є принцип обґрунтованості. Він передбачає необхідність досконалого обґрунтування заходів та дій, які проводяться щодо управління ризиком.</a:t>
            </a:r>
          </a:p>
        </p:txBody>
      </p:sp>
    </p:spTree>
    <p:extLst>
      <p:ext uri="{BB962C8B-B14F-4D97-AF65-F5344CB8AC3E}">
        <p14:creationId xmlns:p14="http://schemas.microsoft.com/office/powerpoint/2010/main" val="3542821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29A86-D9A1-4653-8550-8E01D2A04926}"/>
              </a:ext>
            </a:extLst>
          </p:cNvPr>
          <p:cNvSpPr txBox="1"/>
          <p:nvPr/>
        </p:nvSpPr>
        <p:spPr>
          <a:xfrm>
            <a:off x="782714" y="1582340"/>
            <a:ext cx="10626571" cy="3693319"/>
          </a:xfrm>
          <a:prstGeom prst="rect">
            <a:avLst/>
          </a:prstGeom>
          <a:noFill/>
        </p:spPr>
        <p:txBody>
          <a:bodyPr wrap="square">
            <a:spAutoFit/>
          </a:bodyPr>
          <a:lstStyle/>
          <a:p>
            <a:r>
              <a:rPr lang="uk-UA" dirty="0"/>
              <a:t>Третім принципом розробки стратегії управління ризиком є принцип економічності. Він передбачає необхідність оцінки кошторису витрат на управління ризиком та їх порівняння з можливими втратами підприємства у разі ризикових подій.</a:t>
            </a:r>
          </a:p>
          <a:p>
            <a:endParaRPr lang="uk-UA" dirty="0"/>
          </a:p>
          <a:p>
            <a:r>
              <a:rPr lang="uk-UA" dirty="0"/>
              <a:t>Четвертим принципом розробки стратегії управління ризиком є принцип послідовності. Він обумовлює необхідність дотримання ризик-менеджером при розробці та реалізації стратегії управління ризиком певної послідовності дії для найефективнішого її проведення.</a:t>
            </a:r>
          </a:p>
          <a:p>
            <a:endParaRPr lang="uk-UA" dirty="0"/>
          </a:p>
          <a:p>
            <a:r>
              <a:rPr lang="uk-UA" dirty="0"/>
              <a:t>П'ятим принципом є гнучкість стратегії управління ризиком. Цей принцип передбачає можливість та необхідність постійного оперативного коригування розробленої раніше стратегії та тактики ризик-менеджменту у зв'язку з постійною зміною факторів, що обумовлюють ризики діяльності підприємства. Тому стратегія управління ризиком повинна розроблятися так, щоб при потребі можна було </a:t>
            </a:r>
            <a:r>
              <a:rPr lang="uk-UA" dirty="0" err="1"/>
              <a:t>внести</a:t>
            </a:r>
            <a:r>
              <a:rPr lang="uk-UA" dirty="0"/>
              <a:t> необхідні корективи.</a:t>
            </a:r>
          </a:p>
        </p:txBody>
      </p:sp>
    </p:spTree>
    <p:extLst>
      <p:ext uri="{BB962C8B-B14F-4D97-AF65-F5344CB8AC3E}">
        <p14:creationId xmlns:p14="http://schemas.microsoft.com/office/powerpoint/2010/main" val="4112064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EF0313-0CDA-4BFB-B810-FBC9F793EAD1}"/>
              </a:ext>
            </a:extLst>
          </p:cNvPr>
          <p:cNvSpPr txBox="1"/>
          <p:nvPr/>
        </p:nvSpPr>
        <p:spPr>
          <a:xfrm>
            <a:off x="1359763" y="279620"/>
            <a:ext cx="9472474" cy="369332"/>
          </a:xfrm>
          <a:prstGeom prst="rect">
            <a:avLst/>
          </a:prstGeom>
          <a:noFill/>
        </p:spPr>
        <p:txBody>
          <a:bodyPr wrap="square">
            <a:spAutoFit/>
          </a:bodyPr>
          <a:lstStyle/>
          <a:p>
            <a:r>
              <a:rPr lang="ru-RU" dirty="0" err="1"/>
              <a:t>Розробка</a:t>
            </a:r>
            <a:r>
              <a:rPr lang="ru-RU" dirty="0"/>
              <a:t> </a:t>
            </a:r>
            <a:r>
              <a:rPr lang="ru-RU" dirty="0" err="1"/>
              <a:t>стратегії</a:t>
            </a:r>
            <a:r>
              <a:rPr lang="ru-RU" dirty="0"/>
              <a:t> </a:t>
            </a:r>
            <a:r>
              <a:rPr lang="ru-RU" dirty="0" err="1"/>
              <a:t>управління</a:t>
            </a:r>
            <a:r>
              <a:rPr lang="ru-RU" dirty="0"/>
              <a:t> </a:t>
            </a:r>
            <a:r>
              <a:rPr lang="ru-RU" dirty="0" err="1"/>
              <a:t>ризиком</a:t>
            </a:r>
            <a:r>
              <a:rPr lang="ru-RU" dirty="0"/>
              <a:t> </a:t>
            </a:r>
            <a:r>
              <a:rPr lang="ru-RU" dirty="0" err="1"/>
              <a:t>передбачає</a:t>
            </a:r>
            <a:r>
              <a:rPr lang="ru-RU" dirty="0"/>
              <a:t> </a:t>
            </a:r>
            <a:r>
              <a:rPr lang="ru-RU" dirty="0" err="1"/>
              <a:t>таку</a:t>
            </a:r>
            <a:r>
              <a:rPr lang="ru-RU" dirty="0"/>
              <a:t> </a:t>
            </a:r>
            <a:r>
              <a:rPr lang="ru-RU" dirty="0" err="1"/>
              <a:t>послідовність</a:t>
            </a:r>
            <a:r>
              <a:rPr lang="ru-RU" dirty="0"/>
              <a:t> </a:t>
            </a:r>
            <a:r>
              <a:rPr lang="ru-RU" dirty="0" err="1"/>
              <a:t>дій</a:t>
            </a:r>
            <a:endParaRPr lang="uk-UA" dirty="0"/>
          </a:p>
        </p:txBody>
      </p:sp>
      <p:pic>
        <p:nvPicPr>
          <p:cNvPr id="7" name="Рисунок 6">
            <a:extLst>
              <a:ext uri="{FF2B5EF4-FFF2-40B4-BE49-F238E27FC236}">
                <a16:creationId xmlns:a16="http://schemas.microsoft.com/office/drawing/2014/main" id="{4649BF45-1097-4A78-9A62-7ED4D6A47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776" y="607211"/>
            <a:ext cx="5524507" cy="5971169"/>
          </a:xfrm>
          <a:prstGeom prst="rect">
            <a:avLst/>
          </a:prstGeom>
        </p:spPr>
      </p:pic>
    </p:spTree>
    <p:extLst>
      <p:ext uri="{BB962C8B-B14F-4D97-AF65-F5344CB8AC3E}">
        <p14:creationId xmlns:p14="http://schemas.microsoft.com/office/powerpoint/2010/main" val="281441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302838-2163-4767-928D-DD0839596A8C}"/>
              </a:ext>
            </a:extLst>
          </p:cNvPr>
          <p:cNvSpPr txBox="1"/>
          <p:nvPr/>
        </p:nvSpPr>
        <p:spPr>
          <a:xfrm>
            <a:off x="1355323" y="2274838"/>
            <a:ext cx="9481353" cy="2308324"/>
          </a:xfrm>
          <a:prstGeom prst="rect">
            <a:avLst/>
          </a:prstGeom>
          <a:noFill/>
        </p:spPr>
        <p:txBody>
          <a:bodyPr wrap="square">
            <a:spAutoFit/>
          </a:bodyPr>
          <a:lstStyle/>
          <a:p>
            <a:r>
              <a:rPr lang="uk-UA" dirty="0"/>
              <a:t>На </a:t>
            </a:r>
            <a:r>
              <a:rPr lang="uk-UA" b="1" dirty="0"/>
              <a:t>першому етапі </a:t>
            </a:r>
            <a:r>
              <a:rPr lang="uk-UA" dirty="0"/>
              <a:t>розробки стратегії управління ризиком підприємства необхідно провести ідентифікацію ризиків, які притаманні діяльності конкретного підприємства або його окремих господарських операцій, тобто визначити перелік систематичних та специфічних ризиків, з якими зустрічається підприємство. Ця робота повинна проводитися спеціалістами підприємства за допомогою виявлення можливих втрат та перешкод, які можуть мати місце у процесі проведення кожного виду господарських операцій підприємства або діяльності підприємства в цілому.</a:t>
            </a:r>
          </a:p>
        </p:txBody>
      </p:sp>
    </p:spTree>
    <p:extLst>
      <p:ext uri="{BB962C8B-B14F-4D97-AF65-F5344CB8AC3E}">
        <p14:creationId xmlns:p14="http://schemas.microsoft.com/office/powerpoint/2010/main" val="208243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232CF6-EDEB-4E9A-AE28-2E147EC1F8CE}"/>
              </a:ext>
            </a:extLst>
          </p:cNvPr>
          <p:cNvSpPr txBox="1"/>
          <p:nvPr/>
        </p:nvSpPr>
        <p:spPr>
          <a:xfrm>
            <a:off x="1777014" y="2413337"/>
            <a:ext cx="8637972" cy="2031325"/>
          </a:xfrm>
          <a:prstGeom prst="rect">
            <a:avLst/>
          </a:prstGeom>
          <a:noFill/>
        </p:spPr>
        <p:txBody>
          <a:bodyPr wrap="square">
            <a:spAutoFit/>
          </a:bodyPr>
          <a:lstStyle/>
          <a:p>
            <a:r>
              <a:rPr lang="uk-UA" dirty="0"/>
              <a:t>На </a:t>
            </a:r>
            <a:r>
              <a:rPr lang="uk-UA" b="1" dirty="0"/>
              <a:t>другому етапі </a:t>
            </a:r>
            <a:r>
              <a:rPr lang="uk-UA" dirty="0"/>
              <a:t>розробки стратегії управління ризиком проводиться збір інформації про виявлені види ризику та характер їх прояву на певному підприємстві або на аналогічних підприємствах. Якість інформаційного забезпечення процесу управління ризиком має дуже велике значення, оскільки дає змогу вірно оцінити рівень ризику та його фінансові наслідки. Необхідна інформація отримується як з внутрішніх, так і з зовнішніх джерел.</a:t>
            </a:r>
          </a:p>
        </p:txBody>
      </p:sp>
    </p:spTree>
    <p:extLst>
      <p:ext uri="{BB962C8B-B14F-4D97-AF65-F5344CB8AC3E}">
        <p14:creationId xmlns:p14="http://schemas.microsoft.com/office/powerpoint/2010/main" val="3797673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965CC1-294A-4717-8ED8-CF668A35BCCF}"/>
              </a:ext>
            </a:extLst>
          </p:cNvPr>
          <p:cNvSpPr txBox="1"/>
          <p:nvPr/>
        </p:nvSpPr>
        <p:spPr>
          <a:xfrm>
            <a:off x="1386396" y="1997839"/>
            <a:ext cx="9419208" cy="2862322"/>
          </a:xfrm>
          <a:prstGeom prst="rect">
            <a:avLst/>
          </a:prstGeom>
          <a:noFill/>
        </p:spPr>
        <p:txBody>
          <a:bodyPr wrap="square">
            <a:spAutoFit/>
          </a:bodyPr>
          <a:lstStyle/>
          <a:p>
            <a:r>
              <a:rPr lang="uk-UA" dirty="0"/>
              <a:t>Джерелами внутрішньої інформації про рівень ризику діяльності торговельного підприємства та проведення його певних господарських операцій є:</a:t>
            </a:r>
          </a:p>
          <a:p>
            <a:endParaRPr lang="uk-UA" dirty="0"/>
          </a:p>
          <a:p>
            <a:r>
              <a:rPr lang="uk-UA" dirty="0"/>
              <a:t>- форми бухгалтерської та статистичної звітності;</a:t>
            </a:r>
          </a:p>
          <a:p>
            <a:r>
              <a:rPr lang="uk-UA" dirty="0"/>
              <a:t>- первинні документи, безпосередньо пов'язані з проведенням певних господарських операцій - акти прийомки товарно-матеріальних цінностей, договори та угоди, що укладалися, акти інвентаризації, позови та претензії, що виставлялися, товаро-транспортні документи тощо;</a:t>
            </a:r>
          </a:p>
          <a:p>
            <a:r>
              <a:rPr lang="uk-UA" dirty="0"/>
              <a:t>- документи первинного бухгалтерського обліку, журнали-ордери та оборотні відомості з окремих бухгалтерських рахунків.</a:t>
            </a:r>
          </a:p>
        </p:txBody>
      </p:sp>
    </p:spTree>
    <p:extLst>
      <p:ext uri="{BB962C8B-B14F-4D97-AF65-F5344CB8AC3E}">
        <p14:creationId xmlns:p14="http://schemas.microsoft.com/office/powerpoint/2010/main" val="1197373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1F943D-046A-4819-B120-8DF8C0D67DB9}"/>
              </a:ext>
            </a:extLst>
          </p:cNvPr>
          <p:cNvSpPr txBox="1"/>
          <p:nvPr/>
        </p:nvSpPr>
        <p:spPr>
          <a:xfrm>
            <a:off x="1035728" y="889843"/>
            <a:ext cx="10120543" cy="5078313"/>
          </a:xfrm>
          <a:prstGeom prst="rect">
            <a:avLst/>
          </a:prstGeom>
          <a:noFill/>
        </p:spPr>
        <p:txBody>
          <a:bodyPr wrap="square">
            <a:spAutoFit/>
          </a:bodyPr>
          <a:lstStyle/>
          <a:p>
            <a:r>
              <a:rPr lang="uk-UA" dirty="0"/>
              <a:t>Зовнішня інформація, необхідна для вивчення ризику торговельного підприємства, охоплює:</a:t>
            </a:r>
          </a:p>
          <a:p>
            <a:r>
              <a:rPr lang="uk-UA" dirty="0"/>
              <a:t>- документи законодавчого, інструктивного та нормативного характеру, які регламентують діяльність торговельного підприємства та його контрагентів;</a:t>
            </a:r>
          </a:p>
          <a:p>
            <a:r>
              <a:rPr lang="uk-UA" dirty="0"/>
              <a:t>- офіційну інформацію про рівень інфляції, розміри зміни цін на товари та послуги, рівень облікової ставки Національного банку України;</a:t>
            </a:r>
          </a:p>
          <a:p>
            <a:r>
              <a:rPr lang="uk-UA" dirty="0"/>
              <a:t>- результати моніторингу ринків, на яких працює підприємство, споживчого, фінансового, фондового, валютного ринку праці, засобів виробництва, тощо;</a:t>
            </a:r>
          </a:p>
          <a:p>
            <a:r>
              <a:rPr lang="uk-UA" dirty="0"/>
              <a:t>- інформацію про ефективність діяльності торговельної галузі в цілому та окремих підприємств-аналогів та підприємств-конкурентів;</a:t>
            </a:r>
          </a:p>
          <a:p>
            <a:r>
              <a:rPr lang="uk-UA" dirty="0"/>
              <a:t>- інформацію про рівень збитковості та стабільності діяльності підприємств (кількість банкрутств);</a:t>
            </a:r>
          </a:p>
          <a:p>
            <a:r>
              <a:rPr lang="uk-UA" dirty="0"/>
              <a:t>- інформацію про умови зовнішнього страхування ризиків та розвиток страхового ринку в цілому;</a:t>
            </a:r>
          </a:p>
          <a:p>
            <a:r>
              <a:rPr lang="uk-UA" dirty="0"/>
              <a:t>- інформацію про арбітражну практику з питань розв'язання господарських спорів тощо.</a:t>
            </a:r>
          </a:p>
          <a:p>
            <a:r>
              <a:rPr lang="uk-UA" dirty="0"/>
              <a:t>Конкретний перелік відомостей, що мають бути зібрані, залежить від виду ризику, який досліджується.</a:t>
            </a:r>
          </a:p>
        </p:txBody>
      </p:sp>
    </p:spTree>
    <p:extLst>
      <p:ext uri="{BB962C8B-B14F-4D97-AF65-F5344CB8AC3E}">
        <p14:creationId xmlns:p14="http://schemas.microsoft.com/office/powerpoint/2010/main" val="362264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7BECE6-2E80-4DE8-B3B2-BFE64A356C77}"/>
              </a:ext>
            </a:extLst>
          </p:cNvPr>
          <p:cNvSpPr txBox="1"/>
          <p:nvPr/>
        </p:nvSpPr>
        <p:spPr>
          <a:xfrm>
            <a:off x="1713391" y="1112252"/>
            <a:ext cx="8922058" cy="4801314"/>
          </a:xfrm>
          <a:prstGeom prst="rect">
            <a:avLst/>
          </a:prstGeom>
          <a:noFill/>
        </p:spPr>
        <p:txBody>
          <a:bodyPr wrap="square">
            <a:spAutoFit/>
          </a:bodyPr>
          <a:lstStyle/>
          <a:p>
            <a:r>
              <a:rPr lang="uk-UA" dirty="0"/>
              <a:t>По відношенню до певного підприємства фактори, що обумовлюють невизначеність його економічної поведінки, стратегічних та ресурсних можливостей, прийнято поділяти на зовнішні та внутрішні.</a:t>
            </a:r>
          </a:p>
          <a:p>
            <a:endParaRPr lang="uk-UA" b="1" dirty="0"/>
          </a:p>
          <a:p>
            <a:r>
              <a:rPr lang="uk-UA" b="1" dirty="0"/>
              <a:t>Фактори зовнішнього характеру </a:t>
            </a:r>
            <a:r>
              <a:rPr lang="uk-UA" dirty="0"/>
              <a:t>обумовлюють загальну ситуацію, в якій працює підприємство. До групи цих факторів входять:</a:t>
            </a:r>
          </a:p>
          <a:p>
            <a:endParaRPr lang="uk-UA" dirty="0"/>
          </a:p>
          <a:p>
            <a:r>
              <a:rPr lang="uk-UA" dirty="0"/>
              <a:t>1. Природно-географічні фактори, що обумовлюють вірогідність</a:t>
            </a:r>
          </a:p>
          <a:p>
            <a:r>
              <a:rPr lang="uk-UA" dirty="0"/>
              <a:t>виникнення стихійних лих, пожеж, аварій, а також обсяги та структуру споживчого попиту тощо.</a:t>
            </a:r>
          </a:p>
          <a:p>
            <a:endParaRPr lang="uk-UA" dirty="0"/>
          </a:p>
          <a:p>
            <a:r>
              <a:rPr lang="ru-RU" dirty="0"/>
              <a:t>2. </a:t>
            </a:r>
            <a:r>
              <a:rPr lang="ru-RU" dirty="0" err="1"/>
              <a:t>Демографічні</a:t>
            </a:r>
            <a:r>
              <a:rPr lang="ru-RU" dirty="0"/>
              <a:t> </a:t>
            </a:r>
            <a:r>
              <a:rPr lang="ru-RU" dirty="0" err="1"/>
              <a:t>фактори</a:t>
            </a:r>
            <a:r>
              <a:rPr lang="ru-RU" dirty="0"/>
              <a:t>, </a:t>
            </a:r>
            <a:r>
              <a:rPr lang="ru-RU" dirty="0" err="1"/>
              <a:t>що</a:t>
            </a:r>
            <a:r>
              <a:rPr lang="ru-RU" dirty="0"/>
              <a:t> </a:t>
            </a:r>
            <a:r>
              <a:rPr lang="ru-RU" dirty="0" err="1"/>
              <a:t>впливають</a:t>
            </a:r>
            <a:r>
              <a:rPr lang="ru-RU" dirty="0"/>
              <a:t> на </a:t>
            </a:r>
            <a:r>
              <a:rPr lang="ru-RU" dirty="0" err="1"/>
              <a:t>обсяги</a:t>
            </a:r>
            <a:r>
              <a:rPr lang="ru-RU" dirty="0"/>
              <a:t> та структуру </a:t>
            </a:r>
            <a:r>
              <a:rPr lang="ru-RU" dirty="0" err="1"/>
              <a:t>попиту</a:t>
            </a:r>
            <a:r>
              <a:rPr lang="ru-RU" dirty="0"/>
              <a:t> на </a:t>
            </a:r>
            <a:r>
              <a:rPr lang="ru-RU" dirty="0" err="1"/>
              <a:t>товари</a:t>
            </a:r>
            <a:r>
              <a:rPr lang="ru-RU" dirty="0"/>
              <a:t> та </a:t>
            </a:r>
            <a:r>
              <a:rPr lang="ru-RU" dirty="0" err="1"/>
              <a:t>послуги</a:t>
            </a:r>
            <a:r>
              <a:rPr lang="ru-RU" dirty="0"/>
              <a:t>.</a:t>
            </a:r>
          </a:p>
          <a:p>
            <a:endParaRPr lang="ru-RU" dirty="0"/>
          </a:p>
          <a:p>
            <a:r>
              <a:rPr lang="ru-RU" dirty="0"/>
              <a:t>3. </a:t>
            </a:r>
            <a:r>
              <a:rPr lang="ru-RU" dirty="0" err="1"/>
              <a:t>Суспільно-політичні</a:t>
            </a:r>
            <a:r>
              <a:rPr lang="ru-RU" dirty="0"/>
              <a:t> </a:t>
            </a:r>
            <a:r>
              <a:rPr lang="ru-RU" dirty="0" err="1"/>
              <a:t>фактори</a:t>
            </a:r>
            <a:r>
              <a:rPr lang="ru-RU" dirty="0"/>
              <a:t>, </a:t>
            </a:r>
            <a:r>
              <a:rPr lang="ru-RU" dirty="0" err="1"/>
              <a:t>що</a:t>
            </a:r>
            <a:r>
              <a:rPr lang="ru-RU" dirty="0"/>
              <a:t> </a:t>
            </a:r>
            <a:r>
              <a:rPr lang="ru-RU" dirty="0" err="1"/>
              <a:t>обумовлюють</a:t>
            </a:r>
            <a:r>
              <a:rPr lang="ru-RU" dirty="0"/>
              <a:t> характер </a:t>
            </a:r>
            <a:r>
              <a:rPr lang="ru-RU" dirty="0" err="1"/>
              <a:t>відносин</a:t>
            </a:r>
            <a:r>
              <a:rPr lang="ru-RU" dirty="0"/>
              <a:t> </a:t>
            </a:r>
            <a:r>
              <a:rPr lang="ru-RU" dirty="0" err="1"/>
              <a:t>власності</a:t>
            </a:r>
            <a:r>
              <a:rPr lang="ru-RU" dirty="0"/>
              <a:t>, </a:t>
            </a:r>
            <a:r>
              <a:rPr lang="ru-RU" dirty="0" err="1"/>
              <a:t>закони</a:t>
            </a:r>
            <a:r>
              <a:rPr lang="ru-RU" dirty="0"/>
              <a:t> та </a:t>
            </a:r>
            <a:r>
              <a:rPr lang="ru-RU" dirty="0" err="1"/>
              <a:t>норми</a:t>
            </a:r>
            <a:r>
              <a:rPr lang="ru-RU" dirty="0"/>
              <a:t> </a:t>
            </a:r>
            <a:r>
              <a:rPr lang="ru-RU" dirty="0" err="1"/>
              <a:t>ведення</a:t>
            </a:r>
            <a:r>
              <a:rPr lang="ru-RU" dirty="0"/>
              <a:t> </a:t>
            </a:r>
            <a:r>
              <a:rPr lang="ru-RU" dirty="0" err="1"/>
              <a:t>господарської</a:t>
            </a:r>
            <a:r>
              <a:rPr lang="ru-RU" dirty="0"/>
              <a:t> </a:t>
            </a:r>
            <a:r>
              <a:rPr lang="ru-RU" dirty="0" err="1"/>
              <a:t>діяльності</a:t>
            </a:r>
            <a:r>
              <a:rPr lang="ru-RU" dirty="0"/>
              <a:t> </a:t>
            </a:r>
            <a:r>
              <a:rPr lang="ru-RU" dirty="0" err="1"/>
              <a:t>підприємства</a:t>
            </a:r>
            <a:r>
              <a:rPr lang="ru-RU" dirty="0"/>
              <a:t>, </a:t>
            </a:r>
            <a:r>
              <a:rPr lang="ru-RU" dirty="0" err="1"/>
              <a:t>форми</a:t>
            </a:r>
            <a:r>
              <a:rPr lang="ru-RU" dirty="0"/>
              <a:t> та </a:t>
            </a:r>
            <a:r>
              <a:rPr lang="ru-RU" dirty="0" err="1"/>
              <a:t>інструменти</a:t>
            </a:r>
            <a:r>
              <a:rPr lang="ru-RU" dirty="0"/>
              <a:t> державного </a:t>
            </a:r>
            <a:r>
              <a:rPr lang="ru-RU" dirty="0" err="1"/>
              <a:t>регулювання</a:t>
            </a:r>
            <a:r>
              <a:rPr lang="ru-RU" dirty="0"/>
              <a:t> </a:t>
            </a:r>
            <a:r>
              <a:rPr lang="ru-RU" dirty="0" err="1"/>
              <a:t>бізнесу</a:t>
            </a:r>
            <a:r>
              <a:rPr lang="ru-RU" dirty="0"/>
              <a:t>;</a:t>
            </a:r>
            <a:endParaRPr lang="uk-UA" dirty="0"/>
          </a:p>
        </p:txBody>
      </p:sp>
    </p:spTree>
    <p:extLst>
      <p:ext uri="{BB962C8B-B14F-4D97-AF65-F5344CB8AC3E}">
        <p14:creationId xmlns:p14="http://schemas.microsoft.com/office/powerpoint/2010/main" val="2023731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27528-1043-416A-9F19-598648C3E60A}"/>
              </a:ext>
            </a:extLst>
          </p:cNvPr>
          <p:cNvSpPr txBox="1"/>
          <p:nvPr/>
        </p:nvSpPr>
        <p:spPr>
          <a:xfrm>
            <a:off x="1319813" y="2274838"/>
            <a:ext cx="9552373" cy="2308324"/>
          </a:xfrm>
          <a:prstGeom prst="rect">
            <a:avLst/>
          </a:prstGeom>
          <a:noFill/>
        </p:spPr>
        <p:txBody>
          <a:bodyPr wrap="square">
            <a:spAutoFit/>
          </a:bodyPr>
          <a:lstStyle/>
          <a:p>
            <a:r>
              <a:rPr lang="uk-UA" dirty="0"/>
              <a:t>На </a:t>
            </a:r>
            <a:r>
              <a:rPr lang="uk-UA" b="1" dirty="0"/>
              <a:t>третьому етапі </a:t>
            </a:r>
            <a:r>
              <a:rPr lang="uk-UA" dirty="0"/>
              <a:t>розробки стратегії управління ризиком підприємства повинна бути проведена оцінка рівня окремих видів ризику та ризикованості діяльності підприємства (чи господарської угоди) в цілому. Оцінка рівня ризику може бути проведена різними методами: статистичним, експертним, розрахунково-аналітичним (методом чутливості або комп'ютерного моделювання) тощо. Вибір методу оцінки, який можливо та доцільно використовувати, залежить від характеру ризику, інформаційного забезпечення дослідження, важливості точної оцінки вірогідності виникнення ризикової події.</a:t>
            </a:r>
          </a:p>
        </p:txBody>
      </p:sp>
    </p:spTree>
    <p:extLst>
      <p:ext uri="{BB962C8B-B14F-4D97-AF65-F5344CB8AC3E}">
        <p14:creationId xmlns:p14="http://schemas.microsoft.com/office/powerpoint/2010/main" val="3803661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D4468-FB66-4460-8A2E-CFC86F297CA8}"/>
              </a:ext>
            </a:extLst>
          </p:cNvPr>
          <p:cNvSpPr txBox="1"/>
          <p:nvPr/>
        </p:nvSpPr>
        <p:spPr>
          <a:xfrm>
            <a:off x="1705992" y="2274838"/>
            <a:ext cx="8780015" cy="2308324"/>
          </a:xfrm>
          <a:prstGeom prst="rect">
            <a:avLst/>
          </a:prstGeom>
          <a:noFill/>
        </p:spPr>
        <p:txBody>
          <a:bodyPr wrap="square">
            <a:spAutoFit/>
          </a:bodyPr>
          <a:lstStyle/>
          <a:p>
            <a:r>
              <a:rPr lang="uk-UA" dirty="0"/>
              <a:t>На </a:t>
            </a:r>
            <a:r>
              <a:rPr lang="uk-UA" b="1" dirty="0"/>
              <a:t>четвертому етапі </a:t>
            </a:r>
            <a:r>
              <a:rPr lang="uk-UA" dirty="0"/>
              <a:t>розробки стратегії управління ризиком повинна бути проведена оцінка можливих фінансових втрат підприємства в разі ризикової події, яка є проявом конкретного виду ризику. Фінансові втрати, які ймовірно очікуються, можуть бути оцінені в абсолютному вимірі (грошовому або натуральному) або відносно до якогось показника господарської діяльності підприємства (доходів, прибутку, витрат, активів чи капіталу). Оцінка фінансових витрат може бути проведена статистичним методом або експертно.</a:t>
            </a:r>
          </a:p>
        </p:txBody>
      </p:sp>
    </p:spTree>
    <p:extLst>
      <p:ext uri="{BB962C8B-B14F-4D97-AF65-F5344CB8AC3E}">
        <p14:creationId xmlns:p14="http://schemas.microsoft.com/office/powerpoint/2010/main" val="1639506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C6A2C1-B8D2-4557-9ADC-76734728A740}"/>
              </a:ext>
            </a:extLst>
          </p:cNvPr>
          <p:cNvSpPr txBox="1"/>
          <p:nvPr/>
        </p:nvSpPr>
        <p:spPr>
          <a:xfrm>
            <a:off x="1506245" y="2274838"/>
            <a:ext cx="9179510" cy="2308324"/>
          </a:xfrm>
          <a:prstGeom prst="rect">
            <a:avLst/>
          </a:prstGeom>
          <a:noFill/>
        </p:spPr>
        <p:txBody>
          <a:bodyPr wrap="square">
            <a:spAutoFit/>
          </a:bodyPr>
          <a:lstStyle/>
          <a:p>
            <a:r>
              <a:rPr lang="uk-UA" dirty="0"/>
              <a:t>На </a:t>
            </a:r>
            <a:r>
              <a:rPr lang="uk-UA" b="1" dirty="0"/>
              <a:t>п'ятому етапі </a:t>
            </a:r>
            <a:r>
              <a:rPr lang="uk-UA" dirty="0"/>
              <a:t>розробки стратегії управління ризиком проводиться експертиза доцільності ризику. Під час її проведення необхідно порівняти між собою:</a:t>
            </a:r>
          </a:p>
          <a:p>
            <a:r>
              <a:rPr lang="uk-UA" dirty="0"/>
              <a:t>по-перше, рівень ризику та рівень доходності, який очікується, та порівняти його зі співвідношенням між ризиком та доходністю діяльності, яке фактично склалося або є </a:t>
            </a:r>
            <a:r>
              <a:rPr lang="uk-UA" dirty="0" err="1"/>
              <a:t>середньоринковим</a:t>
            </a:r>
            <a:r>
              <a:rPr lang="uk-UA" dirty="0"/>
              <a:t> показником;</a:t>
            </a:r>
          </a:p>
          <a:p>
            <a:r>
              <a:rPr lang="uk-UA" dirty="0"/>
              <a:t>по-друге, розмір фінансових втрат, можливих внаслідок ризикових подій, з наявними фінансовими можливостями підприємства.</a:t>
            </a:r>
          </a:p>
        </p:txBody>
      </p:sp>
    </p:spTree>
    <p:extLst>
      <p:ext uri="{BB962C8B-B14F-4D97-AF65-F5344CB8AC3E}">
        <p14:creationId xmlns:p14="http://schemas.microsoft.com/office/powerpoint/2010/main" val="2545709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EBCC6E-D7BA-47AC-B133-993771F6DB95}"/>
              </a:ext>
            </a:extLst>
          </p:cNvPr>
          <p:cNvSpPr txBox="1"/>
          <p:nvPr/>
        </p:nvSpPr>
        <p:spPr>
          <a:xfrm>
            <a:off x="1524000" y="1859339"/>
            <a:ext cx="9144000" cy="3139321"/>
          </a:xfrm>
          <a:prstGeom prst="rect">
            <a:avLst/>
          </a:prstGeom>
          <a:noFill/>
        </p:spPr>
        <p:txBody>
          <a:bodyPr wrap="square">
            <a:spAutoFit/>
          </a:bodyPr>
          <a:lstStyle/>
          <a:p>
            <a:r>
              <a:rPr lang="uk-UA" dirty="0"/>
              <a:t>Результатом цієї роботи має бути відповідь про доцільність такого</a:t>
            </a:r>
          </a:p>
          <a:p>
            <a:r>
              <a:rPr lang="uk-UA" dirty="0"/>
              <a:t>рівня ризику для підприємства.</a:t>
            </a:r>
          </a:p>
          <a:p>
            <a:r>
              <a:rPr lang="uk-UA" dirty="0"/>
              <a:t>Можливі три варіанти оцінки доцільності ризику.</a:t>
            </a:r>
          </a:p>
          <a:p>
            <a:r>
              <a:rPr lang="uk-UA" dirty="0"/>
              <a:t>1. При визнанні ризику абсолютно доцільним операція чи діяльність підприємства, якій він притаманний, проводиться за сценарієм, який фактично склався або проектувався. При цьому повинні проводитися звичайні (типові для цього підприємства) заходи щодо контролю та фінансування ризику.</a:t>
            </a:r>
          </a:p>
          <a:p>
            <a:r>
              <a:rPr lang="uk-UA" dirty="0"/>
              <a:t>2. При визнанні ризику абсолютно недоцільним діяльність підприємства, що пов'язана з цим ризиком, припиняється (проект проведення певної господарської операції відхиляється).</a:t>
            </a:r>
          </a:p>
        </p:txBody>
      </p:sp>
    </p:spTree>
    <p:extLst>
      <p:ext uri="{BB962C8B-B14F-4D97-AF65-F5344CB8AC3E}">
        <p14:creationId xmlns:p14="http://schemas.microsoft.com/office/powerpoint/2010/main" val="1989133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AF5DB-6CD1-4B7D-9B80-FBF5835521E2}"/>
              </a:ext>
            </a:extLst>
          </p:cNvPr>
          <p:cNvSpPr txBox="1"/>
          <p:nvPr/>
        </p:nvSpPr>
        <p:spPr>
          <a:xfrm>
            <a:off x="1186648" y="1720840"/>
            <a:ext cx="9818703" cy="3416320"/>
          </a:xfrm>
          <a:prstGeom prst="rect">
            <a:avLst/>
          </a:prstGeom>
          <a:noFill/>
        </p:spPr>
        <p:txBody>
          <a:bodyPr wrap="square">
            <a:spAutoFit/>
          </a:bodyPr>
          <a:lstStyle/>
          <a:p>
            <a:r>
              <a:rPr lang="uk-UA" dirty="0"/>
              <a:t>3. При неможливості остаточної оцінки доцільності ризику (сумнівна доцільність) переходять до наступного </a:t>
            </a:r>
            <a:r>
              <a:rPr lang="uk-UA" b="1" dirty="0"/>
              <a:t>шостого</a:t>
            </a:r>
            <a:r>
              <a:rPr lang="uk-UA" dirty="0"/>
              <a:t> етапу роботи щодо розробки стратегії управління ризиком - розробки заходів з контролю та фінансування ризику. Практика ризик-менеджменту охоплює різноманітні підходи до мінімізації наслідків ризику для діяльності підприємства. В загальному вигляді вони поділяються на</a:t>
            </a:r>
          </a:p>
          <a:p>
            <a:r>
              <a:rPr lang="uk-UA" dirty="0"/>
              <a:t>дві великі групи:</a:t>
            </a:r>
          </a:p>
          <a:p>
            <a:r>
              <a:rPr lang="uk-UA" dirty="0"/>
              <a:t>- організаційні або методи контролю рівня ризику;</a:t>
            </a:r>
          </a:p>
          <a:p>
            <a:r>
              <a:rPr lang="uk-UA" dirty="0"/>
              <a:t>- економічні або методи фінансування ризику.</a:t>
            </a:r>
          </a:p>
          <a:p>
            <a:r>
              <a:rPr lang="uk-UA" dirty="0"/>
              <a:t>Детальне викладення можливостей та суті кожної групи заходів щодо мінімізації господарського ризику буде проведено нижче. Визначивши певний перелік заходів, проводять повторну оцінку доцільності ризику, визначаючи своє кінцеве ставлення до виду діяльності або операції, експертиза якої проводиться.</a:t>
            </a:r>
          </a:p>
        </p:txBody>
      </p:sp>
    </p:spTree>
    <p:extLst>
      <p:ext uri="{BB962C8B-B14F-4D97-AF65-F5344CB8AC3E}">
        <p14:creationId xmlns:p14="http://schemas.microsoft.com/office/powerpoint/2010/main" val="2753279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3268B8-EEEF-420B-8C31-F5EE11DA3121}"/>
              </a:ext>
            </a:extLst>
          </p:cNvPr>
          <p:cNvSpPr txBox="1"/>
          <p:nvPr/>
        </p:nvSpPr>
        <p:spPr>
          <a:xfrm>
            <a:off x="1834718" y="2690336"/>
            <a:ext cx="8522563" cy="1477328"/>
          </a:xfrm>
          <a:prstGeom prst="rect">
            <a:avLst/>
          </a:prstGeom>
          <a:noFill/>
        </p:spPr>
        <p:txBody>
          <a:bodyPr wrap="square">
            <a:spAutoFit/>
          </a:bodyPr>
          <a:lstStyle/>
          <a:p>
            <a:r>
              <a:rPr lang="uk-UA" dirty="0"/>
              <a:t>На </a:t>
            </a:r>
            <a:r>
              <a:rPr lang="uk-UA" b="1" dirty="0"/>
              <a:t>сьомому етапі </a:t>
            </a:r>
            <a:r>
              <a:rPr lang="uk-UA" dirty="0"/>
              <a:t>розробки стратегії приступають до практичної</a:t>
            </a:r>
          </a:p>
          <a:p>
            <a:r>
              <a:rPr lang="uk-UA" dirty="0"/>
              <a:t>реалізації запланованих заходів з управління ризиком. У ході проведення цієї роботи необхідно також періодично повторювати окремі етапи процесу оцінки ризику (етап 2-5) для оперативного коректування попередньо розробленої стратегії.</a:t>
            </a:r>
          </a:p>
        </p:txBody>
      </p:sp>
    </p:spTree>
    <p:extLst>
      <p:ext uri="{BB962C8B-B14F-4D97-AF65-F5344CB8AC3E}">
        <p14:creationId xmlns:p14="http://schemas.microsoft.com/office/powerpoint/2010/main" val="385177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5A8B2-B267-409E-A260-24F42CC422EC}"/>
              </a:ext>
            </a:extLst>
          </p:cNvPr>
          <p:cNvSpPr txBox="1"/>
          <p:nvPr/>
        </p:nvSpPr>
        <p:spPr>
          <a:xfrm>
            <a:off x="1908699" y="1859339"/>
            <a:ext cx="7366246" cy="3139321"/>
          </a:xfrm>
          <a:prstGeom prst="rect">
            <a:avLst/>
          </a:prstGeom>
          <a:noFill/>
        </p:spPr>
        <p:txBody>
          <a:bodyPr wrap="square">
            <a:spAutoFit/>
          </a:bodyPr>
          <a:lstStyle/>
          <a:p>
            <a:r>
              <a:rPr lang="uk-UA" dirty="0"/>
              <a:t>4. Макроекономічна ситуація в країні в цілому, яка визначає стадію життєвого циклу економіки країни, інвестиційний клімат, темпи інфляції, макроекономічні пропорції між попитом та пропозицією, споживанням та нагромадженням, нормою прибутковості та темпами зростання різних сфер економіки тощо.</a:t>
            </a:r>
          </a:p>
          <a:p>
            <a:endParaRPr lang="uk-UA" dirty="0"/>
          </a:p>
          <a:p>
            <a:r>
              <a:rPr lang="uk-UA" dirty="0"/>
              <a:t>5. Кон'юнктура ринків, на яких працює підприємство, яка обумовлює сталість їх розвитку, ціни та обсяги купівлі продажу ресурсів (товарів, послуг), ступінь конкурентної боротьби та її методи.</a:t>
            </a:r>
          </a:p>
        </p:txBody>
      </p:sp>
    </p:spTree>
    <p:extLst>
      <p:ext uri="{BB962C8B-B14F-4D97-AF65-F5344CB8AC3E}">
        <p14:creationId xmlns:p14="http://schemas.microsoft.com/office/powerpoint/2010/main" val="401435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4E416A-1E95-4070-95FD-790E31B7D89F}"/>
              </a:ext>
            </a:extLst>
          </p:cNvPr>
          <p:cNvSpPr txBox="1"/>
          <p:nvPr/>
        </p:nvSpPr>
        <p:spPr>
          <a:xfrm>
            <a:off x="1688237" y="1195616"/>
            <a:ext cx="8815526" cy="3970318"/>
          </a:xfrm>
          <a:prstGeom prst="rect">
            <a:avLst/>
          </a:prstGeom>
          <a:noFill/>
        </p:spPr>
        <p:txBody>
          <a:bodyPr wrap="square">
            <a:spAutoFit/>
          </a:bodyPr>
          <a:lstStyle/>
          <a:p>
            <a:r>
              <a:rPr lang="uk-UA" b="1" dirty="0"/>
              <a:t>Фактори внутрішнього характеру </a:t>
            </a:r>
            <a:r>
              <a:rPr lang="uk-UA" dirty="0"/>
              <a:t>пов'язані з можливими і неочікуваними змінами в ресурсному потенціалі самого підприємства: обсягами та ефективністю використання його трудових ресурсів, матеріально-технічної бази, достатністю та ціною капіталу, що використовується, тощо, а також необґрунтованістю дій та рішень щодо управління його діяльністю.</a:t>
            </a:r>
          </a:p>
          <a:p>
            <a:endParaRPr lang="uk-UA" dirty="0"/>
          </a:p>
          <a:p>
            <a:r>
              <a:rPr lang="uk-UA" dirty="0"/>
              <a:t>Прикладом прояву таких факторів є вихід з експлуатації обладнання підприємства, вимушений ремонт приміщень внаслідок </a:t>
            </a:r>
            <a:r>
              <a:rPr lang="uk-UA" dirty="0" err="1"/>
              <a:t>аваріних</a:t>
            </a:r>
            <a:r>
              <a:rPr lang="uk-UA" dirty="0"/>
              <a:t> ситуацій, хвороба або звільнення ключових працівників з роботи при неможливості їх заміни новими співробітниками, втрата частини власного капіталу в зв'язку зі змінами у складі засновників (або власників) підприємства, неможливість пролонгації старих або отримання нових кредитів, помилкові управлінські рішення, що не дозволили отримати бажаний результат тощо.</a:t>
            </a:r>
          </a:p>
        </p:txBody>
      </p:sp>
    </p:spTree>
    <p:extLst>
      <p:ext uri="{BB962C8B-B14F-4D97-AF65-F5344CB8AC3E}">
        <p14:creationId xmlns:p14="http://schemas.microsoft.com/office/powerpoint/2010/main" val="311492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F9234B-2336-4B81-B13F-9EA49089F13A}"/>
              </a:ext>
            </a:extLst>
          </p:cNvPr>
          <p:cNvSpPr txBox="1"/>
          <p:nvPr/>
        </p:nvSpPr>
        <p:spPr>
          <a:xfrm>
            <a:off x="1697114" y="1941458"/>
            <a:ext cx="8797771" cy="2031325"/>
          </a:xfrm>
          <a:prstGeom prst="rect">
            <a:avLst/>
          </a:prstGeom>
          <a:noFill/>
        </p:spPr>
        <p:txBody>
          <a:bodyPr wrap="square">
            <a:spAutoFit/>
          </a:bodyPr>
          <a:lstStyle/>
          <a:p>
            <a:r>
              <a:rPr lang="uk-UA" dirty="0"/>
              <a:t>Проявом фактору ризику виступає виникнення певної ризикової події, яка ймовірно очікувалась на стадії прийняття управлінського рішення (початку господарської операції), але фактично проявила себе після його прийняття (в ході проведення господарської операції).</a:t>
            </a:r>
          </a:p>
          <a:p>
            <a:endParaRPr lang="uk-UA" dirty="0"/>
          </a:p>
          <a:p>
            <a:r>
              <a:rPr lang="uk-UA" dirty="0"/>
              <a:t>Ризикова подія є результатом дії певного фактору, що обумовлює певний вид ризику.</a:t>
            </a:r>
          </a:p>
        </p:txBody>
      </p:sp>
    </p:spTree>
    <p:extLst>
      <p:ext uri="{BB962C8B-B14F-4D97-AF65-F5344CB8AC3E}">
        <p14:creationId xmlns:p14="http://schemas.microsoft.com/office/powerpoint/2010/main" val="49304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1CB46-BA86-44F7-8F8B-D57CCCF1B6FE}"/>
              </a:ext>
            </a:extLst>
          </p:cNvPr>
          <p:cNvSpPr txBox="1"/>
          <p:nvPr/>
        </p:nvSpPr>
        <p:spPr>
          <a:xfrm>
            <a:off x="1509204" y="957867"/>
            <a:ext cx="8700116" cy="646331"/>
          </a:xfrm>
          <a:prstGeom prst="rect">
            <a:avLst/>
          </a:prstGeom>
          <a:noFill/>
        </p:spPr>
        <p:txBody>
          <a:bodyPr wrap="square">
            <a:spAutoFit/>
          </a:bodyPr>
          <a:lstStyle/>
          <a:p>
            <a:r>
              <a:rPr lang="ru-RU" dirty="0" err="1"/>
              <a:t>Взаємозв'язок</a:t>
            </a:r>
            <a:r>
              <a:rPr lang="ru-RU" dirty="0"/>
              <a:t> </a:t>
            </a:r>
            <a:r>
              <a:rPr lang="ru-RU" dirty="0" err="1"/>
              <a:t>між</a:t>
            </a:r>
            <a:r>
              <a:rPr lang="ru-RU" dirty="0"/>
              <a:t> </a:t>
            </a:r>
            <a:r>
              <a:rPr lang="ru-RU" dirty="0" err="1"/>
              <a:t>прийняттям</a:t>
            </a:r>
            <a:r>
              <a:rPr lang="ru-RU" dirty="0"/>
              <a:t> </a:t>
            </a:r>
            <a:r>
              <a:rPr lang="ru-RU" dirty="0" err="1"/>
              <a:t>управлінського</a:t>
            </a:r>
            <a:r>
              <a:rPr lang="ru-RU" dirty="0"/>
              <a:t> </a:t>
            </a:r>
            <a:r>
              <a:rPr lang="ru-RU" dirty="0" err="1"/>
              <a:t>рішення</a:t>
            </a:r>
            <a:r>
              <a:rPr lang="ru-RU" dirty="0"/>
              <a:t> та </a:t>
            </a:r>
            <a:r>
              <a:rPr lang="ru-RU" dirty="0" err="1"/>
              <a:t>його</a:t>
            </a:r>
            <a:r>
              <a:rPr lang="ru-RU" dirty="0"/>
              <a:t> </a:t>
            </a:r>
            <a:r>
              <a:rPr lang="ru-RU" dirty="0" err="1"/>
              <a:t>кінцевим</a:t>
            </a:r>
            <a:r>
              <a:rPr lang="ru-RU" dirty="0"/>
              <a:t> результатом в </a:t>
            </a:r>
            <a:r>
              <a:rPr lang="ru-RU" dirty="0" err="1"/>
              <a:t>умовах</a:t>
            </a:r>
            <a:r>
              <a:rPr lang="ru-RU" dirty="0"/>
              <a:t> </a:t>
            </a:r>
            <a:r>
              <a:rPr lang="ru-RU" dirty="0" err="1"/>
              <a:t>наявності</a:t>
            </a:r>
            <a:r>
              <a:rPr lang="ru-RU" dirty="0"/>
              <a:t> фактора </a:t>
            </a:r>
            <a:r>
              <a:rPr lang="ru-RU" dirty="0" err="1"/>
              <a:t>ризику</a:t>
            </a:r>
            <a:endParaRPr lang="uk-UA" dirty="0"/>
          </a:p>
        </p:txBody>
      </p:sp>
      <p:pic>
        <p:nvPicPr>
          <p:cNvPr id="5" name="Рисунок 4">
            <a:extLst>
              <a:ext uri="{FF2B5EF4-FFF2-40B4-BE49-F238E27FC236}">
                <a16:creationId xmlns:a16="http://schemas.microsoft.com/office/drawing/2014/main" id="{F8800529-3C45-4496-84A2-6F00E8382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571" y="1722364"/>
            <a:ext cx="8329382" cy="4602879"/>
          </a:xfrm>
          <a:prstGeom prst="rect">
            <a:avLst/>
          </a:prstGeom>
        </p:spPr>
      </p:pic>
    </p:spTree>
    <p:extLst>
      <p:ext uri="{BB962C8B-B14F-4D97-AF65-F5344CB8AC3E}">
        <p14:creationId xmlns:p14="http://schemas.microsoft.com/office/powerpoint/2010/main" val="29683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7CFA05-3AE6-4B4E-B671-13EA6D74E563}"/>
              </a:ext>
            </a:extLst>
          </p:cNvPr>
          <p:cNvSpPr txBox="1"/>
          <p:nvPr/>
        </p:nvSpPr>
        <p:spPr>
          <a:xfrm>
            <a:off x="1293181" y="889843"/>
            <a:ext cx="9605638" cy="5078313"/>
          </a:xfrm>
          <a:prstGeom prst="rect">
            <a:avLst/>
          </a:prstGeom>
          <a:noFill/>
        </p:spPr>
        <p:txBody>
          <a:bodyPr wrap="square">
            <a:spAutoFit/>
          </a:bodyPr>
          <a:lstStyle/>
          <a:p>
            <a:r>
              <a:rPr lang="uk-UA" dirty="0"/>
              <a:t>Наслідком виникнення ризикової події є відхилення фактичних результатів господарської діяльності (операції) від її цільових (очікуваних) показників, що призводить до фінансових втрат підприємства.</a:t>
            </a:r>
          </a:p>
          <a:p>
            <a:endParaRPr lang="uk-UA" dirty="0"/>
          </a:p>
          <a:p>
            <a:r>
              <a:rPr lang="uk-UA" dirty="0"/>
              <a:t>Фінансові втрати підприємства, що виникають внаслідок ризикової події, можуть бути пов'язані з:</a:t>
            </a:r>
          </a:p>
          <a:p>
            <a:r>
              <a:rPr lang="uk-UA" dirty="0"/>
              <a:t>- втратою окремих елементів майна підприємства (основних фондів, інвестиційних вкладень, запасів товарно-матеріальних активів, вантажів тощо);</a:t>
            </a:r>
          </a:p>
          <a:p>
            <a:r>
              <a:rPr lang="uk-UA" dirty="0"/>
              <a:t>- неотриманням в очікуваних розмірах доходів, прибутку, грошових коштів або </a:t>
            </a:r>
            <a:r>
              <a:rPr lang="uk-UA" dirty="0" err="1"/>
              <a:t>перевитрачення</a:t>
            </a:r>
            <a:r>
              <a:rPr lang="uk-UA" dirty="0"/>
              <a:t> грошових коштів та певні цілі (проекти);</a:t>
            </a:r>
          </a:p>
          <a:p>
            <a:r>
              <a:rPr lang="uk-UA" dirty="0"/>
              <a:t>- втратою робочого часу або працездатності деяких робітників підприємства, зниженням продуктивності праці;</a:t>
            </a:r>
          </a:p>
          <a:p>
            <a:r>
              <a:rPr lang="uk-UA" dirty="0"/>
              <a:t>- втратою іміджу підприємства або його ключових співробітників (у зв'язку зі звільненням або хворобою);</a:t>
            </a:r>
          </a:p>
          <a:p>
            <a:r>
              <a:rPr lang="uk-UA" dirty="0"/>
              <a:t>- втратою часу, інформації, технології та інших нематеріальних активів підприємства;</a:t>
            </a:r>
          </a:p>
          <a:p>
            <a:r>
              <a:rPr lang="uk-UA" dirty="0"/>
              <a:t>- майновою та фінансовою відповідальністю підприємства перед третіми особами, що виникли в результаті ризикової події.</a:t>
            </a:r>
          </a:p>
        </p:txBody>
      </p:sp>
    </p:spTree>
    <p:extLst>
      <p:ext uri="{BB962C8B-B14F-4D97-AF65-F5344CB8AC3E}">
        <p14:creationId xmlns:p14="http://schemas.microsoft.com/office/powerpoint/2010/main" val="4289897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ило">
  <a:themeElements>
    <a:clrScheme name="Червоно-фіолетова">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Мило">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Мило">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Мило</Template>
  <TotalTime>174</TotalTime>
  <Words>3719</Words>
  <Application>Microsoft Office PowerPoint</Application>
  <PresentationFormat>Широкий екран</PresentationFormat>
  <Paragraphs>191</Paragraphs>
  <Slides>45</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45</vt:i4>
      </vt:variant>
    </vt:vector>
  </HeadingPairs>
  <TitlesOfParts>
    <vt:vector size="48" baseType="lpstr">
      <vt:lpstr>Century Gothic</vt:lpstr>
      <vt:lpstr>Garamond</vt:lpstr>
      <vt:lpstr>Мило</vt:lpstr>
      <vt:lpstr>Управління ризиком підприємницької діяльності в торгівлі Частина 1</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ризиком підприємницької діяльності в торгівлі</dc:title>
  <dc:creator>Катерина Бужимська</dc:creator>
  <cp:lastModifiedBy>Катерина Бужимська</cp:lastModifiedBy>
  <cp:revision>28</cp:revision>
  <dcterms:created xsi:type="dcterms:W3CDTF">2021-04-28T05:42:46Z</dcterms:created>
  <dcterms:modified xsi:type="dcterms:W3CDTF">2021-04-28T08:37:41Z</dcterms:modified>
</cp:coreProperties>
</file>