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94" r:id="rId4"/>
    <p:sldId id="261" r:id="rId5"/>
    <p:sldId id="262" r:id="rId6"/>
    <p:sldId id="260" r:id="rId7"/>
    <p:sldId id="269" r:id="rId8"/>
    <p:sldId id="270" r:id="rId9"/>
    <p:sldId id="258" r:id="rId10"/>
    <p:sldId id="259" r:id="rId11"/>
    <p:sldId id="263" r:id="rId12"/>
    <p:sldId id="268" r:id="rId13"/>
    <p:sldId id="264" r:id="rId14"/>
    <p:sldId id="271" r:id="rId15"/>
    <p:sldId id="265" r:id="rId16"/>
    <p:sldId id="266" r:id="rId17"/>
    <p:sldId id="272" r:id="rId18"/>
    <p:sldId id="267" r:id="rId19"/>
    <p:sldId id="273" r:id="rId20"/>
    <p:sldId id="279" r:id="rId21"/>
    <p:sldId id="274" r:id="rId22"/>
    <p:sldId id="275" r:id="rId23"/>
    <p:sldId id="276" r:id="rId24"/>
    <p:sldId id="277" r:id="rId25"/>
    <p:sldId id="286" r:id="rId26"/>
    <p:sldId id="287" r:id="rId27"/>
    <p:sldId id="288" r:id="rId28"/>
    <p:sldId id="289" r:id="rId29"/>
    <p:sldId id="290" r:id="rId30"/>
    <p:sldId id="291" r:id="rId31"/>
    <p:sldId id="292" r:id="rId32"/>
    <p:sldId id="293" r:id="rId33"/>
    <p:sldId id="278" r:id="rId34"/>
    <p:sldId id="280" r:id="rId35"/>
    <p:sldId id="281" r:id="rId36"/>
    <p:sldId id="282" r:id="rId37"/>
    <p:sldId id="285" r:id="rId38"/>
    <p:sldId id="283" r:id="rId39"/>
    <p:sldId id="284" r:id="rId40"/>
    <p:sldId id="295" r:id="rId41"/>
    <p:sldId id="296" r:id="rId42"/>
    <p:sldId id="297" r:id="rId43"/>
    <p:sldId id="298" r:id="rId44"/>
    <p:sldId id="303" r:id="rId45"/>
    <p:sldId id="304" r:id="rId46"/>
    <p:sldId id="305" r:id="rId47"/>
    <p:sldId id="306" r:id="rId48"/>
    <p:sldId id="307" r:id="rId49"/>
    <p:sldId id="308" r:id="rId50"/>
    <p:sldId id="299" r:id="rId51"/>
    <p:sldId id="300" r:id="rId52"/>
    <p:sldId id="301" r:id="rId53"/>
    <p:sldId id="302" r:id="rId54"/>
    <p:sldId id="309" r:id="rId55"/>
    <p:sldId id="310" r:id="rId56"/>
    <p:sldId id="311" r:id="rId57"/>
    <p:sldId id="312" r:id="rId58"/>
    <p:sldId id="313" r:id="rId59"/>
    <p:sldId id="314" r:id="rId60"/>
    <p:sldId id="315" r:id="rId61"/>
    <p:sldId id="317" r:id="rId62"/>
    <p:sldId id="319" r:id="rId63"/>
    <p:sldId id="320" r:id="rId64"/>
    <p:sldId id="321" r:id="rId65"/>
    <p:sldId id="322" r:id="rId66"/>
    <p:sldId id="323" r:id="rId67"/>
    <p:sldId id="325" r:id="rId68"/>
    <p:sldId id="318" r:id="rId69"/>
    <p:sldId id="316"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9/18/2025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9/18/2025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9/18/2025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9/18/2025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9/18/2025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uk-UA"/>
              <a:t>Клацніть, щоб відредагувати стилі зразків тексту</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9/18/2025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uk-UA"/>
              <a:t>Клацніть, щоб відредагувати стилі зразків тексту</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9/18/2025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uk-UA"/>
              <a:t>Клацніть, щоб редагувати стиль зразка заголовка</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9/18/2025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9/18/2025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9/18/2025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uk-UA"/>
              <a:t>Клацніть, щоб редагувати стиль зразка заголовка</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9/18/2025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9/18/2025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books.forbes.com/blog/"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rebeccablood.ne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ilwheaton.typepad.com/"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B8E371-E3D2-4ACB-BC05-4F4B3239DA76}"/>
              </a:ext>
            </a:extLst>
          </p:cNvPr>
          <p:cNvSpPr>
            <a:spLocks noGrp="1"/>
          </p:cNvSpPr>
          <p:nvPr>
            <p:ph type="ctrTitle"/>
          </p:nvPr>
        </p:nvSpPr>
        <p:spPr>
          <a:xfrm>
            <a:off x="3962399" y="947767"/>
            <a:ext cx="7808259" cy="1405467"/>
          </a:xfrm>
        </p:spPr>
        <p:txBody>
          <a:bodyPr>
            <a:normAutofit fontScale="90000"/>
          </a:bodyPr>
          <a:lstStyle/>
          <a:p>
            <a:r>
              <a:rPr lang="uk-UA" dirty="0"/>
              <a:t>Вступ до </a:t>
            </a:r>
            <a:r>
              <a:rPr lang="uk-UA" dirty="0" err="1"/>
              <a:t>блогінгу</a:t>
            </a:r>
            <a:r>
              <a:rPr lang="uk-UA" dirty="0"/>
              <a:t>. Входження в </a:t>
            </a:r>
            <a:r>
              <a:rPr lang="uk-UA" dirty="0" err="1"/>
              <a:t>блогосферу</a:t>
            </a:r>
            <a:r>
              <a:rPr lang="uk-UA" dirty="0"/>
              <a:t>.</a:t>
            </a:r>
          </a:p>
        </p:txBody>
      </p:sp>
      <p:sp>
        <p:nvSpPr>
          <p:cNvPr id="3" name="Підзаголовок 2">
            <a:extLst>
              <a:ext uri="{FF2B5EF4-FFF2-40B4-BE49-F238E27FC236}">
                <a16:creationId xmlns:a16="http://schemas.microsoft.com/office/drawing/2014/main" id="{DC7B0B80-BB86-4A3F-8278-9C3E01C50844}"/>
              </a:ext>
            </a:extLst>
          </p:cNvPr>
          <p:cNvSpPr>
            <a:spLocks noGrp="1"/>
          </p:cNvSpPr>
          <p:nvPr>
            <p:ph type="subTitle" idx="1"/>
          </p:nvPr>
        </p:nvSpPr>
        <p:spPr>
          <a:xfrm>
            <a:off x="3962398" y="2994212"/>
            <a:ext cx="7548283" cy="2796987"/>
          </a:xfrm>
        </p:spPr>
        <p:txBody>
          <a:bodyPr>
            <a:normAutofit/>
          </a:bodyPr>
          <a:lstStyle/>
          <a:p>
            <a:pPr marL="342900" indent="-342900" algn="l">
              <a:buFont typeface="+mj-lt"/>
              <a:buAutoNum type="arabicPeriod"/>
            </a:pPr>
            <a:r>
              <a:rPr lang="uk-UA" dirty="0" err="1"/>
              <a:t>Блогінг</a:t>
            </a:r>
            <a:r>
              <a:rPr lang="uk-UA" dirty="0"/>
              <a:t> як медіа та навчальна дисципліна.</a:t>
            </a:r>
          </a:p>
          <a:p>
            <a:pPr marL="342900" indent="-342900" algn="l">
              <a:buFont typeface="+mj-lt"/>
              <a:buAutoNum type="arabicPeriod"/>
            </a:pPr>
            <a:r>
              <a:rPr lang="uk-UA" dirty="0"/>
              <a:t>Історія становлення </a:t>
            </a:r>
            <a:r>
              <a:rPr lang="uk-UA" dirty="0" err="1"/>
              <a:t>блогінгу</a:t>
            </a:r>
            <a:r>
              <a:rPr lang="uk-UA" dirty="0"/>
              <a:t>. Основні поняття </a:t>
            </a:r>
            <a:r>
              <a:rPr lang="uk-UA" dirty="0" err="1"/>
              <a:t>блогінгу</a:t>
            </a:r>
            <a:r>
              <a:rPr lang="uk-UA" dirty="0"/>
              <a:t>.</a:t>
            </a:r>
          </a:p>
          <a:p>
            <a:pPr marL="342900" indent="-342900" algn="l">
              <a:buFont typeface="+mj-lt"/>
              <a:buAutoNum type="arabicPeriod"/>
            </a:pPr>
            <a:r>
              <a:rPr lang="uk-UA" dirty="0"/>
              <a:t>Основні функції та характеристики блогу.</a:t>
            </a:r>
          </a:p>
          <a:p>
            <a:pPr marL="342900" indent="-342900" algn="l">
              <a:buFont typeface="+mj-lt"/>
              <a:buAutoNum type="arabicPeriod"/>
            </a:pPr>
            <a:r>
              <a:rPr lang="uk-UA" dirty="0"/>
              <a:t>Платформи для створення блогів.</a:t>
            </a:r>
          </a:p>
          <a:p>
            <a:pPr marL="342900" indent="-342900" algn="l">
              <a:buFont typeface="+mj-lt"/>
              <a:buAutoNum type="arabicPeriod"/>
            </a:pPr>
            <a:r>
              <a:rPr lang="uk-UA" dirty="0"/>
              <a:t>Типи блогів.</a:t>
            </a:r>
            <a:endParaRPr lang="en-US" dirty="0"/>
          </a:p>
          <a:p>
            <a:pPr algn="l"/>
            <a:r>
              <a:rPr lang="uk-UA" dirty="0"/>
              <a:t>6. Роль </a:t>
            </a:r>
            <a:r>
              <a:rPr lang="uk-UA" dirty="0" err="1"/>
              <a:t>блогінгу</a:t>
            </a:r>
            <a:r>
              <a:rPr lang="uk-UA" dirty="0"/>
              <a:t> в сучасному медіапросторі.</a:t>
            </a:r>
            <a:endParaRPr lang="en-US" dirty="0"/>
          </a:p>
          <a:p>
            <a:pPr algn="l"/>
            <a:r>
              <a:rPr lang="uk-UA" dirty="0"/>
              <a:t>7. Переваги та виклики для блогерів-початківців.</a:t>
            </a:r>
          </a:p>
        </p:txBody>
      </p:sp>
    </p:spTree>
    <p:extLst>
      <p:ext uri="{BB962C8B-B14F-4D97-AF65-F5344CB8AC3E}">
        <p14:creationId xmlns:p14="http://schemas.microsoft.com/office/powerpoint/2010/main" val="2456887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84413B6-628E-431D-A53B-E763138D6C39}"/>
              </a:ext>
            </a:extLst>
          </p:cNvPr>
          <p:cNvSpPr>
            <a:spLocks noGrp="1"/>
          </p:cNvSpPr>
          <p:nvPr>
            <p:ph sz="half" idx="1"/>
          </p:nvPr>
        </p:nvSpPr>
        <p:spPr>
          <a:xfrm>
            <a:off x="1169894" y="183777"/>
            <a:ext cx="9462245" cy="3649134"/>
          </a:xfrm>
        </p:spPr>
        <p:txBody>
          <a:bodyPr>
            <a:normAutofit/>
          </a:bodyPr>
          <a:lstStyle/>
          <a:p>
            <a:pPr algn="just"/>
            <a:r>
              <a:rPr lang="uk-UA" dirty="0"/>
              <a:t>Так само, якщо подивитися на будь-яку іншу компанію чи багато інших бізнесів, вони мають блоги в подібному форматі. Наприклад, якщо взяти </a:t>
            </a:r>
            <a:r>
              <a:rPr lang="tr-TR" dirty="0"/>
              <a:t>Forbes </a:t>
            </a:r>
            <a:r>
              <a:rPr lang="uk-UA" dirty="0"/>
              <a:t>і пошукати їхній блог, то вони також мають блог за схожою </a:t>
            </a:r>
            <a:r>
              <a:rPr lang="tr-TR" dirty="0"/>
              <a:t>URL-</a:t>
            </a:r>
            <a:r>
              <a:rPr lang="uk-UA" dirty="0" err="1"/>
              <a:t>адресою</a:t>
            </a:r>
            <a:r>
              <a:rPr lang="uk-UA" dirty="0"/>
              <a:t> залежно від регіону. Ось, наприклад, блог на </a:t>
            </a:r>
            <a:r>
              <a:rPr lang="tr-TR" dirty="0">
                <a:hlinkClick r:id="rId2"/>
              </a:rPr>
              <a:t>https://books.forbes.com/blog/</a:t>
            </a:r>
            <a:r>
              <a:rPr lang="uk-UA" dirty="0"/>
              <a:t>  </a:t>
            </a:r>
            <a:r>
              <a:rPr lang="tr-TR" dirty="0"/>
              <a:t>, </a:t>
            </a:r>
            <a:r>
              <a:rPr lang="uk-UA" dirty="0"/>
              <a:t>де також публікуються статті на відповідні теми, пов’язані з контентом або основним контентом, який розміщується на </a:t>
            </a:r>
            <a:r>
              <a:rPr lang="tr-TR" dirty="0"/>
              <a:t>Forbes.com. </a:t>
            </a:r>
            <a:endParaRPr lang="uk-UA" dirty="0"/>
          </a:p>
        </p:txBody>
      </p:sp>
      <p:pic>
        <p:nvPicPr>
          <p:cNvPr id="7" name="Місце для вмісту 6">
            <a:extLst>
              <a:ext uri="{FF2B5EF4-FFF2-40B4-BE49-F238E27FC236}">
                <a16:creationId xmlns:a16="http://schemas.microsoft.com/office/drawing/2014/main" id="{921AFF73-CE27-472B-B0F2-92EF0CD5E766}"/>
              </a:ext>
            </a:extLst>
          </p:cNvPr>
          <p:cNvPicPr>
            <a:picLocks noGrp="1" noChangeAspect="1"/>
          </p:cNvPicPr>
          <p:nvPr>
            <p:ph sz="half" idx="2"/>
          </p:nvPr>
        </p:nvPicPr>
        <p:blipFill>
          <a:blip r:embed="rId3"/>
          <a:stretch>
            <a:fillRect/>
          </a:stretch>
        </p:blipFill>
        <p:spPr>
          <a:xfrm>
            <a:off x="2155013" y="2877171"/>
            <a:ext cx="7329646" cy="3733525"/>
          </a:xfrm>
        </p:spPr>
      </p:pic>
    </p:spTree>
    <p:extLst>
      <p:ext uri="{BB962C8B-B14F-4D97-AF65-F5344CB8AC3E}">
        <p14:creationId xmlns:p14="http://schemas.microsoft.com/office/powerpoint/2010/main" val="2410113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9393D6-A35E-4653-8ADD-BC3B61E71B7C}"/>
              </a:ext>
            </a:extLst>
          </p:cNvPr>
          <p:cNvSpPr>
            <a:spLocks noGrp="1"/>
          </p:cNvSpPr>
          <p:nvPr>
            <p:ph type="title"/>
          </p:nvPr>
        </p:nvSpPr>
        <p:spPr/>
        <p:txBody>
          <a:bodyPr/>
          <a:lstStyle/>
          <a:p>
            <a:endParaRPr lang="uk-UA"/>
          </a:p>
        </p:txBody>
      </p:sp>
      <p:pic>
        <p:nvPicPr>
          <p:cNvPr id="6" name="Місце для вмісту 5">
            <a:extLst>
              <a:ext uri="{FF2B5EF4-FFF2-40B4-BE49-F238E27FC236}">
                <a16:creationId xmlns:a16="http://schemas.microsoft.com/office/drawing/2014/main" id="{6D6B2DD1-625B-4163-8B5D-E6D7E9713B8A}"/>
              </a:ext>
            </a:extLst>
          </p:cNvPr>
          <p:cNvPicPr>
            <a:picLocks noGrp="1" noChangeAspect="1"/>
          </p:cNvPicPr>
          <p:nvPr>
            <p:ph sz="half" idx="1"/>
          </p:nvPr>
        </p:nvPicPr>
        <p:blipFill>
          <a:blip r:embed="rId2"/>
          <a:stretch>
            <a:fillRect/>
          </a:stretch>
        </p:blipFill>
        <p:spPr>
          <a:xfrm>
            <a:off x="174812" y="2563023"/>
            <a:ext cx="5921188" cy="3843156"/>
          </a:xfrm>
          <a:prstGeom prst="rect">
            <a:avLst/>
          </a:prstGeom>
          <a:ln>
            <a:noFill/>
          </a:ln>
          <a:effectLst>
            <a:outerShdw blurRad="292100" dist="139700" dir="2700000" algn="tl" rotWithShape="0">
              <a:srgbClr val="333333">
                <a:alpha val="65000"/>
              </a:srgbClr>
            </a:outerShdw>
          </a:effectLst>
        </p:spPr>
      </p:pic>
      <p:pic>
        <p:nvPicPr>
          <p:cNvPr id="8" name="Місце для вмісту 7">
            <a:extLst>
              <a:ext uri="{FF2B5EF4-FFF2-40B4-BE49-F238E27FC236}">
                <a16:creationId xmlns:a16="http://schemas.microsoft.com/office/drawing/2014/main" id="{319C9510-A2AD-4441-A3CB-ED6E8C8AB324}"/>
              </a:ext>
            </a:extLst>
          </p:cNvPr>
          <p:cNvPicPr>
            <a:picLocks noGrp="1" noChangeAspect="1"/>
          </p:cNvPicPr>
          <p:nvPr>
            <p:ph sz="half" idx="2"/>
          </p:nvPr>
        </p:nvPicPr>
        <p:blipFill>
          <a:blip r:embed="rId3"/>
          <a:stretch>
            <a:fillRect/>
          </a:stretch>
        </p:blipFill>
        <p:spPr>
          <a:xfrm>
            <a:off x="6518589" y="2563023"/>
            <a:ext cx="5428189" cy="382881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76192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B8526FBE-E95B-4A4A-ACC8-D98FF7162875}"/>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64D453EB-B084-41DC-B29F-58074F9FD44E}"/>
              </a:ext>
            </a:extLst>
          </p:cNvPr>
          <p:cNvSpPr>
            <a:spLocks noGrp="1"/>
          </p:cNvSpPr>
          <p:nvPr>
            <p:ph idx="1"/>
          </p:nvPr>
        </p:nvSpPr>
        <p:spPr/>
        <p:txBody>
          <a:bodyPr>
            <a:normAutofit/>
          </a:bodyPr>
          <a:lstStyle/>
          <a:p>
            <a:pPr algn="just"/>
            <a:r>
              <a:rPr lang="uk-UA" sz="2400" dirty="0"/>
              <a:t>Блоги стосуються важливих тем, зазвичай пов’язаних із повсякденним життям або основними продуктами чи послугами організації. Для </a:t>
            </a:r>
            <a:r>
              <a:rPr lang="tr-TR" sz="2400" dirty="0"/>
              <a:t>Forbes </a:t>
            </a:r>
            <a:r>
              <a:rPr lang="uk-UA" sz="2400" dirty="0"/>
              <a:t>та інших </a:t>
            </a:r>
            <a:r>
              <a:rPr lang="uk-UA" sz="2400" dirty="0" err="1"/>
              <a:t>вебсайтів</a:t>
            </a:r>
            <a:r>
              <a:rPr lang="uk-UA" sz="2400" dirty="0"/>
              <a:t> це може бути контент, схожий на той, що публікується в їхніх журналах чи статтях. Але тут він більше у форматі </a:t>
            </a:r>
            <a:r>
              <a:rPr lang="uk-UA" sz="2400" dirty="0" err="1"/>
              <a:t>сторітелінгу</a:t>
            </a:r>
            <a:r>
              <a:rPr lang="uk-UA" sz="2400" dirty="0"/>
              <a:t> і не завжди зосереджений лише на основному контенті сайту, такому як економіка, фінанси чи пов’язані теми. Коли йдеться про щось нестандартне, що відрізняється від основного контенту, компанії використовують блог.</a:t>
            </a:r>
          </a:p>
          <a:p>
            <a:pPr algn="just"/>
            <a:r>
              <a:rPr lang="ru-RU" sz="2400" dirty="0"/>
              <a:t>Блог </a:t>
            </a:r>
            <a:r>
              <a:rPr lang="ru-RU" sz="2400" dirty="0" err="1"/>
              <a:t>зазвичай</a:t>
            </a:r>
            <a:r>
              <a:rPr lang="ru-RU" sz="2400" dirty="0"/>
              <a:t> є </a:t>
            </a:r>
            <a:r>
              <a:rPr lang="ru-RU" sz="2400" dirty="0" err="1"/>
              <a:t>частиною</a:t>
            </a:r>
            <a:r>
              <a:rPr lang="ru-RU" sz="2400" dirty="0"/>
              <a:t> вебсайту в </a:t>
            </a:r>
            <a:r>
              <a:rPr lang="ru-RU" sz="2400" dirty="0" err="1"/>
              <a:t>окремому</a:t>
            </a:r>
            <a:r>
              <a:rPr lang="ru-RU" sz="2400" dirty="0"/>
              <a:t> </a:t>
            </a:r>
            <a:r>
              <a:rPr lang="ru-RU" sz="2400" dirty="0" err="1"/>
              <a:t>розділі</a:t>
            </a:r>
            <a:r>
              <a:rPr lang="ru-RU" sz="2400" dirty="0"/>
              <a:t> з </a:t>
            </a:r>
            <a:r>
              <a:rPr lang="ru-RU" sz="2400" dirty="0" err="1"/>
              <a:t>назвою</a:t>
            </a:r>
            <a:r>
              <a:rPr lang="ru-RU" sz="2400" dirty="0"/>
              <a:t> "блог".</a:t>
            </a:r>
            <a:endParaRPr lang="uk-UA" sz="2400" dirty="0"/>
          </a:p>
        </p:txBody>
      </p:sp>
    </p:spTree>
    <p:extLst>
      <p:ext uri="{BB962C8B-B14F-4D97-AF65-F5344CB8AC3E}">
        <p14:creationId xmlns:p14="http://schemas.microsoft.com/office/powerpoint/2010/main" val="438548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F7500B-1A26-4F0C-89DC-ABB2A3CD6313}"/>
              </a:ext>
            </a:extLst>
          </p:cNvPr>
          <p:cNvSpPr>
            <a:spLocks noGrp="1"/>
          </p:cNvSpPr>
          <p:nvPr>
            <p:ph type="title"/>
          </p:nvPr>
        </p:nvSpPr>
        <p:spPr/>
        <p:txBody>
          <a:bodyPr/>
          <a:lstStyle/>
          <a:p>
            <a:r>
              <a:rPr lang="uk-UA" dirty="0"/>
              <a:t>переваг блогу та причин, чому компанії взагалі створюють блоги</a:t>
            </a:r>
          </a:p>
        </p:txBody>
      </p:sp>
      <p:sp>
        <p:nvSpPr>
          <p:cNvPr id="3" name="Місце для вмісту 2">
            <a:extLst>
              <a:ext uri="{FF2B5EF4-FFF2-40B4-BE49-F238E27FC236}">
                <a16:creationId xmlns:a16="http://schemas.microsoft.com/office/drawing/2014/main" id="{94D6C9BF-ACA9-45A3-AE12-C4AB7979345E}"/>
              </a:ext>
            </a:extLst>
          </p:cNvPr>
          <p:cNvSpPr>
            <a:spLocks noGrp="1"/>
          </p:cNvSpPr>
          <p:nvPr>
            <p:ph idx="1"/>
          </p:nvPr>
        </p:nvSpPr>
        <p:spPr/>
        <p:txBody>
          <a:bodyPr>
            <a:normAutofit fontScale="92500" lnSpcReduction="10000"/>
          </a:bodyPr>
          <a:lstStyle/>
          <a:p>
            <a:r>
              <a:rPr lang="uk-UA" dirty="0">
                <a:solidFill>
                  <a:srgbClr val="FFFF00"/>
                </a:solidFill>
              </a:rPr>
              <a:t>Поширення оновлень</a:t>
            </a:r>
            <a:r>
              <a:rPr lang="uk-UA" dirty="0"/>
              <a:t>. Блог дозволяє бізнесам швидко ділитися новинами про нові продукти чи послуги. Оновлення основного </a:t>
            </a:r>
            <a:r>
              <a:rPr lang="uk-UA" dirty="0" err="1"/>
              <a:t>вебсайту</a:t>
            </a:r>
            <a:r>
              <a:rPr lang="uk-UA" dirty="0"/>
              <a:t> щоразу не є основною вимогою, тому блог допомагає швидко поширювати інформацію.</a:t>
            </a:r>
          </a:p>
          <a:p>
            <a:r>
              <a:rPr lang="uk-UA" dirty="0">
                <a:solidFill>
                  <a:srgbClr val="FFFF00"/>
                </a:solidFill>
              </a:rPr>
              <a:t>Часта взаємодія з аудиторією</a:t>
            </a:r>
            <a:r>
              <a:rPr lang="uk-UA" dirty="0"/>
              <a:t>. Блог дає змогу підтримувати регулярну взаємодію, наприклад, щоденну чи щотижневу, щоб користувачі знали, що на сайті з’являється новий контент.</a:t>
            </a:r>
          </a:p>
          <a:p>
            <a:r>
              <a:rPr lang="uk-UA" dirty="0">
                <a:solidFill>
                  <a:srgbClr val="FFFF00"/>
                </a:solidFill>
              </a:rPr>
              <a:t>Пасивне просування продуктів</a:t>
            </a:r>
            <a:r>
              <a:rPr lang="uk-UA" dirty="0"/>
              <a:t>. Замість прямого заклику до покупки, блог дозволяє просувати продукти через контент. Це ефективніше, і ми розглянемо приклад цього </a:t>
            </a:r>
            <a:r>
              <a:rPr lang="uk-UA" dirty="0" err="1"/>
              <a:t>далі.Збільшення</a:t>
            </a:r>
            <a:r>
              <a:rPr lang="uk-UA" dirty="0"/>
              <a:t> взаємодії з користувачами. Блог сприяє частішому відвідуванню сайту, що підвищує взаємодію з аудиторією.</a:t>
            </a:r>
          </a:p>
          <a:p>
            <a:r>
              <a:rPr lang="uk-UA" dirty="0">
                <a:solidFill>
                  <a:srgbClr val="FFFF00"/>
                </a:solidFill>
              </a:rPr>
              <a:t>Можливість онлайн-заробітку</a:t>
            </a:r>
            <a:r>
              <a:rPr lang="uk-UA" dirty="0"/>
              <a:t>. Не лише компанії, а й окремі особи створюють блоги для заробітку, наприклад, через рекламу чи продажі.</a:t>
            </a:r>
          </a:p>
          <a:p>
            <a:r>
              <a:rPr lang="uk-UA" dirty="0">
                <a:solidFill>
                  <a:srgbClr val="FFFF00"/>
                </a:solidFill>
              </a:rPr>
              <a:t>Генерація </a:t>
            </a:r>
            <a:r>
              <a:rPr lang="uk-UA" dirty="0" err="1">
                <a:solidFill>
                  <a:srgbClr val="FFFF00"/>
                </a:solidFill>
              </a:rPr>
              <a:t>лідів</a:t>
            </a:r>
            <a:r>
              <a:rPr lang="uk-UA" dirty="0">
                <a:solidFill>
                  <a:srgbClr val="FFFF00"/>
                </a:solidFill>
              </a:rPr>
              <a:t> і продажів</a:t>
            </a:r>
            <a:r>
              <a:rPr lang="uk-UA" dirty="0"/>
              <a:t>. Блог не лише просуває продукти, а й сприяє залученню потенційних клієнтів і збільшенню продажів.</a:t>
            </a:r>
          </a:p>
        </p:txBody>
      </p:sp>
    </p:spTree>
    <p:extLst>
      <p:ext uri="{BB962C8B-B14F-4D97-AF65-F5344CB8AC3E}">
        <p14:creationId xmlns:p14="http://schemas.microsoft.com/office/powerpoint/2010/main" val="573513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39CA5F92-BC77-4428-9EA5-294607D0D392}"/>
              </a:ext>
            </a:extLst>
          </p:cNvPr>
          <p:cNvSpPr>
            <a:spLocks noGrp="1"/>
          </p:cNvSpPr>
          <p:nvPr>
            <p:ph type="title"/>
          </p:nvPr>
        </p:nvSpPr>
        <p:spPr/>
        <p:txBody>
          <a:bodyPr/>
          <a:lstStyle/>
          <a:p>
            <a:r>
              <a:rPr lang="ru-RU" dirty="0"/>
              <a:t>ІСТОРІЯ БЛОГІНГУ</a:t>
            </a:r>
            <a:endParaRPr lang="uk-UA" dirty="0"/>
          </a:p>
        </p:txBody>
      </p:sp>
      <p:sp>
        <p:nvSpPr>
          <p:cNvPr id="5" name="Місце для вмісту 4">
            <a:extLst>
              <a:ext uri="{FF2B5EF4-FFF2-40B4-BE49-F238E27FC236}">
                <a16:creationId xmlns:a16="http://schemas.microsoft.com/office/drawing/2014/main" id="{C7363D16-042F-431E-AB6D-31D86909D2B5}"/>
              </a:ext>
            </a:extLst>
          </p:cNvPr>
          <p:cNvSpPr>
            <a:spLocks noGrp="1"/>
          </p:cNvSpPr>
          <p:nvPr>
            <p:ph sz="half" idx="1"/>
          </p:nvPr>
        </p:nvSpPr>
        <p:spPr>
          <a:xfrm>
            <a:off x="685802" y="2142066"/>
            <a:ext cx="5992904" cy="3900145"/>
          </a:xfrm>
        </p:spPr>
        <p:txBody>
          <a:bodyPr/>
          <a:lstStyle/>
          <a:p>
            <a:pPr algn="just"/>
            <a:r>
              <a:rPr lang="ru-RU" dirty="0" err="1"/>
              <a:t>Веблоги</a:t>
            </a:r>
            <a:r>
              <a:rPr lang="ru-RU" dirty="0"/>
              <a:t> — </a:t>
            </a:r>
            <a:r>
              <a:rPr lang="ru-RU" dirty="0" err="1"/>
              <a:t>це</a:t>
            </a:r>
            <a:r>
              <a:rPr lang="ru-RU" dirty="0"/>
              <a:t> </a:t>
            </a:r>
            <a:r>
              <a:rPr lang="ru-RU" dirty="0" err="1"/>
              <a:t>відносно</a:t>
            </a:r>
            <a:r>
              <a:rPr lang="ru-RU" dirty="0"/>
              <a:t> </a:t>
            </a:r>
            <a:r>
              <a:rPr lang="ru-RU" dirty="0" err="1"/>
              <a:t>недавнє</a:t>
            </a:r>
            <a:r>
              <a:rPr lang="ru-RU" dirty="0"/>
              <a:t> </a:t>
            </a:r>
            <a:r>
              <a:rPr lang="ru-RU" dirty="0" err="1"/>
              <a:t>явище</a:t>
            </a:r>
            <a:r>
              <a:rPr lang="ru-RU" dirty="0"/>
              <a:t> в </a:t>
            </a:r>
            <a:r>
              <a:rPr lang="ru-RU" dirty="0" err="1"/>
              <a:t>Інтернеті</a:t>
            </a:r>
            <a:r>
              <a:rPr lang="ru-RU" dirty="0"/>
              <a:t>, яке </a:t>
            </a:r>
            <a:r>
              <a:rPr lang="ru-RU" dirty="0" err="1"/>
              <a:t>бере</a:t>
            </a:r>
            <a:r>
              <a:rPr lang="ru-RU" dirty="0"/>
              <a:t> початок у </a:t>
            </a:r>
            <a:r>
              <a:rPr lang="ru-RU" dirty="0" err="1"/>
              <a:t>кінці</a:t>
            </a:r>
            <a:r>
              <a:rPr lang="ru-RU" dirty="0"/>
              <a:t> 1990-х </a:t>
            </a:r>
            <a:r>
              <a:rPr lang="ru-RU" dirty="0" err="1"/>
              <a:t>років</a:t>
            </a:r>
            <a:r>
              <a:rPr lang="ru-RU" dirty="0"/>
              <a:t>. </a:t>
            </a:r>
            <a:r>
              <a:rPr lang="ru-RU" dirty="0" err="1"/>
              <a:t>Термін</a:t>
            </a:r>
            <a:r>
              <a:rPr lang="ru-RU" dirty="0"/>
              <a:t> "</a:t>
            </a:r>
            <a:r>
              <a:rPr lang="ru-RU" dirty="0" err="1"/>
              <a:t>weblog</a:t>
            </a:r>
            <a:r>
              <a:rPr lang="ru-RU" dirty="0"/>
              <a:t>" </a:t>
            </a:r>
            <a:r>
              <a:rPr lang="ru-RU" dirty="0" err="1"/>
              <a:t>спочатку</a:t>
            </a:r>
            <a:r>
              <a:rPr lang="ru-RU" dirty="0"/>
              <a:t> </a:t>
            </a:r>
            <a:r>
              <a:rPr lang="ru-RU" dirty="0" err="1"/>
              <a:t>був</a:t>
            </a:r>
            <a:r>
              <a:rPr lang="ru-RU" dirty="0"/>
              <a:t> введений для </a:t>
            </a:r>
            <a:r>
              <a:rPr lang="ru-RU" dirty="0" err="1"/>
              <a:t>позначення</a:t>
            </a:r>
            <a:r>
              <a:rPr lang="ru-RU" dirty="0"/>
              <a:t> файлу журналу сервера, а </a:t>
            </a:r>
            <a:r>
              <a:rPr lang="ru-RU" dirty="0" err="1"/>
              <a:t>згодом</a:t>
            </a:r>
            <a:r>
              <a:rPr lang="ru-RU" dirty="0"/>
              <a:t> </a:t>
            </a:r>
            <a:r>
              <a:rPr lang="ru-RU" dirty="0" err="1"/>
              <a:t>розширився</a:t>
            </a:r>
            <a:r>
              <a:rPr lang="ru-RU" dirty="0"/>
              <a:t> до </a:t>
            </a:r>
            <a:r>
              <a:rPr lang="ru-RU" dirty="0" err="1"/>
              <a:t>значення</a:t>
            </a:r>
            <a:r>
              <a:rPr lang="ru-RU" dirty="0"/>
              <a:t> онлайн-</a:t>
            </a:r>
            <a:r>
              <a:rPr lang="ru-RU" dirty="0" err="1"/>
              <a:t>особистого</a:t>
            </a:r>
            <a:r>
              <a:rPr lang="ru-RU" dirty="0"/>
              <a:t> </a:t>
            </a:r>
            <a:r>
              <a:rPr lang="ru-RU" dirty="0" err="1"/>
              <a:t>щоденника</a:t>
            </a:r>
            <a:r>
              <a:rPr lang="ru-RU" dirty="0"/>
              <a:t>. </a:t>
            </a:r>
            <a:r>
              <a:rPr lang="ru-RU" dirty="0" err="1"/>
              <a:t>Пізніше</a:t>
            </a:r>
            <a:r>
              <a:rPr lang="ru-RU" dirty="0"/>
              <a:t> слово "</a:t>
            </a:r>
            <a:r>
              <a:rPr lang="ru-RU" dirty="0" err="1"/>
              <a:t>blog</a:t>
            </a:r>
            <a:r>
              <a:rPr lang="ru-RU" dirty="0"/>
              <a:t>" почали </a:t>
            </a:r>
            <a:r>
              <a:rPr lang="ru-RU" dirty="0" err="1"/>
              <a:t>використовувати</a:t>
            </a:r>
            <a:r>
              <a:rPr lang="ru-RU" dirty="0"/>
              <a:t> для </a:t>
            </a:r>
            <a:r>
              <a:rPr lang="ru-RU" dirty="0" err="1"/>
              <a:t>позначення</a:t>
            </a:r>
            <a:r>
              <a:rPr lang="ru-RU" dirty="0"/>
              <a:t> </a:t>
            </a:r>
            <a:r>
              <a:rPr lang="ru-RU" dirty="0" err="1"/>
              <a:t>особистого</a:t>
            </a:r>
            <a:r>
              <a:rPr lang="ru-RU" dirty="0"/>
              <a:t> </a:t>
            </a:r>
            <a:r>
              <a:rPr lang="ru-RU" dirty="0" err="1"/>
              <a:t>щоденника</a:t>
            </a:r>
            <a:r>
              <a:rPr lang="ru-RU" dirty="0"/>
              <a:t>. </a:t>
            </a:r>
            <a:r>
              <a:rPr lang="ru-RU" dirty="0" err="1"/>
              <a:t>Скорочену</a:t>
            </a:r>
            <a:r>
              <a:rPr lang="ru-RU" dirty="0"/>
              <a:t> </a:t>
            </a:r>
            <a:r>
              <a:rPr lang="ru-RU" dirty="0" err="1"/>
              <a:t>версію</a:t>
            </a:r>
            <a:r>
              <a:rPr lang="ru-RU" dirty="0"/>
              <a:t>, "</a:t>
            </a:r>
            <a:r>
              <a:rPr lang="ru-RU" dirty="0" err="1"/>
              <a:t>blog</a:t>
            </a:r>
            <a:r>
              <a:rPr lang="ru-RU" dirty="0"/>
              <a:t>", придумав </a:t>
            </a:r>
            <a:r>
              <a:rPr lang="ru-RU" dirty="0" err="1"/>
              <a:t>Пітер</a:t>
            </a:r>
            <a:r>
              <a:rPr lang="ru-RU" dirty="0"/>
              <a:t> </a:t>
            </a:r>
            <a:r>
              <a:rPr lang="ru-RU" dirty="0" err="1"/>
              <a:t>Мергольц</a:t>
            </a:r>
            <a:r>
              <a:rPr lang="ru-RU" dirty="0"/>
              <a:t> у 1999 </a:t>
            </a:r>
            <a:r>
              <a:rPr lang="ru-RU" dirty="0" err="1"/>
              <a:t>році</a:t>
            </a:r>
            <a:r>
              <a:rPr lang="ru-RU" dirty="0"/>
              <a:t>.</a:t>
            </a:r>
            <a:endParaRPr lang="uk-UA" dirty="0"/>
          </a:p>
        </p:txBody>
      </p:sp>
      <p:pic>
        <p:nvPicPr>
          <p:cNvPr id="7" name="Місце для вмісту 6">
            <a:extLst>
              <a:ext uri="{FF2B5EF4-FFF2-40B4-BE49-F238E27FC236}">
                <a16:creationId xmlns:a16="http://schemas.microsoft.com/office/drawing/2014/main" id="{84AB7146-A318-4CF4-98A8-0677D250830F}"/>
              </a:ext>
            </a:extLst>
          </p:cNvPr>
          <p:cNvPicPr>
            <a:picLocks noGrp="1" noChangeAspect="1"/>
          </p:cNvPicPr>
          <p:nvPr>
            <p:ph sz="half" idx="2"/>
          </p:nvPr>
        </p:nvPicPr>
        <p:blipFill>
          <a:blip r:embed="rId2"/>
          <a:stretch>
            <a:fillRect/>
          </a:stretch>
        </p:blipFill>
        <p:spPr>
          <a:xfrm>
            <a:off x="7717423" y="1845702"/>
            <a:ext cx="4377247" cy="3649662"/>
          </a:xfrm>
          <a:prstGeom prst="rect">
            <a:avLst/>
          </a:prstGeom>
        </p:spPr>
      </p:pic>
    </p:spTree>
    <p:extLst>
      <p:ext uri="{BB962C8B-B14F-4D97-AF65-F5344CB8AC3E}">
        <p14:creationId xmlns:p14="http://schemas.microsoft.com/office/powerpoint/2010/main" val="899826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74F288-C4ED-4B49-BEAE-112B61E5257E}"/>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4194CE7E-3758-4819-AB9F-D94EAB34C895}"/>
              </a:ext>
            </a:extLst>
          </p:cNvPr>
          <p:cNvSpPr>
            <a:spLocks noGrp="1"/>
          </p:cNvSpPr>
          <p:nvPr>
            <p:ph idx="1"/>
          </p:nvPr>
        </p:nvSpPr>
        <p:spPr/>
        <p:txBody>
          <a:bodyPr>
            <a:normAutofit/>
          </a:bodyPr>
          <a:lstStyle/>
          <a:p>
            <a:pPr algn="just"/>
            <a:r>
              <a:rPr lang="uk-UA" sz="2400" dirty="0"/>
              <a:t>Він вимовляв це як "</a:t>
            </a:r>
            <a:r>
              <a:rPr lang="tr-TR" sz="2400" dirty="0"/>
              <a:t>web-log", </a:t>
            </a:r>
            <a:r>
              <a:rPr lang="uk-UA" sz="2400" dirty="0"/>
              <a:t>що неминуче скоротилося до "</a:t>
            </a:r>
            <a:r>
              <a:rPr lang="tr-TR" sz="2400" dirty="0"/>
              <a:t>blog". </a:t>
            </a:r>
            <a:r>
              <a:rPr lang="uk-UA" sz="2400" dirty="0"/>
              <a:t>Він розбив слово "</a:t>
            </a:r>
            <a:r>
              <a:rPr lang="tr-TR" sz="2400" dirty="0"/>
              <a:t>weblog" </a:t>
            </a:r>
            <a:r>
              <a:rPr lang="uk-UA" sz="2400" dirty="0"/>
              <a:t>на фразу "</a:t>
            </a:r>
            <a:r>
              <a:rPr lang="tr-TR" sz="2400" dirty="0"/>
              <a:t>we blog" </a:t>
            </a:r>
            <a:r>
              <a:rPr lang="uk-UA" sz="2400" dirty="0"/>
              <a:t>у бічній панелі свого </a:t>
            </a:r>
            <a:r>
              <a:rPr lang="uk-UA" sz="2400" dirty="0" err="1"/>
              <a:t>веблогу</a:t>
            </a:r>
            <a:r>
              <a:rPr lang="uk-UA" sz="2400" dirty="0"/>
              <a:t>. Це було інтерпретовано як коротка форма іменника, а також як дієслово "</a:t>
            </a:r>
            <a:r>
              <a:rPr lang="tr-TR" sz="2400" dirty="0"/>
              <a:t>to blog", </a:t>
            </a:r>
            <a:r>
              <a:rPr lang="uk-UA" sz="2400" dirty="0"/>
              <a:t>що означає "редагувати свій </a:t>
            </a:r>
            <a:r>
              <a:rPr lang="uk-UA" sz="2400" dirty="0" err="1"/>
              <a:t>веблог</a:t>
            </a:r>
            <a:r>
              <a:rPr lang="uk-UA" sz="2400" dirty="0"/>
              <a:t> або розміщувати допис у </a:t>
            </a:r>
            <a:r>
              <a:rPr lang="uk-UA" sz="2400" dirty="0" err="1"/>
              <a:t>веблозі</a:t>
            </a:r>
            <a:r>
              <a:rPr lang="uk-UA" sz="2400" dirty="0"/>
              <a:t>". Редактор </a:t>
            </a:r>
            <a:r>
              <a:rPr lang="uk-UA" sz="2400" dirty="0" err="1"/>
              <a:t>веблогу</a:t>
            </a:r>
            <a:r>
              <a:rPr lang="uk-UA" sz="2400" dirty="0"/>
              <a:t> отримав назву "</a:t>
            </a:r>
            <a:r>
              <a:rPr lang="tr-TR" sz="2400" dirty="0"/>
              <a:t>blogger".</a:t>
            </a:r>
            <a:endParaRPr lang="uk-UA" sz="2400" dirty="0"/>
          </a:p>
          <a:p>
            <a:pPr algn="just"/>
            <a:endParaRPr lang="uk-UA" sz="2400" dirty="0"/>
          </a:p>
        </p:txBody>
      </p:sp>
    </p:spTree>
    <p:extLst>
      <p:ext uri="{BB962C8B-B14F-4D97-AF65-F5344CB8AC3E}">
        <p14:creationId xmlns:p14="http://schemas.microsoft.com/office/powerpoint/2010/main" val="534537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FF660EBF-D761-4244-A32C-4BEB8EDEDA8B}"/>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7893CEF0-71C2-4774-893C-82D97B3DCB45}"/>
              </a:ext>
            </a:extLst>
          </p:cNvPr>
          <p:cNvSpPr>
            <a:spLocks noGrp="1"/>
          </p:cNvSpPr>
          <p:nvPr>
            <p:ph sz="half" idx="1"/>
          </p:nvPr>
        </p:nvSpPr>
        <p:spPr>
          <a:xfrm>
            <a:off x="685802" y="2142067"/>
            <a:ext cx="5795680" cy="3819462"/>
          </a:xfrm>
        </p:spPr>
        <p:txBody>
          <a:bodyPr/>
          <a:lstStyle/>
          <a:p>
            <a:pPr algn="just"/>
            <a:r>
              <a:rPr lang="uk-UA" dirty="0" err="1"/>
              <a:t>Дейв</a:t>
            </a:r>
            <a:r>
              <a:rPr lang="uk-UA" dirty="0"/>
              <a:t> </a:t>
            </a:r>
            <a:r>
              <a:rPr lang="uk-UA" dirty="0" err="1"/>
              <a:t>Вайнер</a:t>
            </a:r>
            <a:r>
              <a:rPr lang="uk-UA" dirty="0"/>
              <a:t> зробив внесок, налаштувавши сервери, які </a:t>
            </a:r>
            <a:r>
              <a:rPr lang="uk-UA" dirty="0" err="1"/>
              <a:t>веблоги</a:t>
            </a:r>
            <a:r>
              <a:rPr lang="uk-UA" dirty="0"/>
              <a:t> "</a:t>
            </a:r>
            <a:r>
              <a:rPr lang="uk-UA" dirty="0" err="1"/>
              <a:t>пінгували</a:t>
            </a:r>
            <a:r>
              <a:rPr lang="uk-UA" dirty="0"/>
              <a:t>" для оновлення. Утиліти для читання блогів, такі як </a:t>
            </a:r>
            <a:r>
              <a:rPr lang="tr-TR" dirty="0"/>
              <a:t>blogrolling, </a:t>
            </a:r>
            <a:r>
              <a:rPr lang="uk-UA" dirty="0"/>
              <a:t>використовують агреговані дані оновлень, щоб показати користувачу, коли їхні улюблені блоги мають нові дописи. </a:t>
            </a:r>
          </a:p>
          <a:p>
            <a:pPr algn="just"/>
            <a:r>
              <a:rPr lang="uk-UA" dirty="0" err="1"/>
              <a:t>Блогрол</a:t>
            </a:r>
            <a:r>
              <a:rPr lang="uk-UA" dirty="0"/>
              <a:t> — це список посилань, які створюють контекст для блогу. Блогери зазвичай діляться </a:t>
            </a:r>
            <a:r>
              <a:rPr lang="uk-UA" dirty="0" err="1"/>
              <a:t>блогролами</a:t>
            </a:r>
            <a:r>
              <a:rPr lang="uk-UA" dirty="0"/>
              <a:t>, щоб збільшити свою присутність в Інтернеті.</a:t>
            </a:r>
          </a:p>
        </p:txBody>
      </p:sp>
      <p:pic>
        <p:nvPicPr>
          <p:cNvPr id="6" name="Місце для вмісту 5">
            <a:extLst>
              <a:ext uri="{FF2B5EF4-FFF2-40B4-BE49-F238E27FC236}">
                <a16:creationId xmlns:a16="http://schemas.microsoft.com/office/drawing/2014/main" id="{9DFEF218-0637-4E00-A356-92153AC3D8A6}"/>
              </a:ext>
            </a:extLst>
          </p:cNvPr>
          <p:cNvPicPr>
            <a:picLocks noGrp="1" noChangeAspect="1"/>
          </p:cNvPicPr>
          <p:nvPr>
            <p:ph sz="half" idx="2"/>
          </p:nvPr>
        </p:nvPicPr>
        <p:blipFill>
          <a:blip r:embed="rId2"/>
          <a:stretch>
            <a:fillRect/>
          </a:stretch>
        </p:blipFill>
        <p:spPr>
          <a:xfrm>
            <a:off x="8008506" y="2141539"/>
            <a:ext cx="2737246" cy="3649662"/>
          </a:xfrm>
          <a:prstGeom prst="rect">
            <a:avLst/>
          </a:prstGeom>
        </p:spPr>
      </p:pic>
    </p:spTree>
    <p:extLst>
      <p:ext uri="{BB962C8B-B14F-4D97-AF65-F5344CB8AC3E}">
        <p14:creationId xmlns:p14="http://schemas.microsoft.com/office/powerpoint/2010/main" val="67705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8E41A7-8566-4CF2-B3A5-1B09D62891FF}"/>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0CFBFAFC-2580-447A-9547-B76EED49C5ED}"/>
              </a:ext>
            </a:extLst>
          </p:cNvPr>
          <p:cNvSpPr>
            <a:spLocks noGrp="1"/>
          </p:cNvSpPr>
          <p:nvPr>
            <p:ph sz="half" idx="1"/>
          </p:nvPr>
        </p:nvSpPr>
        <p:spPr>
          <a:xfrm>
            <a:off x="421341" y="2142067"/>
            <a:ext cx="5091953" cy="3837392"/>
          </a:xfrm>
        </p:spPr>
        <p:txBody>
          <a:bodyPr>
            <a:normAutofit lnSpcReduction="10000"/>
          </a:bodyPr>
          <a:lstStyle/>
          <a:p>
            <a:pPr algn="just"/>
            <a:r>
              <a:rPr lang="uk-UA" dirty="0"/>
              <a:t>Поява "</a:t>
            </a:r>
            <a:r>
              <a:rPr lang="tr-TR" dirty="0"/>
              <a:t>blogger", </a:t>
            </a:r>
            <a:r>
              <a:rPr lang="uk-UA" dirty="0"/>
              <a:t>тобто програмного забезпечення для розробки </a:t>
            </a:r>
            <a:r>
              <a:rPr lang="uk-UA" dirty="0" err="1"/>
              <a:t>веблогів</a:t>
            </a:r>
            <a:r>
              <a:rPr lang="uk-UA" dirty="0"/>
              <a:t> (запущеного </a:t>
            </a:r>
            <a:r>
              <a:rPr lang="tr-TR" dirty="0"/>
              <a:t>Pyra Labs </a:t>
            </a:r>
            <a:r>
              <a:rPr lang="uk-UA" dirty="0"/>
              <a:t>у 1999 році), поклала початок </a:t>
            </a:r>
            <a:r>
              <a:rPr lang="uk-UA" dirty="0" err="1"/>
              <a:t>блогінгу</a:t>
            </a:r>
            <a:r>
              <a:rPr lang="uk-UA" dirty="0"/>
              <a:t>. З гаслом "публікація одним натисканням кнопки для людей" на головній сторінці, </a:t>
            </a:r>
            <a:r>
              <a:rPr lang="tr-TR" dirty="0"/>
              <a:t>blogger </a:t>
            </a:r>
            <a:r>
              <a:rPr lang="uk-UA" dirty="0"/>
              <a:t>мав величезний вплив на Всесвітню павутину. Обіцянка домашньої сторінки </a:t>
            </a:r>
            <a:r>
              <a:rPr lang="tr-TR" dirty="0"/>
              <a:t>blogger </a:t>
            </a:r>
            <a:r>
              <a:rPr lang="uk-UA" dirty="0"/>
              <a:t>про миттєву комунікаційну силу, дозволяючи користувачам розміщувати свої думки в Інтернеті, коли виникає бажання, привабила багатьох людей. За словами </a:t>
            </a:r>
            <a:r>
              <a:rPr lang="uk-UA" dirty="0" err="1"/>
              <a:t>Вайнера</a:t>
            </a:r>
            <a:r>
              <a:rPr lang="uk-UA" dirty="0"/>
              <a:t>, першим </a:t>
            </a:r>
            <a:r>
              <a:rPr lang="uk-UA" dirty="0" err="1"/>
              <a:t>веблогом</a:t>
            </a:r>
            <a:r>
              <a:rPr lang="uk-UA" dirty="0"/>
              <a:t> був веб-сайт </a:t>
            </a:r>
            <a:r>
              <a:rPr lang="tr-TR" dirty="0"/>
              <a:t>http://info.cern.ch/, </a:t>
            </a:r>
            <a:r>
              <a:rPr lang="uk-UA" dirty="0"/>
              <a:t>створений Тімом </a:t>
            </a:r>
            <a:r>
              <a:rPr lang="uk-UA" dirty="0" err="1"/>
              <a:t>Бернерсом</a:t>
            </a:r>
            <a:r>
              <a:rPr lang="uk-UA" dirty="0"/>
              <a:t>-Лі у </a:t>
            </a:r>
            <a:r>
              <a:rPr lang="tr-TR" dirty="0"/>
              <a:t>CERNER Corporation.</a:t>
            </a:r>
            <a:endParaRPr lang="uk-UA" dirty="0"/>
          </a:p>
        </p:txBody>
      </p:sp>
      <p:pic>
        <p:nvPicPr>
          <p:cNvPr id="6" name="Місце для вмісту 5">
            <a:extLst>
              <a:ext uri="{FF2B5EF4-FFF2-40B4-BE49-F238E27FC236}">
                <a16:creationId xmlns:a16="http://schemas.microsoft.com/office/drawing/2014/main" id="{263EF09F-20FE-4F89-ADD6-3EC0ABC01633}"/>
              </a:ext>
            </a:extLst>
          </p:cNvPr>
          <p:cNvPicPr>
            <a:picLocks noGrp="1" noChangeAspect="1"/>
          </p:cNvPicPr>
          <p:nvPr>
            <p:ph sz="half" idx="2"/>
          </p:nvPr>
        </p:nvPicPr>
        <p:blipFill>
          <a:blip r:embed="rId2"/>
          <a:stretch>
            <a:fillRect/>
          </a:stretch>
        </p:blipFill>
        <p:spPr>
          <a:xfrm>
            <a:off x="5579837" y="2348754"/>
            <a:ext cx="6435416" cy="3505200"/>
          </a:xfrm>
        </p:spPr>
      </p:pic>
    </p:spTree>
    <p:extLst>
      <p:ext uri="{BB962C8B-B14F-4D97-AF65-F5344CB8AC3E}">
        <p14:creationId xmlns:p14="http://schemas.microsoft.com/office/powerpoint/2010/main" val="4042537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AE677C-0CC0-4F31-89A9-61247C6047D1}"/>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529845A3-2B64-4940-A0BD-C8837073B44A}"/>
              </a:ext>
            </a:extLst>
          </p:cNvPr>
          <p:cNvSpPr>
            <a:spLocks noGrp="1"/>
          </p:cNvSpPr>
          <p:nvPr>
            <p:ph idx="1"/>
          </p:nvPr>
        </p:nvSpPr>
        <p:spPr/>
        <p:txBody>
          <a:bodyPr>
            <a:normAutofit/>
          </a:bodyPr>
          <a:lstStyle/>
          <a:p>
            <a:pPr algn="just"/>
            <a:r>
              <a:rPr lang="uk-UA" sz="2400" dirty="0"/>
              <a:t>З цієї сторінки Тім </a:t>
            </a:r>
            <a:r>
              <a:rPr lang="uk-UA" sz="2400" dirty="0" err="1"/>
              <a:t>Бернерс</a:t>
            </a:r>
            <a:r>
              <a:rPr lang="uk-UA" sz="2400" dirty="0"/>
              <a:t>-Лі посилався на всі нові сайти, коли вони з’являлися в мережі. У 1999 році було розроблено перший безкоштовний інструмент для створення власного </a:t>
            </a:r>
            <a:r>
              <a:rPr lang="uk-UA" sz="2400" dirty="0" err="1"/>
              <a:t>веблогу</a:t>
            </a:r>
            <a:r>
              <a:rPr lang="uk-UA" sz="2400" dirty="0"/>
              <a:t>. Відтоді з’явилося кілька пакетів програмного забезпечення для </a:t>
            </a:r>
            <a:r>
              <a:rPr lang="uk-UA" sz="2400" dirty="0" err="1"/>
              <a:t>блогінгу</a:t>
            </a:r>
            <a:r>
              <a:rPr lang="uk-UA" sz="2400" dirty="0"/>
              <a:t>, які поєднують зручний інтерфейс і гнучкість формату. Завдяки серверним системам блогерам не потрібно керувати програмним забезпеченням, а за допомогою веб-інтерфейсів мандрівники можуть вести блог з будь-якої точки в Інтернеті. </a:t>
            </a:r>
            <a:r>
              <a:rPr lang="uk-UA" sz="2400" dirty="0" err="1"/>
              <a:t>Блогінг</a:t>
            </a:r>
            <a:r>
              <a:rPr lang="uk-UA" sz="2400" dirty="0"/>
              <a:t> дозволяє швидко та легко оновлювати стрічки новин на сайті з різних місць.</a:t>
            </a:r>
          </a:p>
        </p:txBody>
      </p:sp>
    </p:spTree>
    <p:extLst>
      <p:ext uri="{BB962C8B-B14F-4D97-AF65-F5344CB8AC3E}">
        <p14:creationId xmlns:p14="http://schemas.microsoft.com/office/powerpoint/2010/main" val="725356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D54654-B07B-4AD3-AB7D-088A7E00C137}"/>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DE1E8098-5FDB-4E55-93F9-ED90820B1DF6}"/>
              </a:ext>
            </a:extLst>
          </p:cNvPr>
          <p:cNvSpPr>
            <a:spLocks noGrp="1"/>
          </p:cNvSpPr>
          <p:nvPr>
            <p:ph idx="1"/>
          </p:nvPr>
        </p:nvSpPr>
        <p:spPr/>
        <p:txBody>
          <a:bodyPr>
            <a:normAutofit/>
          </a:bodyPr>
          <a:lstStyle/>
          <a:p>
            <a:pPr algn="just"/>
            <a:r>
              <a:rPr lang="uk-UA" sz="2400" dirty="0"/>
              <a:t>Спеціалізовані пошукові системи відреагували на швидке зростання блогів. </a:t>
            </a:r>
            <a:r>
              <a:rPr lang="tr-TR" sz="2400" dirty="0"/>
              <a:t>Google Blog Search, Technorati, Feedster (www.feedster.com/) </a:t>
            </a:r>
            <a:r>
              <a:rPr lang="uk-UA" sz="2400" dirty="0"/>
              <a:t>та </a:t>
            </a:r>
            <a:r>
              <a:rPr lang="tr-TR" sz="2400" dirty="0"/>
              <a:t>Blogpulse (www.blogpulse.com/) </a:t>
            </a:r>
            <a:r>
              <a:rPr lang="uk-UA" sz="2400" dirty="0"/>
              <a:t>є одними з найпопулярніших. </a:t>
            </a:r>
            <a:r>
              <a:rPr lang="tr-TR" sz="2400" dirty="0"/>
              <a:t>Blogpulse </a:t>
            </a:r>
            <a:r>
              <a:rPr lang="uk-UA" sz="2400" dirty="0"/>
              <a:t>виконує ще одну цінну функцію, створюючи графіки трендів на основі ключових слів у дописах блогів, що є корисним способом побачити, про що зараз гудить </a:t>
            </a:r>
            <a:r>
              <a:rPr lang="uk-UA" sz="2400" dirty="0" err="1"/>
              <a:t>блогосфера</a:t>
            </a:r>
            <a:r>
              <a:rPr lang="uk-UA" sz="2400" dirty="0"/>
              <a:t>.</a:t>
            </a:r>
          </a:p>
        </p:txBody>
      </p:sp>
    </p:spTree>
    <p:extLst>
      <p:ext uri="{BB962C8B-B14F-4D97-AF65-F5344CB8AC3E}">
        <p14:creationId xmlns:p14="http://schemas.microsoft.com/office/powerpoint/2010/main" val="4044420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855B68-5B38-4718-81BC-2BB54AF5A7EF}"/>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C8BB20E7-FABF-44F4-9D9C-C2FA33210001}"/>
              </a:ext>
            </a:extLst>
          </p:cNvPr>
          <p:cNvSpPr>
            <a:spLocks noGrp="1"/>
          </p:cNvSpPr>
          <p:nvPr>
            <p:ph idx="1"/>
          </p:nvPr>
        </p:nvSpPr>
        <p:spPr/>
        <p:txBody>
          <a:bodyPr/>
          <a:lstStyle/>
          <a:p>
            <a:pPr algn="just"/>
            <a:r>
              <a:rPr lang="ru-RU" dirty="0" err="1"/>
              <a:t>Багато</a:t>
            </a:r>
            <a:r>
              <a:rPr lang="ru-RU" dirty="0"/>
              <a:t> </a:t>
            </a:r>
            <a:r>
              <a:rPr lang="ru-RU" dirty="0" err="1"/>
              <a:t>хто</a:t>
            </a:r>
            <a:r>
              <a:rPr lang="ru-RU" dirty="0"/>
              <a:t> з вас чув </a:t>
            </a:r>
            <a:r>
              <a:rPr lang="ru-RU" dirty="0" err="1"/>
              <a:t>термін</a:t>
            </a:r>
            <a:r>
              <a:rPr lang="ru-RU" dirty="0"/>
              <a:t> "блог". </a:t>
            </a:r>
            <a:r>
              <a:rPr lang="ru-RU" dirty="0" err="1"/>
              <a:t>Отже</a:t>
            </a:r>
            <a:r>
              <a:rPr lang="ru-RU" dirty="0"/>
              <a:t>, перша тема, яку ми </a:t>
            </a:r>
            <a:r>
              <a:rPr lang="ru-RU" dirty="0" err="1"/>
              <a:t>розглянемо</a:t>
            </a:r>
            <a:r>
              <a:rPr lang="ru-RU" dirty="0"/>
              <a:t>, — </a:t>
            </a:r>
            <a:r>
              <a:rPr lang="ru-RU" dirty="0" err="1"/>
              <a:t>це</a:t>
            </a:r>
            <a:r>
              <a:rPr lang="ru-RU" dirty="0"/>
              <a:t> </a:t>
            </a:r>
            <a:r>
              <a:rPr lang="ru-RU" dirty="0" err="1"/>
              <a:t>розуміння</a:t>
            </a:r>
            <a:r>
              <a:rPr lang="ru-RU" dirty="0"/>
              <a:t> того, </a:t>
            </a:r>
            <a:r>
              <a:rPr lang="ru-RU" dirty="0" err="1"/>
              <a:t>що</a:t>
            </a:r>
            <a:r>
              <a:rPr lang="ru-RU" dirty="0"/>
              <a:t> </a:t>
            </a:r>
            <a:r>
              <a:rPr lang="ru-RU" dirty="0" err="1"/>
              <a:t>таке</a:t>
            </a:r>
            <a:r>
              <a:rPr lang="ru-RU" dirty="0"/>
              <a:t> блог і </a:t>
            </a:r>
            <a:r>
              <a:rPr lang="ru-RU" dirty="0" err="1"/>
              <a:t>що</a:t>
            </a:r>
            <a:r>
              <a:rPr lang="ru-RU" dirty="0"/>
              <a:t> </a:t>
            </a:r>
            <a:r>
              <a:rPr lang="ru-RU" dirty="0" err="1"/>
              <a:t>таке</a:t>
            </a:r>
            <a:r>
              <a:rPr lang="ru-RU" dirty="0"/>
              <a:t> </a:t>
            </a:r>
            <a:r>
              <a:rPr lang="ru-RU" dirty="0" err="1"/>
              <a:t>блогінг</a:t>
            </a:r>
            <a:r>
              <a:rPr lang="ru-RU" dirty="0"/>
              <a:t>. </a:t>
            </a:r>
            <a:endParaRPr lang="en-US" dirty="0"/>
          </a:p>
          <a:p>
            <a:pPr algn="just"/>
            <a:r>
              <a:rPr lang="ru-RU" dirty="0"/>
              <a:t>Простою </a:t>
            </a:r>
            <a:r>
              <a:rPr lang="ru-RU" dirty="0" err="1"/>
              <a:t>мовою</a:t>
            </a:r>
            <a:r>
              <a:rPr lang="ru-RU" dirty="0"/>
              <a:t>, блог — </a:t>
            </a:r>
            <a:r>
              <a:rPr lang="ru-RU" dirty="0" err="1"/>
              <a:t>це</a:t>
            </a:r>
            <a:r>
              <a:rPr lang="ru-RU" dirty="0"/>
              <a:t>, як правило, онлайн-платформа, </a:t>
            </a:r>
            <a:r>
              <a:rPr lang="ru-RU" dirty="0" err="1"/>
              <a:t>найчастіше</a:t>
            </a:r>
            <a:r>
              <a:rPr lang="ru-RU" dirty="0"/>
              <a:t> вебсайт </a:t>
            </a:r>
            <a:r>
              <a:rPr lang="ru-RU" dirty="0" err="1"/>
              <a:t>або</a:t>
            </a:r>
            <a:r>
              <a:rPr lang="ru-RU" dirty="0"/>
              <a:t> </a:t>
            </a:r>
            <a:r>
              <a:rPr lang="ru-RU" dirty="0" err="1"/>
              <a:t>частина</a:t>
            </a:r>
            <a:r>
              <a:rPr lang="ru-RU" dirty="0"/>
              <a:t> вебсайту. </a:t>
            </a:r>
            <a:r>
              <a:rPr lang="ru-RU" dirty="0" err="1"/>
              <a:t>Тобто</a:t>
            </a:r>
            <a:r>
              <a:rPr lang="ru-RU" dirty="0"/>
              <a:t> </a:t>
            </a:r>
            <a:r>
              <a:rPr lang="ru-RU" dirty="0" err="1"/>
              <a:t>це</a:t>
            </a:r>
            <a:r>
              <a:rPr lang="ru-RU" dirty="0"/>
              <a:t> </a:t>
            </a:r>
            <a:r>
              <a:rPr lang="ru-RU" dirty="0" err="1"/>
              <a:t>щось</a:t>
            </a:r>
            <a:r>
              <a:rPr lang="ru-RU" dirty="0"/>
              <a:t>, </a:t>
            </a:r>
            <a:r>
              <a:rPr lang="ru-RU" dirty="0" err="1"/>
              <a:t>що</a:t>
            </a:r>
            <a:r>
              <a:rPr lang="ru-RU" dirty="0"/>
              <a:t> </a:t>
            </a:r>
            <a:r>
              <a:rPr lang="ru-RU" dirty="0" err="1"/>
              <a:t>існує</a:t>
            </a:r>
            <a:r>
              <a:rPr lang="ru-RU" dirty="0"/>
              <a:t> в </a:t>
            </a:r>
            <a:r>
              <a:rPr lang="ru-RU" dirty="0" err="1"/>
              <a:t>Інтернеті</a:t>
            </a:r>
            <a:r>
              <a:rPr lang="ru-RU" dirty="0"/>
              <a:t> як </a:t>
            </a:r>
            <a:r>
              <a:rPr lang="ru-RU" dirty="0" err="1"/>
              <a:t>частина</a:t>
            </a:r>
            <a:r>
              <a:rPr lang="ru-RU" dirty="0"/>
              <a:t> вебсайту, і </a:t>
            </a:r>
            <a:r>
              <a:rPr lang="ru-RU" dirty="0" err="1"/>
              <a:t>компанії</a:t>
            </a:r>
            <a:r>
              <a:rPr lang="ru-RU" dirty="0"/>
              <a:t> </a:t>
            </a:r>
            <a:r>
              <a:rPr lang="ru-RU" dirty="0" err="1"/>
              <a:t>використовують</a:t>
            </a:r>
            <a:r>
              <a:rPr lang="ru-RU" dirty="0"/>
              <a:t> </a:t>
            </a:r>
            <a:r>
              <a:rPr lang="ru-RU" dirty="0" err="1"/>
              <a:t>його</a:t>
            </a:r>
            <a:r>
              <a:rPr lang="ru-RU" dirty="0"/>
              <a:t> для </a:t>
            </a:r>
            <a:r>
              <a:rPr lang="ru-RU" dirty="0" err="1"/>
              <a:t>поширення</a:t>
            </a:r>
            <a:r>
              <a:rPr lang="ru-RU" dirty="0"/>
              <a:t> </a:t>
            </a:r>
            <a:r>
              <a:rPr lang="ru-RU" dirty="0" err="1"/>
              <a:t>бізнес</a:t>
            </a:r>
            <a:r>
              <a:rPr lang="ru-RU" dirty="0"/>
              <a:t>-контенту </a:t>
            </a:r>
            <a:r>
              <a:rPr lang="ru-RU" dirty="0" err="1"/>
              <a:t>або</a:t>
            </a:r>
            <a:r>
              <a:rPr lang="ru-RU" dirty="0"/>
              <a:t> </a:t>
            </a:r>
            <a:r>
              <a:rPr lang="ru-RU" dirty="0" err="1"/>
              <a:t>оновлень</a:t>
            </a:r>
            <a:r>
              <a:rPr lang="ru-RU" dirty="0"/>
              <a:t>. </a:t>
            </a:r>
            <a:endParaRPr lang="en-US" dirty="0"/>
          </a:p>
          <a:p>
            <a:pPr algn="just"/>
            <a:r>
              <a:rPr lang="ru-RU" dirty="0" err="1"/>
              <a:t>Процес</a:t>
            </a:r>
            <a:r>
              <a:rPr lang="ru-RU" dirty="0"/>
              <a:t> </a:t>
            </a:r>
            <a:r>
              <a:rPr lang="ru-RU" dirty="0" err="1"/>
              <a:t>написання</a:t>
            </a:r>
            <a:r>
              <a:rPr lang="ru-RU" dirty="0"/>
              <a:t> контенту </a:t>
            </a:r>
            <a:r>
              <a:rPr lang="ru-RU" dirty="0" err="1"/>
              <a:t>або</a:t>
            </a:r>
            <a:r>
              <a:rPr lang="ru-RU" dirty="0"/>
              <a:t> </a:t>
            </a:r>
            <a:r>
              <a:rPr lang="ru-RU" dirty="0" err="1"/>
              <a:t>просування</a:t>
            </a:r>
            <a:r>
              <a:rPr lang="ru-RU" dirty="0"/>
              <a:t> </a:t>
            </a:r>
            <a:r>
              <a:rPr lang="ru-RU" dirty="0" err="1"/>
              <a:t>продуктів</a:t>
            </a:r>
            <a:r>
              <a:rPr lang="ru-RU" dirty="0"/>
              <a:t> </a:t>
            </a:r>
            <a:r>
              <a:rPr lang="ru-RU" dirty="0" err="1"/>
              <a:t>чи</a:t>
            </a:r>
            <a:r>
              <a:rPr lang="ru-RU" dirty="0"/>
              <a:t> </a:t>
            </a:r>
            <a:r>
              <a:rPr lang="ru-RU" dirty="0" err="1"/>
              <a:t>послуг</a:t>
            </a:r>
            <a:r>
              <a:rPr lang="ru-RU" dirty="0"/>
              <a:t> </a:t>
            </a:r>
            <a:r>
              <a:rPr lang="ru-RU" dirty="0" err="1"/>
              <a:t>компанії</a:t>
            </a:r>
            <a:r>
              <a:rPr lang="ru-RU" dirty="0"/>
              <a:t> за </a:t>
            </a:r>
            <a:r>
              <a:rPr lang="ru-RU" dirty="0" err="1"/>
              <a:t>допомогою</a:t>
            </a:r>
            <a:r>
              <a:rPr lang="ru-RU" dirty="0"/>
              <a:t> блогу і є </a:t>
            </a:r>
            <a:r>
              <a:rPr lang="ru-RU" b="1" dirty="0" err="1">
                <a:solidFill>
                  <a:srgbClr val="FFFF00"/>
                </a:solidFill>
              </a:rPr>
              <a:t>блогінгом</a:t>
            </a:r>
            <a:r>
              <a:rPr lang="ru-RU" dirty="0"/>
              <a:t>. </a:t>
            </a:r>
            <a:endParaRPr lang="en-US" dirty="0"/>
          </a:p>
          <a:p>
            <a:pPr algn="just"/>
            <a:r>
              <a:rPr lang="ru-RU" dirty="0" err="1"/>
              <a:t>Основний</a:t>
            </a:r>
            <a:r>
              <a:rPr lang="ru-RU" dirty="0"/>
              <a:t> </a:t>
            </a:r>
            <a:r>
              <a:rPr lang="ru-RU" dirty="0" err="1"/>
              <a:t>спосіб</a:t>
            </a:r>
            <a:r>
              <a:rPr lang="ru-RU" dirty="0"/>
              <a:t> </a:t>
            </a:r>
            <a:r>
              <a:rPr lang="ru-RU" dirty="0" err="1"/>
              <a:t>оновлення</a:t>
            </a:r>
            <a:r>
              <a:rPr lang="ru-RU" dirty="0"/>
              <a:t> блогу — </a:t>
            </a:r>
            <a:r>
              <a:rPr lang="ru-RU" dirty="0" err="1"/>
              <a:t>це</a:t>
            </a:r>
            <a:r>
              <a:rPr lang="ru-RU" dirty="0"/>
              <a:t> </a:t>
            </a:r>
            <a:r>
              <a:rPr lang="ru-RU" dirty="0" err="1"/>
              <a:t>створення</a:t>
            </a:r>
            <a:r>
              <a:rPr lang="ru-RU" dirty="0"/>
              <a:t> </a:t>
            </a:r>
            <a:r>
              <a:rPr lang="ru-RU" dirty="0" err="1"/>
              <a:t>письмового</a:t>
            </a:r>
            <a:r>
              <a:rPr lang="ru-RU" dirty="0"/>
              <a:t> контенту, тому </a:t>
            </a:r>
            <a:r>
              <a:rPr lang="ru-RU" dirty="0" err="1">
                <a:solidFill>
                  <a:srgbClr val="FFFF00"/>
                </a:solidFill>
              </a:rPr>
              <a:t>написання</a:t>
            </a:r>
            <a:r>
              <a:rPr lang="ru-RU" dirty="0">
                <a:solidFill>
                  <a:srgbClr val="FFFF00"/>
                </a:solidFill>
              </a:rPr>
              <a:t> контенту </a:t>
            </a:r>
            <a:r>
              <a:rPr lang="ru-RU" dirty="0"/>
              <a:t>та </a:t>
            </a:r>
            <a:r>
              <a:rPr lang="ru-RU" dirty="0" err="1">
                <a:solidFill>
                  <a:srgbClr val="FFFF00"/>
                </a:solidFill>
              </a:rPr>
              <a:t>сторітелінг</a:t>
            </a:r>
            <a:r>
              <a:rPr lang="ru-RU" dirty="0"/>
              <a:t> є </a:t>
            </a:r>
            <a:r>
              <a:rPr lang="ru-RU" dirty="0" err="1"/>
              <a:t>ключовими</a:t>
            </a:r>
            <a:r>
              <a:rPr lang="ru-RU" dirty="0"/>
              <a:t> аспектами </a:t>
            </a:r>
            <a:r>
              <a:rPr lang="ru-RU" dirty="0" err="1"/>
              <a:t>блогінгу</a:t>
            </a:r>
            <a:r>
              <a:rPr lang="ru-RU" dirty="0"/>
              <a:t>. </a:t>
            </a:r>
            <a:endParaRPr lang="en-US" dirty="0"/>
          </a:p>
          <a:p>
            <a:pPr algn="just"/>
            <a:r>
              <a:rPr lang="ru-RU" dirty="0"/>
              <a:t>Таким чином, </a:t>
            </a:r>
            <a:r>
              <a:rPr lang="ru-RU" dirty="0" err="1"/>
              <a:t>простими</a:t>
            </a:r>
            <a:r>
              <a:rPr lang="ru-RU" dirty="0"/>
              <a:t> словами, </a:t>
            </a:r>
            <a:r>
              <a:rPr lang="ru-RU" dirty="0" err="1"/>
              <a:t>блогінг</a:t>
            </a:r>
            <a:r>
              <a:rPr lang="ru-RU" dirty="0"/>
              <a:t> </a:t>
            </a:r>
            <a:r>
              <a:rPr lang="ru-RU" dirty="0" err="1"/>
              <a:t>можна</a:t>
            </a:r>
            <a:r>
              <a:rPr lang="ru-RU" dirty="0"/>
              <a:t> </a:t>
            </a:r>
            <a:r>
              <a:rPr lang="ru-RU" dirty="0" err="1"/>
              <a:t>прирівняти</a:t>
            </a:r>
            <a:r>
              <a:rPr lang="ru-RU" dirty="0"/>
              <a:t> до креативного письма та </a:t>
            </a:r>
            <a:r>
              <a:rPr lang="ru-RU" dirty="0" err="1"/>
              <a:t>сторітелінгу</a:t>
            </a:r>
            <a:r>
              <a:rPr lang="ru-RU" dirty="0"/>
              <a:t>, </a:t>
            </a:r>
            <a:r>
              <a:rPr lang="ru-RU" dirty="0" err="1"/>
              <a:t>хоча</a:t>
            </a:r>
            <a:r>
              <a:rPr lang="ru-RU" dirty="0"/>
              <a:t> </a:t>
            </a:r>
            <a:r>
              <a:rPr lang="ru-RU" dirty="0" err="1"/>
              <a:t>це</a:t>
            </a:r>
            <a:r>
              <a:rPr lang="ru-RU" dirty="0"/>
              <a:t> </a:t>
            </a:r>
            <a:r>
              <a:rPr lang="ru-RU" dirty="0" err="1"/>
              <a:t>лише</a:t>
            </a:r>
            <a:r>
              <a:rPr lang="ru-RU" dirty="0"/>
              <a:t> </a:t>
            </a:r>
            <a:r>
              <a:rPr lang="ru-RU" dirty="0" err="1"/>
              <a:t>теоретичне</a:t>
            </a:r>
            <a:r>
              <a:rPr lang="ru-RU" dirty="0"/>
              <a:t> </a:t>
            </a:r>
            <a:r>
              <a:rPr lang="ru-RU" dirty="0" err="1"/>
              <a:t>пояснення</a:t>
            </a:r>
            <a:r>
              <a:rPr lang="ru-RU" dirty="0"/>
              <a:t>.</a:t>
            </a:r>
            <a:endParaRPr lang="uk-UA" dirty="0"/>
          </a:p>
        </p:txBody>
      </p:sp>
    </p:spTree>
    <p:extLst>
      <p:ext uri="{BB962C8B-B14F-4D97-AF65-F5344CB8AC3E}">
        <p14:creationId xmlns:p14="http://schemas.microsoft.com/office/powerpoint/2010/main" val="2062297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EE1F5C-60B2-4405-B8B8-4ADD644BAB39}"/>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DDFC0A33-BFA7-496A-BFD5-EED8A1164EC7}"/>
              </a:ext>
            </a:extLst>
          </p:cNvPr>
          <p:cNvSpPr>
            <a:spLocks noGrp="1"/>
          </p:cNvSpPr>
          <p:nvPr>
            <p:ph idx="1"/>
          </p:nvPr>
        </p:nvSpPr>
        <p:spPr/>
        <p:txBody>
          <a:bodyPr>
            <a:normAutofit/>
          </a:bodyPr>
          <a:lstStyle/>
          <a:p>
            <a:pPr algn="just"/>
            <a:r>
              <a:rPr lang="uk-UA" sz="2400" dirty="0"/>
              <a:t>Другим попередником блогів, поряд із </a:t>
            </a:r>
            <a:r>
              <a:rPr lang="uk-UA" sz="2400" dirty="0" err="1"/>
              <a:t>веблогами</a:t>
            </a:r>
            <a:r>
              <a:rPr lang="uk-UA" sz="2400" dirty="0"/>
              <a:t>, був </a:t>
            </a:r>
            <a:r>
              <a:rPr lang="uk-UA" sz="2400" dirty="0">
                <a:solidFill>
                  <a:srgbClr val="FFFF00"/>
                </a:solidFill>
              </a:rPr>
              <a:t>жанр мережевого щоденника</a:t>
            </a:r>
            <a:r>
              <a:rPr lang="uk-UA" sz="2400" dirty="0"/>
              <a:t> (</a:t>
            </a:r>
            <a:r>
              <a:rPr lang="tr-TR" sz="2400" dirty="0"/>
              <a:t>online diary </a:t>
            </a:r>
            <a:r>
              <a:rPr lang="uk-UA" sz="2400" dirty="0"/>
              <a:t>або </a:t>
            </a:r>
            <a:r>
              <a:rPr lang="tr-TR" sz="2400" dirty="0"/>
              <a:t>online journal). </a:t>
            </a:r>
            <a:r>
              <a:rPr lang="uk-UA" sz="2400" dirty="0"/>
              <a:t>Термін "</a:t>
            </a:r>
            <a:r>
              <a:rPr lang="uk-UA" sz="2400" dirty="0" err="1"/>
              <a:t>блогосфера</a:t>
            </a:r>
            <a:r>
              <a:rPr lang="uk-UA" sz="2400" dirty="0"/>
              <a:t>" був введений в обіг Вільямом </a:t>
            </a:r>
            <a:r>
              <a:rPr lang="uk-UA" sz="2400" dirty="0" err="1"/>
              <a:t>Квіком</a:t>
            </a:r>
            <a:r>
              <a:rPr lang="tr-TR" sz="2400" dirty="0"/>
              <a:t> </a:t>
            </a:r>
            <a:r>
              <a:rPr lang="uk-UA" sz="2400" dirty="0"/>
              <a:t>і швидко поширився спочатку в спільноті військових блогів, які висвітлювали війну в Іраку, а згодом і за її межами. Поняття </a:t>
            </a:r>
            <a:r>
              <a:rPr lang="uk-UA" sz="2400" dirty="0" err="1">
                <a:solidFill>
                  <a:srgbClr val="FFFF00"/>
                </a:solidFill>
              </a:rPr>
              <a:t>блогосфери</a:t>
            </a:r>
            <a:r>
              <a:rPr lang="uk-UA" sz="2400" dirty="0"/>
              <a:t> швидко увійшло до вжитку в засобах масової інформації. Сьогодні під </a:t>
            </a:r>
            <a:r>
              <a:rPr lang="uk-UA" sz="2400" dirty="0" err="1"/>
              <a:t>блогосферою</a:t>
            </a:r>
            <a:r>
              <a:rPr lang="uk-UA" sz="2400" dirty="0"/>
              <a:t> розуміють сукупність усіх блогів як соціальну мережу та динамічну інформаційну оболонку.</a:t>
            </a:r>
          </a:p>
        </p:txBody>
      </p:sp>
    </p:spTree>
    <p:extLst>
      <p:ext uri="{BB962C8B-B14F-4D97-AF65-F5344CB8AC3E}">
        <p14:creationId xmlns:p14="http://schemas.microsoft.com/office/powerpoint/2010/main" val="2016133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E69572-B7DE-4C9B-A298-FFE5B9775DC3}"/>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490A8F72-B0D9-499E-829D-959AB079758F}"/>
              </a:ext>
            </a:extLst>
          </p:cNvPr>
          <p:cNvSpPr>
            <a:spLocks noGrp="1"/>
          </p:cNvSpPr>
          <p:nvPr>
            <p:ph idx="1"/>
          </p:nvPr>
        </p:nvSpPr>
        <p:spPr/>
        <p:txBody>
          <a:bodyPr>
            <a:normAutofit lnSpcReduction="10000"/>
          </a:bodyPr>
          <a:lstStyle/>
          <a:p>
            <a:pPr marL="0" indent="0" algn="just">
              <a:buNone/>
            </a:pPr>
            <a:r>
              <a:rPr lang="uk-UA" dirty="0" err="1"/>
              <a:t>Веблоги</a:t>
            </a:r>
            <a:r>
              <a:rPr lang="uk-UA" dirty="0"/>
              <a:t> можуть мати різні форми: </a:t>
            </a:r>
          </a:p>
          <a:p>
            <a:pPr algn="just"/>
            <a:r>
              <a:rPr lang="uk-UA" dirty="0"/>
              <a:t>щоденник, </a:t>
            </a:r>
          </a:p>
          <a:p>
            <a:pPr algn="just"/>
            <a:r>
              <a:rPr lang="uk-UA" dirty="0"/>
              <a:t>новинний сервіс, </a:t>
            </a:r>
          </a:p>
          <a:p>
            <a:pPr algn="just"/>
            <a:r>
              <a:rPr lang="uk-UA" dirty="0"/>
              <a:t>колекція посилань на інтернет-ресурси, </a:t>
            </a:r>
          </a:p>
          <a:p>
            <a:pPr algn="just"/>
            <a:r>
              <a:rPr lang="uk-UA" dirty="0"/>
              <a:t>серія книжкових оглядів, </a:t>
            </a:r>
          </a:p>
          <a:p>
            <a:pPr algn="just"/>
            <a:r>
              <a:rPr lang="uk-UA" dirty="0"/>
              <a:t>звіти про діяльність </a:t>
            </a:r>
            <a:r>
              <a:rPr lang="uk-UA" dirty="0" err="1"/>
              <a:t>проєкту</a:t>
            </a:r>
            <a:r>
              <a:rPr lang="uk-UA" dirty="0"/>
              <a:t>, </a:t>
            </a:r>
          </a:p>
          <a:p>
            <a:pPr algn="just"/>
            <a:r>
              <a:rPr lang="uk-UA" dirty="0"/>
              <a:t>журнал експедиції, </a:t>
            </a:r>
          </a:p>
          <a:p>
            <a:pPr algn="just"/>
            <a:r>
              <a:rPr lang="uk-UA" dirty="0"/>
              <a:t>фотографічний запис будівельного </a:t>
            </a:r>
            <a:r>
              <a:rPr lang="uk-UA" dirty="0" err="1"/>
              <a:t>проєкту</a:t>
            </a:r>
            <a:r>
              <a:rPr lang="uk-UA" dirty="0"/>
              <a:t> або будь-яка інша форма. </a:t>
            </a:r>
          </a:p>
          <a:p>
            <a:pPr algn="just"/>
            <a:r>
              <a:rPr lang="uk-UA" dirty="0"/>
              <a:t>Більшість </a:t>
            </a:r>
            <a:r>
              <a:rPr lang="uk-UA" dirty="0" err="1"/>
              <a:t>веблогів</a:t>
            </a:r>
            <a:r>
              <a:rPr lang="uk-UA" dirty="0"/>
              <a:t> відображають матеріали за поточний місяць або тиждень, а старіші матеріали архівуються на сайті для перегляду та/або пошуку.</a:t>
            </a:r>
          </a:p>
        </p:txBody>
      </p:sp>
    </p:spTree>
    <p:extLst>
      <p:ext uri="{BB962C8B-B14F-4D97-AF65-F5344CB8AC3E}">
        <p14:creationId xmlns:p14="http://schemas.microsoft.com/office/powerpoint/2010/main" val="1241930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A5F612-D214-423E-8C1E-56228DEFBA0E}"/>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5D4B82A3-E481-4FCA-96C8-7C439A2CC2E3}"/>
              </a:ext>
            </a:extLst>
          </p:cNvPr>
          <p:cNvSpPr>
            <a:spLocks noGrp="1"/>
          </p:cNvSpPr>
          <p:nvPr>
            <p:ph idx="1"/>
          </p:nvPr>
        </p:nvSpPr>
        <p:spPr/>
        <p:txBody>
          <a:bodyPr>
            <a:normAutofit/>
          </a:bodyPr>
          <a:lstStyle/>
          <a:p>
            <a:pPr algn="just"/>
            <a:r>
              <a:rPr lang="uk-UA" sz="2400" dirty="0"/>
              <a:t>Деякі </a:t>
            </a:r>
            <a:r>
              <a:rPr lang="uk-UA" sz="2400" dirty="0" err="1"/>
              <a:t>веблоги</a:t>
            </a:r>
            <a:r>
              <a:rPr lang="uk-UA" sz="2400" dirty="0"/>
              <a:t> мають додаткові корисні функції, такі як посилання на подібні </a:t>
            </a:r>
            <a:r>
              <a:rPr lang="uk-UA" sz="2400" dirty="0" err="1"/>
              <a:t>веблоги</a:t>
            </a:r>
            <a:r>
              <a:rPr lang="uk-UA" sz="2400" dirty="0"/>
              <a:t>, посилання на найважливіші інтернет-ресурси у сфері охоплення </a:t>
            </a:r>
            <a:r>
              <a:rPr lang="uk-UA" sz="2400" dirty="0" err="1"/>
              <a:t>веблогу</a:t>
            </a:r>
            <a:r>
              <a:rPr lang="uk-UA" sz="2400" dirty="0"/>
              <a:t>, спосіб зв’язку з іншими читачами </a:t>
            </a:r>
            <a:r>
              <a:rPr lang="uk-UA" sz="2400" dirty="0" err="1"/>
              <a:t>веблогу</a:t>
            </a:r>
            <a:r>
              <a:rPr lang="uk-UA" sz="2400" dirty="0"/>
              <a:t> або доступ до програмного забезпечення та сервісів. </a:t>
            </a:r>
            <a:r>
              <a:rPr lang="uk-UA" sz="2400" dirty="0" err="1"/>
              <a:t>Веблоги</a:t>
            </a:r>
            <a:r>
              <a:rPr lang="uk-UA" sz="2400" dirty="0"/>
              <a:t> можуть бути роботою однієї людини або кооперативними </a:t>
            </a:r>
            <a:r>
              <a:rPr lang="uk-UA" sz="2400" dirty="0" err="1"/>
              <a:t>проєктами</a:t>
            </a:r>
            <a:r>
              <a:rPr lang="uk-UA" sz="2400" dirty="0"/>
              <a:t>. Деякі є одностороннім засобом комунікації між автором і аудиторією, тоді як інші дозволяють читачам розміщувати коментарі до </a:t>
            </a:r>
            <a:r>
              <a:rPr lang="uk-UA" sz="2400" dirty="0" err="1"/>
              <a:t>веблогу</a:t>
            </a:r>
            <a:r>
              <a:rPr lang="uk-UA" sz="2400" dirty="0"/>
              <a:t>. Одна з причин, чому коментатори часто не погоджуються щодо корисності </a:t>
            </a:r>
            <a:r>
              <a:rPr lang="uk-UA" sz="2400" dirty="0" err="1"/>
              <a:t>веблогів</a:t>
            </a:r>
            <a:r>
              <a:rPr lang="uk-UA" sz="2400" dirty="0"/>
              <a:t>, полягає в тому, що вони обговорюють певний тип </a:t>
            </a:r>
            <a:r>
              <a:rPr lang="uk-UA" sz="2400" dirty="0" err="1"/>
              <a:t>веблогу</a:t>
            </a:r>
            <a:r>
              <a:rPr lang="uk-UA" sz="2400" dirty="0"/>
              <a:t>, а не </a:t>
            </a:r>
            <a:r>
              <a:rPr lang="uk-UA" sz="2400" dirty="0" err="1"/>
              <a:t>веблоги</a:t>
            </a:r>
            <a:r>
              <a:rPr lang="uk-UA" sz="2400" dirty="0"/>
              <a:t> в цілому.</a:t>
            </a:r>
          </a:p>
        </p:txBody>
      </p:sp>
    </p:spTree>
    <p:extLst>
      <p:ext uri="{BB962C8B-B14F-4D97-AF65-F5344CB8AC3E}">
        <p14:creationId xmlns:p14="http://schemas.microsoft.com/office/powerpoint/2010/main" val="2813751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214A08B-3A14-4734-98CF-E92EF9EDEF30}"/>
              </a:ext>
            </a:extLst>
          </p:cNvPr>
          <p:cNvSpPr>
            <a:spLocks noGrp="1"/>
          </p:cNvSpPr>
          <p:nvPr>
            <p:ph sz="half" idx="1"/>
          </p:nvPr>
        </p:nvSpPr>
        <p:spPr>
          <a:xfrm>
            <a:off x="425824" y="148470"/>
            <a:ext cx="7230035" cy="3760142"/>
          </a:xfrm>
        </p:spPr>
        <p:txBody>
          <a:bodyPr>
            <a:normAutofit fontScale="92500"/>
          </a:bodyPr>
          <a:lstStyle/>
          <a:p>
            <a:pPr algn="just"/>
            <a:r>
              <a:rPr lang="uk-UA" sz="2400" dirty="0"/>
              <a:t>Існує безліч різновидів </a:t>
            </a:r>
            <a:r>
              <a:rPr lang="uk-UA" sz="2400" dirty="0" err="1"/>
              <a:t>веблогів</a:t>
            </a:r>
            <a:r>
              <a:rPr lang="uk-UA" sz="2400" dirty="0"/>
              <a:t>, кожен з яких виконує різні функції. Найпопулярнішим </a:t>
            </a:r>
            <a:r>
              <a:rPr lang="uk-UA" sz="2400" dirty="0" err="1"/>
              <a:t>веблогом</a:t>
            </a:r>
            <a:r>
              <a:rPr lang="uk-UA" sz="2400" dirty="0"/>
              <a:t>, ймовірно, є </a:t>
            </a:r>
            <a:r>
              <a:rPr lang="tr-TR" sz="2400" dirty="0">
                <a:solidFill>
                  <a:srgbClr val="FFFF00"/>
                </a:solidFill>
              </a:rPr>
              <a:t>Slashdot</a:t>
            </a:r>
            <a:r>
              <a:rPr lang="tr-TR" sz="2400" dirty="0"/>
              <a:t>, </a:t>
            </a:r>
            <a:r>
              <a:rPr lang="uk-UA" sz="2400" dirty="0"/>
              <a:t>створений програмістом і графічним дизайнером </a:t>
            </a:r>
            <a:r>
              <a:rPr lang="uk-UA" sz="2400" dirty="0" err="1"/>
              <a:t>Робом</a:t>
            </a:r>
            <a:r>
              <a:rPr lang="uk-UA" sz="2400" dirty="0"/>
              <a:t> </a:t>
            </a:r>
            <a:r>
              <a:rPr lang="uk-UA" sz="2400" dirty="0" err="1"/>
              <a:t>Малденом</a:t>
            </a:r>
            <a:r>
              <a:rPr lang="uk-UA" sz="2400" dirty="0"/>
              <a:t> та його колегами.</a:t>
            </a:r>
          </a:p>
          <a:p>
            <a:pPr algn="just"/>
            <a:r>
              <a:rPr lang="uk-UA" sz="2400" dirty="0"/>
              <a:t> </a:t>
            </a:r>
            <a:r>
              <a:rPr lang="tr-TR" sz="2400" dirty="0"/>
              <a:t>Slashdot — </a:t>
            </a:r>
            <a:r>
              <a:rPr lang="uk-UA" sz="2400" dirty="0"/>
              <a:t>це розширений </a:t>
            </a:r>
            <a:r>
              <a:rPr lang="uk-UA" sz="2400" dirty="0" err="1"/>
              <a:t>веблог</a:t>
            </a:r>
            <a:r>
              <a:rPr lang="uk-UA" sz="2400" dirty="0"/>
              <a:t>, який містить дискусійні гілки, внесені окремими особами в багатьох тематичних областях, таких як апаратне забезпечення, програмування, ігри тощо. </a:t>
            </a:r>
            <a:r>
              <a:rPr lang="uk-UA" sz="2400" dirty="0" err="1"/>
              <a:t>Веблог</a:t>
            </a:r>
            <a:r>
              <a:rPr lang="uk-UA" sz="2400" dirty="0"/>
              <a:t> </a:t>
            </a:r>
            <a:r>
              <a:rPr lang="tr-TR" sz="2400" dirty="0">
                <a:solidFill>
                  <a:srgbClr val="FFFF00"/>
                </a:solidFill>
              </a:rPr>
              <a:t>The Shifted Librarian</a:t>
            </a:r>
            <a:r>
              <a:rPr lang="tr-TR" sz="2400" dirty="0"/>
              <a:t> — </a:t>
            </a:r>
            <a:r>
              <a:rPr lang="uk-UA" sz="2400" dirty="0"/>
              <a:t>це особистий </a:t>
            </a:r>
            <a:r>
              <a:rPr lang="uk-UA" sz="2400" dirty="0" err="1"/>
              <a:t>веблог</a:t>
            </a:r>
            <a:r>
              <a:rPr lang="uk-UA" sz="2400" dirty="0"/>
              <a:t>, створений </a:t>
            </a:r>
            <a:r>
              <a:rPr lang="uk-UA" sz="2400" dirty="0" err="1"/>
              <a:t>Дженні</a:t>
            </a:r>
            <a:r>
              <a:rPr lang="uk-UA" sz="2400" dirty="0"/>
              <a:t> Левін, інформаційним професіоналом.</a:t>
            </a:r>
          </a:p>
        </p:txBody>
      </p:sp>
      <p:pic>
        <p:nvPicPr>
          <p:cNvPr id="7" name="Місце для вмісту 6">
            <a:extLst>
              <a:ext uri="{FF2B5EF4-FFF2-40B4-BE49-F238E27FC236}">
                <a16:creationId xmlns:a16="http://schemas.microsoft.com/office/drawing/2014/main" id="{58BA77BF-DB51-404F-84BA-0038188837FB}"/>
              </a:ext>
            </a:extLst>
          </p:cNvPr>
          <p:cNvPicPr>
            <a:picLocks noGrp="1" noChangeAspect="1"/>
          </p:cNvPicPr>
          <p:nvPr>
            <p:ph sz="half" idx="2"/>
          </p:nvPr>
        </p:nvPicPr>
        <p:blipFill>
          <a:blip r:embed="rId2"/>
          <a:stretch>
            <a:fillRect/>
          </a:stretch>
        </p:blipFill>
        <p:spPr>
          <a:xfrm>
            <a:off x="5839292" y="3908611"/>
            <a:ext cx="6097464" cy="2800920"/>
          </a:xfrm>
        </p:spPr>
      </p:pic>
    </p:spTree>
    <p:extLst>
      <p:ext uri="{BB962C8B-B14F-4D97-AF65-F5344CB8AC3E}">
        <p14:creationId xmlns:p14="http://schemas.microsoft.com/office/powerpoint/2010/main" val="3986361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FD559D-33BB-4E65-8E85-08C9B79F5066}"/>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29AF83A7-0A99-4C39-B4C7-D7B04D1180A5}"/>
              </a:ext>
            </a:extLst>
          </p:cNvPr>
          <p:cNvSpPr>
            <a:spLocks noGrp="1"/>
          </p:cNvSpPr>
          <p:nvPr>
            <p:ph idx="1"/>
          </p:nvPr>
        </p:nvSpPr>
        <p:spPr/>
        <p:txBody>
          <a:bodyPr>
            <a:normAutofit/>
          </a:bodyPr>
          <a:lstStyle/>
          <a:p>
            <a:pPr algn="just"/>
            <a:r>
              <a:rPr lang="uk-UA" sz="2400" dirty="0"/>
              <a:t>Таким чином, </a:t>
            </a:r>
            <a:r>
              <a:rPr lang="uk-UA" sz="2400" dirty="0" err="1"/>
              <a:t>веблоги</a:t>
            </a:r>
            <a:r>
              <a:rPr lang="uk-UA" sz="2400" dirty="0"/>
              <a:t> є віртуальною трибуною, особистим щоденником або простором для спільноти учнів чи будь-якої спільноти з спільними інтересами. Це демократичний і доступний засіб, який дозволяє людям без навичок веб-</a:t>
            </a:r>
            <a:r>
              <a:rPr lang="uk-UA" sz="2400" dirty="0" err="1"/>
              <a:t>авторингу</a:t>
            </a:r>
            <a:r>
              <a:rPr lang="uk-UA" sz="2400" dirty="0"/>
              <a:t> чи технічних знань публікувати свої погляди та ділитися ними. </a:t>
            </a:r>
            <a:r>
              <a:rPr lang="uk-UA" sz="2400" dirty="0" err="1"/>
              <a:t>Веблоги</a:t>
            </a:r>
            <a:r>
              <a:rPr lang="uk-UA" sz="2400" dirty="0"/>
              <a:t> також можуть містити функції, такі як посилання на зовнішні веб-сайти та стрічки новин. </a:t>
            </a:r>
            <a:r>
              <a:rPr lang="uk-UA" sz="2400" dirty="0" err="1"/>
              <a:t>Веблоги</a:t>
            </a:r>
            <a:r>
              <a:rPr lang="uk-UA" sz="2400" dirty="0"/>
              <a:t> можуть доповнювати існуючі бібліотечні послуги та використовуватися для підтримки місцевих читацьких груп, клубів та інших груп за інтересами, навчання дорослих, а також домашніх завдань для дітей.</a:t>
            </a:r>
          </a:p>
        </p:txBody>
      </p:sp>
    </p:spTree>
    <p:extLst>
      <p:ext uri="{BB962C8B-B14F-4D97-AF65-F5344CB8AC3E}">
        <p14:creationId xmlns:p14="http://schemas.microsoft.com/office/powerpoint/2010/main" val="1545626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AB925C-48EA-44D6-9BDB-44E78A791E49}"/>
              </a:ext>
            </a:extLst>
          </p:cNvPr>
          <p:cNvSpPr>
            <a:spLocks noGrp="1"/>
          </p:cNvSpPr>
          <p:nvPr>
            <p:ph type="title"/>
          </p:nvPr>
        </p:nvSpPr>
        <p:spPr/>
        <p:txBody>
          <a:bodyPr/>
          <a:lstStyle/>
          <a:p>
            <a:pPr algn="ctr"/>
            <a:r>
              <a:rPr lang="uk-UA" dirty="0"/>
              <a:t>Базові поняття</a:t>
            </a:r>
          </a:p>
        </p:txBody>
      </p:sp>
      <p:sp>
        <p:nvSpPr>
          <p:cNvPr id="3" name="Місце для вмісту 2">
            <a:extLst>
              <a:ext uri="{FF2B5EF4-FFF2-40B4-BE49-F238E27FC236}">
                <a16:creationId xmlns:a16="http://schemas.microsoft.com/office/drawing/2014/main" id="{06F023E5-A56A-44ED-A5BA-217A64125FA7}"/>
              </a:ext>
            </a:extLst>
          </p:cNvPr>
          <p:cNvSpPr>
            <a:spLocks noGrp="1"/>
          </p:cNvSpPr>
          <p:nvPr>
            <p:ph idx="1"/>
          </p:nvPr>
        </p:nvSpPr>
        <p:spPr/>
        <p:txBody>
          <a:bodyPr>
            <a:normAutofit/>
          </a:bodyPr>
          <a:lstStyle/>
          <a:p>
            <a:pPr algn="just"/>
            <a:r>
              <a:rPr lang="uk-UA" dirty="0">
                <a:solidFill>
                  <a:srgbClr val="FFFF00"/>
                </a:solidFill>
              </a:rPr>
              <a:t>Веб-сайт</a:t>
            </a:r>
            <a:r>
              <a:rPr lang="uk-UA" dirty="0"/>
              <a:t> (</a:t>
            </a:r>
            <a:r>
              <a:rPr lang="tr-TR" dirty="0"/>
              <a:t>Website): </a:t>
            </a:r>
            <a:r>
              <a:rPr lang="uk-UA" dirty="0"/>
              <a:t>Це сукупність веб-сторінок та пов'язаного контенту, що ідентифікується спільним доменним ім'ям і публікується на одному веб-сервері. Веб-сайт є загальною технічною основою, що може мати різні форми, включаючи блоги, інтернет-магазини, корпоративні портали тощо.</a:t>
            </a:r>
          </a:p>
          <a:p>
            <a:pPr algn="just"/>
            <a:r>
              <a:rPr lang="uk-UA" dirty="0">
                <a:solidFill>
                  <a:srgbClr val="FFFF00"/>
                </a:solidFill>
              </a:rPr>
              <a:t>Блог</a:t>
            </a:r>
            <a:r>
              <a:rPr lang="uk-UA" dirty="0"/>
              <a:t> (</a:t>
            </a:r>
            <a:r>
              <a:rPr lang="tr-TR" dirty="0"/>
              <a:t>Blog): </a:t>
            </a:r>
            <a:r>
              <a:rPr lang="uk-UA" dirty="0"/>
              <a:t>Це динамічний веб-сайт або його частина, що складається з хронологічно організованих публікацій (постів), як правило, на одну або кілька пов'язаних тем. Ключовою ознакою блогу є його періодичне оновлення, інтерактивність (коментарі, обговорення) та персоналізований тон викладу. Блог може бути як самостійним сайтом, так і частиною більшого веб-сайту.</a:t>
            </a:r>
          </a:p>
        </p:txBody>
      </p:sp>
    </p:spTree>
    <p:extLst>
      <p:ext uri="{BB962C8B-B14F-4D97-AF65-F5344CB8AC3E}">
        <p14:creationId xmlns:p14="http://schemas.microsoft.com/office/powerpoint/2010/main" val="2513818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94AD3D-056F-443D-90CE-87DF59EB0A20}"/>
              </a:ext>
            </a:extLst>
          </p:cNvPr>
          <p:cNvSpPr>
            <a:spLocks noGrp="1"/>
          </p:cNvSpPr>
          <p:nvPr>
            <p:ph type="title"/>
          </p:nvPr>
        </p:nvSpPr>
        <p:spPr/>
        <p:txBody>
          <a:bodyPr/>
          <a:lstStyle/>
          <a:p>
            <a:pPr algn="ctr"/>
            <a:r>
              <a:rPr lang="uk-UA" dirty="0"/>
              <a:t>Базові поняття</a:t>
            </a:r>
          </a:p>
        </p:txBody>
      </p:sp>
      <p:sp>
        <p:nvSpPr>
          <p:cNvPr id="3" name="Місце для вмісту 2">
            <a:extLst>
              <a:ext uri="{FF2B5EF4-FFF2-40B4-BE49-F238E27FC236}">
                <a16:creationId xmlns:a16="http://schemas.microsoft.com/office/drawing/2014/main" id="{F0074E92-4A3D-4214-A18B-E927A0B2880E}"/>
              </a:ext>
            </a:extLst>
          </p:cNvPr>
          <p:cNvSpPr>
            <a:spLocks noGrp="1"/>
          </p:cNvSpPr>
          <p:nvPr>
            <p:ph idx="1"/>
          </p:nvPr>
        </p:nvSpPr>
        <p:spPr/>
        <p:txBody>
          <a:bodyPr/>
          <a:lstStyle/>
          <a:p>
            <a:r>
              <a:rPr lang="uk-UA" dirty="0" err="1">
                <a:solidFill>
                  <a:srgbClr val="FFFF00"/>
                </a:solidFill>
              </a:rPr>
              <a:t>Блогінг</a:t>
            </a:r>
            <a:r>
              <a:rPr lang="uk-UA" dirty="0"/>
              <a:t> (</a:t>
            </a:r>
            <a:r>
              <a:rPr lang="tr-TR" dirty="0"/>
              <a:t>Blogging): </a:t>
            </a:r>
            <a:r>
              <a:rPr lang="uk-UA" dirty="0"/>
              <a:t>Це процес створення, публікації та адміністрування контенту в блозі. Це поняття включає не лише технічну публікацію, а й комунікаційну діяльність, що передбачає взаємодію з аудиторією, формування спільноти, просування контенту та використання спеціалізованих інструментів.</a:t>
            </a:r>
          </a:p>
          <a:p>
            <a:r>
              <a:rPr lang="uk-UA" dirty="0">
                <a:solidFill>
                  <a:srgbClr val="FFFF00"/>
                </a:solidFill>
              </a:rPr>
              <a:t>Блогер</a:t>
            </a:r>
            <a:r>
              <a:rPr lang="uk-UA" dirty="0"/>
              <a:t> (</a:t>
            </a:r>
            <a:r>
              <a:rPr lang="tr-TR" dirty="0"/>
              <a:t>Blogger): </a:t>
            </a:r>
            <a:r>
              <a:rPr lang="uk-UA" dirty="0"/>
              <a:t>Це автор, адміністратор або інша особа, що відповідає за ведення блогу та взаємодію з його аудиторією. На відміну від звичайного "веб-видавця", блогер часто виступає в ролі конкретного, впізнаваного комунікатора, що представляє певну точку зору або експертизу, створюючи бренд.</a:t>
            </a:r>
          </a:p>
          <a:p>
            <a:r>
              <a:rPr lang="uk-UA" dirty="0">
                <a:solidFill>
                  <a:srgbClr val="FFFF00"/>
                </a:solidFill>
              </a:rPr>
              <a:t>Автор</a:t>
            </a:r>
            <a:r>
              <a:rPr lang="uk-UA" dirty="0"/>
              <a:t> (</a:t>
            </a:r>
            <a:r>
              <a:rPr lang="tr-TR" dirty="0"/>
              <a:t>Author): </a:t>
            </a:r>
            <a:r>
              <a:rPr lang="uk-UA" dirty="0"/>
              <a:t>Це творець оригінального контенту. У контексті </a:t>
            </a:r>
            <a:r>
              <a:rPr lang="uk-UA" dirty="0" err="1"/>
              <a:t>блогінгу</a:t>
            </a:r>
            <a:r>
              <a:rPr lang="uk-UA" dirty="0"/>
              <a:t>, автор може бути блогером або одним із багатьох </a:t>
            </a:r>
            <a:r>
              <a:rPr lang="uk-UA" dirty="0" err="1"/>
              <a:t>контриб'юторів</a:t>
            </a:r>
            <a:r>
              <a:rPr lang="uk-UA" dirty="0"/>
              <a:t>, які пишуть для одного блогу, що належить, наприклад, </a:t>
            </a:r>
            <a:r>
              <a:rPr lang="uk-UA" dirty="0" err="1"/>
              <a:t>медіакомпанії</a:t>
            </a:r>
            <a:r>
              <a:rPr lang="uk-UA" dirty="0"/>
              <a:t>. Поняття "авторство" включає юридичні та етичні аспекти, пов'язані з правами власності на контент (авторське право).</a:t>
            </a:r>
          </a:p>
        </p:txBody>
      </p:sp>
    </p:spTree>
    <p:extLst>
      <p:ext uri="{BB962C8B-B14F-4D97-AF65-F5344CB8AC3E}">
        <p14:creationId xmlns:p14="http://schemas.microsoft.com/office/powerpoint/2010/main" val="4193345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86536E-2B3C-47F2-A4E4-DF328FD12F4F}"/>
              </a:ext>
            </a:extLst>
          </p:cNvPr>
          <p:cNvSpPr>
            <a:spLocks noGrp="1"/>
          </p:cNvSpPr>
          <p:nvPr>
            <p:ph type="title"/>
          </p:nvPr>
        </p:nvSpPr>
        <p:spPr/>
        <p:txBody>
          <a:bodyPr/>
          <a:lstStyle/>
          <a:p>
            <a:pPr algn="ctr"/>
            <a:r>
              <a:rPr lang="uk-UA" dirty="0"/>
              <a:t>Базові поняття</a:t>
            </a:r>
          </a:p>
        </p:txBody>
      </p:sp>
      <p:sp>
        <p:nvSpPr>
          <p:cNvPr id="3" name="Місце для вмісту 2">
            <a:extLst>
              <a:ext uri="{FF2B5EF4-FFF2-40B4-BE49-F238E27FC236}">
                <a16:creationId xmlns:a16="http://schemas.microsoft.com/office/drawing/2014/main" id="{B09C3FB3-D033-40F4-8604-0732CFD94909}"/>
              </a:ext>
            </a:extLst>
          </p:cNvPr>
          <p:cNvSpPr>
            <a:spLocks noGrp="1"/>
          </p:cNvSpPr>
          <p:nvPr>
            <p:ph idx="1"/>
          </p:nvPr>
        </p:nvSpPr>
        <p:spPr/>
        <p:txBody>
          <a:bodyPr>
            <a:normAutofit fontScale="92500" lnSpcReduction="10000"/>
          </a:bodyPr>
          <a:lstStyle/>
          <a:p>
            <a:pPr algn="just"/>
            <a:r>
              <a:rPr lang="uk-UA" dirty="0">
                <a:solidFill>
                  <a:srgbClr val="FFFF00"/>
                </a:solidFill>
              </a:rPr>
              <a:t>Пост</a:t>
            </a:r>
            <a:r>
              <a:rPr lang="uk-UA" dirty="0"/>
              <a:t> (</a:t>
            </a:r>
            <a:r>
              <a:rPr lang="tr-TR" dirty="0"/>
              <a:t>Post): </a:t>
            </a:r>
            <a:r>
              <a:rPr lang="uk-UA" dirty="0"/>
              <a:t>Це одиниця контенту, така як стаття, зображення, відео або інший мультимедійний матеріал, опублікована в блозі або на платформі соціальних медіа. Головна характеристика поста — його тимчасова фіксація у зворотному хронологічному порядку, що відрізняє його від статичної "сторінки" на веб-сайті.</a:t>
            </a:r>
          </a:p>
          <a:p>
            <a:pPr algn="just"/>
            <a:r>
              <a:rPr lang="tr-TR" dirty="0">
                <a:solidFill>
                  <a:srgbClr val="FFFF00"/>
                </a:solidFill>
              </a:rPr>
              <a:t>Site Title </a:t>
            </a:r>
            <a:r>
              <a:rPr lang="tr-TR" dirty="0"/>
              <a:t>(</a:t>
            </a:r>
            <a:r>
              <a:rPr lang="uk-UA" dirty="0"/>
              <a:t>Заголовок сайту): Це основний текстовий ідентифікатор веб-сайту в системі управління контентом (</a:t>
            </a:r>
            <a:r>
              <a:rPr lang="tr-TR" dirty="0"/>
              <a:t>CMS) </a:t>
            </a:r>
            <a:r>
              <a:rPr lang="uk-UA" dirty="0"/>
              <a:t>і браузері. Він відображається у верхній частині сторінки та є критично важливим елементом для </a:t>
            </a:r>
            <a:r>
              <a:rPr lang="tr-TR" dirty="0"/>
              <a:t>SEO (</a:t>
            </a:r>
            <a:r>
              <a:rPr lang="uk-UA" dirty="0"/>
              <a:t>пошукової оптимізації), оскільки допомагає пошуковим системам (наприклад, </a:t>
            </a:r>
            <a:r>
              <a:rPr lang="tr-TR" dirty="0"/>
              <a:t>Google) </a:t>
            </a:r>
            <a:r>
              <a:rPr lang="uk-UA" dirty="0"/>
              <a:t>та користувачам зрозуміти основну тематику ресурсу. Заголовок сайту часто є ключовим компонентом бренду.</a:t>
            </a:r>
          </a:p>
          <a:p>
            <a:pPr algn="just"/>
            <a:r>
              <a:rPr lang="tr-TR" dirty="0">
                <a:solidFill>
                  <a:srgbClr val="FFFF00"/>
                </a:solidFill>
              </a:rPr>
              <a:t>Tagline</a:t>
            </a:r>
            <a:r>
              <a:rPr lang="tr-TR" dirty="0"/>
              <a:t> (</a:t>
            </a:r>
            <a:r>
              <a:rPr lang="uk-UA" dirty="0"/>
              <a:t>Слоган, підзаголовок сайту): Це коротке, лаконічне речення або фраза, що розкриває суть, місію чи унікальну пропозицію веб-сайту. На відміну від заголовка, який є назвою, слоган  є додатковим описом, що допомагає відвідувачам швидко зрозуміти, про що сайт, і чи відповідає він їхнім інтересам. Ефективний слоган посилює бренд і покращує користувацький досвід.</a:t>
            </a:r>
          </a:p>
          <a:p>
            <a:endParaRPr lang="uk-UA" dirty="0"/>
          </a:p>
        </p:txBody>
      </p:sp>
    </p:spTree>
    <p:extLst>
      <p:ext uri="{BB962C8B-B14F-4D97-AF65-F5344CB8AC3E}">
        <p14:creationId xmlns:p14="http://schemas.microsoft.com/office/powerpoint/2010/main" val="2763025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9F4AB8-FD8F-4C0B-A12B-0AD5DD6A6BE7}"/>
              </a:ext>
            </a:extLst>
          </p:cNvPr>
          <p:cNvSpPr>
            <a:spLocks noGrp="1"/>
          </p:cNvSpPr>
          <p:nvPr>
            <p:ph type="title"/>
          </p:nvPr>
        </p:nvSpPr>
        <p:spPr/>
        <p:txBody>
          <a:bodyPr/>
          <a:lstStyle/>
          <a:p>
            <a:pPr algn="ctr"/>
            <a:r>
              <a:rPr lang="uk-UA" dirty="0"/>
              <a:t>Базові поняття</a:t>
            </a:r>
          </a:p>
        </p:txBody>
      </p:sp>
      <p:sp>
        <p:nvSpPr>
          <p:cNvPr id="3" name="Місце для вмісту 2">
            <a:extLst>
              <a:ext uri="{FF2B5EF4-FFF2-40B4-BE49-F238E27FC236}">
                <a16:creationId xmlns:a16="http://schemas.microsoft.com/office/drawing/2014/main" id="{6AF7ED30-C11F-4440-8343-FE1A01DF9E8B}"/>
              </a:ext>
            </a:extLst>
          </p:cNvPr>
          <p:cNvSpPr>
            <a:spLocks noGrp="1"/>
          </p:cNvSpPr>
          <p:nvPr>
            <p:ph idx="1"/>
          </p:nvPr>
        </p:nvSpPr>
        <p:spPr/>
        <p:txBody>
          <a:bodyPr>
            <a:normAutofit fontScale="92500" lnSpcReduction="10000"/>
          </a:bodyPr>
          <a:lstStyle/>
          <a:p>
            <a:pPr algn="just"/>
            <a:r>
              <a:rPr lang="tr-TR" dirty="0">
                <a:solidFill>
                  <a:srgbClr val="FFFF00"/>
                </a:solidFill>
              </a:rPr>
              <a:t>Call-to-Action</a:t>
            </a:r>
            <a:r>
              <a:rPr lang="tr-TR" dirty="0"/>
              <a:t> (CTA) (</a:t>
            </a:r>
            <a:r>
              <a:rPr lang="uk-UA" dirty="0"/>
              <a:t>Заклик до дії): Це маркетинговий елемент, розроблений для спонукання користувача до негайної, конкретної дії. </a:t>
            </a:r>
            <a:r>
              <a:rPr lang="tr-TR" dirty="0"/>
              <a:t>CTA </a:t>
            </a:r>
            <a:r>
              <a:rPr lang="uk-UA" dirty="0"/>
              <a:t>може бути реалізований у різних формах, таких як кнопки ("Купити", "Завантажити"), текст ("Підпишіться на нашу розсилку"), або інтерактивні елементи. Його мета — конвертувати відвідувача на сайті у </a:t>
            </a:r>
            <a:r>
              <a:rPr lang="uk-UA" dirty="0" err="1"/>
              <a:t>ліда</a:t>
            </a:r>
            <a:r>
              <a:rPr lang="uk-UA" dirty="0"/>
              <a:t>, клієнта чи підписника.</a:t>
            </a:r>
          </a:p>
          <a:p>
            <a:pPr algn="just"/>
            <a:r>
              <a:rPr lang="tr-TR" dirty="0">
                <a:solidFill>
                  <a:srgbClr val="FFFF00"/>
                </a:solidFill>
              </a:rPr>
              <a:t>Gravatar</a:t>
            </a:r>
            <a:r>
              <a:rPr lang="tr-TR" dirty="0"/>
              <a:t> (</a:t>
            </a:r>
            <a:r>
              <a:rPr lang="uk-UA" dirty="0" err="1"/>
              <a:t>Глобально</a:t>
            </a:r>
            <a:r>
              <a:rPr lang="uk-UA" dirty="0"/>
              <a:t> визнаний аватар): Це сервіс, який дозволяє користувачу використовувати один і той же аватар (зображення профілю) на різних веб-сайтах і платформах, що підтримують цю функцію. </a:t>
            </a:r>
            <a:r>
              <a:rPr lang="tr-TR" dirty="0"/>
              <a:t>Gravatar </a:t>
            </a:r>
            <a:r>
              <a:rPr lang="uk-UA" dirty="0"/>
              <a:t>прив'язує зображення до електронної пошти користувача, забезпечуючи його </a:t>
            </a:r>
            <a:r>
              <a:rPr lang="uk-UA" dirty="0" err="1"/>
              <a:t>впізнаваність</a:t>
            </a:r>
            <a:r>
              <a:rPr lang="uk-UA" dirty="0"/>
              <a:t> в коментарях, на форумах і в блогах, що сприяє формуванню особистого бренду і довіри.</a:t>
            </a:r>
          </a:p>
          <a:p>
            <a:pPr algn="just"/>
            <a:r>
              <a:rPr lang="tr-TR" dirty="0">
                <a:solidFill>
                  <a:srgbClr val="FFFF00"/>
                </a:solidFill>
              </a:rPr>
              <a:t>Incoming Links </a:t>
            </a:r>
            <a:r>
              <a:rPr lang="tr-TR" dirty="0"/>
              <a:t>(</a:t>
            </a:r>
            <a:r>
              <a:rPr lang="uk-UA" dirty="0"/>
              <a:t>Вхідні посилання): Це гіперпосилання, що ведуть з одного веб-сайту на інший. Вони також відомі як зворотні посилання (</a:t>
            </a:r>
            <a:r>
              <a:rPr lang="tr-TR" dirty="0"/>
              <a:t>backlinks). </a:t>
            </a:r>
            <a:r>
              <a:rPr lang="uk-UA" dirty="0"/>
              <a:t>Вхідні посилання відіграють ключову роль у </a:t>
            </a:r>
            <a:r>
              <a:rPr lang="tr-TR" dirty="0"/>
              <a:t>SEO, </a:t>
            </a:r>
            <a:r>
              <a:rPr lang="uk-UA" dirty="0"/>
              <a:t>оскільки пошукові системи розцінюють їх як "голоси" довіри та авторитету. Чим більше якісних вхідних посилань має сайт, тим вищим є його авторитет (</a:t>
            </a:r>
            <a:r>
              <a:rPr lang="tr-TR" dirty="0"/>
              <a:t>Domain Authority), </a:t>
            </a:r>
            <a:r>
              <a:rPr lang="uk-UA" dirty="0"/>
              <a:t>що позитивно впливає на його позиції в результатах пошуку.</a:t>
            </a:r>
          </a:p>
        </p:txBody>
      </p:sp>
    </p:spTree>
    <p:extLst>
      <p:ext uri="{BB962C8B-B14F-4D97-AF65-F5344CB8AC3E}">
        <p14:creationId xmlns:p14="http://schemas.microsoft.com/office/powerpoint/2010/main" val="3441103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6BEF8B-2BB6-4DA1-9A06-445017F4864F}"/>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4100252B-738E-4F01-B901-E573BA161419}"/>
              </a:ext>
            </a:extLst>
          </p:cNvPr>
          <p:cNvSpPr>
            <a:spLocks noGrp="1"/>
          </p:cNvSpPr>
          <p:nvPr>
            <p:ph idx="1"/>
          </p:nvPr>
        </p:nvSpPr>
        <p:spPr/>
        <p:txBody>
          <a:bodyPr/>
          <a:lstStyle/>
          <a:p>
            <a:pPr algn="just"/>
            <a:r>
              <a:rPr lang="tr-TR" dirty="0"/>
              <a:t>Referral Links </a:t>
            </a:r>
            <a:r>
              <a:rPr lang="uk-UA" dirty="0" err="1">
                <a:solidFill>
                  <a:srgbClr val="FFFF00"/>
                </a:solidFill>
              </a:rPr>
              <a:t>Реферальне</a:t>
            </a:r>
            <a:r>
              <a:rPr lang="uk-UA" dirty="0">
                <a:solidFill>
                  <a:srgbClr val="FFFF00"/>
                </a:solidFill>
              </a:rPr>
              <a:t> посилання </a:t>
            </a:r>
            <a:r>
              <a:rPr lang="uk-UA" dirty="0"/>
              <a:t>— це вхідне гіперпосилання з іншого веб-ресурсу, яке спрямовує трафік на ваш сайт. У науковому контексті, </a:t>
            </a:r>
            <a:r>
              <a:rPr lang="uk-UA" dirty="0" err="1"/>
              <a:t>реферальні</a:t>
            </a:r>
            <a:r>
              <a:rPr lang="uk-UA" dirty="0"/>
              <a:t> посилання розглядаються як важливий індикатор довіри та авторитету у пошукових системах (</a:t>
            </a:r>
            <a:r>
              <a:rPr lang="tr-TR" dirty="0"/>
              <a:t>Google, Bing). </a:t>
            </a:r>
            <a:r>
              <a:rPr lang="uk-UA" dirty="0"/>
              <a:t>Кожне якісне </a:t>
            </a:r>
            <a:r>
              <a:rPr lang="uk-UA" dirty="0" err="1"/>
              <a:t>реферальне</a:t>
            </a:r>
            <a:r>
              <a:rPr lang="uk-UA" dirty="0"/>
              <a:t> посилання є "голосом" за ваш контент, що допомагає покращити його позиції в пошуковій видачі. Їхня цінність вимірюється не лише кількістю, але й авторитетом сайту-джерела.</a:t>
            </a:r>
          </a:p>
          <a:p>
            <a:pPr algn="just"/>
            <a:r>
              <a:rPr lang="tr-TR" dirty="0"/>
              <a:t>Web Design</a:t>
            </a:r>
            <a:r>
              <a:rPr lang="uk-UA" dirty="0"/>
              <a:t> </a:t>
            </a:r>
            <a:r>
              <a:rPr lang="uk-UA" dirty="0" err="1">
                <a:solidFill>
                  <a:srgbClr val="FFFF00"/>
                </a:solidFill>
              </a:rPr>
              <a:t>Вебдизайн</a:t>
            </a:r>
            <a:r>
              <a:rPr lang="uk-UA" dirty="0"/>
              <a:t> — це процес візуального та функціонального </a:t>
            </a:r>
            <a:r>
              <a:rPr lang="uk-UA" dirty="0" err="1"/>
              <a:t>проєктування</a:t>
            </a:r>
            <a:r>
              <a:rPr lang="uk-UA" dirty="0"/>
              <a:t> веб-сайту, який включає структуру, навігацію, </a:t>
            </a:r>
            <a:r>
              <a:rPr lang="uk-UA" dirty="0" err="1"/>
              <a:t>типографіку</a:t>
            </a:r>
            <a:r>
              <a:rPr lang="uk-UA" dirty="0"/>
              <a:t>, колірну палітру та інтерактивні елементи. Це не просто "полотно", а комплексна дисципліна, що поєднує естетику та юзабіліті (зручність для користувача). У контексті </a:t>
            </a:r>
            <a:r>
              <a:rPr lang="uk-UA" dirty="0" err="1"/>
              <a:t>блогінгу</a:t>
            </a:r>
            <a:r>
              <a:rPr lang="uk-UA" dirty="0"/>
              <a:t>, </a:t>
            </a:r>
            <a:r>
              <a:rPr lang="uk-UA" dirty="0" err="1"/>
              <a:t>вебдизайн</a:t>
            </a:r>
            <a:r>
              <a:rPr lang="uk-UA" dirty="0"/>
              <a:t> відіграє ключову роль у формуванні першого враження та утриманні аудиторії.</a:t>
            </a:r>
          </a:p>
        </p:txBody>
      </p:sp>
    </p:spTree>
    <p:extLst>
      <p:ext uri="{BB962C8B-B14F-4D97-AF65-F5344CB8AC3E}">
        <p14:creationId xmlns:p14="http://schemas.microsoft.com/office/powerpoint/2010/main" val="1189398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26F9CC-7D37-4F01-9DC3-26958F1915A2}"/>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BE587A1E-673D-4CEE-89DB-9FDC9684060D}"/>
              </a:ext>
            </a:extLst>
          </p:cNvPr>
          <p:cNvSpPr>
            <a:spLocks noGrp="1"/>
          </p:cNvSpPr>
          <p:nvPr>
            <p:ph idx="1"/>
          </p:nvPr>
        </p:nvSpPr>
        <p:spPr/>
        <p:txBody>
          <a:bodyPr>
            <a:normAutofit fontScale="85000" lnSpcReduction="10000"/>
          </a:bodyPr>
          <a:lstStyle/>
          <a:p>
            <a:pPr algn="just"/>
            <a:r>
              <a:rPr lang="uk-UA" b="1" dirty="0">
                <a:solidFill>
                  <a:srgbClr val="FFFF00"/>
                </a:solidFill>
                <a:effectLst/>
              </a:rPr>
              <a:t>Блог</a:t>
            </a:r>
            <a:r>
              <a:rPr lang="uk-UA" dirty="0">
                <a:effectLst/>
              </a:rPr>
              <a:t> — це веб-сайт, який складається з дописів (постів), що відображаються у зворотному хронологічному порядку, тобто найновіший допис з’являється нагорі сторінки. </a:t>
            </a:r>
          </a:p>
          <a:p>
            <a:pPr marL="0" indent="0" algn="just">
              <a:buNone/>
            </a:pPr>
            <a:r>
              <a:rPr lang="uk-UA" dirty="0">
                <a:effectLst/>
              </a:rPr>
              <a:t>Сучасні блоги можуть мати різні форми, але традиційна модель блогу включає наступні елементи:</a:t>
            </a:r>
          </a:p>
          <a:p>
            <a:pPr algn="just">
              <a:buFont typeface="Arial" panose="020B0604020202020204" pitchFamily="34" charset="0"/>
              <a:buChar char="•"/>
            </a:pPr>
            <a:r>
              <a:rPr lang="uk-UA" b="1" dirty="0">
                <a:solidFill>
                  <a:srgbClr val="FFFF00"/>
                </a:solidFill>
              </a:rPr>
              <a:t>Пости</a:t>
            </a:r>
            <a:r>
              <a:rPr lang="uk-UA" dirty="0"/>
              <a:t>: Блог складається з записів (постів), які публікуються у зворотному хронологічному порядку, що забезпечує появу найновішого контенту вгорі сторінки.</a:t>
            </a:r>
          </a:p>
          <a:p>
            <a:pPr algn="just">
              <a:buFont typeface="Arial" panose="020B0604020202020204" pitchFamily="34" charset="0"/>
              <a:buChar char="•"/>
            </a:pPr>
            <a:r>
              <a:rPr lang="uk-UA" b="1" dirty="0">
                <a:solidFill>
                  <a:srgbClr val="FFFF00"/>
                </a:solidFill>
              </a:rPr>
              <a:t>Функція коментування</a:t>
            </a:r>
            <a:r>
              <a:rPr lang="uk-UA" dirty="0"/>
              <a:t>: Блог включає можливість для читачів залишати коментарі до дописів. Коментарі забезпечують інтерактивність, сприяють дискусіям і допомагають будувати відносини між блогером та його спільнотою читачів.</a:t>
            </a:r>
          </a:p>
          <a:p>
            <a:pPr algn="just">
              <a:buFont typeface="Arial" panose="020B0604020202020204" pitchFamily="34" charset="0"/>
              <a:buChar char="•"/>
            </a:pPr>
            <a:r>
              <a:rPr lang="uk-UA" b="1" dirty="0">
                <a:solidFill>
                  <a:srgbClr val="FFFF00"/>
                </a:solidFill>
              </a:rPr>
              <a:t>Посилання</a:t>
            </a:r>
            <a:r>
              <a:rPr lang="uk-UA" dirty="0"/>
              <a:t>: Посилання в блозі дозволяють читачам знаходити додаткову інформацію як усередині блогу, так і на інших блогах чи веб-сайтах. Посилання є ще одним інтерактивним інструментом і дозволяють блогеру встановлювати зв’язки з іншими блогерами та власниками веб-сайтів, спрямовуючи трафік на їхні ресурси.</a:t>
            </a:r>
          </a:p>
          <a:p>
            <a:pPr algn="just">
              <a:buFont typeface="Arial" panose="020B0604020202020204" pitchFamily="34" charset="0"/>
              <a:buChar char="•"/>
            </a:pPr>
            <a:r>
              <a:rPr lang="uk-UA" b="1" dirty="0">
                <a:solidFill>
                  <a:srgbClr val="FFFF00"/>
                </a:solidFill>
              </a:rPr>
              <a:t>Архіви</a:t>
            </a:r>
            <a:r>
              <a:rPr lang="uk-UA" dirty="0"/>
              <a:t>: Блог містить архів усіх дописів, опублікованих з моменту його створення, що полегшує пошук старих матеріалів.</a:t>
            </a:r>
          </a:p>
          <a:p>
            <a:endParaRPr lang="uk-UA" dirty="0"/>
          </a:p>
        </p:txBody>
      </p:sp>
    </p:spTree>
    <p:extLst>
      <p:ext uri="{BB962C8B-B14F-4D97-AF65-F5344CB8AC3E}">
        <p14:creationId xmlns:p14="http://schemas.microsoft.com/office/powerpoint/2010/main" val="3095158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0C61DF-DFDF-4FD4-8122-575E46E3B95A}"/>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1CE0046C-5DA9-4C62-A849-53B61E0498FB}"/>
              </a:ext>
            </a:extLst>
          </p:cNvPr>
          <p:cNvSpPr>
            <a:spLocks noGrp="1"/>
          </p:cNvSpPr>
          <p:nvPr>
            <p:ph idx="1"/>
          </p:nvPr>
        </p:nvSpPr>
        <p:spPr/>
        <p:txBody>
          <a:bodyPr>
            <a:normAutofit fontScale="92500"/>
          </a:bodyPr>
          <a:lstStyle/>
          <a:p>
            <a:pPr algn="just"/>
            <a:r>
              <a:rPr lang="tr-TR" b="1" dirty="0">
                <a:solidFill>
                  <a:srgbClr val="FFFF00"/>
                </a:solidFill>
              </a:rPr>
              <a:t>Publish (</a:t>
            </a:r>
            <a:r>
              <a:rPr lang="uk-UA" b="1" dirty="0">
                <a:solidFill>
                  <a:srgbClr val="FFFF00"/>
                </a:solidFill>
              </a:rPr>
              <a:t>Публікація)</a:t>
            </a:r>
            <a:r>
              <a:rPr lang="uk-UA" dirty="0">
                <a:solidFill>
                  <a:srgbClr val="FFFF00"/>
                </a:solidFill>
              </a:rPr>
              <a:t> Публікація </a:t>
            </a:r>
            <a:r>
              <a:rPr lang="uk-UA" dirty="0"/>
              <a:t>— це </a:t>
            </a:r>
            <a:r>
              <a:rPr lang="uk-UA" b="1" dirty="0"/>
              <a:t>фінальний етап у процесі створення контенту</a:t>
            </a:r>
            <a:r>
              <a:rPr lang="uk-UA" dirty="0"/>
              <a:t>, коли матеріал (пост, сторінка) стає </a:t>
            </a:r>
            <a:r>
              <a:rPr lang="uk-UA" b="1" dirty="0"/>
              <a:t>доступним для перегляду широкій публіці</a:t>
            </a:r>
            <a:r>
              <a:rPr lang="uk-UA" dirty="0"/>
              <a:t> в Інтернеті. Це формальний акт, який змінює статус контенту з чернетки (</a:t>
            </a:r>
            <a:r>
              <a:rPr lang="tr-TR" dirty="0"/>
              <a:t>Draft) </a:t>
            </a:r>
            <a:r>
              <a:rPr lang="uk-UA" dirty="0"/>
              <a:t>на активний (</a:t>
            </a:r>
            <a:r>
              <a:rPr lang="tr-TR" dirty="0"/>
              <a:t>Published), </a:t>
            </a:r>
            <a:r>
              <a:rPr lang="uk-UA" dirty="0"/>
              <a:t>роблячи його видимим для відвідувачів та індексованим для пошукових систем.</a:t>
            </a:r>
          </a:p>
          <a:p>
            <a:pPr algn="just"/>
            <a:r>
              <a:rPr lang="tr-TR" b="1" dirty="0">
                <a:solidFill>
                  <a:srgbClr val="FFFF00"/>
                </a:solidFill>
              </a:rPr>
              <a:t>Draft (</a:t>
            </a:r>
            <a:r>
              <a:rPr lang="uk-UA" b="1" dirty="0">
                <a:solidFill>
                  <a:srgbClr val="FFFF00"/>
                </a:solidFill>
              </a:rPr>
              <a:t>Чернетка)</a:t>
            </a:r>
            <a:r>
              <a:rPr lang="uk-UA" dirty="0">
                <a:solidFill>
                  <a:srgbClr val="FFFF00"/>
                </a:solidFill>
              </a:rPr>
              <a:t> Чернетка</a:t>
            </a:r>
            <a:r>
              <a:rPr lang="uk-UA" dirty="0"/>
              <a:t> — це </a:t>
            </a:r>
            <a:r>
              <a:rPr lang="uk-UA" b="1" dirty="0"/>
              <a:t>незавершений або тимчасово прихований контент</a:t>
            </a:r>
            <a:r>
              <a:rPr lang="uk-UA" dirty="0"/>
              <a:t>, який зберігається в системі управління, але </a:t>
            </a:r>
            <a:r>
              <a:rPr lang="uk-UA" b="1" dirty="0"/>
              <a:t>не є видимим для загальнодоступної аудиторії</a:t>
            </a:r>
            <a:r>
              <a:rPr lang="uk-UA" dirty="0"/>
              <a:t>. У режимі чернетки контент може бути переглянутий лише адміністраторами або авторами з відповідними правами доступу, що дозволяє працювати над матеріалом без ризику його передчасної публікації.</a:t>
            </a:r>
          </a:p>
          <a:p>
            <a:pPr algn="just"/>
            <a:r>
              <a:rPr lang="tr-TR" b="1" dirty="0">
                <a:solidFill>
                  <a:srgbClr val="FFFF00"/>
                </a:solidFill>
              </a:rPr>
              <a:t>Pages (</a:t>
            </a:r>
            <a:r>
              <a:rPr lang="uk-UA" b="1" dirty="0">
                <a:solidFill>
                  <a:srgbClr val="FFFF00"/>
                </a:solidFill>
              </a:rPr>
              <a:t>Сторінки)</a:t>
            </a:r>
            <a:r>
              <a:rPr lang="uk-UA" dirty="0">
                <a:solidFill>
                  <a:srgbClr val="FFFF00"/>
                </a:solidFill>
              </a:rPr>
              <a:t> Сторінки </a:t>
            </a:r>
            <a:r>
              <a:rPr lang="uk-UA" dirty="0"/>
              <a:t>— це </a:t>
            </a:r>
            <a:r>
              <a:rPr lang="uk-UA" b="1" dirty="0"/>
              <a:t>формат контенту в системі управління, що зазвичай містить статичну або </a:t>
            </a:r>
            <a:r>
              <a:rPr lang="uk-UA" b="1" dirty="0" err="1"/>
              <a:t>рідко</a:t>
            </a:r>
            <a:r>
              <a:rPr lang="uk-UA" b="1" dirty="0"/>
              <a:t> </a:t>
            </a:r>
            <a:r>
              <a:rPr lang="uk-UA" b="1" dirty="0" err="1"/>
              <a:t>оновлювану</a:t>
            </a:r>
            <a:r>
              <a:rPr lang="uk-UA" b="1" dirty="0"/>
              <a:t> інформацію</a:t>
            </a:r>
            <a:r>
              <a:rPr lang="uk-UA" dirty="0"/>
              <a:t> і не відображається у хронологічній стрічці блогу. Типовими прикладами є "Про нас", "Контакти" або "Політика конфіденційності". Вони є ключовими елементами навігації, що забезпечують постійний доступ до важливої інформації про сайт.</a:t>
            </a:r>
          </a:p>
          <a:p>
            <a:endParaRPr lang="uk-UA" dirty="0"/>
          </a:p>
        </p:txBody>
      </p:sp>
    </p:spTree>
    <p:extLst>
      <p:ext uri="{BB962C8B-B14F-4D97-AF65-F5344CB8AC3E}">
        <p14:creationId xmlns:p14="http://schemas.microsoft.com/office/powerpoint/2010/main" val="1409808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CC3CF-0C0C-42D4-A3F1-9B4A5BEBBE14}"/>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8E83E6E4-7721-4E34-A030-9C0342CF5746}"/>
              </a:ext>
            </a:extLst>
          </p:cNvPr>
          <p:cNvSpPr>
            <a:spLocks noGrp="1"/>
          </p:cNvSpPr>
          <p:nvPr>
            <p:ph idx="1"/>
          </p:nvPr>
        </p:nvSpPr>
        <p:spPr/>
        <p:txBody>
          <a:bodyPr>
            <a:normAutofit fontScale="92500"/>
          </a:bodyPr>
          <a:lstStyle/>
          <a:p>
            <a:r>
              <a:rPr lang="tr-TR" b="1" dirty="0"/>
              <a:t>Link Dump (</a:t>
            </a:r>
            <a:r>
              <a:rPr lang="uk-UA" b="1" dirty="0"/>
              <a:t>Скидання посилань)</a:t>
            </a:r>
            <a:r>
              <a:rPr lang="uk-UA" dirty="0"/>
              <a:t> Це термін, що описує </a:t>
            </a:r>
            <a:r>
              <a:rPr lang="uk-UA" b="1" dirty="0"/>
              <a:t>непрофесійну та неестетичну практику вставляння необроблених </a:t>
            </a:r>
            <a:r>
              <a:rPr lang="tr-TR" b="1" dirty="0"/>
              <a:t>URL-</a:t>
            </a:r>
            <a:r>
              <a:rPr lang="uk-UA" b="1" dirty="0"/>
              <a:t>адрес</a:t>
            </a:r>
            <a:r>
              <a:rPr lang="uk-UA" dirty="0"/>
              <a:t> без використання гіперпосилань, що відповідають веб-стандартам. Це порушує принципи </a:t>
            </a:r>
            <a:r>
              <a:rPr lang="uk-UA" b="1" dirty="0"/>
              <a:t>юзабіліті та читабельності</a:t>
            </a:r>
            <a:r>
              <a:rPr lang="uk-UA" dirty="0"/>
              <a:t>, оскільки текст стає незрозумілим, а посилання не є </a:t>
            </a:r>
            <a:r>
              <a:rPr lang="uk-UA" dirty="0" err="1"/>
              <a:t>клікабельним</a:t>
            </a:r>
            <a:r>
              <a:rPr lang="uk-UA" dirty="0"/>
              <a:t> або зрозумілим з першого погляду.</a:t>
            </a:r>
          </a:p>
          <a:p>
            <a:r>
              <a:rPr lang="tr-TR" b="1" dirty="0"/>
              <a:t>User (</a:t>
            </a:r>
            <a:r>
              <a:rPr lang="uk-UA" b="1" dirty="0"/>
              <a:t>Користувач)</a:t>
            </a:r>
            <a:r>
              <a:rPr lang="uk-UA" dirty="0"/>
              <a:t> Користувач — це </a:t>
            </a:r>
            <a:r>
              <a:rPr lang="uk-UA" b="1" dirty="0"/>
              <a:t>суб'єкт, який взаємодіє з веб-ресурсом</a:t>
            </a:r>
            <a:r>
              <a:rPr lang="uk-UA" dirty="0"/>
              <a:t>. У науковому контексті, це визначення розширюється для аналізу поведінкових </a:t>
            </a:r>
            <a:r>
              <a:rPr lang="uk-UA" dirty="0" err="1"/>
              <a:t>патернів</a:t>
            </a:r>
            <a:r>
              <a:rPr lang="uk-UA" dirty="0"/>
              <a:t>, мотивації та потреб різних груп користувачів (наприклад, </a:t>
            </a:r>
            <a:r>
              <a:rPr lang="uk-UA" b="1" dirty="0"/>
              <a:t>активні користувачі</a:t>
            </a:r>
            <a:r>
              <a:rPr lang="uk-UA" dirty="0"/>
              <a:t>, </a:t>
            </a:r>
            <a:r>
              <a:rPr lang="uk-UA" b="1" dirty="0"/>
              <a:t>споживачі контенту</a:t>
            </a:r>
            <a:r>
              <a:rPr lang="uk-UA" dirty="0"/>
              <a:t>, </a:t>
            </a:r>
            <a:r>
              <a:rPr lang="uk-UA" b="1" dirty="0"/>
              <a:t>цільова аудиторія</a:t>
            </a:r>
            <a:r>
              <a:rPr lang="uk-UA" dirty="0"/>
              <a:t>).</a:t>
            </a:r>
          </a:p>
          <a:p>
            <a:r>
              <a:rPr lang="tr-TR" b="1" dirty="0"/>
              <a:t>Blog Echo Chamber (</a:t>
            </a:r>
            <a:r>
              <a:rPr lang="uk-UA" b="1" dirty="0"/>
              <a:t>Ефект "</a:t>
            </a:r>
            <a:r>
              <a:rPr lang="uk-UA" b="1" dirty="0" err="1"/>
              <a:t>ехо</a:t>
            </a:r>
            <a:r>
              <a:rPr lang="uk-UA" b="1" dirty="0"/>
              <a:t>-камери" в блогах)</a:t>
            </a:r>
            <a:r>
              <a:rPr lang="uk-UA" dirty="0"/>
              <a:t> Ефект "</a:t>
            </a:r>
            <a:r>
              <a:rPr lang="uk-UA" dirty="0" err="1"/>
              <a:t>ехо</a:t>
            </a:r>
            <a:r>
              <a:rPr lang="uk-UA" dirty="0"/>
              <a:t>-камери" — це </a:t>
            </a:r>
            <a:r>
              <a:rPr lang="uk-UA" b="1" dirty="0"/>
              <a:t>комунікаційний феномен, при якому ідеї та думки підсилюються та підтверджуються</a:t>
            </a:r>
            <a:r>
              <a:rPr lang="uk-UA" dirty="0"/>
              <a:t> в межах певної групи, оскільки учасники спілкуються лише з тими, хто має схожі погляди. У контексті </a:t>
            </a:r>
            <a:r>
              <a:rPr lang="uk-UA" dirty="0" err="1"/>
              <a:t>блогінгу</a:t>
            </a:r>
            <a:r>
              <a:rPr lang="uk-UA" dirty="0"/>
              <a:t>, це призводить до того, що блогери поширюють контент інших, схожих на себе авторів, ігноруючи протилежні точки зору, що обмежує різноманітність ідей.</a:t>
            </a:r>
          </a:p>
          <a:p>
            <a:endParaRPr lang="uk-UA" dirty="0"/>
          </a:p>
        </p:txBody>
      </p:sp>
    </p:spTree>
    <p:extLst>
      <p:ext uri="{BB962C8B-B14F-4D97-AF65-F5344CB8AC3E}">
        <p14:creationId xmlns:p14="http://schemas.microsoft.com/office/powerpoint/2010/main" val="3726978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A624F5-1265-4262-923B-2A8765BD86B6}"/>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E525B3F1-ABCB-42D7-8D86-27929D3143A1}"/>
              </a:ext>
            </a:extLst>
          </p:cNvPr>
          <p:cNvSpPr>
            <a:spLocks noGrp="1"/>
          </p:cNvSpPr>
          <p:nvPr>
            <p:ph idx="1"/>
          </p:nvPr>
        </p:nvSpPr>
        <p:spPr/>
        <p:txBody>
          <a:bodyPr/>
          <a:lstStyle/>
          <a:p>
            <a:pPr algn="just"/>
            <a:r>
              <a:rPr lang="tr-TR" b="1" dirty="0"/>
              <a:t>Sharing (</a:t>
            </a:r>
            <a:r>
              <a:rPr lang="uk-UA" b="1" dirty="0"/>
              <a:t>Поширення контенту)</a:t>
            </a:r>
            <a:r>
              <a:rPr lang="uk-UA" dirty="0"/>
              <a:t> Поширення — це </a:t>
            </a:r>
            <a:r>
              <a:rPr lang="uk-UA" b="1" dirty="0"/>
              <a:t>процес передачі контенту від одного користувача до іншого</a:t>
            </a:r>
            <a:r>
              <a:rPr lang="uk-UA" dirty="0"/>
              <a:t> через соціальні мережі, електронну пошту або інші онлайн-платформи. У контексті </a:t>
            </a:r>
            <a:r>
              <a:rPr lang="uk-UA" dirty="0" err="1"/>
              <a:t>блогінгу</a:t>
            </a:r>
            <a:r>
              <a:rPr lang="uk-UA" dirty="0"/>
              <a:t>, це ключова дія, що підвищує </a:t>
            </a:r>
            <a:r>
              <a:rPr lang="uk-UA" b="1" dirty="0"/>
              <a:t>видимість та охоплення</a:t>
            </a:r>
            <a:r>
              <a:rPr lang="uk-UA" dirty="0"/>
              <a:t> контенту. Це акт, що перетворює статичний контент на динамічний елемент мережевої взаємодії.</a:t>
            </a:r>
          </a:p>
          <a:p>
            <a:pPr algn="just"/>
            <a:r>
              <a:rPr lang="tr-TR" b="1" dirty="0"/>
              <a:t>Curation (</a:t>
            </a:r>
            <a:r>
              <a:rPr lang="uk-UA" b="1" dirty="0" err="1"/>
              <a:t>Курація</a:t>
            </a:r>
            <a:r>
              <a:rPr lang="uk-UA" b="1" dirty="0"/>
              <a:t> контенту)</a:t>
            </a:r>
            <a:r>
              <a:rPr lang="uk-UA" dirty="0"/>
              <a:t> </a:t>
            </a:r>
            <a:r>
              <a:rPr lang="uk-UA" dirty="0" err="1"/>
              <a:t>Курація</a:t>
            </a:r>
            <a:r>
              <a:rPr lang="uk-UA" dirty="0"/>
              <a:t> — це </a:t>
            </a:r>
            <a:r>
              <a:rPr lang="uk-UA" b="1" dirty="0"/>
              <a:t>активна діяльність з відбору, систематизації та надання цінного контенту</a:t>
            </a:r>
            <a:r>
              <a:rPr lang="uk-UA" dirty="0"/>
              <a:t>, створеного іншими. Блогер, який займається </a:t>
            </a:r>
            <a:r>
              <a:rPr lang="uk-UA" dirty="0" err="1"/>
              <a:t>курацією</a:t>
            </a:r>
            <a:r>
              <a:rPr lang="uk-UA" dirty="0"/>
              <a:t>, виконує роль "фільтра", що допомагає своїй аудиторії орієнтуватися у великому обсязі інформації, часто додаючи власний коментар або контекст. Це важливий елемент сучасної інфографіки та </a:t>
            </a:r>
            <a:r>
              <a:rPr lang="uk-UA" dirty="0" err="1"/>
              <a:t>інфлюенсерського</a:t>
            </a:r>
            <a:r>
              <a:rPr lang="uk-UA" dirty="0"/>
              <a:t> маркетингу.</a:t>
            </a:r>
          </a:p>
          <a:p>
            <a:endParaRPr lang="uk-UA" dirty="0"/>
          </a:p>
        </p:txBody>
      </p:sp>
    </p:spTree>
    <p:extLst>
      <p:ext uri="{BB962C8B-B14F-4D97-AF65-F5344CB8AC3E}">
        <p14:creationId xmlns:p14="http://schemas.microsoft.com/office/powerpoint/2010/main" val="1565651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912648-3767-4D46-93C1-DFD9F36DF98D}"/>
              </a:ext>
            </a:extLst>
          </p:cNvPr>
          <p:cNvSpPr>
            <a:spLocks noGrp="1"/>
          </p:cNvSpPr>
          <p:nvPr>
            <p:ph type="title"/>
          </p:nvPr>
        </p:nvSpPr>
        <p:spPr/>
        <p:txBody>
          <a:bodyPr/>
          <a:lstStyle/>
          <a:p>
            <a:pPr algn="ctr"/>
            <a:r>
              <a:rPr lang="ru-RU" dirty="0"/>
              <a:t>ХАРАКТЕРИСТИКИ ВЕБЛОГІВ</a:t>
            </a:r>
            <a:endParaRPr lang="uk-UA" dirty="0"/>
          </a:p>
        </p:txBody>
      </p:sp>
      <p:sp>
        <p:nvSpPr>
          <p:cNvPr id="3" name="Місце для вмісту 2">
            <a:extLst>
              <a:ext uri="{FF2B5EF4-FFF2-40B4-BE49-F238E27FC236}">
                <a16:creationId xmlns:a16="http://schemas.microsoft.com/office/drawing/2014/main" id="{ACCD030D-9B1B-4629-B2C9-1CEA7B3E3C1B}"/>
              </a:ext>
            </a:extLst>
          </p:cNvPr>
          <p:cNvSpPr>
            <a:spLocks noGrp="1"/>
          </p:cNvSpPr>
          <p:nvPr>
            <p:ph idx="1"/>
          </p:nvPr>
        </p:nvSpPr>
        <p:spPr/>
        <p:txBody>
          <a:bodyPr>
            <a:normAutofit/>
          </a:bodyPr>
          <a:lstStyle/>
          <a:p>
            <a:pPr marL="0" indent="0" algn="just">
              <a:buNone/>
            </a:pPr>
            <a:r>
              <a:rPr lang="ru-RU" sz="2000" dirty="0"/>
              <a:t>Блоги </a:t>
            </a:r>
            <a:r>
              <a:rPr lang="ru-RU" sz="2000" dirty="0" err="1"/>
              <a:t>характеризуються</a:t>
            </a:r>
            <a:r>
              <a:rPr lang="ru-RU" sz="2000" dirty="0"/>
              <a:t> </a:t>
            </a:r>
            <a:r>
              <a:rPr lang="ru-RU" sz="2000" dirty="0" err="1"/>
              <a:t>наступними</a:t>
            </a:r>
            <a:r>
              <a:rPr lang="ru-RU" sz="2000" dirty="0"/>
              <a:t> рисами:</a:t>
            </a:r>
          </a:p>
          <a:p>
            <a:pPr algn="just"/>
            <a:r>
              <a:rPr lang="ru-RU" sz="2000" dirty="0" err="1">
                <a:solidFill>
                  <a:srgbClr val="FFFF00"/>
                </a:solidFill>
              </a:rPr>
              <a:t>Призначені</a:t>
            </a:r>
            <a:r>
              <a:rPr lang="ru-RU" sz="2000" dirty="0">
                <a:solidFill>
                  <a:srgbClr val="FFFF00"/>
                </a:solidFill>
              </a:rPr>
              <a:t> для </a:t>
            </a:r>
            <a:r>
              <a:rPr lang="ru-RU" sz="2000" dirty="0" err="1">
                <a:solidFill>
                  <a:srgbClr val="FFFF00"/>
                </a:solidFill>
              </a:rPr>
              <a:t>загального</a:t>
            </a:r>
            <a:r>
              <a:rPr lang="ru-RU" sz="2000" dirty="0">
                <a:solidFill>
                  <a:srgbClr val="FFFF00"/>
                </a:solidFill>
              </a:rPr>
              <a:t> </a:t>
            </a:r>
            <a:r>
              <a:rPr lang="ru-RU" sz="2000" dirty="0" err="1">
                <a:solidFill>
                  <a:srgbClr val="FFFF00"/>
                </a:solidFill>
              </a:rPr>
              <a:t>користування</a:t>
            </a:r>
            <a:r>
              <a:rPr lang="ru-RU" sz="2000" dirty="0"/>
              <a:t>: Блоги </a:t>
            </a:r>
            <a:r>
              <a:rPr lang="ru-RU" sz="2000" dirty="0" err="1"/>
              <a:t>створені</a:t>
            </a:r>
            <a:r>
              <a:rPr lang="ru-RU" sz="2000" dirty="0"/>
              <a:t> для </a:t>
            </a:r>
            <a:r>
              <a:rPr lang="ru-RU" sz="2000" dirty="0" err="1"/>
              <a:t>широкої</a:t>
            </a:r>
            <a:r>
              <a:rPr lang="ru-RU" sz="2000" dirty="0"/>
              <a:t> </a:t>
            </a:r>
            <a:r>
              <a:rPr lang="ru-RU" sz="2000" dirty="0" err="1"/>
              <a:t>аудиторії</a:t>
            </a:r>
            <a:r>
              <a:rPr lang="ru-RU" sz="2000" dirty="0"/>
              <a:t>.</a:t>
            </a:r>
          </a:p>
          <a:p>
            <a:pPr algn="just"/>
            <a:r>
              <a:rPr lang="ru-RU" sz="2000" dirty="0" err="1">
                <a:solidFill>
                  <a:srgbClr val="FFFF00"/>
                </a:solidFill>
              </a:rPr>
              <a:t>Можливість</a:t>
            </a:r>
            <a:r>
              <a:rPr lang="ru-RU" sz="2000" dirty="0">
                <a:solidFill>
                  <a:srgbClr val="FFFF00"/>
                </a:solidFill>
              </a:rPr>
              <a:t> </a:t>
            </a:r>
            <a:r>
              <a:rPr lang="ru-RU" sz="2000" dirty="0" err="1">
                <a:solidFill>
                  <a:srgbClr val="FFFF00"/>
                </a:solidFill>
              </a:rPr>
              <a:t>коментування</a:t>
            </a:r>
            <a:r>
              <a:rPr lang="ru-RU" sz="2000" dirty="0"/>
              <a:t>: </a:t>
            </a:r>
            <a:r>
              <a:rPr lang="ru-RU" sz="2000" dirty="0" err="1"/>
              <a:t>Веблоги</a:t>
            </a:r>
            <a:r>
              <a:rPr lang="ru-RU" sz="2000" dirty="0"/>
              <a:t> </a:t>
            </a:r>
            <a:r>
              <a:rPr lang="ru-RU" sz="2000" dirty="0" err="1"/>
              <a:t>дозволяють</a:t>
            </a:r>
            <a:r>
              <a:rPr lang="ru-RU" sz="2000" dirty="0"/>
              <a:t> </a:t>
            </a:r>
            <a:r>
              <a:rPr lang="ru-RU" sz="2000" dirty="0" err="1"/>
              <a:t>читачам</a:t>
            </a:r>
            <a:r>
              <a:rPr lang="ru-RU" sz="2000" dirty="0"/>
              <a:t> </a:t>
            </a:r>
            <a:r>
              <a:rPr lang="ru-RU" sz="2000" dirty="0" err="1"/>
              <a:t>залишати</a:t>
            </a:r>
            <a:r>
              <a:rPr lang="ru-RU" sz="2000" dirty="0"/>
              <a:t> </a:t>
            </a:r>
            <a:r>
              <a:rPr lang="ru-RU" sz="2000" dirty="0" err="1"/>
              <a:t>власні</a:t>
            </a:r>
            <a:r>
              <a:rPr lang="ru-RU" sz="2000" dirty="0"/>
              <a:t> </a:t>
            </a:r>
            <a:r>
              <a:rPr lang="ru-RU" sz="2000" dirty="0" err="1"/>
              <a:t>коментарі</a:t>
            </a:r>
            <a:r>
              <a:rPr lang="ru-RU" sz="2000" dirty="0"/>
              <a:t> до </a:t>
            </a:r>
            <a:r>
              <a:rPr lang="ru-RU" sz="2000" dirty="0" err="1"/>
              <a:t>окремих</a:t>
            </a:r>
            <a:r>
              <a:rPr lang="ru-RU" sz="2000" dirty="0"/>
              <a:t> </a:t>
            </a:r>
            <a:r>
              <a:rPr lang="ru-RU" sz="2000" dirty="0" err="1"/>
              <a:t>дописів</a:t>
            </a:r>
            <a:r>
              <a:rPr lang="ru-RU" sz="2000" dirty="0"/>
              <a:t>.</a:t>
            </a:r>
          </a:p>
          <a:p>
            <a:pPr algn="just"/>
            <a:r>
              <a:rPr lang="ru-RU" sz="2000" dirty="0" err="1">
                <a:solidFill>
                  <a:srgbClr val="FFFF00"/>
                </a:solidFill>
              </a:rPr>
              <a:t>Активне</a:t>
            </a:r>
            <a:r>
              <a:rPr lang="ru-RU" sz="2000" dirty="0">
                <a:solidFill>
                  <a:srgbClr val="FFFF00"/>
                </a:solidFill>
              </a:rPr>
              <a:t> </a:t>
            </a:r>
            <a:r>
              <a:rPr lang="ru-RU" sz="2000" dirty="0" err="1">
                <a:solidFill>
                  <a:srgbClr val="FFFF00"/>
                </a:solidFill>
              </a:rPr>
              <a:t>використання</a:t>
            </a:r>
            <a:r>
              <a:rPr lang="ru-RU" sz="2000" dirty="0">
                <a:solidFill>
                  <a:srgbClr val="FFFF00"/>
                </a:solidFill>
              </a:rPr>
              <a:t> </a:t>
            </a:r>
            <a:r>
              <a:rPr lang="ru-RU" sz="2000" dirty="0" err="1">
                <a:solidFill>
                  <a:srgbClr val="FFFF00"/>
                </a:solidFill>
              </a:rPr>
              <a:t>посилань</a:t>
            </a:r>
            <a:r>
              <a:rPr lang="ru-RU" sz="2000" dirty="0"/>
              <a:t>: </a:t>
            </a:r>
            <a:r>
              <a:rPr lang="ru-RU" sz="2000" dirty="0" err="1"/>
              <a:t>Веблоги</a:t>
            </a:r>
            <a:r>
              <a:rPr lang="ru-RU" sz="2000" dirty="0"/>
              <a:t> щедро </a:t>
            </a:r>
            <a:r>
              <a:rPr lang="ru-RU" sz="2000" dirty="0" err="1"/>
              <a:t>посилаються</a:t>
            </a:r>
            <a:r>
              <a:rPr lang="ru-RU" sz="2000" dirty="0"/>
              <a:t> на </a:t>
            </a:r>
            <a:r>
              <a:rPr lang="ru-RU" sz="2000" dirty="0" err="1"/>
              <a:t>інші</a:t>
            </a:r>
            <a:r>
              <a:rPr lang="ru-RU" sz="2000" dirty="0"/>
              <a:t> </a:t>
            </a:r>
            <a:r>
              <a:rPr lang="ru-RU" sz="2000" dirty="0" err="1"/>
              <a:t>джерела</a:t>
            </a:r>
            <a:r>
              <a:rPr lang="ru-RU" sz="2000" dirty="0"/>
              <a:t>, </a:t>
            </a:r>
            <a:r>
              <a:rPr lang="ru-RU" sz="2000" dirty="0" err="1"/>
              <a:t>дозволяючи</a:t>
            </a:r>
            <a:r>
              <a:rPr lang="ru-RU" sz="2000" dirty="0"/>
              <a:t> </a:t>
            </a:r>
            <a:r>
              <a:rPr lang="ru-RU" sz="2000" dirty="0" err="1"/>
              <a:t>читачам</a:t>
            </a:r>
            <a:r>
              <a:rPr lang="ru-RU" sz="2000" dirty="0"/>
              <a:t> </a:t>
            </a:r>
            <a:r>
              <a:rPr lang="ru-RU" sz="2000" dirty="0" err="1"/>
              <a:t>стежити</a:t>
            </a:r>
            <a:r>
              <a:rPr lang="ru-RU" sz="2000" dirty="0"/>
              <a:t> за </a:t>
            </a:r>
            <a:r>
              <a:rPr lang="ru-RU" sz="2000" dirty="0" err="1"/>
              <a:t>розмовами</a:t>
            </a:r>
            <a:r>
              <a:rPr lang="ru-RU" sz="2000" dirty="0"/>
              <a:t> </a:t>
            </a:r>
            <a:r>
              <a:rPr lang="ru-RU" sz="2000" dirty="0" err="1"/>
              <a:t>між</a:t>
            </a:r>
            <a:r>
              <a:rPr lang="ru-RU" sz="2000" dirty="0"/>
              <a:t> </a:t>
            </a:r>
            <a:r>
              <a:rPr lang="ru-RU" sz="2000" dirty="0" err="1"/>
              <a:t>веблогами</a:t>
            </a:r>
            <a:r>
              <a:rPr lang="ru-RU" sz="2000" dirty="0"/>
              <a:t>.</a:t>
            </a:r>
          </a:p>
          <a:p>
            <a:pPr algn="just"/>
            <a:r>
              <a:rPr lang="ru-RU" sz="2000" dirty="0" err="1">
                <a:solidFill>
                  <a:srgbClr val="FFFF00"/>
                </a:solidFill>
              </a:rPr>
              <a:t>Серійність</a:t>
            </a:r>
            <a:r>
              <a:rPr lang="ru-RU" sz="2000" dirty="0"/>
              <a:t>: Блоги </a:t>
            </a:r>
            <a:r>
              <a:rPr lang="ru-RU" sz="2000" dirty="0" err="1"/>
              <a:t>мають</a:t>
            </a:r>
            <a:r>
              <a:rPr lang="ru-RU" sz="2000" dirty="0"/>
              <a:t> </a:t>
            </a:r>
            <a:r>
              <a:rPr lang="ru-RU" sz="2000" dirty="0" err="1"/>
              <a:t>послідовний</a:t>
            </a:r>
            <a:r>
              <a:rPr lang="ru-RU" sz="2000" dirty="0"/>
              <a:t> характер, </a:t>
            </a:r>
            <a:r>
              <a:rPr lang="ru-RU" sz="2000" dirty="0" err="1"/>
              <a:t>із</a:t>
            </a:r>
            <a:r>
              <a:rPr lang="ru-RU" sz="2000" dirty="0"/>
              <a:t> </a:t>
            </a:r>
            <a:r>
              <a:rPr lang="ru-RU" sz="2000" dirty="0" err="1"/>
              <a:t>регулярним</a:t>
            </a:r>
            <a:r>
              <a:rPr lang="ru-RU" sz="2000" dirty="0"/>
              <a:t> </a:t>
            </a:r>
            <a:r>
              <a:rPr lang="ru-RU" sz="2000" dirty="0" err="1"/>
              <a:t>оновленням</a:t>
            </a:r>
            <a:r>
              <a:rPr lang="ru-RU" sz="2000" dirty="0"/>
              <a:t> контенту.</a:t>
            </a:r>
          </a:p>
          <a:p>
            <a:pPr algn="just"/>
            <a:r>
              <a:rPr lang="ru-RU" sz="2000" dirty="0" err="1">
                <a:solidFill>
                  <a:srgbClr val="FFFF00"/>
                </a:solidFill>
              </a:rPr>
              <a:t>Неформальний</a:t>
            </a:r>
            <a:r>
              <a:rPr lang="ru-RU" sz="2000" dirty="0">
                <a:solidFill>
                  <a:srgbClr val="FFFF00"/>
                </a:solidFill>
              </a:rPr>
              <a:t> і </a:t>
            </a:r>
            <a:r>
              <a:rPr lang="ru-RU" sz="2000" dirty="0" err="1">
                <a:solidFill>
                  <a:srgbClr val="FFFF00"/>
                </a:solidFill>
              </a:rPr>
              <a:t>особистий</a:t>
            </a:r>
            <a:r>
              <a:rPr lang="ru-RU" sz="2000" dirty="0">
                <a:solidFill>
                  <a:srgbClr val="FFFF00"/>
                </a:solidFill>
              </a:rPr>
              <a:t> стиль</a:t>
            </a:r>
            <a:r>
              <a:rPr lang="ru-RU" sz="2000" dirty="0"/>
              <a:t>: Блоги </a:t>
            </a:r>
            <a:r>
              <a:rPr lang="ru-RU" sz="2000" dirty="0" err="1"/>
              <a:t>нагадують</a:t>
            </a:r>
            <a:r>
              <a:rPr lang="ru-RU" sz="2000" dirty="0"/>
              <a:t> </a:t>
            </a:r>
            <a:r>
              <a:rPr lang="ru-RU" sz="2000" dirty="0" err="1"/>
              <a:t>коротку</a:t>
            </a:r>
            <a:r>
              <a:rPr lang="ru-RU" sz="2000" dirty="0"/>
              <a:t> </a:t>
            </a:r>
            <a:r>
              <a:rPr lang="ru-RU" sz="2000" dirty="0" err="1"/>
              <a:t>публічну</a:t>
            </a:r>
            <a:r>
              <a:rPr lang="ru-RU" sz="2000" dirty="0"/>
              <a:t> </a:t>
            </a:r>
            <a:r>
              <a:rPr lang="ru-RU" sz="2000" dirty="0" err="1"/>
              <a:t>лекцію</a:t>
            </a:r>
            <a:r>
              <a:rPr lang="ru-RU" sz="2000" dirty="0"/>
              <a:t> з </a:t>
            </a:r>
            <a:r>
              <a:rPr lang="ru-RU" sz="2000" dirty="0" err="1"/>
              <a:t>неформальним</a:t>
            </a:r>
            <a:r>
              <a:rPr lang="ru-RU" sz="2000" dirty="0"/>
              <a:t> і </a:t>
            </a:r>
            <a:r>
              <a:rPr lang="ru-RU" sz="2000" dirty="0" err="1"/>
              <a:t>особистим</a:t>
            </a:r>
            <a:r>
              <a:rPr lang="ru-RU" sz="2000" dirty="0"/>
              <a:t> </a:t>
            </a:r>
            <a:r>
              <a:rPr lang="ru-RU" sz="2000" dirty="0" err="1"/>
              <a:t>підходом</a:t>
            </a:r>
            <a:r>
              <a:rPr lang="ru-RU" sz="2000" dirty="0"/>
              <a:t>.</a:t>
            </a:r>
            <a:endParaRPr lang="uk-UA" sz="2000" dirty="0"/>
          </a:p>
        </p:txBody>
      </p:sp>
    </p:spTree>
    <p:extLst>
      <p:ext uri="{BB962C8B-B14F-4D97-AF65-F5344CB8AC3E}">
        <p14:creationId xmlns:p14="http://schemas.microsoft.com/office/powerpoint/2010/main" val="2871952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CF15A0-E7B5-44E3-8E99-20E8E1618D80}"/>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0F9B21D2-8572-44A2-8AB2-5BCC09F33123}"/>
              </a:ext>
            </a:extLst>
          </p:cNvPr>
          <p:cNvSpPr>
            <a:spLocks noGrp="1"/>
          </p:cNvSpPr>
          <p:nvPr>
            <p:ph idx="1"/>
          </p:nvPr>
        </p:nvSpPr>
        <p:spPr/>
        <p:txBody>
          <a:bodyPr>
            <a:normAutofit lnSpcReduction="10000"/>
          </a:bodyPr>
          <a:lstStyle/>
          <a:p>
            <a:pPr marL="0" indent="0" algn="just">
              <a:buNone/>
            </a:pPr>
            <a:r>
              <a:rPr lang="uk-UA" sz="2000" dirty="0"/>
              <a:t>За словами </a:t>
            </a:r>
            <a:r>
              <a:rPr lang="uk-UA" sz="2000" dirty="0" err="1"/>
              <a:t>Вайнера</a:t>
            </a:r>
            <a:r>
              <a:rPr lang="uk-UA" sz="2000" dirty="0"/>
              <a:t> (</a:t>
            </a:r>
            <a:r>
              <a:rPr lang="tr-TR" sz="2000" dirty="0"/>
              <a:t>www.scripting.com), </a:t>
            </a:r>
            <a:r>
              <a:rPr lang="uk-UA" sz="2000" dirty="0" err="1"/>
              <a:t>веблоги</a:t>
            </a:r>
            <a:r>
              <a:rPr lang="uk-UA" sz="2000" dirty="0"/>
              <a:t> мають такі характеристики:</a:t>
            </a:r>
          </a:p>
          <a:p>
            <a:pPr algn="just"/>
            <a:r>
              <a:rPr lang="uk-UA" sz="2000" dirty="0">
                <a:solidFill>
                  <a:srgbClr val="FFFF00"/>
                </a:solidFill>
              </a:rPr>
              <a:t>Персоналізовані</a:t>
            </a:r>
            <a:r>
              <a:rPr lang="uk-UA" sz="2000" dirty="0"/>
              <a:t>: </a:t>
            </a:r>
            <a:r>
              <a:rPr lang="uk-UA" sz="2000" dirty="0" err="1"/>
              <a:t>Веблоги</a:t>
            </a:r>
            <a:r>
              <a:rPr lang="uk-UA" sz="2000" dirty="0"/>
              <a:t> призначені для індивідуального використання (хоча можливі й багатокористувацькі </a:t>
            </a:r>
            <a:r>
              <a:rPr lang="uk-UA" sz="2000" dirty="0" err="1"/>
              <a:t>веблоги</a:t>
            </a:r>
            <a:r>
              <a:rPr lang="uk-UA" sz="2000" dirty="0"/>
              <a:t> через співпрацю, наприклад, «командний блог», який пропонує </a:t>
            </a:r>
            <a:r>
              <a:rPr lang="tr-TR" sz="2000" dirty="0"/>
              <a:t>www.blogger.com). </a:t>
            </a:r>
            <a:r>
              <a:rPr lang="uk-UA" sz="2000" dirty="0"/>
              <a:t>Їхній стиль є особистим і неформальним.</a:t>
            </a:r>
          </a:p>
          <a:p>
            <a:pPr algn="just"/>
            <a:r>
              <a:rPr lang="uk-UA" sz="2000" dirty="0">
                <a:solidFill>
                  <a:srgbClr val="FFFF00"/>
                </a:solidFill>
              </a:rPr>
              <a:t>Веб-орієнтовані</a:t>
            </a:r>
            <a:r>
              <a:rPr lang="uk-UA" sz="2000" dirty="0"/>
              <a:t>: </a:t>
            </a:r>
            <a:r>
              <a:rPr lang="uk-UA" sz="2000" dirty="0" err="1"/>
              <a:t>Веблоги</a:t>
            </a:r>
            <a:r>
              <a:rPr lang="uk-UA" sz="2000" dirty="0"/>
              <a:t> можна часто оновлювати, вони прості в обслуговуванні та доступні через веб-браузер.</a:t>
            </a:r>
          </a:p>
          <a:p>
            <a:pPr algn="just"/>
            <a:r>
              <a:rPr lang="uk-UA" sz="2000" dirty="0">
                <a:solidFill>
                  <a:srgbClr val="FFFF00"/>
                </a:solidFill>
              </a:rPr>
              <a:t>Підтримка спільноти</a:t>
            </a:r>
            <a:r>
              <a:rPr lang="uk-UA" sz="2000" dirty="0"/>
              <a:t>: </a:t>
            </a:r>
            <a:r>
              <a:rPr lang="uk-UA" sz="2000" dirty="0" err="1"/>
              <a:t>Веблоги</a:t>
            </a:r>
            <a:r>
              <a:rPr lang="uk-UA" sz="2000" dirty="0"/>
              <a:t> можуть посилатися на інші </a:t>
            </a:r>
            <a:r>
              <a:rPr lang="uk-UA" sz="2000" dirty="0" err="1"/>
              <a:t>веблоги</a:t>
            </a:r>
            <a:r>
              <a:rPr lang="uk-UA" sz="2000" dirty="0"/>
              <a:t> та веб-сайти, сприяючи зв’язку ідей, що стимулює генерацію та обмін знаннями між блогерами.</a:t>
            </a:r>
          </a:p>
          <a:p>
            <a:pPr algn="just"/>
            <a:r>
              <a:rPr lang="uk-UA" sz="2000" dirty="0">
                <a:solidFill>
                  <a:srgbClr val="FFFF00"/>
                </a:solidFill>
              </a:rPr>
              <a:t>Автоматизовані</a:t>
            </a:r>
            <a:r>
              <a:rPr lang="uk-UA" sz="2000" dirty="0"/>
              <a:t>: Інструменти для ведення блогів допомагають блогерам представляти свої думки без необхідності писати </a:t>
            </a:r>
            <a:r>
              <a:rPr lang="tr-TR" sz="2000" dirty="0"/>
              <a:t>HTML-</a:t>
            </a:r>
            <a:r>
              <a:rPr lang="uk-UA" sz="2000" dirty="0"/>
              <a:t>код чи програмувати; натомість блогери можуть зосередитися виключно на контенті.</a:t>
            </a:r>
          </a:p>
        </p:txBody>
      </p:sp>
    </p:spTree>
    <p:extLst>
      <p:ext uri="{BB962C8B-B14F-4D97-AF65-F5344CB8AC3E}">
        <p14:creationId xmlns:p14="http://schemas.microsoft.com/office/powerpoint/2010/main" val="970967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3F5A5E-3079-4564-8D72-D88AFC97058C}"/>
              </a:ext>
            </a:extLst>
          </p:cNvPr>
          <p:cNvSpPr>
            <a:spLocks noGrp="1"/>
          </p:cNvSpPr>
          <p:nvPr>
            <p:ph type="title"/>
          </p:nvPr>
        </p:nvSpPr>
        <p:spPr/>
        <p:txBody>
          <a:bodyPr/>
          <a:lstStyle/>
          <a:p>
            <a:pPr algn="ctr"/>
            <a:r>
              <a:rPr lang="uk-UA" dirty="0"/>
              <a:t>ФУНКЦІЇ</a:t>
            </a:r>
          </a:p>
        </p:txBody>
      </p:sp>
      <p:sp>
        <p:nvSpPr>
          <p:cNvPr id="3" name="Місце для вмісту 2">
            <a:extLst>
              <a:ext uri="{FF2B5EF4-FFF2-40B4-BE49-F238E27FC236}">
                <a16:creationId xmlns:a16="http://schemas.microsoft.com/office/drawing/2014/main" id="{42CE8EF3-2D2A-4F92-919F-C98D8845E608}"/>
              </a:ext>
            </a:extLst>
          </p:cNvPr>
          <p:cNvSpPr>
            <a:spLocks noGrp="1"/>
          </p:cNvSpPr>
          <p:nvPr>
            <p:ph idx="1"/>
          </p:nvPr>
        </p:nvSpPr>
        <p:spPr/>
        <p:txBody>
          <a:bodyPr>
            <a:normAutofit/>
          </a:bodyPr>
          <a:lstStyle/>
          <a:p>
            <a:pPr marL="0" indent="0">
              <a:buNone/>
            </a:pPr>
            <a:r>
              <a:rPr lang="uk-UA" dirty="0"/>
              <a:t>Основні функції/діяльності, які можна виконувати за допомогою блогу, включають:</a:t>
            </a:r>
          </a:p>
          <a:p>
            <a:r>
              <a:rPr lang="uk-UA" dirty="0">
                <a:solidFill>
                  <a:srgbClr val="FFFF00"/>
                </a:solidFill>
              </a:rPr>
              <a:t>Простота використання</a:t>
            </a:r>
            <a:r>
              <a:rPr lang="uk-UA" dirty="0"/>
              <a:t>: Блогери з мінімальними знаннями можуть налаштувати блог за допомогою програмного забезпечення для </a:t>
            </a:r>
            <a:r>
              <a:rPr lang="uk-UA" dirty="0" err="1"/>
              <a:t>блогінгу</a:t>
            </a:r>
            <a:r>
              <a:rPr lang="uk-UA" dirty="0"/>
              <a:t>. Базова технологія фактично дозволяє доступ до веб-сайту через "задні двері" та додавання контенту.</a:t>
            </a:r>
          </a:p>
          <a:p>
            <a:r>
              <a:rPr lang="uk-UA" dirty="0">
                <a:solidFill>
                  <a:srgbClr val="FFFF00"/>
                </a:solidFill>
              </a:rPr>
              <a:t>Можливість діалогу</a:t>
            </a:r>
            <a:r>
              <a:rPr lang="uk-UA" dirty="0"/>
              <a:t>: Блоги дозволяють людям вести розмови та надавати швидкий зворотний зв’язок не лише в межах одного блогу, але й в інших блогах. Газети та журнали не можуть миттєво публікувати коментарі читачів і відповідати на них.</a:t>
            </a:r>
          </a:p>
          <a:p>
            <a:r>
              <a:rPr lang="uk-UA" dirty="0" err="1">
                <a:solidFill>
                  <a:srgbClr val="FFFF00"/>
                </a:solidFill>
              </a:rPr>
              <a:t>Самокорекція</a:t>
            </a:r>
            <a:r>
              <a:rPr lang="uk-UA" dirty="0"/>
              <a:t>: Блоги підлягають </a:t>
            </a:r>
            <a:r>
              <a:rPr lang="uk-UA" dirty="0" err="1"/>
              <a:t>самокорекції</a:t>
            </a:r>
            <a:r>
              <a:rPr lang="uk-UA" dirty="0"/>
              <a:t>. Легко відкликати заяву та/або надати сторонам право на відповідь.</a:t>
            </a:r>
          </a:p>
          <a:p>
            <a:pPr marL="0" indent="0">
              <a:buNone/>
            </a:pPr>
            <a:endParaRPr lang="uk-UA" dirty="0"/>
          </a:p>
        </p:txBody>
      </p:sp>
    </p:spTree>
    <p:extLst>
      <p:ext uri="{BB962C8B-B14F-4D97-AF65-F5344CB8AC3E}">
        <p14:creationId xmlns:p14="http://schemas.microsoft.com/office/powerpoint/2010/main" val="4151983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FEC1BC-BBF9-452D-BF8D-7459140CAA18}"/>
              </a:ext>
            </a:extLst>
          </p:cNvPr>
          <p:cNvSpPr>
            <a:spLocks noGrp="1"/>
          </p:cNvSpPr>
          <p:nvPr>
            <p:ph type="title"/>
          </p:nvPr>
        </p:nvSpPr>
        <p:spPr/>
        <p:txBody>
          <a:bodyPr/>
          <a:lstStyle/>
          <a:p>
            <a:pPr algn="ctr"/>
            <a:r>
              <a:rPr lang="uk-UA" dirty="0"/>
              <a:t>ФУНКЦІЇ</a:t>
            </a:r>
          </a:p>
        </p:txBody>
      </p:sp>
      <p:sp>
        <p:nvSpPr>
          <p:cNvPr id="3" name="Місце для вмісту 2">
            <a:extLst>
              <a:ext uri="{FF2B5EF4-FFF2-40B4-BE49-F238E27FC236}">
                <a16:creationId xmlns:a16="http://schemas.microsoft.com/office/drawing/2014/main" id="{DF66800F-D14B-4092-99D1-01A55B72224A}"/>
              </a:ext>
            </a:extLst>
          </p:cNvPr>
          <p:cNvSpPr>
            <a:spLocks noGrp="1"/>
          </p:cNvSpPr>
          <p:nvPr>
            <p:ph idx="1"/>
          </p:nvPr>
        </p:nvSpPr>
        <p:spPr/>
        <p:txBody>
          <a:bodyPr/>
          <a:lstStyle/>
          <a:p>
            <a:r>
              <a:rPr lang="uk-UA" dirty="0">
                <a:solidFill>
                  <a:srgbClr val="FFFF00"/>
                </a:solidFill>
              </a:rPr>
              <a:t>Полегшення публікації та виправлення інформації</a:t>
            </a:r>
            <a:r>
              <a:rPr lang="uk-UA" dirty="0"/>
              <a:t>: Блоги сприяють легкому виправленню неправдивої чи шкідливої інформації та ускладнюють ігнорування запитів на видалення наклепницьких або незаконних матеріалів.</a:t>
            </a:r>
          </a:p>
          <a:p>
            <a:r>
              <a:rPr lang="uk-UA" dirty="0">
                <a:solidFill>
                  <a:srgbClr val="FFFF00"/>
                </a:solidFill>
              </a:rPr>
              <a:t>Широке охоплення</a:t>
            </a:r>
            <a:r>
              <a:rPr lang="uk-UA" dirty="0"/>
              <a:t>: Блоги дозволяють блогерам встановлювати зв’язки по всьому світу.</a:t>
            </a:r>
          </a:p>
          <a:p>
            <a:r>
              <a:rPr lang="uk-UA" dirty="0">
                <a:solidFill>
                  <a:srgbClr val="FFFF00"/>
                </a:solidFill>
              </a:rPr>
              <a:t>Поширення спеціалізованих знань</a:t>
            </a:r>
            <a:r>
              <a:rPr lang="uk-UA" dirty="0"/>
              <a:t>: Блоги мають здатність поширювати спеціалізовані знання, хоча точність новин не може бути гарантована, на відміну від традиційних новин.</a:t>
            </a:r>
          </a:p>
          <a:p>
            <a:r>
              <a:rPr lang="uk-UA" dirty="0">
                <a:solidFill>
                  <a:srgbClr val="FFFF00"/>
                </a:solidFill>
              </a:rPr>
              <a:t>Комбінація функцій редактора та автора</a:t>
            </a:r>
            <a:r>
              <a:rPr lang="uk-UA" dirty="0"/>
              <a:t>: </a:t>
            </a:r>
            <a:r>
              <a:rPr lang="uk-UA" dirty="0" err="1"/>
              <a:t>Блогінг</a:t>
            </a:r>
            <a:r>
              <a:rPr lang="uk-UA" dirty="0"/>
              <a:t> поєднує функції редактора й автора.</a:t>
            </a:r>
          </a:p>
          <a:p>
            <a:r>
              <a:rPr lang="uk-UA" dirty="0">
                <a:solidFill>
                  <a:srgbClr val="FFFF00"/>
                </a:solidFill>
              </a:rPr>
              <a:t>Ефективний спосіб привернення уваги</a:t>
            </a:r>
            <a:r>
              <a:rPr lang="uk-UA" dirty="0"/>
              <a:t>: </a:t>
            </a:r>
            <a:r>
              <a:rPr lang="uk-UA" dirty="0" err="1"/>
              <a:t>Блогінг</a:t>
            </a:r>
            <a:r>
              <a:rPr lang="uk-UA" dirty="0"/>
              <a:t> є ефективним способом привернути увагу людей.</a:t>
            </a:r>
          </a:p>
        </p:txBody>
      </p:sp>
    </p:spTree>
    <p:extLst>
      <p:ext uri="{BB962C8B-B14F-4D97-AF65-F5344CB8AC3E}">
        <p14:creationId xmlns:p14="http://schemas.microsoft.com/office/powerpoint/2010/main" val="1746618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B65E15-5F3B-41AC-8918-CA24DD6A9AC9}"/>
              </a:ext>
            </a:extLst>
          </p:cNvPr>
          <p:cNvSpPr>
            <a:spLocks noGrp="1"/>
          </p:cNvSpPr>
          <p:nvPr>
            <p:ph type="title"/>
          </p:nvPr>
        </p:nvSpPr>
        <p:spPr/>
        <p:txBody>
          <a:bodyPr/>
          <a:lstStyle/>
          <a:p>
            <a:pPr algn="ctr"/>
            <a:r>
              <a:rPr lang="uk-UA" dirty="0"/>
              <a:t>КЛЮЧОВІ ЕЛЕМЕНТИ</a:t>
            </a:r>
            <a:br>
              <a:rPr lang="uk-UA" dirty="0"/>
            </a:br>
            <a:endParaRPr lang="uk-UA" dirty="0"/>
          </a:p>
        </p:txBody>
      </p:sp>
      <p:sp>
        <p:nvSpPr>
          <p:cNvPr id="3" name="Місце для вмісту 2">
            <a:extLst>
              <a:ext uri="{FF2B5EF4-FFF2-40B4-BE49-F238E27FC236}">
                <a16:creationId xmlns:a16="http://schemas.microsoft.com/office/drawing/2014/main" id="{21B7F259-D6D6-4097-A64F-7E76D43B2FFB}"/>
              </a:ext>
            </a:extLst>
          </p:cNvPr>
          <p:cNvSpPr>
            <a:spLocks noGrp="1"/>
          </p:cNvSpPr>
          <p:nvPr>
            <p:ph idx="1"/>
          </p:nvPr>
        </p:nvSpPr>
        <p:spPr/>
        <p:txBody>
          <a:bodyPr>
            <a:normAutofit/>
          </a:bodyPr>
          <a:lstStyle/>
          <a:p>
            <a:pPr marL="0" indent="0">
              <a:buNone/>
            </a:pPr>
            <a:r>
              <a:rPr lang="uk-UA" sz="2000" dirty="0"/>
              <a:t>Незважаючи на їхні відмінності, </a:t>
            </a:r>
            <a:r>
              <a:rPr lang="uk-UA" sz="2000" dirty="0" err="1"/>
              <a:t>веблоги</a:t>
            </a:r>
            <a:r>
              <a:rPr lang="uk-UA" sz="2000" dirty="0"/>
              <a:t> мають кілька спільних ключових елементів:</a:t>
            </a:r>
          </a:p>
          <a:p>
            <a:pPr marL="0" indent="0">
              <a:buNone/>
            </a:pPr>
            <a:r>
              <a:rPr lang="uk-UA" sz="2000" dirty="0"/>
              <a:t>•	</a:t>
            </a:r>
            <a:r>
              <a:rPr lang="uk-UA" sz="2000" dirty="0">
                <a:solidFill>
                  <a:srgbClr val="FFFF00"/>
                </a:solidFill>
              </a:rPr>
              <a:t>Часті оновлення контенту</a:t>
            </a:r>
            <a:r>
              <a:rPr lang="uk-UA" sz="2000" dirty="0"/>
              <a:t>: Контент змінюється щодня (іноді щогодини).</a:t>
            </a:r>
          </a:p>
          <a:p>
            <a:pPr marL="0" indent="0">
              <a:buNone/>
            </a:pPr>
            <a:r>
              <a:rPr lang="uk-UA" sz="2000" dirty="0"/>
              <a:t>•	</a:t>
            </a:r>
            <a:r>
              <a:rPr lang="uk-UA" sz="2000" dirty="0">
                <a:solidFill>
                  <a:srgbClr val="FFFF00"/>
                </a:solidFill>
              </a:rPr>
              <a:t>Особистий погляд</a:t>
            </a:r>
            <a:r>
              <a:rPr lang="uk-UA" sz="2000" dirty="0"/>
              <a:t>: У блогах присутня персональна точка зору.</a:t>
            </a:r>
          </a:p>
          <a:p>
            <a:pPr marL="0" indent="0">
              <a:buNone/>
            </a:pPr>
            <a:r>
              <a:rPr lang="uk-UA" sz="2000" dirty="0"/>
              <a:t>•	</a:t>
            </a:r>
            <a:r>
              <a:rPr lang="uk-UA" sz="2000" dirty="0">
                <a:solidFill>
                  <a:srgbClr val="FFFF00"/>
                </a:solidFill>
              </a:rPr>
              <a:t>Можливість контакту/співпраці з автором</a:t>
            </a:r>
            <a:r>
              <a:rPr lang="uk-UA" sz="2000" dirty="0"/>
              <a:t>: Читачі можуть зв’язатися або співпрацювати з автором.</a:t>
            </a:r>
          </a:p>
          <a:p>
            <a:pPr marL="0" indent="0">
              <a:buNone/>
            </a:pPr>
            <a:r>
              <a:rPr lang="uk-UA" sz="2000" dirty="0"/>
              <a:t>•	</a:t>
            </a:r>
            <a:r>
              <a:rPr lang="uk-UA" sz="2000" dirty="0">
                <a:solidFill>
                  <a:srgbClr val="FFFF00"/>
                </a:solidFill>
              </a:rPr>
              <a:t>Актуальний матеріал</a:t>
            </a:r>
            <a:r>
              <a:rPr lang="uk-UA" sz="2000" dirty="0"/>
              <a:t>: Читачі знайдуть тематичний матеріал, який зазвичай стосується їхніх інтересів.</a:t>
            </a:r>
          </a:p>
          <a:p>
            <a:pPr marL="0" indent="0">
              <a:buNone/>
            </a:pPr>
            <a:r>
              <a:rPr lang="uk-UA" sz="2000" dirty="0"/>
              <a:t>•	</a:t>
            </a:r>
            <a:r>
              <a:rPr lang="uk-UA" sz="2000" dirty="0">
                <a:solidFill>
                  <a:srgbClr val="FFFF00"/>
                </a:solidFill>
              </a:rPr>
              <a:t>Обговорення поточних питань</a:t>
            </a:r>
            <a:r>
              <a:rPr lang="uk-UA" sz="2000" dirty="0"/>
              <a:t>: Питання дня зазвичай розглядаються детально.</a:t>
            </a:r>
          </a:p>
          <a:p>
            <a:endParaRPr lang="uk-UA" dirty="0"/>
          </a:p>
          <a:p>
            <a:endParaRPr lang="uk-UA" dirty="0"/>
          </a:p>
        </p:txBody>
      </p:sp>
    </p:spTree>
    <p:extLst>
      <p:ext uri="{BB962C8B-B14F-4D97-AF65-F5344CB8AC3E}">
        <p14:creationId xmlns:p14="http://schemas.microsoft.com/office/powerpoint/2010/main" val="1294901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C5F9D9-3E41-435E-B977-E9DA2327196F}"/>
              </a:ext>
            </a:extLst>
          </p:cNvPr>
          <p:cNvSpPr>
            <a:spLocks noGrp="1"/>
          </p:cNvSpPr>
          <p:nvPr>
            <p:ph type="title"/>
          </p:nvPr>
        </p:nvSpPr>
        <p:spPr/>
        <p:txBody>
          <a:bodyPr/>
          <a:lstStyle/>
          <a:p>
            <a:pPr algn="ctr"/>
            <a:r>
              <a:rPr lang="uk-UA" dirty="0"/>
              <a:t>КЛЮЧОВІ ЕЛЕМЕНТИ</a:t>
            </a:r>
          </a:p>
        </p:txBody>
      </p:sp>
      <p:sp>
        <p:nvSpPr>
          <p:cNvPr id="3" name="Місце для вмісту 2">
            <a:extLst>
              <a:ext uri="{FF2B5EF4-FFF2-40B4-BE49-F238E27FC236}">
                <a16:creationId xmlns:a16="http://schemas.microsoft.com/office/drawing/2014/main" id="{BB3EAB54-1450-4B37-A04A-71389A9C4E93}"/>
              </a:ext>
            </a:extLst>
          </p:cNvPr>
          <p:cNvSpPr>
            <a:spLocks noGrp="1"/>
          </p:cNvSpPr>
          <p:nvPr>
            <p:ph idx="1"/>
          </p:nvPr>
        </p:nvSpPr>
        <p:spPr/>
        <p:txBody>
          <a:bodyPr/>
          <a:lstStyle/>
          <a:p>
            <a:pPr marL="0" indent="0" algn="just">
              <a:buNone/>
            </a:pPr>
            <a:r>
              <a:rPr lang="uk-UA" dirty="0"/>
              <a:t>•	</a:t>
            </a:r>
            <a:r>
              <a:rPr lang="uk-UA" sz="2000" dirty="0">
                <a:solidFill>
                  <a:srgbClr val="FFFF00"/>
                </a:solidFill>
              </a:rPr>
              <a:t>Реакція на новини</a:t>
            </a:r>
            <a:r>
              <a:rPr lang="uk-UA" sz="2000" dirty="0"/>
              <a:t>: Блоги реагують на новини, а не створюють їх.</a:t>
            </a:r>
          </a:p>
          <a:p>
            <a:pPr marL="0" indent="0" algn="just">
              <a:buNone/>
            </a:pPr>
            <a:r>
              <a:rPr lang="uk-UA" sz="2000" dirty="0"/>
              <a:t>•	</a:t>
            </a:r>
            <a:r>
              <a:rPr lang="uk-UA" sz="2000" dirty="0">
                <a:solidFill>
                  <a:srgbClr val="FFFF00"/>
                </a:solidFill>
              </a:rPr>
              <a:t>Формат із зворотною хронологією</a:t>
            </a:r>
            <a:r>
              <a:rPr lang="uk-UA" sz="2000" dirty="0"/>
              <a:t>: Написані у форматі, де найновіший матеріал розташований угорі, а старіший — нижче на сторінці або зберігається в архіві, що нагадує читання книги у зворотному порядку.</a:t>
            </a:r>
          </a:p>
          <a:p>
            <a:pPr marL="0" indent="0" algn="just">
              <a:buNone/>
            </a:pPr>
            <a:r>
              <a:rPr lang="uk-UA" sz="2000" dirty="0"/>
              <a:t>•	</a:t>
            </a:r>
            <a:r>
              <a:rPr lang="uk-UA" sz="2000" dirty="0">
                <a:solidFill>
                  <a:srgbClr val="FFFF00"/>
                </a:solidFill>
              </a:rPr>
              <a:t>Індивідуальна або групова підтримка</a:t>
            </a:r>
            <a:r>
              <a:rPr lang="uk-UA" sz="2000" dirty="0"/>
              <a:t>: Блоги можуть вести одна людина або група людей, для особистих чи бізнес-цілей, але вони майже завжди мають ключову особливість — список статей або дописів у зворотному хронологічному порядку.</a:t>
            </a:r>
          </a:p>
          <a:p>
            <a:pPr marL="0" indent="0" algn="just">
              <a:buNone/>
            </a:pPr>
            <a:r>
              <a:rPr lang="uk-UA" sz="2000" dirty="0"/>
              <a:t>•	</a:t>
            </a:r>
            <a:r>
              <a:rPr lang="uk-UA" sz="2000" dirty="0">
                <a:solidFill>
                  <a:srgbClr val="FFFF00"/>
                </a:solidFill>
              </a:rPr>
              <a:t>Інтерактивність</a:t>
            </a:r>
            <a:r>
              <a:rPr lang="uk-UA" sz="2000" dirty="0"/>
              <a:t>: Більшість блогів дозволяють читачам залишати коментарі, створюючи інтерактивне середовище з кількома точками зору.</a:t>
            </a:r>
          </a:p>
          <a:p>
            <a:endParaRPr lang="uk-UA" dirty="0"/>
          </a:p>
        </p:txBody>
      </p:sp>
    </p:spTree>
    <p:extLst>
      <p:ext uri="{BB962C8B-B14F-4D97-AF65-F5344CB8AC3E}">
        <p14:creationId xmlns:p14="http://schemas.microsoft.com/office/powerpoint/2010/main" val="3098926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DEFB10-0C25-47A8-AF0D-1B165E51C7E1}"/>
              </a:ext>
            </a:extLst>
          </p:cNvPr>
          <p:cNvSpPr>
            <a:spLocks noGrp="1"/>
          </p:cNvSpPr>
          <p:nvPr>
            <p:ph type="title"/>
          </p:nvPr>
        </p:nvSpPr>
        <p:spPr/>
        <p:txBody>
          <a:bodyPr>
            <a:normAutofit fontScale="90000"/>
          </a:bodyPr>
          <a:lstStyle/>
          <a:p>
            <a:pPr algn="ctr"/>
            <a:r>
              <a:rPr lang="uk-UA" b="1" dirty="0"/>
              <a:t>ІНСТРУМЕНТИ ТА ПРОГРАМНЕ ЗАБЕЗПЕЧЕННЯ ДЛЯ БЛОГІНГУ</a:t>
            </a:r>
            <a:br>
              <a:rPr lang="uk-UA" dirty="0"/>
            </a:br>
            <a:endParaRPr lang="uk-UA" dirty="0"/>
          </a:p>
        </p:txBody>
      </p:sp>
      <p:sp>
        <p:nvSpPr>
          <p:cNvPr id="3" name="Місце для вмісту 2">
            <a:extLst>
              <a:ext uri="{FF2B5EF4-FFF2-40B4-BE49-F238E27FC236}">
                <a16:creationId xmlns:a16="http://schemas.microsoft.com/office/drawing/2014/main" id="{2C057EE6-7FC6-4B51-ABF1-3B55F57AE27F}"/>
              </a:ext>
            </a:extLst>
          </p:cNvPr>
          <p:cNvSpPr>
            <a:spLocks noGrp="1"/>
          </p:cNvSpPr>
          <p:nvPr>
            <p:ph idx="1"/>
          </p:nvPr>
        </p:nvSpPr>
        <p:spPr/>
        <p:txBody>
          <a:bodyPr/>
          <a:lstStyle/>
          <a:p>
            <a:pPr algn="just"/>
            <a:r>
              <a:rPr lang="uk-UA" dirty="0" err="1">
                <a:effectLst/>
              </a:rPr>
              <a:t>Веблоги</a:t>
            </a:r>
            <a:r>
              <a:rPr lang="uk-UA" dirty="0">
                <a:effectLst/>
              </a:rPr>
              <a:t> почали набирати популярність після того, як </a:t>
            </a:r>
            <a:r>
              <a:rPr lang="tr-TR" dirty="0">
                <a:effectLst/>
              </a:rPr>
              <a:t>Pitas.com </a:t>
            </a:r>
            <a:r>
              <a:rPr lang="uk-UA" dirty="0">
                <a:effectLst/>
              </a:rPr>
              <a:t>запустив перший безкоштовний інструмент для створення власного </a:t>
            </a:r>
            <a:r>
              <a:rPr lang="uk-UA" dirty="0" err="1">
                <a:effectLst/>
              </a:rPr>
              <a:t>веблогу</a:t>
            </a:r>
            <a:r>
              <a:rPr lang="uk-UA" dirty="0">
                <a:effectLst/>
              </a:rPr>
              <a:t>, а слідом за ним інші платформи, такі як </a:t>
            </a:r>
            <a:r>
              <a:rPr lang="tr-TR" dirty="0">
                <a:effectLst/>
              </a:rPr>
              <a:t>Blogger, </a:t>
            </a:r>
            <a:r>
              <a:rPr lang="uk-UA" dirty="0">
                <a:effectLst/>
              </a:rPr>
              <a:t>випустили свої інструменти для </a:t>
            </a:r>
            <a:r>
              <a:rPr lang="uk-UA" dirty="0" err="1">
                <a:effectLst/>
              </a:rPr>
              <a:t>блогінгу</a:t>
            </a:r>
            <a:r>
              <a:rPr lang="uk-UA" dirty="0">
                <a:effectLst/>
              </a:rPr>
              <a:t>. Ці інструменти забезпечили простоту та доступну можливість для нетехнічних користувачів спілкуватися онлайн. Сьогодні більшість блогів працюють на базі хостинг-сервісів або автономного програмного забезпечення, хоча деякі блогери, як-от </a:t>
            </a:r>
            <a:r>
              <a:rPr lang="uk-UA" dirty="0" err="1">
                <a:effectLst/>
              </a:rPr>
              <a:t>Ребекка</a:t>
            </a:r>
            <a:r>
              <a:rPr lang="uk-UA" dirty="0">
                <a:effectLst/>
              </a:rPr>
              <a:t> Блуд (</a:t>
            </a:r>
            <a:r>
              <a:rPr lang="tr-TR" dirty="0">
                <a:effectLst/>
                <a:hlinkClick r:id="rId2"/>
              </a:rPr>
              <a:t>www.rebeccablood.net</a:t>
            </a:r>
            <a:r>
              <a:rPr lang="tr-TR" dirty="0">
                <a:effectLst/>
              </a:rPr>
              <a:t>)</a:t>
            </a:r>
            <a:r>
              <a:rPr lang="uk-UA" dirty="0">
                <a:effectLst/>
              </a:rPr>
              <a:t> доволі довго вручну кодували свої сайти. Багато популярних хостингів для </a:t>
            </a:r>
            <a:r>
              <a:rPr lang="uk-UA" dirty="0" err="1">
                <a:effectLst/>
              </a:rPr>
              <a:t>веблогів</a:t>
            </a:r>
            <a:r>
              <a:rPr lang="uk-UA" dirty="0">
                <a:effectLst/>
              </a:rPr>
              <a:t>, таких як </a:t>
            </a:r>
            <a:r>
              <a:rPr lang="tr-TR" dirty="0">
                <a:effectLst/>
              </a:rPr>
              <a:t>Blogger, ModBlog </a:t>
            </a:r>
            <a:r>
              <a:rPr lang="uk-UA" dirty="0">
                <a:effectLst/>
              </a:rPr>
              <a:t>і </a:t>
            </a:r>
            <a:r>
              <a:rPr lang="tr-TR" dirty="0">
                <a:effectLst/>
              </a:rPr>
              <a:t>Xanga, </a:t>
            </a:r>
            <a:r>
              <a:rPr lang="uk-UA" dirty="0">
                <a:effectLst/>
              </a:rPr>
              <a:t>пропонують базові безкоштовні послуги, які підходять для новачків або звичайних користувачів, задоволених обмеженим серверним простором і стандартними функціями. Блоги є чудовими інформаційними ресурсами, але їхній супутній інструмент </a:t>
            </a:r>
            <a:r>
              <a:rPr lang="tr-TR" dirty="0">
                <a:effectLst/>
              </a:rPr>
              <a:t>Really Simple Syndication (RSS) </a:t>
            </a:r>
            <a:r>
              <a:rPr lang="uk-UA" dirty="0">
                <a:effectLst/>
              </a:rPr>
              <a:t>робить їх по-справжньому потужними.</a:t>
            </a:r>
          </a:p>
          <a:p>
            <a:endParaRPr lang="uk-UA" dirty="0"/>
          </a:p>
        </p:txBody>
      </p:sp>
    </p:spTree>
    <p:extLst>
      <p:ext uri="{BB962C8B-B14F-4D97-AF65-F5344CB8AC3E}">
        <p14:creationId xmlns:p14="http://schemas.microsoft.com/office/powerpoint/2010/main" val="1763155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BA7E9E-30B0-4CD9-BDCC-406390108FFC}"/>
              </a:ext>
            </a:extLst>
          </p:cNvPr>
          <p:cNvSpPr>
            <a:spLocks noGrp="1"/>
          </p:cNvSpPr>
          <p:nvPr>
            <p:ph type="title"/>
          </p:nvPr>
        </p:nvSpPr>
        <p:spPr/>
        <p:txBody>
          <a:bodyPr/>
          <a:lstStyle/>
          <a:p>
            <a:pPr algn="ctr"/>
            <a:r>
              <a:rPr lang="ru-RU" dirty="0" err="1"/>
              <a:t>Блогінг</a:t>
            </a:r>
            <a:r>
              <a:rPr lang="ru-RU" dirty="0"/>
              <a:t> як </a:t>
            </a:r>
            <a:r>
              <a:rPr lang="ru-RU" dirty="0" err="1"/>
              <a:t>навчальна</a:t>
            </a:r>
            <a:r>
              <a:rPr lang="ru-RU" dirty="0"/>
              <a:t> </a:t>
            </a:r>
            <a:r>
              <a:rPr lang="ru-RU" dirty="0" err="1"/>
              <a:t>дисципліна</a:t>
            </a:r>
            <a:r>
              <a:rPr lang="ru-RU" dirty="0"/>
              <a:t> та вид </a:t>
            </a:r>
            <a:r>
              <a:rPr lang="ru-RU" dirty="0" err="1"/>
              <a:t>масової</a:t>
            </a:r>
            <a:r>
              <a:rPr lang="ru-RU" dirty="0"/>
              <a:t> </a:t>
            </a:r>
            <a:r>
              <a:rPr lang="ru-RU" dirty="0" err="1"/>
              <a:t>комунікації</a:t>
            </a:r>
            <a:endParaRPr lang="uk-UA" dirty="0"/>
          </a:p>
        </p:txBody>
      </p:sp>
      <p:sp>
        <p:nvSpPr>
          <p:cNvPr id="3" name="Місце для вмісту 2">
            <a:extLst>
              <a:ext uri="{FF2B5EF4-FFF2-40B4-BE49-F238E27FC236}">
                <a16:creationId xmlns:a16="http://schemas.microsoft.com/office/drawing/2014/main" id="{1F65BB79-794F-44CA-9F14-B389315BD5EE}"/>
              </a:ext>
            </a:extLst>
          </p:cNvPr>
          <p:cNvSpPr>
            <a:spLocks noGrp="1"/>
          </p:cNvSpPr>
          <p:nvPr>
            <p:ph idx="1"/>
          </p:nvPr>
        </p:nvSpPr>
        <p:spPr/>
        <p:txBody>
          <a:bodyPr/>
          <a:lstStyle/>
          <a:p>
            <a:pPr algn="just"/>
            <a:r>
              <a:rPr lang="uk-UA" dirty="0" err="1"/>
              <a:t>Блогінг</a:t>
            </a:r>
            <a:r>
              <a:rPr lang="uk-UA" dirty="0"/>
              <a:t> є сучасним явищем, яке поєднує в собі </a:t>
            </a:r>
            <a:r>
              <a:rPr lang="uk-UA" b="1" i="1" dirty="0">
                <a:solidFill>
                  <a:srgbClr val="FFFF00"/>
                </a:solidFill>
              </a:rPr>
              <a:t>особистісний вираз, інформаційну діяльність і спілкування з аудиторією через інтернет</a:t>
            </a:r>
            <a:r>
              <a:rPr lang="uk-UA" dirty="0"/>
              <a:t>. Він функціонує як окрема сфера у межах медіа та комунікацій, що має велике значення в освітньому процесі і суспільному житті.</a:t>
            </a:r>
          </a:p>
          <a:p>
            <a:pPr algn="just"/>
            <a:r>
              <a:rPr lang="uk-UA" dirty="0" err="1"/>
              <a:t>Блогінг</a:t>
            </a:r>
            <a:r>
              <a:rPr lang="uk-UA" dirty="0"/>
              <a:t> як навчальна дисципліна</a:t>
            </a:r>
          </a:p>
          <a:p>
            <a:pPr algn="just"/>
            <a:r>
              <a:rPr lang="uk-UA" dirty="0"/>
              <a:t>У навчальному контексті </a:t>
            </a:r>
            <a:r>
              <a:rPr lang="uk-UA" dirty="0" err="1"/>
              <a:t>блогінг</a:t>
            </a:r>
            <a:r>
              <a:rPr lang="uk-UA" dirty="0"/>
              <a:t> розглядається як спеціалізована дисципліна, що вивчає процеси створення, ведення та просування блогів. Вона охоплює теоретичні знання й практичні навички, які необхідні для ефективної роботи з цифровими текстами та медіа.</a:t>
            </a:r>
          </a:p>
        </p:txBody>
      </p:sp>
    </p:spTree>
    <p:extLst>
      <p:ext uri="{BB962C8B-B14F-4D97-AF65-F5344CB8AC3E}">
        <p14:creationId xmlns:p14="http://schemas.microsoft.com/office/powerpoint/2010/main" val="17287956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7E3FAA-FEE6-44D3-87A4-422D2198D424}"/>
              </a:ext>
            </a:extLst>
          </p:cNvPr>
          <p:cNvSpPr>
            <a:spLocks noGrp="1"/>
          </p:cNvSpPr>
          <p:nvPr>
            <p:ph type="title"/>
          </p:nvPr>
        </p:nvSpPr>
        <p:spPr/>
        <p:txBody>
          <a:bodyPr/>
          <a:lstStyle/>
          <a:p>
            <a:pPr algn="ctr"/>
            <a:r>
              <a:rPr lang="uk-UA" b="1" dirty="0"/>
              <a:t>платформи для створення блогів</a:t>
            </a:r>
            <a:endParaRPr lang="uk-UA" dirty="0"/>
          </a:p>
        </p:txBody>
      </p:sp>
      <p:sp>
        <p:nvSpPr>
          <p:cNvPr id="3" name="Місце для вмісту 2">
            <a:extLst>
              <a:ext uri="{FF2B5EF4-FFF2-40B4-BE49-F238E27FC236}">
                <a16:creationId xmlns:a16="http://schemas.microsoft.com/office/drawing/2014/main" id="{CC819BDE-011D-4057-A843-714208D116EB}"/>
              </a:ext>
            </a:extLst>
          </p:cNvPr>
          <p:cNvSpPr>
            <a:spLocks noGrp="1"/>
          </p:cNvSpPr>
          <p:nvPr>
            <p:ph idx="1"/>
          </p:nvPr>
        </p:nvSpPr>
        <p:spPr>
          <a:xfrm>
            <a:off x="677084" y="1924423"/>
            <a:ext cx="10131425" cy="2321859"/>
          </a:xfrm>
        </p:spPr>
        <p:txBody>
          <a:bodyPr>
            <a:normAutofit lnSpcReduction="10000"/>
          </a:bodyPr>
          <a:lstStyle/>
          <a:p>
            <a:r>
              <a:rPr lang="tr-TR" b="1" dirty="0"/>
              <a:t>WordPress</a:t>
            </a:r>
          </a:p>
          <a:p>
            <a:pPr algn="just"/>
            <a:r>
              <a:rPr lang="tr-TR" dirty="0">
                <a:effectLst/>
              </a:rPr>
              <a:t>WordPress — </a:t>
            </a:r>
            <a:r>
              <a:rPr lang="uk-UA" dirty="0">
                <a:effectLst/>
              </a:rPr>
              <a:t>одна з найвідоміших платформ, яку використовують не лише для створення блогів, але й для розробки повноцінних веб-сайтів. Це дуже популярна платформа завдяки своїй гнучкості та простоті використання. Для тих, хто хоче спробувати створити блог безкоштовно, </a:t>
            </a:r>
            <a:r>
              <a:rPr lang="tr-TR" dirty="0">
                <a:effectLst/>
              </a:rPr>
              <a:t>WordPress </a:t>
            </a:r>
            <a:r>
              <a:rPr lang="uk-UA" dirty="0">
                <a:effectLst/>
              </a:rPr>
              <a:t>пропонує таку можливість. На сайті </a:t>
            </a:r>
            <a:r>
              <a:rPr lang="tr-TR" dirty="0">
                <a:effectLst/>
              </a:rPr>
              <a:t>wordpress.com </a:t>
            </a:r>
            <a:r>
              <a:rPr lang="uk-UA" dirty="0">
                <a:effectLst/>
              </a:rPr>
              <a:t>є спеціальний розділ (</a:t>
            </a:r>
            <a:r>
              <a:rPr lang="tr-TR" dirty="0">
                <a:effectLst/>
              </a:rPr>
              <a:t>wordpress.com/create-blog), </a:t>
            </a:r>
            <a:r>
              <a:rPr lang="uk-UA" dirty="0">
                <a:effectLst/>
              </a:rPr>
              <a:t>де можна легко розпочати </a:t>
            </a:r>
            <a:r>
              <a:rPr lang="uk-UA" dirty="0" err="1">
                <a:effectLst/>
              </a:rPr>
              <a:t>блогінг</a:t>
            </a:r>
            <a:r>
              <a:rPr lang="uk-UA" dirty="0">
                <a:effectLst/>
              </a:rPr>
              <a:t>. Платформа пропонує базові функції, які допомагають новачкам швидко стартувати. Хоча є платні плани для розширених можливостей, безкоштовна версія ідеально підходить для початківців. </a:t>
            </a:r>
            <a:endParaRPr lang="uk-UA" dirty="0"/>
          </a:p>
        </p:txBody>
      </p:sp>
      <p:pic>
        <p:nvPicPr>
          <p:cNvPr id="5" name="Рисунок 4">
            <a:extLst>
              <a:ext uri="{FF2B5EF4-FFF2-40B4-BE49-F238E27FC236}">
                <a16:creationId xmlns:a16="http://schemas.microsoft.com/office/drawing/2014/main" id="{BE1BC1A1-28B8-44A3-815A-C7352797AA0F}"/>
              </a:ext>
            </a:extLst>
          </p:cNvPr>
          <p:cNvPicPr>
            <a:picLocks noChangeAspect="1"/>
          </p:cNvPicPr>
          <p:nvPr/>
        </p:nvPicPr>
        <p:blipFill>
          <a:blip r:embed="rId2"/>
          <a:stretch>
            <a:fillRect/>
          </a:stretch>
        </p:blipFill>
        <p:spPr>
          <a:xfrm>
            <a:off x="6449204" y="4204446"/>
            <a:ext cx="5169055" cy="2321859"/>
          </a:xfrm>
          <a:prstGeom prst="rect">
            <a:avLst/>
          </a:prstGeom>
        </p:spPr>
      </p:pic>
    </p:spTree>
    <p:extLst>
      <p:ext uri="{BB962C8B-B14F-4D97-AF65-F5344CB8AC3E}">
        <p14:creationId xmlns:p14="http://schemas.microsoft.com/office/powerpoint/2010/main" val="41518093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DA9831-3C17-489F-9CF6-8EB0BAB75F38}"/>
              </a:ext>
            </a:extLst>
          </p:cNvPr>
          <p:cNvSpPr>
            <a:spLocks noGrp="1"/>
          </p:cNvSpPr>
          <p:nvPr>
            <p:ph type="title"/>
          </p:nvPr>
        </p:nvSpPr>
        <p:spPr/>
        <p:txBody>
          <a:bodyPr/>
          <a:lstStyle/>
          <a:p>
            <a:pPr algn="ctr"/>
            <a:r>
              <a:rPr lang="tr-TR" b="1" dirty="0"/>
              <a:t>Blogger</a:t>
            </a:r>
            <a:endParaRPr lang="uk-UA" dirty="0"/>
          </a:p>
        </p:txBody>
      </p:sp>
      <p:sp>
        <p:nvSpPr>
          <p:cNvPr id="3" name="Місце для вмісту 2">
            <a:extLst>
              <a:ext uri="{FF2B5EF4-FFF2-40B4-BE49-F238E27FC236}">
                <a16:creationId xmlns:a16="http://schemas.microsoft.com/office/drawing/2014/main" id="{1E8C5B6D-FF14-4B60-BC21-1DE3EF3A8904}"/>
              </a:ext>
            </a:extLst>
          </p:cNvPr>
          <p:cNvSpPr>
            <a:spLocks noGrp="1"/>
          </p:cNvSpPr>
          <p:nvPr>
            <p:ph idx="1"/>
          </p:nvPr>
        </p:nvSpPr>
        <p:spPr/>
        <p:txBody>
          <a:bodyPr/>
          <a:lstStyle/>
          <a:p>
            <a:pPr marL="0" indent="0">
              <a:buNone/>
            </a:pPr>
            <a:endParaRPr lang="tr-TR" b="1" dirty="0"/>
          </a:p>
          <a:p>
            <a:pPr algn="just"/>
            <a:r>
              <a:rPr lang="tr-TR" dirty="0">
                <a:effectLst/>
              </a:rPr>
              <a:t>Blogger — </a:t>
            </a:r>
            <a:r>
              <a:rPr lang="uk-UA" dirty="0">
                <a:effectLst/>
              </a:rPr>
              <a:t>це платформа, яка існує вже понад 20 років, з 1999 року, і вважається однією з піонерських у сфері </a:t>
            </a:r>
            <a:r>
              <a:rPr lang="uk-UA" dirty="0" err="1">
                <a:effectLst/>
              </a:rPr>
              <a:t>блогінгу</a:t>
            </a:r>
            <a:r>
              <a:rPr lang="uk-UA" dirty="0">
                <a:effectLst/>
              </a:rPr>
              <a:t>. Вона дозволяє створювати блоги з доменом </a:t>
            </a:r>
            <a:r>
              <a:rPr lang="tr-TR" dirty="0">
                <a:effectLst/>
              </a:rPr>
              <a:t>blogspot.com </a:t>
            </a:r>
            <a:r>
              <a:rPr lang="uk-UA" dirty="0">
                <a:effectLst/>
              </a:rPr>
              <a:t>і є надзвичайно простою у використанні. Для входу достатньо мати обліковий запис </a:t>
            </a:r>
            <a:r>
              <a:rPr lang="tr-TR" dirty="0">
                <a:effectLst/>
              </a:rPr>
              <a:t>Google, </a:t>
            </a:r>
            <a:r>
              <a:rPr lang="uk-UA" dirty="0">
                <a:effectLst/>
              </a:rPr>
              <a:t>після чого можна одразу натиснути кнопку "Створити блог". </a:t>
            </a:r>
            <a:r>
              <a:rPr lang="tr-TR" dirty="0">
                <a:effectLst/>
              </a:rPr>
              <a:t>Blogger </a:t>
            </a:r>
            <a:r>
              <a:rPr lang="uk-UA" dirty="0">
                <a:effectLst/>
              </a:rPr>
              <a:t>пропонує інтуїтивно зрозумілий інтерфейс, схожий на текстовий редактор (наприклад, </a:t>
            </a:r>
            <a:r>
              <a:rPr lang="tr-TR" dirty="0">
                <a:effectLst/>
              </a:rPr>
              <a:t>Microsoft Word </a:t>
            </a:r>
            <a:r>
              <a:rPr lang="uk-UA" dirty="0">
                <a:effectLst/>
              </a:rPr>
              <a:t>або </a:t>
            </a:r>
            <a:r>
              <a:rPr lang="tr-TR" dirty="0">
                <a:effectLst/>
              </a:rPr>
              <a:t>Google Docs), </a:t>
            </a:r>
            <a:r>
              <a:rPr lang="uk-UA" dirty="0">
                <a:effectLst/>
              </a:rPr>
              <a:t>із простими інструментами форматування. На платформі є приклади блогів, таких як кулінарні, технологічні чи особисті блоги, де люди діляться, наприклад, сімейними фотографіями. </a:t>
            </a:r>
            <a:r>
              <a:rPr lang="tr-TR" dirty="0">
                <a:effectLst/>
              </a:rPr>
              <a:t>Blogger </a:t>
            </a:r>
            <a:r>
              <a:rPr lang="uk-UA" dirty="0">
                <a:effectLst/>
              </a:rPr>
              <a:t>ідеально підходить для тих, хто не має технічних знань і не хоче витрачати кошти на підтримку веб-сайту. </a:t>
            </a:r>
            <a:endParaRPr lang="uk-UA" dirty="0"/>
          </a:p>
        </p:txBody>
      </p:sp>
    </p:spTree>
    <p:extLst>
      <p:ext uri="{BB962C8B-B14F-4D97-AF65-F5344CB8AC3E}">
        <p14:creationId xmlns:p14="http://schemas.microsoft.com/office/powerpoint/2010/main" val="42250764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F44A05E-93AD-4FDA-8C2F-5BDEEF897570}"/>
              </a:ext>
            </a:extLst>
          </p:cNvPr>
          <p:cNvSpPr>
            <a:spLocks noGrp="1"/>
          </p:cNvSpPr>
          <p:nvPr>
            <p:ph type="title"/>
          </p:nvPr>
        </p:nvSpPr>
        <p:spPr/>
        <p:txBody>
          <a:bodyPr/>
          <a:lstStyle/>
          <a:p>
            <a:pPr algn="ctr"/>
            <a:r>
              <a:rPr lang="tr-TR" dirty="0"/>
              <a:t>Wix</a:t>
            </a:r>
            <a:endParaRPr lang="uk-UA" dirty="0"/>
          </a:p>
        </p:txBody>
      </p:sp>
      <p:sp>
        <p:nvSpPr>
          <p:cNvPr id="3" name="Місце для вмісту 2">
            <a:extLst>
              <a:ext uri="{FF2B5EF4-FFF2-40B4-BE49-F238E27FC236}">
                <a16:creationId xmlns:a16="http://schemas.microsoft.com/office/drawing/2014/main" id="{712E3DCD-0AB2-4536-BBA3-94C562342F67}"/>
              </a:ext>
            </a:extLst>
          </p:cNvPr>
          <p:cNvSpPr>
            <a:spLocks noGrp="1"/>
          </p:cNvSpPr>
          <p:nvPr>
            <p:ph idx="1"/>
          </p:nvPr>
        </p:nvSpPr>
        <p:spPr>
          <a:xfrm>
            <a:off x="17929" y="2065866"/>
            <a:ext cx="6006353" cy="3268133"/>
          </a:xfrm>
        </p:spPr>
        <p:txBody>
          <a:bodyPr>
            <a:normAutofit lnSpcReduction="10000"/>
          </a:bodyPr>
          <a:lstStyle/>
          <a:p>
            <a:pPr algn="just"/>
            <a:r>
              <a:rPr lang="tr-TR" dirty="0"/>
              <a:t>Wix — </a:t>
            </a:r>
            <a:r>
              <a:rPr lang="uk-UA" dirty="0"/>
              <a:t>це відносно нова платформа порівняно з </a:t>
            </a:r>
            <a:r>
              <a:rPr lang="tr-TR" dirty="0"/>
              <a:t>WordPress </a:t>
            </a:r>
            <a:r>
              <a:rPr lang="uk-UA" dirty="0"/>
              <a:t>і </a:t>
            </a:r>
            <a:r>
              <a:rPr lang="tr-TR" dirty="0"/>
              <a:t>Blogger, </a:t>
            </a:r>
            <a:r>
              <a:rPr lang="uk-UA" dirty="0"/>
              <a:t>але вона швидко набула популярності завдяки зручному інтерфейсу та сучасному дизайну. </a:t>
            </a:r>
            <a:r>
              <a:rPr lang="tr-TR" dirty="0"/>
              <a:t>Wix </a:t>
            </a:r>
            <a:r>
              <a:rPr lang="uk-UA" dirty="0"/>
              <a:t>також пропонує можливість створювати блоги, включаючи безкоштовний план для новачків. На їхньому сайті є спеціальний розділ для створення блогів, де представлені приклади, наприклад, блоги про здоров’я, догляд за тілом чи інші теми. </a:t>
            </a:r>
            <a:r>
              <a:rPr lang="tr-TR" dirty="0"/>
              <a:t>Wix </a:t>
            </a:r>
            <a:r>
              <a:rPr lang="uk-UA" dirty="0"/>
              <a:t>пропонує готові шаблони дизайну, які дозволяють швидко налаштувати блог і почати писати. Це зручний варіант для тих, хто хоче сучасний вигляд блогу без глибоких технічних знань.</a:t>
            </a:r>
          </a:p>
        </p:txBody>
      </p:sp>
      <p:pic>
        <p:nvPicPr>
          <p:cNvPr id="5" name="Рисунок 4">
            <a:extLst>
              <a:ext uri="{FF2B5EF4-FFF2-40B4-BE49-F238E27FC236}">
                <a16:creationId xmlns:a16="http://schemas.microsoft.com/office/drawing/2014/main" id="{B9C67DAE-DA8C-458F-B4DD-5AF47209F100}"/>
              </a:ext>
            </a:extLst>
          </p:cNvPr>
          <p:cNvPicPr>
            <a:picLocks noChangeAspect="1"/>
          </p:cNvPicPr>
          <p:nvPr/>
        </p:nvPicPr>
        <p:blipFill>
          <a:blip r:embed="rId2"/>
          <a:stretch>
            <a:fillRect/>
          </a:stretch>
        </p:blipFill>
        <p:spPr>
          <a:xfrm>
            <a:off x="6167718" y="3008575"/>
            <a:ext cx="5513294" cy="3567117"/>
          </a:xfrm>
          <a:prstGeom prst="rect">
            <a:avLst/>
          </a:prstGeom>
        </p:spPr>
      </p:pic>
    </p:spTree>
    <p:extLst>
      <p:ext uri="{BB962C8B-B14F-4D97-AF65-F5344CB8AC3E}">
        <p14:creationId xmlns:p14="http://schemas.microsoft.com/office/powerpoint/2010/main" val="12652200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224E1E-B0BC-4706-98D4-8FAA12C71155}"/>
              </a:ext>
            </a:extLst>
          </p:cNvPr>
          <p:cNvSpPr>
            <a:spLocks noGrp="1"/>
          </p:cNvSpPr>
          <p:nvPr>
            <p:ph type="title"/>
          </p:nvPr>
        </p:nvSpPr>
        <p:spPr/>
        <p:txBody>
          <a:bodyPr/>
          <a:lstStyle/>
          <a:p>
            <a:pPr algn="ctr"/>
            <a:r>
              <a:rPr lang="uk-UA" b="1" dirty="0"/>
              <a:t>Соціальні платформи</a:t>
            </a:r>
            <a:br>
              <a:rPr lang="uk-UA" b="1" dirty="0"/>
            </a:br>
            <a:endParaRPr lang="uk-UA" dirty="0"/>
          </a:p>
        </p:txBody>
      </p:sp>
      <p:sp>
        <p:nvSpPr>
          <p:cNvPr id="3" name="Місце для вмісту 2">
            <a:extLst>
              <a:ext uri="{FF2B5EF4-FFF2-40B4-BE49-F238E27FC236}">
                <a16:creationId xmlns:a16="http://schemas.microsoft.com/office/drawing/2014/main" id="{8CC30A54-9209-432F-A5F3-195973DDD5F8}"/>
              </a:ext>
            </a:extLst>
          </p:cNvPr>
          <p:cNvSpPr>
            <a:spLocks noGrp="1"/>
          </p:cNvSpPr>
          <p:nvPr>
            <p:ph idx="1"/>
          </p:nvPr>
        </p:nvSpPr>
        <p:spPr/>
        <p:txBody>
          <a:bodyPr>
            <a:normAutofit fontScale="92500" lnSpcReduction="20000"/>
          </a:bodyPr>
          <a:lstStyle/>
          <a:p>
            <a:pPr algn="just"/>
            <a:r>
              <a:rPr lang="uk-UA" dirty="0">
                <a:effectLst/>
              </a:rPr>
              <a:t>Якщо ви не хочете займатися технічними аспектами створення блогу чи створювати новий веб-сайт, можна скористатися соціальними платформами. Деякі з них фактично функціонують як блоги, дозволяючи ділитися розгорнутими дописами чи ідеями. Наприклад:</a:t>
            </a:r>
          </a:p>
          <a:p>
            <a:pPr algn="just">
              <a:buFont typeface="Arial" panose="020B0604020202020204" pitchFamily="34" charset="0"/>
              <a:buChar char="•"/>
            </a:pPr>
            <a:r>
              <a:rPr lang="tr-TR" b="1" dirty="0"/>
              <a:t>Lifehack.org</a:t>
            </a:r>
            <a:r>
              <a:rPr lang="tr-TR" dirty="0"/>
              <a:t>: </a:t>
            </a:r>
            <a:r>
              <a:rPr lang="uk-UA" dirty="0"/>
              <a:t>Цей сайт пропонує блог із різноманітними темами, пов’язаними з повсякденним життям — від підприємництва та кар’єрного успіху до здоров’я, дієт і вправ. Багато статей на таких платформах написані окремими авторами, які або не мають власного сайту, або хочуть просувати свій контент на різних платформах. Наприклад, стаття може бути написана засновником сайту, але є й матеріали від сторонніх авторів, які використовують платформу для крос-промоції своїх блогів чи інших соціальних мереж, таких як </a:t>
            </a:r>
            <a:r>
              <a:rPr lang="tr-TR" dirty="0"/>
              <a:t>LinkedIn.</a:t>
            </a:r>
          </a:p>
          <a:p>
            <a:pPr algn="just">
              <a:buFont typeface="Arial" panose="020B0604020202020204" pitchFamily="34" charset="0"/>
              <a:buChar char="•"/>
            </a:pPr>
            <a:r>
              <a:rPr lang="uk-UA" b="1" dirty="0"/>
              <a:t>Соціальні мережі (</a:t>
            </a:r>
            <a:r>
              <a:rPr lang="tr-TR" b="1" dirty="0"/>
              <a:t>LinkedIn, Facebook </a:t>
            </a:r>
            <a:r>
              <a:rPr lang="uk-UA" b="1" dirty="0"/>
              <a:t>тощо)</a:t>
            </a:r>
            <a:r>
              <a:rPr lang="uk-UA" dirty="0"/>
              <a:t>: Такі платформи, як </a:t>
            </a:r>
            <a:r>
              <a:rPr lang="tr-TR" dirty="0"/>
              <a:t>LinkedIn, </a:t>
            </a:r>
            <a:r>
              <a:rPr lang="uk-UA" dirty="0"/>
              <a:t>дозволяють публікувати деталізований контент у вигляді постів, які за своєю суттю нагадують блогові записи. Наприклад, автор може розміщувати статті на </a:t>
            </a:r>
            <a:r>
              <a:rPr lang="tr-TR" dirty="0"/>
              <a:t>LinkedIn, </a:t>
            </a:r>
            <a:r>
              <a:rPr lang="uk-UA" dirty="0"/>
              <a:t>просуваючи той самий контент, що й на інших платформах. Це ефективний спосіб для тих, хто не хоче створювати окремий блог, але бажає ділитися своїми думками чи ідеями.</a:t>
            </a:r>
          </a:p>
          <a:p>
            <a:endParaRPr lang="uk-UA" dirty="0"/>
          </a:p>
        </p:txBody>
      </p:sp>
    </p:spTree>
    <p:extLst>
      <p:ext uri="{BB962C8B-B14F-4D97-AF65-F5344CB8AC3E}">
        <p14:creationId xmlns:p14="http://schemas.microsoft.com/office/powerpoint/2010/main" val="39525990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5A8D07-C893-4E5C-8EFA-EF7A86062868}"/>
              </a:ext>
            </a:extLst>
          </p:cNvPr>
          <p:cNvSpPr>
            <a:spLocks noGrp="1"/>
          </p:cNvSpPr>
          <p:nvPr>
            <p:ph type="title"/>
          </p:nvPr>
        </p:nvSpPr>
        <p:spPr/>
        <p:txBody>
          <a:bodyPr/>
          <a:lstStyle/>
          <a:p>
            <a:r>
              <a:rPr lang="uk-UA" b="1" dirty="0"/>
              <a:t>Додавання блогу до існуючого веб-сайту</a:t>
            </a:r>
            <a:br>
              <a:rPr lang="uk-UA" dirty="0"/>
            </a:br>
            <a:endParaRPr lang="uk-UA" dirty="0"/>
          </a:p>
        </p:txBody>
      </p:sp>
      <p:sp>
        <p:nvSpPr>
          <p:cNvPr id="3" name="Місце для вмісту 2">
            <a:extLst>
              <a:ext uri="{FF2B5EF4-FFF2-40B4-BE49-F238E27FC236}">
                <a16:creationId xmlns:a16="http://schemas.microsoft.com/office/drawing/2014/main" id="{BE056F15-5A8A-49F0-95B9-6495B39CD3D8}"/>
              </a:ext>
            </a:extLst>
          </p:cNvPr>
          <p:cNvSpPr>
            <a:spLocks noGrp="1"/>
          </p:cNvSpPr>
          <p:nvPr>
            <p:ph idx="1"/>
          </p:nvPr>
        </p:nvSpPr>
        <p:spPr/>
        <p:txBody>
          <a:bodyPr>
            <a:normAutofit/>
          </a:bodyPr>
          <a:lstStyle/>
          <a:p>
            <a:pPr algn="just"/>
            <a:r>
              <a:rPr lang="uk-UA" sz="2400" dirty="0">
                <a:effectLst/>
              </a:rPr>
              <a:t>Окрім створення блогів з нуля на платформах, таких як </a:t>
            </a:r>
            <a:r>
              <a:rPr lang="tr-TR" sz="2400" dirty="0">
                <a:effectLst/>
              </a:rPr>
              <a:t>WordPress, Blogger </a:t>
            </a:r>
            <a:r>
              <a:rPr lang="uk-UA" sz="2400" dirty="0">
                <a:effectLst/>
              </a:rPr>
              <a:t>чи </a:t>
            </a:r>
            <a:r>
              <a:rPr lang="tr-TR" sz="2400" dirty="0">
                <a:effectLst/>
              </a:rPr>
              <a:t>Wix, </a:t>
            </a:r>
            <a:r>
              <a:rPr lang="uk-UA" sz="2400" dirty="0">
                <a:effectLst/>
              </a:rPr>
              <a:t>існує ще один поширений сценарій: організація або окремий користувач, який уже має веб-сайт, присвячений певній темі, хоче додати до нього блог або окремий розділ у форматі блогу. Це популярна практика, коли блог додається на пізнішому етапі після створення веб-сайту. Розглянемо, як це можна реалізувати, та які переваги це надає.</a:t>
            </a:r>
          </a:p>
          <a:p>
            <a:pPr algn="just"/>
            <a:endParaRPr lang="uk-UA" sz="2400" dirty="0"/>
          </a:p>
        </p:txBody>
      </p:sp>
    </p:spTree>
    <p:extLst>
      <p:ext uri="{BB962C8B-B14F-4D97-AF65-F5344CB8AC3E}">
        <p14:creationId xmlns:p14="http://schemas.microsoft.com/office/powerpoint/2010/main" val="33030228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3A2631-19A8-45A3-8B10-6A31D84CA042}"/>
              </a:ext>
            </a:extLst>
          </p:cNvPr>
          <p:cNvSpPr>
            <a:spLocks noGrp="1"/>
          </p:cNvSpPr>
          <p:nvPr>
            <p:ph type="title"/>
          </p:nvPr>
        </p:nvSpPr>
        <p:spPr/>
        <p:txBody>
          <a:bodyPr>
            <a:normAutofit fontScale="90000"/>
          </a:bodyPr>
          <a:lstStyle/>
          <a:p>
            <a:pPr algn="just"/>
            <a:r>
              <a:rPr lang="uk-UA" b="1" dirty="0"/>
              <a:t>Процес додавання блогу до існуючого веб-сайту</a:t>
            </a:r>
            <a:br>
              <a:rPr lang="uk-UA" b="1" dirty="0"/>
            </a:br>
            <a:endParaRPr lang="uk-UA" dirty="0"/>
          </a:p>
        </p:txBody>
      </p:sp>
      <p:sp>
        <p:nvSpPr>
          <p:cNvPr id="3" name="Місце для вмісту 2">
            <a:extLst>
              <a:ext uri="{FF2B5EF4-FFF2-40B4-BE49-F238E27FC236}">
                <a16:creationId xmlns:a16="http://schemas.microsoft.com/office/drawing/2014/main" id="{09A7CE80-0C56-44C1-9D4F-3BB0956512AC}"/>
              </a:ext>
            </a:extLst>
          </p:cNvPr>
          <p:cNvSpPr>
            <a:spLocks noGrp="1"/>
          </p:cNvSpPr>
          <p:nvPr>
            <p:ph idx="1"/>
          </p:nvPr>
        </p:nvSpPr>
        <p:spPr/>
        <p:txBody>
          <a:bodyPr/>
          <a:lstStyle/>
          <a:p>
            <a:pPr algn="just">
              <a:buFont typeface="+mj-lt"/>
              <a:buAutoNum type="arabicPeriod"/>
            </a:pPr>
            <a:r>
              <a:rPr lang="uk-UA" b="1" dirty="0"/>
              <a:t>Технічна реалізація</a:t>
            </a:r>
            <a:r>
              <a:rPr lang="uk-UA" dirty="0"/>
              <a:t>: </a:t>
            </a:r>
          </a:p>
          <a:p>
            <a:pPr marL="742950" lvl="1" indent="-285750" algn="just">
              <a:buFont typeface="+mj-lt"/>
              <a:buAutoNum type="arabicPeriod"/>
            </a:pPr>
            <a:r>
              <a:rPr lang="uk-UA" dirty="0"/>
              <a:t>Якщо ваш веб-сайт створювався або підтримується розробником, рекомендується звернутися до нього для додавання блогу. Створення нового розділу на сайті зазвичай вимагає технічних знань, особливо якщо сайт не побудований на платформі, яка спрощує цей процес.</a:t>
            </a:r>
          </a:p>
          <a:p>
            <a:pPr marL="742950" lvl="1" indent="-285750" algn="just">
              <a:buFont typeface="+mj-lt"/>
              <a:buAutoNum type="arabicPeriod"/>
            </a:pPr>
            <a:r>
              <a:rPr lang="uk-UA" dirty="0"/>
              <a:t>Якщо ви маєте базові знання програмування чи самостійно керуєте сайтом, ви можете додати блог самостійно. Наприклад, на платформах на кшталт </a:t>
            </a:r>
            <a:r>
              <a:rPr lang="tr-TR" dirty="0"/>
              <a:t>WordPress </a:t>
            </a:r>
            <a:r>
              <a:rPr lang="uk-UA" dirty="0"/>
              <a:t>це зробити відносно просто.</a:t>
            </a:r>
          </a:p>
          <a:p>
            <a:pPr marL="742950" lvl="1" indent="-285750" algn="just">
              <a:buFont typeface="+mj-lt"/>
              <a:buAutoNum type="arabicPeriod"/>
            </a:pPr>
            <a:r>
              <a:rPr lang="uk-UA" dirty="0"/>
              <a:t>Для сайтів, створених на інших платформах або закодованих вручну (наприклад, у </a:t>
            </a:r>
            <a:r>
              <a:rPr lang="tr-TR" dirty="0"/>
              <a:t>PHP </a:t>
            </a:r>
            <a:r>
              <a:rPr lang="uk-UA" dirty="0"/>
              <a:t>чи </a:t>
            </a:r>
            <a:r>
              <a:rPr lang="tr-TR" dirty="0"/>
              <a:t>HTML), </a:t>
            </a:r>
            <a:r>
              <a:rPr lang="uk-UA" dirty="0"/>
              <a:t>розробник може легко інтегрувати розділ блогу для публікації оновлень.</a:t>
            </a:r>
          </a:p>
          <a:p>
            <a:pPr algn="just"/>
            <a:endParaRPr lang="uk-UA" dirty="0"/>
          </a:p>
        </p:txBody>
      </p:sp>
    </p:spTree>
    <p:extLst>
      <p:ext uri="{BB962C8B-B14F-4D97-AF65-F5344CB8AC3E}">
        <p14:creationId xmlns:p14="http://schemas.microsoft.com/office/powerpoint/2010/main" val="228813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31A634-2B05-442C-95F8-98BCA132D3B0}"/>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67858E50-B173-477A-8991-EEF997239589}"/>
              </a:ext>
            </a:extLst>
          </p:cNvPr>
          <p:cNvSpPr>
            <a:spLocks noGrp="1"/>
          </p:cNvSpPr>
          <p:nvPr>
            <p:ph idx="1"/>
          </p:nvPr>
        </p:nvSpPr>
        <p:spPr/>
        <p:txBody>
          <a:bodyPr/>
          <a:lstStyle/>
          <a:p>
            <a:pPr marL="0" indent="0" algn="just">
              <a:buNone/>
            </a:pPr>
            <a:r>
              <a:rPr lang="uk-UA" b="1" dirty="0"/>
              <a:t>2. Переваги додавання блогу</a:t>
            </a:r>
            <a:r>
              <a:rPr lang="uk-UA" dirty="0"/>
              <a:t>: </a:t>
            </a:r>
            <a:r>
              <a:rPr lang="uk-UA" b="1" dirty="0"/>
              <a:t>Збільшення взаємодії з аудиторією</a:t>
            </a:r>
            <a:r>
              <a:rPr lang="uk-UA" dirty="0"/>
              <a:t>: Блог, доданий до існуючого веб-сайту, може швидко залучити читачів, оскільки відвідувачі інших сторінок сайту легко потраплятимуть на блог. Це сприяє підвищенню залученості користувачів.</a:t>
            </a:r>
          </a:p>
          <a:p>
            <a:pPr algn="just">
              <a:buFont typeface="Arial" panose="020B0604020202020204" pitchFamily="34" charset="0"/>
              <a:buChar char="•"/>
            </a:pPr>
            <a:r>
              <a:rPr lang="uk-UA" b="1" dirty="0"/>
              <a:t>Покращення бізнес-інтеграції</a:t>
            </a:r>
            <a:r>
              <a:rPr lang="uk-UA" dirty="0"/>
              <a:t>: Блог дозволяє просувати продукти чи послуги компанії, розміщуючи статті, які перехресно рекламують ваш бізнес. Це ефективний спосіб залучити увагу до товарів чи сервісів.</a:t>
            </a:r>
          </a:p>
          <a:p>
            <a:pPr algn="just">
              <a:buFont typeface="Arial" panose="020B0604020202020204" pitchFamily="34" charset="0"/>
              <a:buChar char="•"/>
            </a:pPr>
            <a:r>
              <a:rPr lang="uk-UA" b="1" dirty="0"/>
              <a:t>Простота впровадження</a:t>
            </a:r>
            <a:r>
              <a:rPr lang="uk-UA" dirty="0"/>
              <a:t>: Додавання блогу до сайту є поширеною практикою, яка не потребує значних зусиль, особливо на платформах із зручним інтерфейсом.</a:t>
            </a:r>
          </a:p>
          <a:p>
            <a:endParaRPr lang="uk-UA" dirty="0"/>
          </a:p>
        </p:txBody>
      </p:sp>
    </p:spTree>
    <p:extLst>
      <p:ext uri="{BB962C8B-B14F-4D97-AF65-F5344CB8AC3E}">
        <p14:creationId xmlns:p14="http://schemas.microsoft.com/office/powerpoint/2010/main" val="16944034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5878BA-4AB5-4843-90D4-A31CB36956B9}"/>
              </a:ext>
            </a:extLst>
          </p:cNvPr>
          <p:cNvSpPr>
            <a:spLocks noGrp="1"/>
          </p:cNvSpPr>
          <p:nvPr>
            <p:ph type="title"/>
          </p:nvPr>
        </p:nvSpPr>
        <p:spPr/>
        <p:txBody>
          <a:bodyPr/>
          <a:lstStyle/>
          <a:p>
            <a:pPr algn="ctr"/>
            <a:r>
              <a:rPr lang="uk-UA" b="1" dirty="0"/>
              <a:t>Додавання блогу на </a:t>
            </a:r>
            <a:r>
              <a:rPr lang="tr-TR" b="1" dirty="0"/>
              <a:t>WordPress</a:t>
            </a:r>
            <a:br>
              <a:rPr lang="tr-TR" b="1" dirty="0"/>
            </a:br>
            <a:endParaRPr lang="uk-UA" dirty="0"/>
          </a:p>
        </p:txBody>
      </p:sp>
      <p:sp>
        <p:nvSpPr>
          <p:cNvPr id="3" name="Місце для вмісту 2">
            <a:extLst>
              <a:ext uri="{FF2B5EF4-FFF2-40B4-BE49-F238E27FC236}">
                <a16:creationId xmlns:a16="http://schemas.microsoft.com/office/drawing/2014/main" id="{8AD4BAC7-EB2A-4D70-9743-0B0A5F881C68}"/>
              </a:ext>
            </a:extLst>
          </p:cNvPr>
          <p:cNvSpPr>
            <a:spLocks noGrp="1"/>
          </p:cNvSpPr>
          <p:nvPr>
            <p:ph idx="1"/>
          </p:nvPr>
        </p:nvSpPr>
        <p:spPr/>
        <p:txBody>
          <a:bodyPr>
            <a:normAutofit/>
          </a:bodyPr>
          <a:lstStyle/>
          <a:p>
            <a:r>
              <a:rPr lang="uk-UA" dirty="0">
                <a:effectLst/>
              </a:rPr>
              <a:t>Якщо ваш сайт створено на </a:t>
            </a:r>
            <a:r>
              <a:rPr lang="tr-TR" dirty="0">
                <a:effectLst/>
              </a:rPr>
              <a:t>WordPress, </a:t>
            </a:r>
            <a:r>
              <a:rPr lang="uk-UA" dirty="0">
                <a:effectLst/>
              </a:rPr>
              <a:t>додавання блогу — це надзвичайно простий процес:</a:t>
            </a:r>
          </a:p>
          <a:p>
            <a:pPr algn="just">
              <a:buFont typeface="Arial" panose="020B0604020202020204" pitchFamily="34" charset="0"/>
              <a:buChar char="•"/>
            </a:pPr>
            <a:r>
              <a:rPr lang="uk-UA" dirty="0"/>
              <a:t>У панелі керування </a:t>
            </a:r>
            <a:r>
              <a:rPr lang="tr-TR" dirty="0"/>
              <a:t>WordPress </a:t>
            </a:r>
            <a:r>
              <a:rPr lang="uk-UA" dirty="0"/>
              <a:t>є розділ </a:t>
            </a:r>
            <a:r>
              <a:rPr lang="uk-UA" b="1" dirty="0"/>
              <a:t>"Сторінки"</a:t>
            </a:r>
            <a:r>
              <a:rPr lang="uk-UA" dirty="0"/>
              <a:t>, де можна додати нову сторінку для блогу. Ви просто обираєте назву (наприклад, "Мій блог") і додаєте її до структури сайту.</a:t>
            </a:r>
          </a:p>
          <a:p>
            <a:pPr algn="just">
              <a:buFont typeface="Arial" panose="020B0604020202020204" pitchFamily="34" charset="0"/>
              <a:buChar char="•"/>
            </a:pPr>
            <a:r>
              <a:rPr lang="tr-TR" dirty="0"/>
              <a:t>WordPress </a:t>
            </a:r>
            <a:r>
              <a:rPr lang="uk-UA" dirty="0"/>
              <a:t>пропонує готові шаблони дизайну для блогів, які можна застосувати. Наприклад, ви можете вибрати шаблон, що відповідає стилю вашого сайту, заповнити необхідний контент (заголовки, текст, зображення) і натиснути </a:t>
            </a:r>
            <a:r>
              <a:rPr lang="uk-UA" b="1" dirty="0"/>
              <a:t>"Опублікувати"</a:t>
            </a:r>
            <a:r>
              <a:rPr lang="uk-UA" dirty="0"/>
              <a:t>. Після цього блог буде готовий до використання.</a:t>
            </a:r>
          </a:p>
          <a:p>
            <a:pPr algn="just">
              <a:buFont typeface="Arial" panose="020B0604020202020204" pitchFamily="34" charset="0"/>
              <a:buChar char="•"/>
            </a:pPr>
            <a:r>
              <a:rPr lang="uk-UA" dirty="0"/>
              <a:t>Якщо відкрити попередній перегляд, можна побачити, як виглядатиме сторінка блогу. Наприклад, із заголовком "Мій блог" і контентом, який ви </a:t>
            </a:r>
            <a:r>
              <a:rPr lang="uk-UA" dirty="0" err="1"/>
              <a:t>додасте</a:t>
            </a:r>
            <a:r>
              <a:rPr lang="uk-UA" dirty="0"/>
              <a:t>. Якщо контент ще не створено, сторінка може виглядати порожньою, але структура вже буде готова.</a:t>
            </a:r>
          </a:p>
          <a:p>
            <a:endParaRPr lang="uk-UA" dirty="0"/>
          </a:p>
        </p:txBody>
      </p:sp>
    </p:spTree>
    <p:extLst>
      <p:ext uri="{BB962C8B-B14F-4D97-AF65-F5344CB8AC3E}">
        <p14:creationId xmlns:p14="http://schemas.microsoft.com/office/powerpoint/2010/main" val="1345795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50DEDD-ADBA-4C32-9BD3-9523BFDA36A5}"/>
              </a:ext>
            </a:extLst>
          </p:cNvPr>
          <p:cNvSpPr>
            <a:spLocks noGrp="1"/>
          </p:cNvSpPr>
          <p:nvPr>
            <p:ph type="title"/>
          </p:nvPr>
        </p:nvSpPr>
        <p:spPr/>
        <p:txBody>
          <a:bodyPr>
            <a:normAutofit fontScale="90000"/>
          </a:bodyPr>
          <a:lstStyle/>
          <a:p>
            <a:pPr algn="ctr"/>
            <a:r>
              <a:rPr lang="ru-RU" b="1" dirty="0" err="1"/>
              <a:t>Додавання</a:t>
            </a:r>
            <a:r>
              <a:rPr lang="ru-RU" b="1" dirty="0"/>
              <a:t> блогу на </a:t>
            </a:r>
            <a:r>
              <a:rPr lang="ru-RU" b="1" dirty="0" err="1"/>
              <a:t>сайти</a:t>
            </a:r>
            <a:r>
              <a:rPr lang="ru-RU" b="1" dirty="0"/>
              <a:t>, не </a:t>
            </a:r>
            <a:r>
              <a:rPr lang="ru-RU" b="1" dirty="0" err="1"/>
              <a:t>створені</a:t>
            </a:r>
            <a:r>
              <a:rPr lang="ru-RU" b="1" dirty="0"/>
              <a:t> на </a:t>
            </a:r>
            <a:r>
              <a:rPr lang="ru-RU" b="1" dirty="0" err="1"/>
              <a:t>WordPress</a:t>
            </a:r>
            <a:br>
              <a:rPr lang="ru-RU" b="1" dirty="0"/>
            </a:br>
            <a:endParaRPr lang="uk-UA" dirty="0"/>
          </a:p>
        </p:txBody>
      </p:sp>
      <p:sp>
        <p:nvSpPr>
          <p:cNvPr id="3" name="Місце для вмісту 2">
            <a:extLst>
              <a:ext uri="{FF2B5EF4-FFF2-40B4-BE49-F238E27FC236}">
                <a16:creationId xmlns:a16="http://schemas.microsoft.com/office/drawing/2014/main" id="{56B884FA-8243-49F6-85D1-1898C25F47EC}"/>
              </a:ext>
            </a:extLst>
          </p:cNvPr>
          <p:cNvSpPr>
            <a:spLocks noGrp="1"/>
          </p:cNvSpPr>
          <p:nvPr>
            <p:ph idx="1"/>
          </p:nvPr>
        </p:nvSpPr>
        <p:spPr/>
        <p:txBody>
          <a:bodyPr>
            <a:normAutofit/>
          </a:bodyPr>
          <a:lstStyle/>
          <a:p>
            <a:pPr algn="just"/>
            <a:r>
              <a:rPr lang="ru-RU" sz="2000" dirty="0" err="1">
                <a:effectLst/>
              </a:rPr>
              <a:t>Якщо</a:t>
            </a:r>
            <a:r>
              <a:rPr lang="ru-RU" sz="2000" dirty="0">
                <a:effectLst/>
              </a:rPr>
              <a:t> ваш сайт створено не на </a:t>
            </a:r>
            <a:r>
              <a:rPr lang="ru-RU" sz="2000" dirty="0" err="1">
                <a:effectLst/>
              </a:rPr>
              <a:t>WordPress</a:t>
            </a:r>
            <a:r>
              <a:rPr lang="ru-RU" sz="2000" dirty="0">
                <a:effectLst/>
              </a:rPr>
              <a:t>, а, </a:t>
            </a:r>
            <a:r>
              <a:rPr lang="ru-RU" sz="2000" dirty="0" err="1">
                <a:effectLst/>
              </a:rPr>
              <a:t>наприклад</a:t>
            </a:r>
            <a:r>
              <a:rPr lang="ru-RU" sz="2000" dirty="0">
                <a:effectLst/>
              </a:rPr>
              <a:t>, </a:t>
            </a:r>
            <a:r>
              <a:rPr lang="ru-RU" sz="2000" dirty="0" err="1">
                <a:effectLst/>
              </a:rPr>
              <a:t>закодовано</a:t>
            </a:r>
            <a:r>
              <a:rPr lang="ru-RU" sz="2000" dirty="0">
                <a:effectLst/>
              </a:rPr>
              <a:t> </a:t>
            </a:r>
            <a:r>
              <a:rPr lang="ru-RU" sz="2000" dirty="0" err="1">
                <a:effectLst/>
              </a:rPr>
              <a:t>вручну</a:t>
            </a:r>
            <a:r>
              <a:rPr lang="ru-RU" sz="2000" dirty="0">
                <a:effectLst/>
              </a:rPr>
              <a:t> в PHP </a:t>
            </a:r>
            <a:r>
              <a:rPr lang="ru-RU" sz="2000" dirty="0" err="1">
                <a:effectLst/>
              </a:rPr>
              <a:t>чи</a:t>
            </a:r>
            <a:r>
              <a:rPr lang="ru-RU" sz="2000" dirty="0">
                <a:effectLst/>
              </a:rPr>
              <a:t> HTML, </a:t>
            </a:r>
            <a:r>
              <a:rPr lang="ru-RU" sz="2000" dirty="0" err="1">
                <a:effectLst/>
              </a:rPr>
              <a:t>або</a:t>
            </a:r>
            <a:r>
              <a:rPr lang="ru-RU" sz="2000" dirty="0">
                <a:effectLst/>
              </a:rPr>
              <a:t> </a:t>
            </a:r>
            <a:r>
              <a:rPr lang="ru-RU" sz="2000" dirty="0" err="1">
                <a:effectLst/>
              </a:rPr>
              <a:t>використовує</a:t>
            </a:r>
            <a:r>
              <a:rPr lang="ru-RU" sz="2000" dirty="0">
                <a:effectLst/>
              </a:rPr>
              <a:t> </a:t>
            </a:r>
            <a:r>
              <a:rPr lang="ru-RU" sz="2000" dirty="0" err="1">
                <a:effectLst/>
              </a:rPr>
              <a:t>іншу</a:t>
            </a:r>
            <a:r>
              <a:rPr lang="ru-RU" sz="2000" dirty="0">
                <a:effectLst/>
              </a:rPr>
              <a:t> платформу, </a:t>
            </a:r>
            <a:r>
              <a:rPr lang="ru-RU" sz="2000" dirty="0" err="1">
                <a:effectLst/>
              </a:rPr>
              <a:t>додавання</a:t>
            </a:r>
            <a:r>
              <a:rPr lang="ru-RU" sz="2000" dirty="0">
                <a:effectLst/>
              </a:rPr>
              <a:t> блогу </a:t>
            </a:r>
            <a:r>
              <a:rPr lang="ru-RU" sz="2000" dirty="0" err="1">
                <a:effectLst/>
              </a:rPr>
              <a:t>також</a:t>
            </a:r>
            <a:r>
              <a:rPr lang="ru-RU" sz="2000" dirty="0">
                <a:effectLst/>
              </a:rPr>
              <a:t> </a:t>
            </a:r>
            <a:r>
              <a:rPr lang="ru-RU" sz="2000" dirty="0" err="1">
                <a:effectLst/>
              </a:rPr>
              <a:t>можливе</a:t>
            </a:r>
            <a:r>
              <a:rPr lang="ru-RU" sz="2000" dirty="0">
                <a:effectLst/>
              </a:rPr>
              <a:t>:</a:t>
            </a:r>
          </a:p>
          <a:p>
            <a:pPr algn="just">
              <a:buFont typeface="Arial" panose="020B0604020202020204" pitchFamily="34" charset="0"/>
              <a:buChar char="•"/>
            </a:pPr>
            <a:r>
              <a:rPr lang="ru-RU" sz="2000" dirty="0"/>
              <a:t>У такому </a:t>
            </a:r>
            <a:r>
              <a:rPr lang="ru-RU" sz="2000" dirty="0" err="1"/>
              <a:t>разі</a:t>
            </a:r>
            <a:r>
              <a:rPr lang="ru-RU" sz="2000" dirty="0"/>
              <a:t> </a:t>
            </a:r>
            <a:r>
              <a:rPr lang="ru-RU" sz="2000" dirty="0" err="1"/>
              <a:t>розробник</a:t>
            </a:r>
            <a:r>
              <a:rPr lang="ru-RU" sz="2000" dirty="0"/>
              <a:t> </a:t>
            </a:r>
            <a:r>
              <a:rPr lang="ru-RU" sz="2000" dirty="0" err="1"/>
              <a:t>може</a:t>
            </a:r>
            <a:r>
              <a:rPr lang="ru-RU" sz="2000" dirty="0"/>
              <a:t> </a:t>
            </a:r>
            <a:r>
              <a:rPr lang="ru-RU" sz="2000" dirty="0" err="1"/>
              <a:t>створити</a:t>
            </a:r>
            <a:r>
              <a:rPr lang="ru-RU" sz="2000" dirty="0"/>
              <a:t> </a:t>
            </a:r>
            <a:r>
              <a:rPr lang="ru-RU" sz="2000" dirty="0" err="1"/>
              <a:t>окремий</a:t>
            </a:r>
            <a:r>
              <a:rPr lang="ru-RU" sz="2000" dirty="0"/>
              <a:t> </a:t>
            </a:r>
            <a:r>
              <a:rPr lang="ru-RU" sz="2000" dirty="0" err="1"/>
              <a:t>розділ</a:t>
            </a:r>
            <a:r>
              <a:rPr lang="ru-RU" sz="2000" dirty="0"/>
              <a:t> для блогу, </a:t>
            </a:r>
            <a:r>
              <a:rPr lang="ru-RU" sz="2000" dirty="0" err="1"/>
              <a:t>інтегрувавши</a:t>
            </a:r>
            <a:r>
              <a:rPr lang="ru-RU" sz="2000" dirty="0"/>
              <a:t> </a:t>
            </a:r>
            <a:r>
              <a:rPr lang="ru-RU" sz="2000" dirty="0" err="1"/>
              <a:t>його</a:t>
            </a:r>
            <a:r>
              <a:rPr lang="ru-RU" sz="2000" dirty="0"/>
              <a:t> в структуру сайту.</a:t>
            </a:r>
          </a:p>
          <a:p>
            <a:pPr algn="just">
              <a:buFont typeface="Arial" panose="020B0604020202020204" pitchFamily="34" charset="0"/>
              <a:buChar char="•"/>
            </a:pPr>
            <a:r>
              <a:rPr lang="ru-RU" sz="2000" dirty="0" err="1"/>
              <a:t>Це</a:t>
            </a:r>
            <a:r>
              <a:rPr lang="ru-RU" sz="2000" dirty="0"/>
              <a:t> </a:t>
            </a:r>
            <a:r>
              <a:rPr lang="ru-RU" sz="2000" dirty="0" err="1"/>
              <a:t>може</a:t>
            </a:r>
            <a:r>
              <a:rPr lang="ru-RU" sz="2000" dirty="0"/>
              <a:t> </a:t>
            </a:r>
            <a:r>
              <a:rPr lang="ru-RU" sz="2000" dirty="0" err="1"/>
              <a:t>включати</a:t>
            </a:r>
            <a:r>
              <a:rPr lang="ru-RU" sz="2000" dirty="0"/>
              <a:t> </a:t>
            </a:r>
            <a:r>
              <a:rPr lang="ru-RU" sz="2000" dirty="0" err="1"/>
              <a:t>створення</a:t>
            </a:r>
            <a:r>
              <a:rPr lang="ru-RU" sz="2000" dirty="0"/>
              <a:t> </a:t>
            </a:r>
            <a:r>
              <a:rPr lang="ru-RU" sz="2000" dirty="0" err="1"/>
              <a:t>сторінки</a:t>
            </a:r>
            <a:r>
              <a:rPr lang="ru-RU" sz="2000" dirty="0"/>
              <a:t> для </a:t>
            </a:r>
            <a:r>
              <a:rPr lang="ru-RU" sz="2000" dirty="0" err="1"/>
              <a:t>відображення</a:t>
            </a:r>
            <a:r>
              <a:rPr lang="ru-RU" sz="2000" dirty="0"/>
              <a:t> </a:t>
            </a:r>
            <a:r>
              <a:rPr lang="ru-RU" sz="2000" dirty="0" err="1"/>
              <a:t>постів</a:t>
            </a:r>
            <a:r>
              <a:rPr lang="ru-RU" sz="2000" dirty="0"/>
              <a:t>, </a:t>
            </a:r>
            <a:r>
              <a:rPr lang="ru-RU" sz="2000" dirty="0" err="1"/>
              <a:t>налаштування</a:t>
            </a:r>
            <a:r>
              <a:rPr lang="ru-RU" sz="2000" dirty="0"/>
              <a:t> </a:t>
            </a:r>
            <a:r>
              <a:rPr lang="ru-RU" sz="2000" dirty="0" err="1"/>
              <a:t>системи</a:t>
            </a:r>
            <a:r>
              <a:rPr lang="ru-RU" sz="2000" dirty="0"/>
              <a:t> </a:t>
            </a:r>
            <a:r>
              <a:rPr lang="ru-RU" sz="2000" dirty="0" err="1"/>
              <a:t>коментування</a:t>
            </a:r>
            <a:r>
              <a:rPr lang="ru-RU" sz="2000" dirty="0"/>
              <a:t> </a:t>
            </a:r>
            <a:r>
              <a:rPr lang="ru-RU" sz="2000" dirty="0" err="1"/>
              <a:t>чи</a:t>
            </a:r>
            <a:r>
              <a:rPr lang="ru-RU" sz="2000" dirty="0"/>
              <a:t> </a:t>
            </a:r>
            <a:r>
              <a:rPr lang="ru-RU" sz="2000" dirty="0" err="1"/>
              <a:t>архіву</a:t>
            </a:r>
            <a:r>
              <a:rPr lang="ru-RU" sz="2000" dirty="0"/>
              <a:t>, а </a:t>
            </a:r>
            <a:r>
              <a:rPr lang="ru-RU" sz="2000" dirty="0" err="1"/>
              <a:t>також</a:t>
            </a:r>
            <a:r>
              <a:rPr lang="ru-RU" sz="2000" dirty="0"/>
              <a:t> </a:t>
            </a:r>
            <a:r>
              <a:rPr lang="ru-RU" sz="2000" dirty="0" err="1"/>
              <a:t>забезпечення</a:t>
            </a:r>
            <a:r>
              <a:rPr lang="ru-RU" sz="2000" dirty="0"/>
              <a:t> </a:t>
            </a:r>
            <a:r>
              <a:rPr lang="ru-RU" sz="2000" dirty="0" err="1"/>
              <a:t>зручного</a:t>
            </a:r>
            <a:r>
              <a:rPr lang="ru-RU" sz="2000" dirty="0"/>
              <a:t> </a:t>
            </a:r>
            <a:r>
              <a:rPr lang="ru-RU" sz="2000" dirty="0" err="1"/>
              <a:t>редагування</a:t>
            </a:r>
            <a:r>
              <a:rPr lang="ru-RU" sz="2000" dirty="0"/>
              <a:t> контенту.</a:t>
            </a:r>
          </a:p>
          <a:p>
            <a:pPr algn="just"/>
            <a:endParaRPr lang="uk-UA" sz="2000" dirty="0"/>
          </a:p>
        </p:txBody>
      </p:sp>
    </p:spTree>
    <p:extLst>
      <p:ext uri="{BB962C8B-B14F-4D97-AF65-F5344CB8AC3E}">
        <p14:creationId xmlns:p14="http://schemas.microsoft.com/office/powerpoint/2010/main" val="40020081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6916C9-402C-401F-BFA1-B7B9D0E4AB55}"/>
              </a:ext>
            </a:extLst>
          </p:cNvPr>
          <p:cNvSpPr>
            <a:spLocks noGrp="1"/>
          </p:cNvSpPr>
          <p:nvPr>
            <p:ph type="title"/>
          </p:nvPr>
        </p:nvSpPr>
        <p:spPr/>
        <p:txBody>
          <a:bodyPr/>
          <a:lstStyle/>
          <a:p>
            <a:pPr algn="ctr"/>
            <a:r>
              <a:rPr lang="uk-UA" b="1" dirty="0"/>
              <a:t>Використання блогу для просування</a:t>
            </a:r>
            <a:br>
              <a:rPr lang="uk-UA" b="1" dirty="0"/>
            </a:br>
            <a:endParaRPr lang="uk-UA" dirty="0"/>
          </a:p>
        </p:txBody>
      </p:sp>
      <p:sp>
        <p:nvSpPr>
          <p:cNvPr id="3" name="Місце для вмісту 2">
            <a:extLst>
              <a:ext uri="{FF2B5EF4-FFF2-40B4-BE49-F238E27FC236}">
                <a16:creationId xmlns:a16="http://schemas.microsoft.com/office/drawing/2014/main" id="{6248C033-7667-4996-9C60-A7EE4AE642AE}"/>
              </a:ext>
            </a:extLst>
          </p:cNvPr>
          <p:cNvSpPr>
            <a:spLocks noGrp="1"/>
          </p:cNvSpPr>
          <p:nvPr>
            <p:ph idx="1"/>
          </p:nvPr>
        </p:nvSpPr>
        <p:spPr/>
        <p:txBody>
          <a:bodyPr/>
          <a:lstStyle/>
          <a:p>
            <a:pPr marL="0" indent="0">
              <a:buNone/>
            </a:pPr>
            <a:r>
              <a:rPr lang="uk-UA" dirty="0">
                <a:effectLst/>
              </a:rPr>
              <a:t>Додавання блогу до існуючого сайту не лише розширює функціональність, але й допомагає:</a:t>
            </a:r>
          </a:p>
          <a:p>
            <a:pPr>
              <a:buFont typeface="Arial" panose="020B0604020202020204" pitchFamily="34" charset="0"/>
              <a:buChar char="•"/>
            </a:pPr>
            <a:r>
              <a:rPr lang="uk-UA" b="1" dirty="0"/>
              <a:t>Залучити аудиторію</a:t>
            </a:r>
            <a:r>
              <a:rPr lang="uk-UA" dirty="0"/>
              <a:t>: Відвідувачі, які приходять на основні сторінки сайту, можуть легко перейти до блогу, що підвищує час перебування на сайті.</a:t>
            </a:r>
          </a:p>
          <a:p>
            <a:pPr>
              <a:buFont typeface="Arial" panose="020B0604020202020204" pitchFamily="34" charset="0"/>
              <a:buChar char="•"/>
            </a:pPr>
            <a:r>
              <a:rPr lang="uk-UA" b="1" dirty="0"/>
              <a:t>Просувати бізнес</a:t>
            </a:r>
            <a:r>
              <a:rPr lang="uk-UA" dirty="0"/>
              <a:t>: Блог може містити статті про продукти, послуги чи кейси компанії, що сприяє крос-промоції.</a:t>
            </a:r>
          </a:p>
          <a:p>
            <a:pPr>
              <a:buFont typeface="Arial" panose="020B0604020202020204" pitchFamily="34" charset="0"/>
              <a:buChar char="•"/>
            </a:pPr>
            <a:r>
              <a:rPr lang="uk-UA" b="1" dirty="0"/>
              <a:t>Покращити </a:t>
            </a:r>
            <a:r>
              <a:rPr lang="tr-TR" b="1" dirty="0"/>
              <a:t>SEO</a:t>
            </a:r>
            <a:r>
              <a:rPr lang="tr-TR" dirty="0"/>
              <a:t>: </a:t>
            </a:r>
            <a:r>
              <a:rPr lang="uk-UA" dirty="0"/>
              <a:t>Регулярне оновлення контенту через блог покращує пошукову оптимізацію сайту, залучаючи більше органічного трафіку.</a:t>
            </a:r>
          </a:p>
          <a:p>
            <a:endParaRPr lang="uk-UA" dirty="0"/>
          </a:p>
        </p:txBody>
      </p:sp>
    </p:spTree>
    <p:extLst>
      <p:ext uri="{BB962C8B-B14F-4D97-AF65-F5344CB8AC3E}">
        <p14:creationId xmlns:p14="http://schemas.microsoft.com/office/powerpoint/2010/main" val="3998334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86E127-18F5-468B-AD57-5E2F1D38ABB8}"/>
              </a:ext>
            </a:extLst>
          </p:cNvPr>
          <p:cNvSpPr>
            <a:spLocks noGrp="1"/>
          </p:cNvSpPr>
          <p:nvPr>
            <p:ph type="title"/>
          </p:nvPr>
        </p:nvSpPr>
        <p:spPr/>
        <p:txBody>
          <a:bodyPr/>
          <a:lstStyle/>
          <a:p>
            <a:pPr algn="ctr"/>
            <a:r>
              <a:rPr lang="uk-UA" dirty="0"/>
              <a:t>До основних аспектів дисципліни належать:</a:t>
            </a:r>
            <a:br>
              <a:rPr lang="uk-UA" dirty="0"/>
            </a:br>
            <a:endParaRPr lang="uk-UA" dirty="0"/>
          </a:p>
        </p:txBody>
      </p:sp>
      <p:sp>
        <p:nvSpPr>
          <p:cNvPr id="3" name="Місце для вмісту 2">
            <a:extLst>
              <a:ext uri="{FF2B5EF4-FFF2-40B4-BE49-F238E27FC236}">
                <a16:creationId xmlns:a16="http://schemas.microsoft.com/office/drawing/2014/main" id="{8277EBE3-0146-443E-A68A-B5037862ECAD}"/>
              </a:ext>
            </a:extLst>
          </p:cNvPr>
          <p:cNvSpPr>
            <a:spLocks noGrp="1"/>
          </p:cNvSpPr>
          <p:nvPr>
            <p:ph idx="1"/>
          </p:nvPr>
        </p:nvSpPr>
        <p:spPr/>
        <p:txBody>
          <a:bodyPr>
            <a:normAutofit fontScale="92500" lnSpcReduction="10000"/>
          </a:bodyPr>
          <a:lstStyle/>
          <a:p>
            <a:endParaRPr lang="uk-UA" dirty="0"/>
          </a:p>
          <a:p>
            <a:r>
              <a:rPr lang="uk-UA" dirty="0"/>
              <a:t>Вивчення структури та форматів блогів (текстові, відео, аудіо-блоги).</a:t>
            </a:r>
          </a:p>
          <a:p>
            <a:endParaRPr lang="uk-UA" dirty="0"/>
          </a:p>
          <a:p>
            <a:r>
              <a:rPr lang="uk-UA" dirty="0"/>
              <a:t>Розробка контенту з урахуванням цільової аудиторії.</a:t>
            </a:r>
          </a:p>
          <a:p>
            <a:endParaRPr lang="uk-UA" dirty="0"/>
          </a:p>
          <a:p>
            <a:r>
              <a:rPr lang="uk-UA" dirty="0"/>
              <a:t>Засвоєння принципів інтернет-комунікації, </a:t>
            </a:r>
            <a:r>
              <a:rPr lang="tr-TR" dirty="0"/>
              <a:t>S</a:t>
            </a:r>
            <a:r>
              <a:rPr lang="uk-UA" dirty="0"/>
              <a:t>ЕО, та просування матеріалів у соціальних мережах.</a:t>
            </a:r>
          </a:p>
          <a:p>
            <a:endParaRPr lang="uk-UA" dirty="0"/>
          </a:p>
          <a:p>
            <a:r>
              <a:rPr lang="uk-UA" dirty="0"/>
              <a:t>Аналіз етичних, правових питань та проблем </a:t>
            </a:r>
            <a:r>
              <a:rPr lang="uk-UA" dirty="0" err="1"/>
              <a:t>кібербезпеки</a:t>
            </a:r>
            <a:r>
              <a:rPr lang="uk-UA" dirty="0"/>
              <a:t> у </a:t>
            </a:r>
            <a:r>
              <a:rPr lang="uk-UA" dirty="0" err="1"/>
              <a:t>блогінгу</a:t>
            </a:r>
            <a:r>
              <a:rPr lang="uk-UA" dirty="0"/>
              <a:t>.</a:t>
            </a:r>
          </a:p>
          <a:p>
            <a:endParaRPr lang="uk-UA" dirty="0"/>
          </a:p>
          <a:p>
            <a:r>
              <a:rPr lang="uk-UA" dirty="0"/>
              <a:t>Розвиток критичного мислення та </a:t>
            </a:r>
            <a:r>
              <a:rPr lang="uk-UA" dirty="0" err="1"/>
              <a:t>медіаграмотності</a:t>
            </a:r>
            <a:r>
              <a:rPr lang="uk-UA" dirty="0"/>
              <a:t> через практичну діяльність.</a:t>
            </a:r>
          </a:p>
        </p:txBody>
      </p:sp>
    </p:spTree>
    <p:extLst>
      <p:ext uri="{BB962C8B-B14F-4D97-AF65-F5344CB8AC3E}">
        <p14:creationId xmlns:p14="http://schemas.microsoft.com/office/powerpoint/2010/main" val="20113486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1F1DFE-A255-48F6-A688-3A98450F79F3}"/>
              </a:ext>
            </a:extLst>
          </p:cNvPr>
          <p:cNvSpPr>
            <a:spLocks noGrp="1"/>
          </p:cNvSpPr>
          <p:nvPr>
            <p:ph type="title"/>
          </p:nvPr>
        </p:nvSpPr>
        <p:spPr/>
        <p:txBody>
          <a:bodyPr/>
          <a:lstStyle/>
          <a:p>
            <a:r>
              <a:rPr lang="uk-UA" dirty="0">
                <a:latin typeface="fkGroteskNeue"/>
              </a:rPr>
              <a:t>Типи блогів</a:t>
            </a:r>
            <a:br>
              <a:rPr lang="uk-UA" dirty="0">
                <a:latin typeface="fkGroteskNeue"/>
              </a:rPr>
            </a:br>
            <a:endParaRPr lang="uk-UA" dirty="0"/>
          </a:p>
        </p:txBody>
      </p:sp>
      <p:sp>
        <p:nvSpPr>
          <p:cNvPr id="3" name="Місце для вмісту 2">
            <a:extLst>
              <a:ext uri="{FF2B5EF4-FFF2-40B4-BE49-F238E27FC236}">
                <a16:creationId xmlns:a16="http://schemas.microsoft.com/office/drawing/2014/main" id="{488E1E99-0ACA-4B2E-99D4-410DA56794E4}"/>
              </a:ext>
            </a:extLst>
          </p:cNvPr>
          <p:cNvSpPr>
            <a:spLocks noGrp="1"/>
          </p:cNvSpPr>
          <p:nvPr>
            <p:ph idx="1"/>
          </p:nvPr>
        </p:nvSpPr>
        <p:spPr/>
        <p:txBody>
          <a:bodyPr>
            <a:normAutofit fontScale="77500" lnSpcReduction="20000"/>
          </a:bodyPr>
          <a:lstStyle/>
          <a:p>
            <a:pPr marL="0" indent="0" algn="just">
              <a:buNone/>
            </a:pPr>
            <a:r>
              <a:rPr lang="uk-UA" b="0" i="0" dirty="0">
                <a:effectLst/>
                <a:latin typeface="fkGroteskNeue"/>
              </a:rPr>
              <a:t>Існує багато класифікацій типів блогів, які різняться за змістом, технічною основою, кількістю авторів та тематикою. Основні типи блогів можна розділити за такими критеріями:</a:t>
            </a:r>
          </a:p>
          <a:p>
            <a:pPr marL="0" indent="0" algn="just">
              <a:buNone/>
            </a:pPr>
            <a:r>
              <a:rPr lang="uk-UA" b="0" i="0" dirty="0">
                <a:effectLst/>
                <a:latin typeface="fkGrotesk"/>
              </a:rPr>
              <a:t>За змістом (контентом)</a:t>
            </a:r>
          </a:p>
          <a:p>
            <a:pPr algn="just">
              <a:buFont typeface="Arial" panose="020B0604020202020204" pitchFamily="34" charset="0"/>
              <a:buChar char="•"/>
            </a:pPr>
            <a:r>
              <a:rPr lang="uk-UA" b="0" i="0" dirty="0">
                <a:effectLst/>
                <a:latin typeface="fkGroteskNeue"/>
              </a:rPr>
              <a:t>Текстовий блог — основний контент складають тексти, це найпоширеніший тип блогів.</a:t>
            </a:r>
          </a:p>
          <a:p>
            <a:pPr algn="just">
              <a:buFont typeface="Arial" panose="020B0604020202020204" pitchFamily="34" charset="0"/>
              <a:buChar char="•"/>
            </a:pPr>
            <a:r>
              <a:rPr lang="uk-UA" b="0" i="0" dirty="0" err="1">
                <a:effectLst/>
                <a:latin typeface="fkGroteskNeue"/>
              </a:rPr>
              <a:t>Фотоблог</a:t>
            </a:r>
            <a:r>
              <a:rPr lang="uk-UA" b="0" i="0" dirty="0">
                <a:effectLst/>
                <a:latin typeface="fkGroteskNeue"/>
              </a:rPr>
              <a:t> — блог, де акцент зроблений на фотографії.</a:t>
            </a:r>
          </a:p>
          <a:p>
            <a:pPr algn="just">
              <a:buFont typeface="Arial" panose="020B0604020202020204" pitchFamily="34" charset="0"/>
              <a:buChar char="•"/>
            </a:pPr>
            <a:r>
              <a:rPr lang="uk-UA" b="0" i="0" dirty="0" err="1">
                <a:effectLst/>
                <a:latin typeface="fkGroteskNeue"/>
              </a:rPr>
              <a:t>Відеоблог</a:t>
            </a:r>
            <a:r>
              <a:rPr lang="uk-UA" b="0" i="0" dirty="0">
                <a:effectLst/>
                <a:latin typeface="fkGroteskNeue"/>
              </a:rPr>
              <a:t> (</a:t>
            </a:r>
            <a:r>
              <a:rPr lang="uk-UA" b="0" i="0" dirty="0" err="1">
                <a:effectLst/>
                <a:latin typeface="fkGroteskNeue"/>
              </a:rPr>
              <a:t>влог</a:t>
            </a:r>
            <a:r>
              <a:rPr lang="uk-UA" b="0" i="0" dirty="0">
                <a:effectLst/>
                <a:latin typeface="fkGroteskNeue"/>
              </a:rPr>
              <a:t>) — основним змістом є відео.</a:t>
            </a:r>
          </a:p>
          <a:p>
            <a:pPr algn="just">
              <a:buFont typeface="Arial" panose="020B0604020202020204" pitchFamily="34" charset="0"/>
              <a:buChar char="•"/>
            </a:pPr>
            <a:r>
              <a:rPr lang="uk-UA" b="0" i="0" dirty="0">
                <a:effectLst/>
                <a:latin typeface="fkGroteskNeue"/>
              </a:rPr>
              <a:t>Музичний блог — присвячений музичному контенту.</a:t>
            </a:r>
          </a:p>
          <a:p>
            <a:pPr algn="just">
              <a:buFont typeface="Arial" panose="020B0604020202020204" pitchFamily="34" charset="0"/>
              <a:buChar char="•"/>
            </a:pPr>
            <a:r>
              <a:rPr lang="uk-UA" b="0" i="0" dirty="0" err="1">
                <a:effectLst/>
                <a:latin typeface="fkGroteskNeue"/>
              </a:rPr>
              <a:t>Подкастинговий</a:t>
            </a:r>
            <a:r>
              <a:rPr lang="uk-UA" b="0" i="0" dirty="0">
                <a:effectLst/>
                <a:latin typeface="fkGroteskNeue"/>
              </a:rPr>
              <a:t> блог (</a:t>
            </a:r>
            <a:r>
              <a:rPr lang="uk-UA" b="0" i="0" dirty="0" err="1">
                <a:effectLst/>
                <a:latin typeface="fkGroteskNeue"/>
              </a:rPr>
              <a:t>блогкастінг</a:t>
            </a:r>
            <a:r>
              <a:rPr lang="uk-UA" b="0" i="0" dirty="0">
                <a:effectLst/>
                <a:latin typeface="fkGroteskNeue"/>
              </a:rPr>
              <a:t>) — містить </a:t>
            </a:r>
            <a:r>
              <a:rPr lang="uk-UA" b="0" i="0" dirty="0" err="1">
                <a:effectLst/>
                <a:latin typeface="fkGroteskNeue"/>
              </a:rPr>
              <a:t>аудіофайли</a:t>
            </a:r>
            <a:r>
              <a:rPr lang="uk-UA" b="0" i="0" dirty="0">
                <a:effectLst/>
                <a:latin typeface="fkGroteskNeue"/>
              </a:rPr>
              <a:t>, наприклад </a:t>
            </a:r>
            <a:r>
              <a:rPr lang="tr-TR" b="0" i="0" dirty="0">
                <a:effectLst/>
                <a:latin typeface="fkGroteskNeue"/>
              </a:rPr>
              <a:t>MP3.</a:t>
            </a:r>
          </a:p>
          <a:p>
            <a:pPr algn="just">
              <a:buFont typeface="Arial" panose="020B0604020202020204" pitchFamily="34" charset="0"/>
              <a:buChar char="•"/>
            </a:pPr>
            <a:r>
              <a:rPr lang="uk-UA" b="0" i="0" dirty="0">
                <a:effectLst/>
                <a:latin typeface="fkGroteskNeue"/>
              </a:rPr>
              <a:t>Мікроблог — короткі публікації, новини, часто з соціальних мереж (наприклад, </a:t>
            </a:r>
            <a:r>
              <a:rPr lang="tr-TR" b="0" i="0" dirty="0">
                <a:effectLst/>
                <a:latin typeface="fkGroteskNeue"/>
              </a:rPr>
              <a:t>Twitter).</a:t>
            </a:r>
          </a:p>
          <a:p>
            <a:pPr algn="just">
              <a:buFont typeface="Arial" panose="020B0604020202020204" pitchFamily="34" charset="0"/>
              <a:buChar char="•"/>
            </a:pPr>
            <a:r>
              <a:rPr lang="uk-UA" b="0" i="0" dirty="0">
                <a:effectLst/>
                <a:latin typeface="fkGroteskNeue"/>
              </a:rPr>
              <a:t>Моніторинговий блог — включає посилання та коментарі до контенту інших джерел.</a:t>
            </a:r>
          </a:p>
          <a:p>
            <a:pPr algn="just">
              <a:buFont typeface="Arial" panose="020B0604020202020204" pitchFamily="34" charset="0"/>
              <a:buChar char="•"/>
            </a:pPr>
            <a:r>
              <a:rPr lang="uk-UA" b="0" i="0" dirty="0">
                <a:effectLst/>
                <a:latin typeface="fkGroteskNeue"/>
              </a:rPr>
              <a:t>Цитатний блог — публікує цитати з інших блогів або джерел.</a:t>
            </a:r>
          </a:p>
          <a:p>
            <a:pPr algn="just">
              <a:buFont typeface="Arial" panose="020B0604020202020204" pitchFamily="34" charset="0"/>
              <a:buChar char="•"/>
            </a:pPr>
            <a:r>
              <a:rPr lang="uk-UA" b="0" i="0" dirty="0" err="1">
                <a:effectLst/>
                <a:latin typeface="fkGroteskNeue"/>
              </a:rPr>
              <a:t>Сплог</a:t>
            </a:r>
            <a:r>
              <a:rPr lang="uk-UA" b="0" i="0" dirty="0">
                <a:effectLst/>
                <a:latin typeface="fkGroteskNeue"/>
              </a:rPr>
              <a:t> — спам-блог.</a:t>
            </a:r>
          </a:p>
          <a:p>
            <a:endParaRPr lang="uk-UA" dirty="0"/>
          </a:p>
        </p:txBody>
      </p:sp>
    </p:spTree>
    <p:extLst>
      <p:ext uri="{BB962C8B-B14F-4D97-AF65-F5344CB8AC3E}">
        <p14:creationId xmlns:p14="http://schemas.microsoft.com/office/powerpoint/2010/main" val="41479008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A13861-B9C6-4D7D-BA3E-8E6A5B2C7636}"/>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54C4AC49-1434-4A98-B330-3A6C1CF6B2DF}"/>
              </a:ext>
            </a:extLst>
          </p:cNvPr>
          <p:cNvSpPr>
            <a:spLocks noGrp="1"/>
          </p:cNvSpPr>
          <p:nvPr>
            <p:ph idx="1"/>
          </p:nvPr>
        </p:nvSpPr>
        <p:spPr/>
        <p:txBody>
          <a:bodyPr>
            <a:normAutofit fontScale="85000" lnSpcReduction="20000"/>
          </a:bodyPr>
          <a:lstStyle/>
          <a:p>
            <a:pPr marL="0" indent="0" algn="l">
              <a:buNone/>
            </a:pPr>
            <a:r>
              <a:rPr lang="uk-UA" b="0" i="0" dirty="0">
                <a:effectLst/>
                <a:latin typeface="fkGrotesk"/>
              </a:rPr>
              <a:t>За авторським складом</a:t>
            </a:r>
          </a:p>
          <a:p>
            <a:pPr algn="l">
              <a:buFont typeface="Arial" panose="020B0604020202020204" pitchFamily="34" charset="0"/>
              <a:buChar char="•"/>
            </a:pPr>
            <a:r>
              <a:rPr lang="uk-UA" b="0" i="0" dirty="0">
                <a:effectLst/>
                <a:latin typeface="fkGroteskNeue"/>
              </a:rPr>
              <a:t>Персональні блоги — веде одна особа.</a:t>
            </a:r>
          </a:p>
          <a:p>
            <a:pPr algn="l">
              <a:buFont typeface="Arial" panose="020B0604020202020204" pitchFamily="34" charset="0"/>
              <a:buChar char="•"/>
            </a:pPr>
            <a:r>
              <a:rPr lang="uk-UA" b="0" i="0" dirty="0">
                <a:effectLst/>
                <a:latin typeface="fkGroteskNeue"/>
              </a:rPr>
              <a:t>Колективні (групові, корпоративні) — веде група осіб або організація.</a:t>
            </a:r>
          </a:p>
          <a:p>
            <a:pPr algn="l">
              <a:buFont typeface="Arial" panose="020B0604020202020204" pitchFamily="34" charset="0"/>
              <a:buChar char="•"/>
            </a:pPr>
            <a:r>
              <a:rPr lang="uk-UA" b="0" i="0" dirty="0">
                <a:effectLst/>
                <a:latin typeface="fkGroteskNeue"/>
              </a:rPr>
              <a:t>Анонімні блоги — автор не розкриває справжнього імені.</a:t>
            </a:r>
          </a:p>
          <a:p>
            <a:pPr marL="0" indent="0" algn="l">
              <a:buNone/>
            </a:pPr>
            <a:r>
              <a:rPr lang="uk-UA" b="0" i="0" dirty="0">
                <a:effectLst/>
                <a:latin typeface="fkGrotesk"/>
              </a:rPr>
              <a:t>За тематикою</a:t>
            </a:r>
          </a:p>
          <a:p>
            <a:pPr algn="l">
              <a:buFont typeface="Arial" panose="020B0604020202020204" pitchFamily="34" charset="0"/>
              <a:buChar char="•"/>
            </a:pPr>
            <a:r>
              <a:rPr lang="uk-UA" b="0" i="0" dirty="0">
                <a:effectLst/>
                <a:latin typeface="fkGroteskNeue"/>
              </a:rPr>
              <a:t>Особисті блоги — розповіді про особисте життя, події.</a:t>
            </a:r>
          </a:p>
          <a:p>
            <a:pPr algn="l">
              <a:buFont typeface="Arial" panose="020B0604020202020204" pitchFamily="34" charset="0"/>
              <a:buChar char="•"/>
            </a:pPr>
            <a:r>
              <a:rPr lang="uk-UA" b="0" i="0" dirty="0">
                <a:effectLst/>
                <a:latin typeface="fkGroteskNeue"/>
              </a:rPr>
              <a:t>Тематичні блоги — присвячені певній темі: мода, спорт, музика, кіно, політика, освіта, бізнес, здоров’я тощо.</a:t>
            </a:r>
          </a:p>
          <a:p>
            <a:pPr algn="l">
              <a:buFont typeface="Arial" panose="020B0604020202020204" pitchFamily="34" charset="0"/>
              <a:buChar char="•"/>
            </a:pPr>
            <a:r>
              <a:rPr lang="uk-UA" b="0" i="0" dirty="0" err="1">
                <a:effectLst/>
                <a:latin typeface="fkGroteskNeue"/>
              </a:rPr>
              <a:t>Загальнотематичні</a:t>
            </a:r>
            <a:r>
              <a:rPr lang="uk-UA" b="0" i="0" dirty="0">
                <a:effectLst/>
                <a:latin typeface="fkGroteskNeue"/>
              </a:rPr>
              <a:t> — широке різноманіття тем, що не обмежуються однією сферою.</a:t>
            </a:r>
          </a:p>
          <a:p>
            <a:pPr marL="0" indent="0" algn="l">
              <a:buNone/>
            </a:pPr>
            <a:r>
              <a:rPr lang="ru-RU" b="0" i="0" dirty="0">
                <a:effectLst/>
                <a:latin typeface="fkGrotesk"/>
              </a:rPr>
              <a:t>За </a:t>
            </a:r>
            <a:r>
              <a:rPr lang="ru-RU" b="0" i="0" dirty="0" err="1">
                <a:effectLst/>
                <a:latin typeface="fkGrotesk"/>
              </a:rPr>
              <a:t>аудиторією</a:t>
            </a:r>
            <a:endParaRPr lang="ru-RU" b="0" i="0" dirty="0">
              <a:effectLst/>
              <a:latin typeface="fkGrotesk"/>
            </a:endParaRPr>
          </a:p>
          <a:p>
            <a:pPr algn="l">
              <a:buFont typeface="Arial" panose="020B0604020202020204" pitchFamily="34" charset="0"/>
              <a:buChar char="•"/>
            </a:pPr>
            <a:r>
              <a:rPr lang="ru-RU" b="0" i="0" dirty="0" err="1">
                <a:effectLst/>
                <a:latin typeface="fkGroteskNeue"/>
              </a:rPr>
              <a:t>Особисті</a:t>
            </a:r>
            <a:r>
              <a:rPr lang="ru-RU" b="0" i="0" dirty="0">
                <a:effectLst/>
                <a:latin typeface="fkGroteskNeue"/>
              </a:rPr>
              <a:t> — </a:t>
            </a:r>
            <a:r>
              <a:rPr lang="ru-RU" b="0" i="0" dirty="0" err="1">
                <a:effectLst/>
                <a:latin typeface="fkGroteskNeue"/>
              </a:rPr>
              <a:t>орієнтовані</a:t>
            </a:r>
            <a:r>
              <a:rPr lang="ru-RU" b="0" i="0" dirty="0">
                <a:effectLst/>
                <a:latin typeface="fkGroteskNeue"/>
              </a:rPr>
              <a:t> на </a:t>
            </a:r>
            <a:r>
              <a:rPr lang="ru-RU" b="0" i="0" dirty="0" err="1">
                <a:effectLst/>
                <a:latin typeface="fkGroteskNeue"/>
              </a:rPr>
              <a:t>вузьке</a:t>
            </a:r>
            <a:r>
              <a:rPr lang="ru-RU" b="0" i="0" dirty="0">
                <a:effectLst/>
                <a:latin typeface="fkGroteskNeue"/>
              </a:rPr>
              <a:t> коло </a:t>
            </a:r>
            <a:r>
              <a:rPr lang="ru-RU" b="0" i="0" dirty="0" err="1">
                <a:effectLst/>
                <a:latin typeface="fkGroteskNeue"/>
              </a:rPr>
              <a:t>читачів</a:t>
            </a:r>
            <a:r>
              <a:rPr lang="ru-RU" b="0" i="0" dirty="0">
                <a:effectLst/>
                <a:latin typeface="fkGroteskNeue"/>
              </a:rPr>
              <a:t> </a:t>
            </a:r>
            <a:r>
              <a:rPr lang="ru-RU" b="0" i="0" dirty="0" err="1">
                <a:effectLst/>
                <a:latin typeface="fkGroteskNeue"/>
              </a:rPr>
              <a:t>або</a:t>
            </a:r>
            <a:r>
              <a:rPr lang="ru-RU" b="0" i="0" dirty="0">
                <a:effectLst/>
                <a:latin typeface="fkGroteskNeue"/>
              </a:rPr>
              <a:t> </a:t>
            </a:r>
            <a:r>
              <a:rPr lang="ru-RU" b="0" i="0" dirty="0" err="1">
                <a:effectLst/>
                <a:latin typeface="fkGroteskNeue"/>
              </a:rPr>
              <a:t>друзів</a:t>
            </a:r>
            <a:r>
              <a:rPr lang="ru-RU" b="0" i="0" dirty="0">
                <a:effectLst/>
                <a:latin typeface="fkGroteskNeue"/>
              </a:rPr>
              <a:t>.</a:t>
            </a:r>
          </a:p>
          <a:p>
            <a:pPr algn="l">
              <a:buFont typeface="Arial" panose="020B0604020202020204" pitchFamily="34" charset="0"/>
              <a:buChar char="•"/>
            </a:pPr>
            <a:r>
              <a:rPr lang="ru-RU" b="0" i="0" dirty="0" err="1">
                <a:effectLst/>
                <a:latin typeface="fkGroteskNeue"/>
              </a:rPr>
              <a:t>Масові</a:t>
            </a:r>
            <a:r>
              <a:rPr lang="ru-RU" b="0" i="0" dirty="0">
                <a:effectLst/>
                <a:latin typeface="fkGroteskNeue"/>
              </a:rPr>
              <a:t> — </a:t>
            </a:r>
            <a:r>
              <a:rPr lang="ru-RU" b="0" i="0" dirty="0" err="1">
                <a:effectLst/>
                <a:latin typeface="fkGroteskNeue"/>
              </a:rPr>
              <a:t>розраховані</a:t>
            </a:r>
            <a:r>
              <a:rPr lang="ru-RU" b="0" i="0" dirty="0">
                <a:effectLst/>
                <a:latin typeface="fkGroteskNeue"/>
              </a:rPr>
              <a:t> на </a:t>
            </a:r>
            <a:r>
              <a:rPr lang="ru-RU" b="0" i="0" dirty="0" err="1">
                <a:effectLst/>
                <a:latin typeface="fkGroteskNeue"/>
              </a:rPr>
              <a:t>широку</a:t>
            </a:r>
            <a:r>
              <a:rPr lang="ru-RU" b="0" i="0" dirty="0">
                <a:effectLst/>
                <a:latin typeface="fkGroteskNeue"/>
              </a:rPr>
              <a:t> </a:t>
            </a:r>
            <a:r>
              <a:rPr lang="ru-RU" b="0" i="0" dirty="0" err="1">
                <a:effectLst/>
                <a:latin typeface="fkGroteskNeue"/>
              </a:rPr>
              <a:t>громадськість</a:t>
            </a:r>
            <a:r>
              <a:rPr lang="ru-RU" b="0" i="0" dirty="0">
                <a:effectLst/>
                <a:latin typeface="fkGroteskNeue"/>
              </a:rPr>
              <a:t>.</a:t>
            </a:r>
          </a:p>
          <a:p>
            <a:pPr algn="l">
              <a:buFont typeface="Arial" panose="020B0604020202020204" pitchFamily="34" charset="0"/>
              <a:buChar char="•"/>
            </a:pPr>
            <a:endParaRPr lang="uk-UA" b="0" i="0" dirty="0">
              <a:effectLst/>
              <a:latin typeface="fkGroteskNeue"/>
            </a:endParaRPr>
          </a:p>
          <a:p>
            <a:endParaRPr lang="uk-UA" dirty="0"/>
          </a:p>
        </p:txBody>
      </p:sp>
    </p:spTree>
    <p:extLst>
      <p:ext uri="{BB962C8B-B14F-4D97-AF65-F5344CB8AC3E}">
        <p14:creationId xmlns:p14="http://schemas.microsoft.com/office/powerpoint/2010/main" val="5328776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0CC5BD-FA73-4C90-ADF5-D86D64E45A23}"/>
              </a:ext>
            </a:extLst>
          </p:cNvPr>
          <p:cNvSpPr>
            <a:spLocks noGrp="1"/>
          </p:cNvSpPr>
          <p:nvPr>
            <p:ph type="title"/>
          </p:nvPr>
        </p:nvSpPr>
        <p:spPr/>
        <p:txBody>
          <a:bodyPr/>
          <a:lstStyle/>
          <a:p>
            <a:endParaRPr lang="uk-UA" dirty="0"/>
          </a:p>
        </p:txBody>
      </p:sp>
      <p:sp>
        <p:nvSpPr>
          <p:cNvPr id="3" name="Місце для вмісту 2">
            <a:extLst>
              <a:ext uri="{FF2B5EF4-FFF2-40B4-BE49-F238E27FC236}">
                <a16:creationId xmlns:a16="http://schemas.microsoft.com/office/drawing/2014/main" id="{ABE2F16C-9770-465B-9AB9-4292E53018B3}"/>
              </a:ext>
            </a:extLst>
          </p:cNvPr>
          <p:cNvSpPr>
            <a:spLocks noGrp="1"/>
          </p:cNvSpPr>
          <p:nvPr>
            <p:ph idx="1"/>
          </p:nvPr>
        </p:nvSpPr>
        <p:spPr/>
        <p:txBody>
          <a:bodyPr>
            <a:normAutofit fontScale="85000" lnSpcReduction="10000"/>
          </a:bodyPr>
          <a:lstStyle/>
          <a:p>
            <a:pPr marL="0" indent="0">
              <a:buNone/>
            </a:pPr>
            <a:r>
              <a:rPr lang="uk-UA" dirty="0"/>
              <a:t>За спрямованістю:</a:t>
            </a:r>
          </a:p>
          <a:p>
            <a:r>
              <a:rPr lang="uk-UA" dirty="0"/>
              <a:t>Особисті блоги: Ці блоги створюються окремими людьми про особисті теми, такі як їхні вподобання, хобі, думки тощо.</a:t>
            </a:r>
          </a:p>
          <a:p>
            <a:r>
              <a:rPr lang="uk-UA" dirty="0"/>
              <a:t>Бізнес-блоги: Такі блоги ведуться для розвитку бізнесу, налагодження контактів із клієнтами, мережевого спілкування тощо.</a:t>
            </a:r>
          </a:p>
          <a:p>
            <a:r>
              <a:rPr lang="uk-UA" dirty="0"/>
              <a:t>Корпоративні блоги: Різновид бізнес-блогів, які належать великим корпораціям.</a:t>
            </a:r>
          </a:p>
          <a:p>
            <a:r>
              <a:rPr lang="uk-UA" dirty="0"/>
              <a:t>Некомерційні блоги: Багато некомерційних організацій ведуть блоги, щоб поширювати інформацію про свої ініціативи, залучати підтримку та збирати пожертви.</a:t>
            </a:r>
          </a:p>
          <a:p>
            <a:r>
              <a:rPr lang="uk-UA" dirty="0"/>
              <a:t>Новинні та інформаційні блоги: Ці блоги діляться інформацією, новинами, поточними подіями про такі теми, як поп-культура, розваги, спорт тощо.</a:t>
            </a:r>
          </a:p>
          <a:p>
            <a:r>
              <a:rPr lang="uk-UA" dirty="0"/>
              <a:t>Експертні блоги: Їх ведуть фахівці у своїх галузях, які діляться знаннями через свої дописи.</a:t>
            </a:r>
          </a:p>
          <a:p>
            <a:r>
              <a:rPr lang="uk-UA" dirty="0"/>
              <a:t>Розважальні та </a:t>
            </a:r>
            <a:r>
              <a:rPr lang="uk-UA" dirty="0" err="1"/>
              <a:t>фанатські</a:t>
            </a:r>
            <a:r>
              <a:rPr lang="uk-UA" dirty="0"/>
              <a:t> блоги: Ці блоги присвячені знаменитостям, спорту, музиці тощо.</a:t>
            </a:r>
          </a:p>
          <a:p>
            <a:r>
              <a:rPr lang="uk-UA" dirty="0" err="1"/>
              <a:t>Нішові</a:t>
            </a:r>
            <a:r>
              <a:rPr lang="uk-UA" dirty="0"/>
              <a:t> блоги: Блоги про дуже специфічні теми, обрані блогером.</a:t>
            </a:r>
          </a:p>
        </p:txBody>
      </p:sp>
    </p:spTree>
    <p:extLst>
      <p:ext uri="{BB962C8B-B14F-4D97-AF65-F5344CB8AC3E}">
        <p14:creationId xmlns:p14="http://schemas.microsoft.com/office/powerpoint/2010/main" val="21832232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DD6A8B-8D00-4D7D-A627-DD41E9D76BAF}"/>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10787A7E-CF32-4CBD-B805-785E3DBF0654}"/>
              </a:ext>
            </a:extLst>
          </p:cNvPr>
          <p:cNvSpPr>
            <a:spLocks noGrp="1"/>
          </p:cNvSpPr>
          <p:nvPr>
            <p:ph idx="1"/>
          </p:nvPr>
        </p:nvSpPr>
        <p:spPr/>
        <p:txBody>
          <a:bodyPr/>
          <a:lstStyle/>
          <a:p>
            <a:pPr algn="just"/>
            <a:r>
              <a:rPr lang="uk-UA" dirty="0">
                <a:effectLst/>
              </a:rPr>
              <a:t>Мільйони блогів ведуться людьми, які не мають особливих цілей, окрім отримання задоволення. Вони можуть просто спілкуватися з родиною та друзями або використовувати </a:t>
            </a:r>
            <a:r>
              <a:rPr lang="uk-UA" dirty="0" err="1">
                <a:effectLst/>
              </a:rPr>
              <a:t>блогосферу</a:t>
            </a:r>
            <a:r>
              <a:rPr lang="uk-UA" dirty="0">
                <a:effectLst/>
              </a:rPr>
              <a:t> як місце для висловлення своїх думок лише тому, що їм подобається їх записувати. Цікаво, що багато блогів, створених просто для розваги, стають надзвичайно популярними, перетворюючи їхніх авторів на справжніх зірок Інтернету.</a:t>
            </a:r>
          </a:p>
          <a:p>
            <a:pPr algn="just"/>
            <a:r>
              <a:rPr lang="uk-UA" dirty="0">
                <a:effectLst/>
              </a:rPr>
              <a:t>Такі блогери, як </a:t>
            </a:r>
            <a:r>
              <a:rPr lang="uk-UA" dirty="0" err="1">
                <a:effectLst/>
              </a:rPr>
              <a:t>Гізер</a:t>
            </a:r>
            <a:r>
              <a:rPr lang="uk-UA" dirty="0">
                <a:effectLst/>
              </a:rPr>
              <a:t> Армстронг із </a:t>
            </a:r>
            <a:r>
              <a:rPr lang="tr-TR" dirty="0">
                <a:effectLst/>
              </a:rPr>
              <a:t>Dooce.com, </a:t>
            </a:r>
            <a:r>
              <a:rPr lang="uk-UA" dirty="0" err="1">
                <a:effectLst/>
              </a:rPr>
              <a:t>Маріо</a:t>
            </a:r>
            <a:r>
              <a:rPr lang="uk-UA" dirty="0">
                <a:effectLst/>
              </a:rPr>
              <a:t> </a:t>
            </a:r>
            <a:r>
              <a:rPr lang="uk-UA" dirty="0" err="1">
                <a:effectLst/>
              </a:rPr>
              <a:t>Лавандейра</a:t>
            </a:r>
            <a:r>
              <a:rPr lang="uk-UA" dirty="0">
                <a:effectLst/>
              </a:rPr>
              <a:t> з </a:t>
            </a:r>
            <a:r>
              <a:rPr lang="tr-TR" dirty="0">
                <a:effectLst/>
              </a:rPr>
              <a:t>PerezHilton.com </a:t>
            </a:r>
            <a:r>
              <a:rPr lang="uk-UA" dirty="0">
                <a:effectLst/>
              </a:rPr>
              <a:t>та Гері </a:t>
            </a:r>
            <a:r>
              <a:rPr lang="uk-UA" dirty="0" err="1">
                <a:effectLst/>
              </a:rPr>
              <a:t>Вейнерчук</a:t>
            </a:r>
            <a:r>
              <a:rPr lang="uk-UA" dirty="0">
                <a:effectLst/>
              </a:rPr>
              <a:t> із </a:t>
            </a:r>
            <a:r>
              <a:rPr lang="tr-TR" dirty="0">
                <a:effectLst/>
              </a:rPr>
              <a:t>Wine Library TV, </a:t>
            </a:r>
            <a:r>
              <a:rPr lang="uk-UA" dirty="0">
                <a:effectLst/>
              </a:rPr>
              <a:t>розпочинали свої блоги для задоволення, тому що любили теми, про які писали, або просто хотіли задокументувати частину свого життя чи думок. Сьогодні усі троє є відомими особистостями як в </a:t>
            </a:r>
            <a:r>
              <a:rPr lang="uk-UA" dirty="0" err="1">
                <a:effectLst/>
              </a:rPr>
              <a:t>онлайні</a:t>
            </a:r>
            <a:r>
              <a:rPr lang="uk-UA" dirty="0">
                <a:effectLst/>
              </a:rPr>
              <a:t>, так і в реальному житті.</a:t>
            </a:r>
          </a:p>
          <a:p>
            <a:endParaRPr lang="uk-UA" dirty="0"/>
          </a:p>
        </p:txBody>
      </p:sp>
    </p:spTree>
    <p:extLst>
      <p:ext uri="{BB962C8B-B14F-4D97-AF65-F5344CB8AC3E}">
        <p14:creationId xmlns:p14="http://schemas.microsoft.com/office/powerpoint/2010/main" val="5629419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037FD7-0B8F-4A87-BA7B-6A7B59EF29A4}"/>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F8C4046B-D9C2-4BE4-91F1-259F7DD76D65}"/>
              </a:ext>
            </a:extLst>
          </p:cNvPr>
          <p:cNvSpPr>
            <a:spLocks noGrp="1"/>
          </p:cNvSpPr>
          <p:nvPr>
            <p:ph idx="1"/>
          </p:nvPr>
        </p:nvSpPr>
        <p:spPr/>
        <p:txBody>
          <a:bodyPr>
            <a:normAutofit fontScale="92500"/>
          </a:bodyPr>
          <a:lstStyle/>
          <a:p>
            <a:r>
              <a:rPr lang="uk-UA" dirty="0">
                <a:effectLst/>
              </a:rPr>
              <a:t>Блоги, створені для задоволення, зазвичай мають дуже особистий характер, але, як і в усіх аспектах </a:t>
            </a:r>
            <a:r>
              <a:rPr lang="uk-UA" dirty="0" err="1">
                <a:effectLst/>
              </a:rPr>
              <a:t>блогінгу</a:t>
            </a:r>
            <a:r>
              <a:rPr lang="uk-UA" dirty="0">
                <a:effectLst/>
              </a:rPr>
              <a:t>, є кілька загальних тенденцій. Люди часто пишуть про наступні десять тем у особистих блогах, але пам’ятайте, що вибір теми залежить виключно від вас. Цей список не є вичерпним:</a:t>
            </a:r>
          </a:p>
          <a:p>
            <a:pPr>
              <a:buFont typeface="Arial" panose="020B0604020202020204" pitchFamily="34" charset="0"/>
              <a:buChar char="•"/>
            </a:pPr>
            <a:r>
              <a:rPr lang="uk-UA" b="1" dirty="0"/>
              <a:t>Розваги</a:t>
            </a:r>
            <a:r>
              <a:rPr lang="uk-UA" dirty="0"/>
              <a:t>: Плітки про знаменитостей, фан-клуби, огляди фільмів, обговорення книжкових клубів, музика, особисті тексти, відео, фотографії тощо.</a:t>
            </a:r>
          </a:p>
          <a:p>
            <a:pPr>
              <a:buFont typeface="Arial" panose="020B0604020202020204" pitchFamily="34" charset="0"/>
              <a:buChar char="•"/>
            </a:pPr>
            <a:r>
              <a:rPr lang="uk-UA" b="1" dirty="0"/>
              <a:t>Спорт</a:t>
            </a:r>
            <a:r>
              <a:rPr lang="uk-UA" dirty="0"/>
              <a:t>: Улюблені команди, місцеві спортивні події, дитячий спорт, вправи тощо.</a:t>
            </a:r>
          </a:p>
          <a:p>
            <a:pPr>
              <a:buFont typeface="Arial" panose="020B0604020202020204" pitchFamily="34" charset="0"/>
              <a:buChar char="•"/>
            </a:pPr>
            <a:r>
              <a:rPr lang="uk-UA" b="1" dirty="0"/>
              <a:t>Батьківство</a:t>
            </a:r>
            <a:r>
              <a:rPr lang="uk-UA" dirty="0"/>
              <a:t>: Вагітність, домашнє навчання, гумор, виховання немовлят, дошкільнят, підлітків тощо.</a:t>
            </a:r>
          </a:p>
          <a:p>
            <a:pPr>
              <a:buFont typeface="Arial" panose="020B0604020202020204" pitchFamily="34" charset="0"/>
              <a:buChar char="•"/>
            </a:pPr>
            <a:r>
              <a:rPr lang="uk-UA" b="1" dirty="0"/>
              <a:t>Фотографія</a:t>
            </a:r>
            <a:r>
              <a:rPr lang="uk-UA" dirty="0"/>
              <a:t>: Подорожі, люди, пейзажі тощо.</a:t>
            </a:r>
          </a:p>
          <a:p>
            <a:pPr>
              <a:buFont typeface="Arial" panose="020B0604020202020204" pitchFamily="34" charset="0"/>
              <a:buChar char="•"/>
            </a:pPr>
            <a:r>
              <a:rPr lang="uk-UA" b="1" dirty="0"/>
              <a:t>Особисте здоров’я</a:t>
            </a:r>
            <a:r>
              <a:rPr lang="uk-UA" dirty="0"/>
              <a:t>: Дієти, боротьба з медичними проблемами, управління болем, харчування тощо.</a:t>
            </a:r>
          </a:p>
          <a:p>
            <a:endParaRPr lang="uk-UA" dirty="0"/>
          </a:p>
        </p:txBody>
      </p:sp>
    </p:spTree>
    <p:extLst>
      <p:ext uri="{BB962C8B-B14F-4D97-AF65-F5344CB8AC3E}">
        <p14:creationId xmlns:p14="http://schemas.microsoft.com/office/powerpoint/2010/main" val="11894372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AA6782-8B40-4F9E-B18E-F8338EFC1F63}"/>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30507D4A-7E70-4416-9318-EB8FFC536DEB}"/>
              </a:ext>
            </a:extLst>
          </p:cNvPr>
          <p:cNvSpPr>
            <a:spLocks noGrp="1"/>
          </p:cNvSpPr>
          <p:nvPr>
            <p:ph idx="1"/>
          </p:nvPr>
        </p:nvSpPr>
        <p:spPr/>
        <p:txBody>
          <a:bodyPr/>
          <a:lstStyle/>
          <a:p>
            <a:r>
              <a:rPr lang="uk-UA" dirty="0"/>
              <a:t>Творчість: Власні тексти, мистецтво, музика тощо.</a:t>
            </a:r>
          </a:p>
          <a:p>
            <a:r>
              <a:rPr lang="uk-UA" dirty="0"/>
              <a:t>Подорожі: Документація відпусток та інших подорожей як місцевих, так і по всьому світу.</a:t>
            </a:r>
          </a:p>
          <a:p>
            <a:r>
              <a:rPr lang="uk-UA" dirty="0"/>
              <a:t>Поточні події: Ваші погляди на будь-які актуальні події.</a:t>
            </a:r>
          </a:p>
          <a:p>
            <a:r>
              <a:rPr lang="uk-UA" dirty="0"/>
              <a:t>Хобі: Кулінарія, рукоділля, технічне обслуговування автомобілів, ремонт будинку тощо.</a:t>
            </a:r>
          </a:p>
          <a:p>
            <a:r>
              <a:rPr lang="uk-UA" dirty="0"/>
              <a:t>Домашні тварини: Ваші улюбленці, розведення, змагання, догляд тощо.</a:t>
            </a:r>
          </a:p>
        </p:txBody>
      </p:sp>
    </p:spTree>
    <p:extLst>
      <p:ext uri="{BB962C8B-B14F-4D97-AF65-F5344CB8AC3E}">
        <p14:creationId xmlns:p14="http://schemas.microsoft.com/office/powerpoint/2010/main" val="29058486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FA7593-A46A-41AD-8A43-7E5A6D374195}"/>
              </a:ext>
            </a:extLst>
          </p:cNvPr>
          <p:cNvSpPr>
            <a:spLocks noGrp="1"/>
          </p:cNvSpPr>
          <p:nvPr>
            <p:ph type="title"/>
          </p:nvPr>
        </p:nvSpPr>
        <p:spPr/>
        <p:txBody>
          <a:bodyPr/>
          <a:lstStyle/>
          <a:p>
            <a:pPr algn="ctr"/>
            <a:r>
              <a:rPr lang="ru-RU" dirty="0" err="1"/>
              <a:t>Методи</a:t>
            </a:r>
            <a:r>
              <a:rPr lang="ru-RU" dirty="0"/>
              <a:t> </a:t>
            </a:r>
            <a:r>
              <a:rPr lang="ru-RU" dirty="0" err="1"/>
              <a:t>управління</a:t>
            </a:r>
            <a:r>
              <a:rPr lang="ru-RU" dirty="0"/>
              <a:t> контентом для блогу</a:t>
            </a:r>
            <a:br>
              <a:rPr lang="ru-RU" dirty="0"/>
            </a:br>
            <a:endParaRPr lang="uk-UA" dirty="0"/>
          </a:p>
        </p:txBody>
      </p:sp>
      <p:sp>
        <p:nvSpPr>
          <p:cNvPr id="3" name="Місце для вмісту 2">
            <a:extLst>
              <a:ext uri="{FF2B5EF4-FFF2-40B4-BE49-F238E27FC236}">
                <a16:creationId xmlns:a16="http://schemas.microsoft.com/office/drawing/2014/main" id="{47CA5797-2997-44BC-99F9-32C6D5DFB5E2}"/>
              </a:ext>
            </a:extLst>
          </p:cNvPr>
          <p:cNvSpPr>
            <a:spLocks noGrp="1"/>
          </p:cNvSpPr>
          <p:nvPr>
            <p:ph idx="1"/>
          </p:nvPr>
        </p:nvSpPr>
        <p:spPr/>
        <p:txBody>
          <a:bodyPr>
            <a:normAutofit fontScale="92500" lnSpcReduction="20000"/>
          </a:bodyPr>
          <a:lstStyle/>
          <a:p>
            <a:pPr marL="0" indent="0" algn="just">
              <a:buNone/>
            </a:pPr>
            <a:r>
              <a:rPr lang="ru-RU" dirty="0"/>
              <a:t>Для </a:t>
            </a:r>
            <a:r>
              <a:rPr lang="ru-RU" dirty="0" err="1"/>
              <a:t>створення</a:t>
            </a:r>
            <a:r>
              <a:rPr lang="ru-RU" dirty="0"/>
              <a:t> та </a:t>
            </a:r>
            <a:r>
              <a:rPr lang="ru-RU" dirty="0" err="1"/>
              <a:t>управління</a:t>
            </a:r>
            <a:r>
              <a:rPr lang="ru-RU" dirty="0"/>
              <a:t> контентом у </a:t>
            </a:r>
            <a:r>
              <a:rPr lang="ru-RU" dirty="0" err="1"/>
              <a:t>блозі</a:t>
            </a:r>
            <a:r>
              <a:rPr lang="ru-RU" dirty="0"/>
              <a:t> </a:t>
            </a:r>
            <a:r>
              <a:rPr lang="ru-RU" dirty="0" err="1"/>
              <a:t>існує</a:t>
            </a:r>
            <a:r>
              <a:rPr lang="ru-RU" dirty="0"/>
              <a:t> </a:t>
            </a:r>
            <a:r>
              <a:rPr lang="ru-RU" dirty="0" err="1"/>
              <a:t>кілька</a:t>
            </a:r>
            <a:r>
              <a:rPr lang="ru-RU" dirty="0"/>
              <a:t> </a:t>
            </a:r>
            <a:r>
              <a:rPr lang="ru-RU" dirty="0" err="1"/>
              <a:t>підходів</a:t>
            </a:r>
            <a:r>
              <a:rPr lang="ru-RU" dirty="0"/>
              <a:t>, </a:t>
            </a:r>
            <a:r>
              <a:rPr lang="ru-RU" dirty="0" err="1"/>
              <a:t>які</a:t>
            </a:r>
            <a:r>
              <a:rPr lang="ru-RU" dirty="0"/>
              <a:t> </a:t>
            </a:r>
            <a:r>
              <a:rPr lang="ru-RU" dirty="0" err="1"/>
              <a:t>можна</a:t>
            </a:r>
            <a:r>
              <a:rPr lang="ru-RU" dirty="0"/>
              <a:t> </a:t>
            </a:r>
            <a:r>
              <a:rPr lang="ru-RU" dirty="0" err="1"/>
              <a:t>використовувати</a:t>
            </a:r>
            <a:r>
              <a:rPr lang="ru-RU" dirty="0"/>
              <a:t> </a:t>
            </a:r>
            <a:r>
              <a:rPr lang="ru-RU" dirty="0" err="1"/>
              <a:t>залежно</a:t>
            </a:r>
            <a:r>
              <a:rPr lang="ru-RU" dirty="0"/>
              <a:t> </a:t>
            </a:r>
            <a:r>
              <a:rPr lang="ru-RU" dirty="0" err="1"/>
              <a:t>від</a:t>
            </a:r>
            <a:r>
              <a:rPr lang="ru-RU" dirty="0"/>
              <a:t> ваших </a:t>
            </a:r>
            <a:r>
              <a:rPr lang="ru-RU" dirty="0" err="1"/>
              <a:t>навичок</a:t>
            </a:r>
            <a:r>
              <a:rPr lang="ru-RU" dirty="0"/>
              <a:t>, </a:t>
            </a:r>
            <a:r>
              <a:rPr lang="ru-RU" dirty="0" err="1"/>
              <a:t>ресурсів</a:t>
            </a:r>
            <a:r>
              <a:rPr lang="ru-RU" dirty="0"/>
              <a:t> і </a:t>
            </a:r>
            <a:r>
              <a:rPr lang="ru-RU" dirty="0" err="1"/>
              <a:t>цілей</a:t>
            </a:r>
            <a:r>
              <a:rPr lang="ru-RU" dirty="0"/>
              <a:t>. Ось </a:t>
            </a:r>
            <a:r>
              <a:rPr lang="ru-RU" dirty="0" err="1"/>
              <a:t>основні</a:t>
            </a:r>
            <a:r>
              <a:rPr lang="ru-RU" dirty="0"/>
              <a:t> </a:t>
            </a:r>
            <a:r>
              <a:rPr lang="ru-RU" dirty="0" err="1"/>
              <a:t>методи</a:t>
            </a:r>
            <a:r>
              <a:rPr lang="ru-RU" dirty="0"/>
              <a:t>, </a:t>
            </a:r>
            <a:r>
              <a:rPr lang="ru-RU" dirty="0" err="1"/>
              <a:t>які</a:t>
            </a:r>
            <a:r>
              <a:rPr lang="ru-RU" dirty="0"/>
              <a:t> </a:t>
            </a:r>
            <a:r>
              <a:rPr lang="ru-RU" dirty="0" err="1"/>
              <a:t>допоможуть</a:t>
            </a:r>
            <a:r>
              <a:rPr lang="ru-RU" dirty="0"/>
              <a:t> </a:t>
            </a:r>
            <a:r>
              <a:rPr lang="ru-RU" dirty="0" err="1"/>
              <a:t>наповнити</a:t>
            </a:r>
            <a:r>
              <a:rPr lang="ru-RU" dirty="0"/>
              <a:t> ваш блог </a:t>
            </a:r>
            <a:r>
              <a:rPr lang="ru-RU" dirty="0" err="1"/>
              <a:t>якісним</a:t>
            </a:r>
            <a:r>
              <a:rPr lang="ru-RU" dirty="0"/>
              <a:t> контентом:</a:t>
            </a:r>
          </a:p>
          <a:p>
            <a:pPr algn="just"/>
            <a:r>
              <a:rPr lang="ru-RU" dirty="0"/>
              <a:t>1. </a:t>
            </a:r>
            <a:r>
              <a:rPr lang="ru-RU" dirty="0" err="1"/>
              <a:t>Створення</a:t>
            </a:r>
            <a:r>
              <a:rPr lang="ru-RU" dirty="0"/>
              <a:t> </a:t>
            </a:r>
            <a:r>
              <a:rPr lang="ru-RU" dirty="0" err="1"/>
              <a:t>власного</a:t>
            </a:r>
            <a:r>
              <a:rPr lang="ru-RU" dirty="0"/>
              <a:t> контенту</a:t>
            </a:r>
          </a:p>
          <a:p>
            <a:pPr marL="0" indent="0" algn="just">
              <a:buNone/>
            </a:pPr>
            <a:r>
              <a:rPr lang="ru-RU" dirty="0" err="1"/>
              <a:t>Найпоширеніший</a:t>
            </a:r>
            <a:r>
              <a:rPr lang="ru-RU" dirty="0"/>
              <a:t> і </a:t>
            </a:r>
            <a:r>
              <a:rPr lang="ru-RU" dirty="0" err="1"/>
              <a:t>найпростіший</a:t>
            </a:r>
            <a:r>
              <a:rPr lang="ru-RU" dirty="0"/>
              <a:t> </a:t>
            </a:r>
            <a:r>
              <a:rPr lang="ru-RU" dirty="0" err="1"/>
              <a:t>спосіб</a:t>
            </a:r>
            <a:r>
              <a:rPr lang="ru-RU" dirty="0"/>
              <a:t> — </a:t>
            </a:r>
            <a:r>
              <a:rPr lang="ru-RU" dirty="0" err="1"/>
              <a:t>створювати</a:t>
            </a:r>
            <a:r>
              <a:rPr lang="ru-RU" dirty="0"/>
              <a:t> контент </a:t>
            </a:r>
            <a:r>
              <a:rPr lang="ru-RU" dirty="0" err="1"/>
              <a:t>самостійно</a:t>
            </a:r>
            <a:r>
              <a:rPr lang="ru-RU" dirty="0"/>
              <a:t>. </a:t>
            </a:r>
            <a:r>
              <a:rPr lang="ru-RU" dirty="0" err="1"/>
              <a:t>Якщо</a:t>
            </a:r>
            <a:r>
              <a:rPr lang="ru-RU" dirty="0"/>
              <a:t> </a:t>
            </a:r>
            <a:r>
              <a:rPr lang="ru-RU" dirty="0" err="1"/>
              <a:t>ви</a:t>
            </a:r>
            <a:r>
              <a:rPr lang="ru-RU" dirty="0"/>
              <a:t> </a:t>
            </a:r>
            <a:r>
              <a:rPr lang="ru-RU" dirty="0" err="1"/>
              <a:t>маєте</a:t>
            </a:r>
            <a:r>
              <a:rPr lang="ru-RU" dirty="0"/>
              <a:t> </a:t>
            </a:r>
            <a:r>
              <a:rPr lang="ru-RU" dirty="0" err="1"/>
              <a:t>навички</a:t>
            </a:r>
            <a:r>
              <a:rPr lang="ru-RU" dirty="0"/>
              <a:t> письма, </a:t>
            </a:r>
            <a:r>
              <a:rPr lang="ru-RU" dirty="0" err="1"/>
              <a:t>наприклад</a:t>
            </a:r>
            <a:r>
              <a:rPr lang="ru-RU" dirty="0"/>
              <a:t>, писали </a:t>
            </a:r>
            <a:r>
              <a:rPr lang="ru-RU" dirty="0" err="1"/>
              <a:t>есе</a:t>
            </a:r>
            <a:r>
              <a:rPr lang="ru-RU" dirty="0"/>
              <a:t> в </a:t>
            </a:r>
            <a:r>
              <a:rPr lang="ru-RU" dirty="0" err="1"/>
              <a:t>школі</a:t>
            </a:r>
            <a:r>
              <a:rPr lang="ru-RU" dirty="0"/>
              <a:t> </a:t>
            </a:r>
            <a:r>
              <a:rPr lang="ru-RU" dirty="0" err="1"/>
              <a:t>чи</a:t>
            </a:r>
            <a:r>
              <a:rPr lang="ru-RU" dirty="0"/>
              <a:t> </a:t>
            </a:r>
            <a:r>
              <a:rPr lang="ru-RU" dirty="0" err="1"/>
              <a:t>університеті</a:t>
            </a:r>
            <a:r>
              <a:rPr lang="ru-RU" dirty="0"/>
              <a:t>, </a:t>
            </a:r>
            <a:r>
              <a:rPr lang="ru-RU" dirty="0" err="1"/>
              <a:t>або</a:t>
            </a:r>
            <a:r>
              <a:rPr lang="ru-RU" dirty="0"/>
              <a:t> </a:t>
            </a:r>
            <a:r>
              <a:rPr lang="ru-RU" dirty="0" err="1"/>
              <a:t>володієте</a:t>
            </a:r>
            <a:r>
              <a:rPr lang="ru-RU" dirty="0"/>
              <a:t> </a:t>
            </a:r>
            <a:r>
              <a:rPr lang="ru-RU" dirty="0" err="1"/>
              <a:t>базовими</a:t>
            </a:r>
            <a:r>
              <a:rPr lang="ru-RU" dirty="0"/>
              <a:t> </a:t>
            </a:r>
            <a:r>
              <a:rPr lang="ru-RU" dirty="0" err="1"/>
              <a:t>здібностями</a:t>
            </a:r>
            <a:r>
              <a:rPr lang="ru-RU" dirty="0"/>
              <a:t> до </a:t>
            </a:r>
            <a:r>
              <a:rPr lang="ru-RU" dirty="0" err="1"/>
              <a:t>створення</a:t>
            </a:r>
            <a:r>
              <a:rPr lang="ru-RU" dirty="0"/>
              <a:t> </a:t>
            </a:r>
            <a:r>
              <a:rPr lang="ru-RU" dirty="0" err="1"/>
              <a:t>текстів</a:t>
            </a:r>
            <a:r>
              <a:rPr lang="ru-RU" dirty="0"/>
              <a:t>, </a:t>
            </a:r>
            <a:r>
              <a:rPr lang="ru-RU" dirty="0" err="1"/>
              <a:t>ви</a:t>
            </a:r>
            <a:r>
              <a:rPr lang="ru-RU" dirty="0"/>
              <a:t> можете </a:t>
            </a:r>
            <a:r>
              <a:rPr lang="ru-RU" dirty="0" err="1"/>
              <a:t>писати</a:t>
            </a:r>
            <a:r>
              <a:rPr lang="ru-RU" dirty="0"/>
              <a:t> </a:t>
            </a:r>
            <a:r>
              <a:rPr lang="ru-RU" dirty="0" err="1"/>
              <a:t>статті</a:t>
            </a:r>
            <a:r>
              <a:rPr lang="ru-RU" dirty="0"/>
              <a:t> для </a:t>
            </a:r>
            <a:r>
              <a:rPr lang="ru-RU" dirty="0" err="1"/>
              <a:t>свого</a:t>
            </a:r>
            <a:r>
              <a:rPr lang="ru-RU" dirty="0"/>
              <a:t> блогу. </a:t>
            </a:r>
            <a:r>
              <a:rPr lang="ru-RU" dirty="0" err="1"/>
              <a:t>Цей</a:t>
            </a:r>
            <a:r>
              <a:rPr lang="ru-RU" dirty="0"/>
              <a:t> метод особливо </a:t>
            </a:r>
            <a:r>
              <a:rPr lang="ru-RU" dirty="0" err="1"/>
              <a:t>підходить</a:t>
            </a:r>
            <a:r>
              <a:rPr lang="ru-RU" dirty="0"/>
              <a:t> для тих, </a:t>
            </a:r>
            <a:r>
              <a:rPr lang="ru-RU" dirty="0" err="1"/>
              <a:t>хто</a:t>
            </a:r>
            <a:r>
              <a:rPr lang="ru-RU" dirty="0"/>
              <a:t> </a:t>
            </a:r>
            <a:r>
              <a:rPr lang="ru-RU" dirty="0" err="1"/>
              <a:t>вивчає</a:t>
            </a:r>
            <a:r>
              <a:rPr lang="ru-RU" dirty="0"/>
              <a:t> </a:t>
            </a:r>
            <a:r>
              <a:rPr lang="ru-RU" dirty="0" err="1"/>
              <a:t>цифровий</a:t>
            </a:r>
            <a:r>
              <a:rPr lang="ru-RU" dirty="0"/>
              <a:t> маркетинг </a:t>
            </a:r>
            <a:r>
              <a:rPr lang="ru-RU" dirty="0" err="1"/>
              <a:t>або</a:t>
            </a:r>
            <a:r>
              <a:rPr lang="ru-RU" dirty="0"/>
              <a:t> </a:t>
            </a:r>
            <a:r>
              <a:rPr lang="ru-RU" dirty="0" err="1"/>
              <a:t>соціальні</a:t>
            </a:r>
            <a:r>
              <a:rPr lang="ru-RU" dirty="0"/>
              <a:t> </a:t>
            </a:r>
            <a:r>
              <a:rPr lang="ru-RU" dirty="0" err="1"/>
              <a:t>мережі</a:t>
            </a:r>
            <a:r>
              <a:rPr lang="ru-RU" dirty="0"/>
              <a:t>, </a:t>
            </a:r>
            <a:r>
              <a:rPr lang="ru-RU" dirty="0" err="1"/>
              <a:t>оскільки</a:t>
            </a:r>
            <a:r>
              <a:rPr lang="ru-RU" dirty="0"/>
              <a:t> </a:t>
            </a:r>
            <a:r>
              <a:rPr lang="ru-RU" dirty="0" err="1"/>
              <a:t>базові</a:t>
            </a:r>
            <a:r>
              <a:rPr lang="ru-RU" dirty="0"/>
              <a:t> </a:t>
            </a:r>
            <a:r>
              <a:rPr lang="ru-RU" dirty="0" err="1"/>
              <a:t>знання</a:t>
            </a:r>
            <a:r>
              <a:rPr lang="ru-RU" dirty="0"/>
              <a:t> про </a:t>
            </a:r>
            <a:r>
              <a:rPr lang="ru-RU" dirty="0" err="1"/>
              <a:t>створення</a:t>
            </a:r>
            <a:r>
              <a:rPr lang="ru-RU" dirty="0"/>
              <a:t> контенту </a:t>
            </a:r>
            <a:r>
              <a:rPr lang="ru-RU" dirty="0" err="1"/>
              <a:t>вже</a:t>
            </a:r>
            <a:r>
              <a:rPr lang="ru-RU" dirty="0"/>
              <a:t> </a:t>
            </a:r>
            <a:r>
              <a:rPr lang="ru-RU" dirty="0" err="1"/>
              <a:t>можуть</a:t>
            </a:r>
            <a:r>
              <a:rPr lang="ru-RU" dirty="0"/>
              <a:t> бути </a:t>
            </a:r>
            <a:r>
              <a:rPr lang="ru-RU" dirty="0" err="1"/>
              <a:t>присутніми</a:t>
            </a:r>
            <a:r>
              <a:rPr lang="ru-RU" dirty="0"/>
              <a:t>. </a:t>
            </a:r>
            <a:r>
              <a:rPr lang="ru-RU" dirty="0" err="1"/>
              <a:t>Створення</a:t>
            </a:r>
            <a:r>
              <a:rPr lang="ru-RU" dirty="0"/>
              <a:t> </a:t>
            </a:r>
            <a:r>
              <a:rPr lang="ru-RU" dirty="0" err="1"/>
              <a:t>власного</a:t>
            </a:r>
            <a:r>
              <a:rPr lang="ru-RU" dirty="0"/>
              <a:t> контенту </a:t>
            </a:r>
            <a:r>
              <a:rPr lang="ru-RU" dirty="0" err="1"/>
              <a:t>дозволяє</a:t>
            </a:r>
            <a:r>
              <a:rPr lang="ru-RU" dirty="0"/>
              <a:t>:</a:t>
            </a:r>
          </a:p>
          <a:p>
            <a:pPr algn="just"/>
            <a:endParaRPr lang="ru-RU" dirty="0"/>
          </a:p>
          <a:p>
            <a:pPr algn="just"/>
            <a:r>
              <a:rPr lang="ru-RU" dirty="0" err="1"/>
              <a:t>Повністю</a:t>
            </a:r>
            <a:r>
              <a:rPr lang="ru-RU" dirty="0"/>
              <a:t> </a:t>
            </a:r>
            <a:r>
              <a:rPr lang="ru-RU" dirty="0" err="1"/>
              <a:t>контролювати</a:t>
            </a:r>
            <a:r>
              <a:rPr lang="ru-RU" dirty="0"/>
              <a:t> стиль і тон </a:t>
            </a:r>
            <a:r>
              <a:rPr lang="ru-RU" dirty="0" err="1"/>
              <a:t>вашого</a:t>
            </a:r>
            <a:r>
              <a:rPr lang="ru-RU" dirty="0"/>
              <a:t> блогу.</a:t>
            </a:r>
          </a:p>
          <a:p>
            <a:pPr algn="just"/>
            <a:r>
              <a:rPr lang="ru-RU" dirty="0" err="1"/>
              <a:t>Відображати</a:t>
            </a:r>
            <a:r>
              <a:rPr lang="ru-RU" dirty="0"/>
              <a:t> вашу </a:t>
            </a:r>
            <a:r>
              <a:rPr lang="ru-RU" dirty="0" err="1"/>
              <a:t>унікальну</a:t>
            </a:r>
            <a:r>
              <a:rPr lang="ru-RU" dirty="0"/>
              <a:t> перспективу.</a:t>
            </a:r>
          </a:p>
          <a:p>
            <a:pPr algn="just"/>
            <a:r>
              <a:rPr lang="ru-RU" dirty="0" err="1"/>
              <a:t>Залучати</a:t>
            </a:r>
            <a:r>
              <a:rPr lang="ru-RU" dirty="0"/>
              <a:t> </a:t>
            </a:r>
            <a:r>
              <a:rPr lang="ru-RU" dirty="0" err="1"/>
              <a:t>аудиторію</a:t>
            </a:r>
            <a:r>
              <a:rPr lang="ru-RU" dirty="0"/>
              <a:t> </a:t>
            </a:r>
            <a:r>
              <a:rPr lang="ru-RU" dirty="0" err="1"/>
              <a:t>автентичним</a:t>
            </a:r>
            <a:r>
              <a:rPr lang="ru-RU" dirty="0"/>
              <a:t> голосом.</a:t>
            </a:r>
            <a:endParaRPr lang="uk-UA" dirty="0"/>
          </a:p>
        </p:txBody>
      </p:sp>
    </p:spTree>
    <p:extLst>
      <p:ext uri="{BB962C8B-B14F-4D97-AF65-F5344CB8AC3E}">
        <p14:creationId xmlns:p14="http://schemas.microsoft.com/office/powerpoint/2010/main" val="42119266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48CC33-4A47-4D69-805E-0B710EF004B9}"/>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B793AB18-A4B8-4C9E-963F-5792C5F1B383}"/>
              </a:ext>
            </a:extLst>
          </p:cNvPr>
          <p:cNvSpPr>
            <a:spLocks noGrp="1"/>
          </p:cNvSpPr>
          <p:nvPr>
            <p:ph idx="1"/>
          </p:nvPr>
        </p:nvSpPr>
        <p:spPr/>
        <p:txBody>
          <a:bodyPr>
            <a:normAutofit fontScale="92500" lnSpcReduction="20000"/>
          </a:bodyPr>
          <a:lstStyle/>
          <a:p>
            <a:r>
              <a:rPr lang="uk-UA" dirty="0"/>
              <a:t>2. Використання готового контенту з онлайн-платформ</a:t>
            </a:r>
          </a:p>
          <a:p>
            <a:r>
              <a:rPr lang="uk-UA" dirty="0"/>
              <a:t>Якщо у вас немає часу чи навичок для створення власного контенту, ви можете скористатися готовими статтями, доступними на різних веб-сайтах. Наприклад:</a:t>
            </a:r>
          </a:p>
          <a:p>
            <a:endParaRPr lang="uk-UA" dirty="0"/>
          </a:p>
          <a:p>
            <a:r>
              <a:rPr lang="uk-UA" dirty="0"/>
              <a:t>Безкоштовні статті та гостьові пости: Платформи, такі як </a:t>
            </a:r>
            <a:r>
              <a:rPr lang="tr-TR" dirty="0"/>
              <a:t>ArticlesFactory.com </a:t>
            </a:r>
            <a:r>
              <a:rPr lang="uk-UA" dirty="0"/>
              <a:t>або </a:t>
            </a:r>
            <a:r>
              <a:rPr lang="tr-TR" dirty="0"/>
              <a:t>PressReleasePoint.com, </a:t>
            </a:r>
            <a:r>
              <a:rPr lang="uk-UA" dirty="0"/>
              <a:t>пропонують безкоштовні статті, які можна використовувати для блогу. Наприклад, стаття на кшталт "8 тактик для створення потужної маркетингової стратегії" може бути використана з обов’язковим зазначенням авторства чи посилання на джерело. </a:t>
            </a:r>
            <a:r>
              <a:rPr lang="tr-TR" dirty="0"/>
              <a:t>articlesfactory.com</a:t>
            </a:r>
          </a:p>
          <a:p>
            <a:r>
              <a:rPr lang="uk-UA" dirty="0"/>
              <a:t>Умови використання: Важливо уважно ознайомитися з правами використання. Зазвичай такі платформи дозволяють поширювати статті за умови збереження копірайту, підпису автора або посилань у тексті.</a:t>
            </a:r>
          </a:p>
          <a:p>
            <a:r>
              <a:rPr lang="uk-UA" dirty="0"/>
              <a:t>Переваги: Легкий доступ до готового контенту, що економить час.</a:t>
            </a:r>
          </a:p>
          <a:p>
            <a:r>
              <a:rPr lang="uk-UA" dirty="0"/>
              <a:t>Недоліки: Оскільки контент є загальнодоступним, його можуть використовувати й інші сайти, що знижує унікальність вашого блогу.</a:t>
            </a:r>
          </a:p>
        </p:txBody>
      </p:sp>
    </p:spTree>
    <p:extLst>
      <p:ext uri="{BB962C8B-B14F-4D97-AF65-F5344CB8AC3E}">
        <p14:creationId xmlns:p14="http://schemas.microsoft.com/office/powerpoint/2010/main" val="800097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204F2B-0F68-461C-AB05-40D72BD47DED}"/>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F25505BE-74E0-423D-988E-10855F7C2155}"/>
              </a:ext>
            </a:extLst>
          </p:cNvPr>
          <p:cNvSpPr>
            <a:spLocks noGrp="1"/>
          </p:cNvSpPr>
          <p:nvPr>
            <p:ph idx="1"/>
          </p:nvPr>
        </p:nvSpPr>
        <p:spPr/>
        <p:txBody>
          <a:bodyPr/>
          <a:lstStyle/>
          <a:p>
            <a:pPr algn="just"/>
            <a:r>
              <a:rPr lang="tr-TR" dirty="0"/>
              <a:t>PLR (Private Label Rights) </a:t>
            </a:r>
            <a:r>
              <a:rPr lang="uk-UA" dirty="0"/>
              <a:t>статті: Платформи, такі як </a:t>
            </a:r>
            <a:r>
              <a:rPr lang="tr-TR" dirty="0"/>
              <a:t>PLR.com, </a:t>
            </a:r>
            <a:r>
              <a:rPr lang="uk-UA" dirty="0"/>
              <a:t>пропонують статті з правами приватної марки, які дозволяють модифікувати контент і публікувати його під своїм ім’ям чи брендом. Зазвичай потрібно додавати посилання на оригінал. Наприклад, на таких сайтах можна знайти статті на теми авіації, </a:t>
            </a:r>
            <a:r>
              <a:rPr lang="uk-UA" dirty="0" err="1"/>
              <a:t>автолізингу</a:t>
            </a:r>
            <a:r>
              <a:rPr lang="uk-UA" dirty="0"/>
              <a:t> чи </a:t>
            </a:r>
            <a:r>
              <a:rPr lang="uk-UA" dirty="0" err="1"/>
              <a:t>блогінгу</a:t>
            </a:r>
            <a:r>
              <a:rPr lang="uk-UA" dirty="0"/>
              <a:t>, які можна адаптувати для вашого сайту.</a:t>
            </a:r>
          </a:p>
          <a:p>
            <a:pPr algn="just"/>
            <a:r>
              <a:rPr lang="uk-UA" dirty="0"/>
              <a:t>Переваги: Можливість редагувати та </a:t>
            </a:r>
            <a:r>
              <a:rPr lang="uk-UA" dirty="0" err="1"/>
              <a:t>брендувати</a:t>
            </a:r>
            <a:r>
              <a:rPr lang="uk-UA" dirty="0"/>
              <a:t> контент як власний.</a:t>
            </a:r>
          </a:p>
          <a:p>
            <a:pPr algn="just"/>
            <a:r>
              <a:rPr lang="uk-UA" dirty="0"/>
              <a:t>Недоліки: Подібно до безкоштовних статей, </a:t>
            </a:r>
            <a:r>
              <a:rPr lang="tr-TR" dirty="0"/>
              <a:t>PLR-</a:t>
            </a:r>
            <a:r>
              <a:rPr lang="uk-UA" dirty="0"/>
              <a:t>контент може використовуватися іншими, що створює ризик дублювання.</a:t>
            </a:r>
          </a:p>
        </p:txBody>
      </p:sp>
    </p:spTree>
    <p:extLst>
      <p:ext uri="{BB962C8B-B14F-4D97-AF65-F5344CB8AC3E}">
        <p14:creationId xmlns:p14="http://schemas.microsoft.com/office/powerpoint/2010/main" val="12200108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7F3DA5-8277-4C05-B53D-7202D86D15EB}"/>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CC6ED2FB-C80B-462D-8F37-FA931D3D431E}"/>
              </a:ext>
            </a:extLst>
          </p:cNvPr>
          <p:cNvSpPr>
            <a:spLocks noGrp="1"/>
          </p:cNvSpPr>
          <p:nvPr>
            <p:ph idx="1"/>
          </p:nvPr>
        </p:nvSpPr>
        <p:spPr/>
        <p:txBody>
          <a:bodyPr/>
          <a:lstStyle/>
          <a:p>
            <a:r>
              <a:rPr lang="ru-RU" dirty="0" err="1"/>
              <a:t>Спінінг</a:t>
            </a:r>
            <a:r>
              <a:rPr lang="ru-RU" dirty="0"/>
              <a:t> контенту: </a:t>
            </a:r>
            <a:r>
              <a:rPr lang="ru-RU" dirty="0" err="1"/>
              <a:t>Деякі</a:t>
            </a:r>
            <a:r>
              <a:rPr lang="ru-RU" dirty="0"/>
              <a:t> </a:t>
            </a:r>
            <a:r>
              <a:rPr lang="ru-RU" dirty="0" err="1"/>
              <a:t>платформи</a:t>
            </a:r>
            <a:r>
              <a:rPr lang="ru-RU" dirty="0"/>
              <a:t> </a:t>
            </a:r>
            <a:r>
              <a:rPr lang="ru-RU" dirty="0" err="1"/>
              <a:t>пропонують</a:t>
            </a:r>
            <a:r>
              <a:rPr lang="ru-RU" dirty="0"/>
              <a:t> </a:t>
            </a:r>
            <a:r>
              <a:rPr lang="ru-RU" dirty="0" err="1"/>
              <a:t>інструменти</a:t>
            </a:r>
            <a:r>
              <a:rPr lang="ru-RU" dirty="0"/>
              <a:t> для автоматичного </a:t>
            </a:r>
            <a:r>
              <a:rPr lang="ru-RU" dirty="0" err="1"/>
              <a:t>перефразування</a:t>
            </a:r>
            <a:r>
              <a:rPr lang="ru-RU" dirty="0"/>
              <a:t> статей (</a:t>
            </a:r>
            <a:r>
              <a:rPr lang="ru-RU" dirty="0" err="1"/>
              <a:t>article</a:t>
            </a:r>
            <a:r>
              <a:rPr lang="ru-RU" dirty="0"/>
              <a:t> </a:t>
            </a:r>
            <a:r>
              <a:rPr lang="ru-RU" dirty="0" err="1"/>
              <a:t>spinning</a:t>
            </a:r>
            <a:r>
              <a:rPr lang="ru-RU" dirty="0"/>
              <a:t>), </a:t>
            </a:r>
            <a:r>
              <a:rPr lang="ru-RU" dirty="0" err="1"/>
              <a:t>щоб</a:t>
            </a:r>
            <a:r>
              <a:rPr lang="ru-RU" dirty="0"/>
              <a:t> </a:t>
            </a:r>
            <a:r>
              <a:rPr lang="ru-RU" dirty="0" err="1"/>
              <a:t>зробити</a:t>
            </a:r>
            <a:r>
              <a:rPr lang="ru-RU" dirty="0"/>
              <a:t> </a:t>
            </a:r>
            <a:r>
              <a:rPr lang="ru-RU" dirty="0" err="1"/>
              <a:t>їх</a:t>
            </a:r>
            <a:r>
              <a:rPr lang="ru-RU" dirty="0"/>
              <a:t> </a:t>
            </a:r>
            <a:r>
              <a:rPr lang="ru-RU" dirty="0" err="1"/>
              <a:t>унікальними</a:t>
            </a:r>
            <a:r>
              <a:rPr lang="ru-RU" dirty="0"/>
              <a:t>. </a:t>
            </a:r>
            <a:r>
              <a:rPr lang="ru-RU" dirty="0" err="1"/>
              <a:t>Наприклад</a:t>
            </a:r>
            <a:r>
              <a:rPr lang="ru-RU" dirty="0"/>
              <a:t>, </a:t>
            </a:r>
            <a:r>
              <a:rPr lang="ru-RU" dirty="0" err="1"/>
              <a:t>замість</a:t>
            </a:r>
            <a:r>
              <a:rPr lang="ru-RU" dirty="0"/>
              <a:t> "на </a:t>
            </a:r>
            <a:r>
              <a:rPr lang="ru-RU" dirty="0" err="1"/>
              <a:t>Інтернеті</a:t>
            </a:r>
            <a:r>
              <a:rPr lang="ru-RU" dirty="0"/>
              <a:t>" </a:t>
            </a:r>
            <a:r>
              <a:rPr lang="ru-RU" dirty="0" err="1"/>
              <a:t>інструмент</a:t>
            </a:r>
            <a:r>
              <a:rPr lang="ru-RU" dirty="0"/>
              <a:t> </a:t>
            </a:r>
            <a:r>
              <a:rPr lang="ru-RU" dirty="0" err="1"/>
              <a:t>може</a:t>
            </a:r>
            <a:r>
              <a:rPr lang="ru-RU" dirty="0"/>
              <a:t> </a:t>
            </a:r>
            <a:r>
              <a:rPr lang="ru-RU" dirty="0" err="1"/>
              <a:t>використати</a:t>
            </a:r>
            <a:r>
              <a:rPr lang="ru-RU" dirty="0"/>
              <a:t> "у </a:t>
            </a:r>
            <a:r>
              <a:rPr lang="ru-RU" dirty="0" err="1"/>
              <a:t>мережі</a:t>
            </a:r>
            <a:r>
              <a:rPr lang="ru-RU" dirty="0"/>
              <a:t>", </a:t>
            </a:r>
            <a:r>
              <a:rPr lang="ru-RU" dirty="0" err="1"/>
              <a:t>або</a:t>
            </a:r>
            <a:r>
              <a:rPr lang="ru-RU" dirty="0"/>
              <a:t> "з </a:t>
            </a:r>
            <a:r>
              <a:rPr lang="ru-RU" dirty="0" err="1"/>
              <a:t>поважної</a:t>
            </a:r>
            <a:r>
              <a:rPr lang="ru-RU" dirty="0"/>
              <a:t> причини" </a:t>
            </a:r>
            <a:r>
              <a:rPr lang="ru-RU" dirty="0" err="1"/>
              <a:t>замінити</a:t>
            </a:r>
            <a:r>
              <a:rPr lang="ru-RU" dirty="0"/>
              <a:t> на "не дивно". </a:t>
            </a:r>
            <a:r>
              <a:rPr lang="ru-RU" dirty="0" err="1"/>
              <a:t>Такі</a:t>
            </a:r>
            <a:r>
              <a:rPr lang="ru-RU" dirty="0"/>
              <a:t> </a:t>
            </a:r>
            <a:r>
              <a:rPr lang="ru-RU" dirty="0" err="1"/>
              <a:t>інструменти</a:t>
            </a:r>
            <a:r>
              <a:rPr lang="ru-RU" dirty="0"/>
              <a:t> </a:t>
            </a:r>
            <a:r>
              <a:rPr lang="ru-RU" dirty="0" err="1"/>
              <a:t>доступні</a:t>
            </a:r>
            <a:r>
              <a:rPr lang="ru-RU" dirty="0"/>
              <a:t> як </a:t>
            </a:r>
            <a:r>
              <a:rPr lang="ru-RU" dirty="0" err="1"/>
              <a:t>платні</a:t>
            </a:r>
            <a:r>
              <a:rPr lang="ru-RU" dirty="0"/>
              <a:t> (</a:t>
            </a:r>
            <a:r>
              <a:rPr lang="ru-RU" dirty="0" err="1"/>
              <a:t>наприклад</a:t>
            </a:r>
            <a:r>
              <a:rPr lang="ru-RU" dirty="0"/>
              <a:t>, через </a:t>
            </a:r>
            <a:r>
              <a:rPr lang="ru-RU" dirty="0" err="1"/>
              <a:t>пропозиції</a:t>
            </a:r>
            <a:r>
              <a:rPr lang="ru-RU" dirty="0"/>
              <a:t> на сайтах), так і </a:t>
            </a:r>
            <a:r>
              <a:rPr lang="ru-RU" dirty="0" err="1"/>
              <a:t>безкоштовні</a:t>
            </a:r>
            <a:r>
              <a:rPr lang="ru-RU" dirty="0"/>
              <a:t>, </a:t>
            </a:r>
            <a:r>
              <a:rPr lang="ru-RU" dirty="0" err="1"/>
              <a:t>якщо</a:t>
            </a:r>
            <a:r>
              <a:rPr lang="ru-RU" dirty="0"/>
              <a:t> </a:t>
            </a:r>
            <a:r>
              <a:rPr lang="ru-RU" dirty="0" err="1"/>
              <a:t>пошукати</a:t>
            </a:r>
            <a:r>
              <a:rPr lang="ru-RU" dirty="0"/>
              <a:t> "</a:t>
            </a:r>
            <a:r>
              <a:rPr lang="ru-RU" dirty="0" err="1"/>
              <a:t>article</a:t>
            </a:r>
            <a:r>
              <a:rPr lang="ru-RU" dirty="0"/>
              <a:t> </a:t>
            </a:r>
            <a:r>
              <a:rPr lang="ru-RU" dirty="0" err="1"/>
              <a:t>spinner</a:t>
            </a:r>
            <a:r>
              <a:rPr lang="ru-RU" dirty="0"/>
              <a:t>" онлайн.</a:t>
            </a:r>
          </a:p>
          <a:p>
            <a:r>
              <a:rPr lang="ru-RU" dirty="0" err="1"/>
              <a:t>Переваги</a:t>
            </a:r>
            <a:r>
              <a:rPr lang="ru-RU" dirty="0"/>
              <a:t>: </a:t>
            </a:r>
            <a:r>
              <a:rPr lang="ru-RU" dirty="0" err="1"/>
              <a:t>Швидке</a:t>
            </a:r>
            <a:r>
              <a:rPr lang="ru-RU" dirty="0"/>
              <a:t> </a:t>
            </a:r>
            <a:r>
              <a:rPr lang="ru-RU" dirty="0" err="1"/>
              <a:t>створення</a:t>
            </a:r>
            <a:r>
              <a:rPr lang="ru-RU" dirty="0"/>
              <a:t> "</a:t>
            </a:r>
            <a:r>
              <a:rPr lang="ru-RU" dirty="0" err="1"/>
              <a:t>унікального</a:t>
            </a:r>
            <a:r>
              <a:rPr lang="ru-RU" dirty="0"/>
              <a:t>" контенту.</a:t>
            </a:r>
          </a:p>
          <a:p>
            <a:r>
              <a:rPr lang="ru-RU" dirty="0" err="1"/>
              <a:t>Недоліки</a:t>
            </a:r>
            <a:r>
              <a:rPr lang="ru-RU" dirty="0"/>
              <a:t>: Автоматично </a:t>
            </a:r>
            <a:r>
              <a:rPr lang="ru-RU" dirty="0" err="1"/>
              <a:t>перефразований</a:t>
            </a:r>
            <a:r>
              <a:rPr lang="ru-RU" dirty="0"/>
              <a:t> контент часто </a:t>
            </a:r>
            <a:r>
              <a:rPr lang="ru-RU" dirty="0" err="1"/>
              <a:t>виглядає</a:t>
            </a:r>
            <a:r>
              <a:rPr lang="ru-RU" dirty="0"/>
              <a:t> </a:t>
            </a:r>
            <a:r>
              <a:rPr lang="ru-RU" dirty="0" err="1"/>
              <a:t>менш</a:t>
            </a:r>
            <a:r>
              <a:rPr lang="ru-RU" dirty="0"/>
              <a:t> </a:t>
            </a:r>
            <a:r>
              <a:rPr lang="ru-RU" dirty="0" err="1"/>
              <a:t>природно</a:t>
            </a:r>
            <a:r>
              <a:rPr lang="ru-RU" dirty="0"/>
              <a:t>, </a:t>
            </a:r>
            <a:r>
              <a:rPr lang="ru-RU" dirty="0" err="1"/>
              <a:t>ніж</a:t>
            </a:r>
            <a:r>
              <a:rPr lang="ru-RU" dirty="0"/>
              <a:t> </a:t>
            </a:r>
            <a:r>
              <a:rPr lang="ru-RU" dirty="0" err="1"/>
              <a:t>професійно</a:t>
            </a:r>
            <a:r>
              <a:rPr lang="ru-RU" dirty="0"/>
              <a:t> написаний, і </a:t>
            </a:r>
            <a:r>
              <a:rPr lang="ru-RU" dirty="0" err="1"/>
              <a:t>може</a:t>
            </a:r>
            <a:r>
              <a:rPr lang="ru-RU" dirty="0"/>
              <a:t> </a:t>
            </a:r>
            <a:r>
              <a:rPr lang="ru-RU" dirty="0" err="1"/>
              <a:t>потребувати</a:t>
            </a:r>
            <a:r>
              <a:rPr lang="ru-RU" dirty="0"/>
              <a:t> </a:t>
            </a:r>
            <a:r>
              <a:rPr lang="ru-RU" dirty="0" err="1"/>
              <a:t>додаткового</a:t>
            </a:r>
            <a:r>
              <a:rPr lang="ru-RU" dirty="0"/>
              <a:t> </a:t>
            </a:r>
            <a:r>
              <a:rPr lang="ru-RU" dirty="0" err="1"/>
              <a:t>редагування</a:t>
            </a:r>
            <a:r>
              <a:rPr lang="ru-RU" dirty="0"/>
              <a:t>. </a:t>
            </a:r>
            <a:r>
              <a:rPr lang="ru-RU" dirty="0" err="1"/>
              <a:t>Це</a:t>
            </a:r>
            <a:r>
              <a:rPr lang="ru-RU" dirty="0"/>
              <a:t> не </a:t>
            </a:r>
            <a:r>
              <a:rPr lang="ru-RU" dirty="0" err="1"/>
              <a:t>найрекомендованіший</a:t>
            </a:r>
            <a:r>
              <a:rPr lang="ru-RU" dirty="0"/>
              <a:t> метод, але </a:t>
            </a:r>
            <a:r>
              <a:rPr lang="ru-RU" dirty="0" err="1"/>
              <a:t>може</a:t>
            </a:r>
            <a:r>
              <a:rPr lang="ru-RU" dirty="0"/>
              <a:t> бути </a:t>
            </a:r>
            <a:r>
              <a:rPr lang="ru-RU" dirty="0" err="1"/>
              <a:t>корисним</a:t>
            </a:r>
            <a:r>
              <a:rPr lang="ru-RU" dirty="0"/>
              <a:t> за браком </a:t>
            </a:r>
            <a:r>
              <a:rPr lang="ru-RU" dirty="0" err="1"/>
              <a:t>ресурсів</a:t>
            </a:r>
            <a:r>
              <a:rPr lang="ru-RU" dirty="0"/>
              <a:t>.</a:t>
            </a:r>
            <a:endParaRPr lang="uk-UA" dirty="0"/>
          </a:p>
        </p:txBody>
      </p:sp>
    </p:spTree>
    <p:extLst>
      <p:ext uri="{BB962C8B-B14F-4D97-AF65-F5344CB8AC3E}">
        <p14:creationId xmlns:p14="http://schemas.microsoft.com/office/powerpoint/2010/main" val="62240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C4B3BE22-D553-4B29-8445-CDE709134045}"/>
              </a:ext>
            </a:extLst>
          </p:cNvPr>
          <p:cNvSpPr>
            <a:spLocks noGrp="1"/>
          </p:cNvSpPr>
          <p:nvPr>
            <p:ph type="title"/>
          </p:nvPr>
        </p:nvSpPr>
        <p:spPr/>
        <p:txBody>
          <a:bodyPr/>
          <a:lstStyle/>
          <a:p>
            <a:pPr algn="ctr"/>
            <a:r>
              <a:rPr lang="uk-UA" dirty="0" err="1"/>
              <a:t>Блогінг</a:t>
            </a:r>
            <a:r>
              <a:rPr lang="uk-UA" dirty="0"/>
              <a:t> як вид масової комунікації</a:t>
            </a:r>
            <a:br>
              <a:rPr lang="uk-UA" dirty="0"/>
            </a:br>
            <a:endParaRPr lang="uk-UA" dirty="0"/>
          </a:p>
        </p:txBody>
      </p:sp>
      <p:sp>
        <p:nvSpPr>
          <p:cNvPr id="5" name="Місце для вмісту 4">
            <a:extLst>
              <a:ext uri="{FF2B5EF4-FFF2-40B4-BE49-F238E27FC236}">
                <a16:creationId xmlns:a16="http://schemas.microsoft.com/office/drawing/2014/main" id="{9F8B9011-0405-4F6B-B599-566CEC18810D}"/>
              </a:ext>
            </a:extLst>
          </p:cNvPr>
          <p:cNvSpPr>
            <a:spLocks noGrp="1"/>
          </p:cNvSpPr>
          <p:nvPr>
            <p:ph sz="half" idx="1"/>
          </p:nvPr>
        </p:nvSpPr>
        <p:spPr/>
        <p:txBody>
          <a:bodyPr>
            <a:noAutofit/>
          </a:bodyPr>
          <a:lstStyle/>
          <a:p>
            <a:r>
              <a:rPr lang="uk-UA" sz="2400" dirty="0" err="1"/>
              <a:t>Блогінг</a:t>
            </a:r>
            <a:r>
              <a:rPr lang="uk-UA" sz="2400" dirty="0"/>
              <a:t> є потужним інструментом масової комунікації, який впливає на формування громадської думки, інформування та розваги широкої аудиторії. На відміну від традиційних медіа, блоги гарантують більшу свободу вираження, оперативність реакції та можливість прямого зворотного зв'язку.</a:t>
            </a:r>
          </a:p>
        </p:txBody>
      </p:sp>
      <p:sp>
        <p:nvSpPr>
          <p:cNvPr id="6" name="Місце для вмісту 5">
            <a:extLst>
              <a:ext uri="{FF2B5EF4-FFF2-40B4-BE49-F238E27FC236}">
                <a16:creationId xmlns:a16="http://schemas.microsoft.com/office/drawing/2014/main" id="{2EB26187-5956-4506-BDB9-0AB83A25C62C}"/>
              </a:ext>
            </a:extLst>
          </p:cNvPr>
          <p:cNvSpPr>
            <a:spLocks noGrp="1"/>
          </p:cNvSpPr>
          <p:nvPr>
            <p:ph sz="half" idx="2"/>
          </p:nvPr>
        </p:nvSpPr>
        <p:spPr/>
        <p:txBody>
          <a:bodyPr>
            <a:normAutofit fontScale="70000" lnSpcReduction="20000"/>
          </a:bodyPr>
          <a:lstStyle/>
          <a:p>
            <a:pPr marL="0" indent="0" algn="ctr">
              <a:buNone/>
            </a:pPr>
            <a:r>
              <a:rPr lang="uk-UA" sz="2200" u="sng" dirty="0">
                <a:solidFill>
                  <a:srgbClr val="FFFF00"/>
                </a:solidFill>
              </a:rPr>
              <a:t>Особливості </a:t>
            </a:r>
            <a:r>
              <a:rPr lang="uk-UA" sz="2200" u="sng" dirty="0" err="1">
                <a:solidFill>
                  <a:srgbClr val="FFFF00"/>
                </a:solidFill>
              </a:rPr>
              <a:t>блогінгу</a:t>
            </a:r>
            <a:r>
              <a:rPr lang="uk-UA" sz="2200" u="sng" dirty="0">
                <a:solidFill>
                  <a:srgbClr val="FFFF00"/>
                </a:solidFill>
              </a:rPr>
              <a:t> як виду масової комунікації</a:t>
            </a:r>
            <a:r>
              <a:rPr lang="uk-UA" sz="2200" dirty="0"/>
              <a:t>:</a:t>
            </a:r>
          </a:p>
          <a:p>
            <a:pPr algn="just"/>
            <a:r>
              <a:rPr lang="uk-UA" sz="2200" dirty="0">
                <a:solidFill>
                  <a:srgbClr val="FFFF00"/>
                </a:solidFill>
              </a:rPr>
              <a:t>Децентралізація</a:t>
            </a:r>
            <a:r>
              <a:rPr lang="uk-UA" sz="2200" dirty="0"/>
              <a:t>: контент створюють як професійні журналісти, так і аматори.</a:t>
            </a:r>
          </a:p>
          <a:p>
            <a:pPr algn="just"/>
            <a:r>
              <a:rPr lang="uk-UA" sz="2200" dirty="0">
                <a:solidFill>
                  <a:srgbClr val="FFFF00"/>
                </a:solidFill>
              </a:rPr>
              <a:t>Інтерактивність</a:t>
            </a:r>
            <a:r>
              <a:rPr lang="uk-UA" sz="2200" dirty="0"/>
              <a:t>: можливість коментування, обговорення та спільне створення контенту.</a:t>
            </a:r>
          </a:p>
          <a:p>
            <a:pPr algn="just"/>
            <a:r>
              <a:rPr lang="uk-UA" sz="2200" dirty="0" err="1">
                <a:solidFill>
                  <a:srgbClr val="FFFF00"/>
                </a:solidFill>
              </a:rPr>
              <a:t>Мультимедійність</a:t>
            </a:r>
            <a:r>
              <a:rPr lang="uk-UA" sz="2200" dirty="0"/>
              <a:t>: використання тексту, зображень, відео та аудіо для більшого залучення аудиторії.</a:t>
            </a:r>
          </a:p>
          <a:p>
            <a:pPr algn="just"/>
            <a:r>
              <a:rPr lang="uk-UA" sz="2200" dirty="0">
                <a:solidFill>
                  <a:srgbClr val="FFFF00"/>
                </a:solidFill>
              </a:rPr>
              <a:t>Персоналізація</a:t>
            </a:r>
            <a:r>
              <a:rPr lang="uk-UA" sz="2200" dirty="0"/>
              <a:t>: блоги часто відображають індивідуальну точку зору, що робить їх унікальним джерелом інформації.</a:t>
            </a:r>
          </a:p>
          <a:p>
            <a:pPr algn="just"/>
            <a:r>
              <a:rPr lang="uk-UA" sz="2200" dirty="0">
                <a:solidFill>
                  <a:srgbClr val="FFFF00"/>
                </a:solidFill>
              </a:rPr>
              <a:t>Масштабність впливу</a:t>
            </a:r>
            <a:r>
              <a:rPr lang="uk-UA" sz="2200" dirty="0"/>
              <a:t>: </a:t>
            </a:r>
            <a:r>
              <a:rPr lang="uk-UA" sz="2200" dirty="0" err="1"/>
              <a:t>блогінг</a:t>
            </a:r>
            <a:r>
              <a:rPr lang="uk-UA" sz="2200" dirty="0"/>
              <a:t> здатен швидко охоплювати величезну кількість користувачів і формувати інформаційне поле.</a:t>
            </a:r>
          </a:p>
          <a:p>
            <a:endParaRPr lang="uk-UA" dirty="0"/>
          </a:p>
        </p:txBody>
      </p:sp>
    </p:spTree>
    <p:extLst>
      <p:ext uri="{BB962C8B-B14F-4D97-AF65-F5344CB8AC3E}">
        <p14:creationId xmlns:p14="http://schemas.microsoft.com/office/powerpoint/2010/main" val="21932398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F93A12-8B94-434C-944B-02B70395C705}"/>
              </a:ext>
            </a:extLst>
          </p:cNvPr>
          <p:cNvSpPr>
            <a:spLocks noGrp="1"/>
          </p:cNvSpPr>
          <p:nvPr>
            <p:ph type="title"/>
          </p:nvPr>
        </p:nvSpPr>
        <p:spPr/>
        <p:txBody>
          <a:bodyPr/>
          <a:lstStyle/>
          <a:p>
            <a:pPr algn="ctr"/>
            <a:r>
              <a:rPr lang="uk-UA" dirty="0"/>
              <a:t>Робота з професійними авторами</a:t>
            </a:r>
            <a:br>
              <a:rPr lang="uk-UA" dirty="0"/>
            </a:br>
            <a:endParaRPr lang="uk-UA" dirty="0"/>
          </a:p>
        </p:txBody>
      </p:sp>
      <p:sp>
        <p:nvSpPr>
          <p:cNvPr id="3" name="Місце для вмісту 2">
            <a:extLst>
              <a:ext uri="{FF2B5EF4-FFF2-40B4-BE49-F238E27FC236}">
                <a16:creationId xmlns:a16="http://schemas.microsoft.com/office/drawing/2014/main" id="{1D55BBEA-AC76-4292-8EAF-33761858CB54}"/>
              </a:ext>
            </a:extLst>
          </p:cNvPr>
          <p:cNvSpPr>
            <a:spLocks noGrp="1"/>
          </p:cNvSpPr>
          <p:nvPr>
            <p:ph idx="1"/>
          </p:nvPr>
        </p:nvSpPr>
        <p:spPr/>
        <p:txBody>
          <a:bodyPr>
            <a:normAutofit fontScale="85000" lnSpcReduction="10000"/>
          </a:bodyPr>
          <a:lstStyle/>
          <a:p>
            <a:r>
              <a:rPr lang="uk-UA" dirty="0"/>
              <a:t>Найефективніший спосіб створення якісного контенту — залучення професійних авторів. Це може бути:</a:t>
            </a:r>
          </a:p>
          <a:p>
            <a:r>
              <a:rPr lang="uk-UA" dirty="0"/>
              <a:t>Штатні працівники: Якщо у вас є можливість найняти штатного або частково зайнятого автора, це забезпечить стабільну якість і відповідність контенту вашому бренду.</a:t>
            </a:r>
          </a:p>
          <a:p>
            <a:r>
              <a:rPr lang="uk-UA" dirty="0"/>
              <a:t>Фрілансери: Платформи, такі як </a:t>
            </a:r>
            <a:r>
              <a:rPr lang="tr-TR" dirty="0"/>
              <a:t>Fiverr.com </a:t>
            </a:r>
            <a:r>
              <a:rPr lang="uk-UA" dirty="0"/>
              <a:t>і </a:t>
            </a:r>
            <a:r>
              <a:rPr lang="tr-TR" dirty="0"/>
              <a:t>Freelancer.com, </a:t>
            </a:r>
            <a:r>
              <a:rPr lang="uk-UA" dirty="0"/>
              <a:t>дозволяють знайти професійних авторів для створення контенту.</a:t>
            </a:r>
          </a:p>
          <a:p>
            <a:r>
              <a:rPr lang="tr-TR" dirty="0"/>
              <a:t>Fiverr: </a:t>
            </a:r>
            <a:r>
              <a:rPr lang="uk-UA" dirty="0"/>
              <a:t>Пропонує послуги з написання статей і постів для блогів, починаючи від $5. Наприклад, можна знайти авторів, які спеціалізуються на темах здоров’я чи медицини, обравши відповідну категорію та мову. Ціна залежить від складності контенту та досвіду автора.</a:t>
            </a:r>
            <a:r>
              <a:rPr lang="tr-TR" dirty="0"/>
              <a:t>bloggingpro.com</a:t>
            </a:r>
          </a:p>
          <a:p>
            <a:r>
              <a:rPr lang="tr-TR" dirty="0"/>
              <a:t>Freelancer: </a:t>
            </a:r>
            <a:r>
              <a:rPr lang="uk-UA" dirty="0"/>
              <a:t>Тут оплата часто базується на погодинній ставці (наприклад, від $4 до $30 за годину). Ви можете найняти автора для одноразового </a:t>
            </a:r>
            <a:r>
              <a:rPr lang="uk-UA" dirty="0" err="1"/>
              <a:t>проєкту</a:t>
            </a:r>
            <a:r>
              <a:rPr lang="uk-UA" dirty="0"/>
              <a:t> або домовитися про довгострокову співпрацю.</a:t>
            </a:r>
          </a:p>
          <a:p>
            <a:r>
              <a:rPr lang="uk-UA" dirty="0"/>
              <a:t>Переваги: Професійні автори створюють якісний, привабливий для читачів контент, який сприяє кращій взаємодії з аудиторією.</a:t>
            </a:r>
          </a:p>
          <a:p>
            <a:r>
              <a:rPr lang="uk-UA" dirty="0"/>
              <a:t>Недоліки: Потребує фінансових вкладень, особливо якщо ви наймаєте досвідчених авторів або штатних працівників.</a:t>
            </a:r>
          </a:p>
        </p:txBody>
      </p:sp>
    </p:spTree>
    <p:extLst>
      <p:ext uri="{BB962C8B-B14F-4D97-AF65-F5344CB8AC3E}">
        <p14:creationId xmlns:p14="http://schemas.microsoft.com/office/powerpoint/2010/main" val="21436537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153554-E807-4319-8140-4DA4D20B2AB8}"/>
              </a:ext>
            </a:extLst>
          </p:cNvPr>
          <p:cNvSpPr>
            <a:spLocks noGrp="1"/>
          </p:cNvSpPr>
          <p:nvPr>
            <p:ph type="title"/>
          </p:nvPr>
        </p:nvSpPr>
        <p:spPr/>
        <p:txBody>
          <a:bodyPr/>
          <a:lstStyle/>
          <a:p>
            <a:pPr algn="ctr"/>
            <a:r>
              <a:rPr lang="uk-UA" dirty="0" err="1"/>
              <a:t>Блогінг</a:t>
            </a:r>
            <a:r>
              <a:rPr lang="uk-UA" dirty="0"/>
              <a:t> для </a:t>
            </a:r>
            <a:r>
              <a:rPr lang="uk-UA" dirty="0" err="1"/>
              <a:t>нетворкінгу</a:t>
            </a:r>
            <a:endParaRPr lang="uk-UA" dirty="0"/>
          </a:p>
        </p:txBody>
      </p:sp>
      <p:sp>
        <p:nvSpPr>
          <p:cNvPr id="3" name="Місце для вмісту 2">
            <a:extLst>
              <a:ext uri="{FF2B5EF4-FFF2-40B4-BE49-F238E27FC236}">
                <a16:creationId xmlns:a16="http://schemas.microsoft.com/office/drawing/2014/main" id="{0B25EDEE-A6D7-4B92-8AC7-64CA26992771}"/>
              </a:ext>
            </a:extLst>
          </p:cNvPr>
          <p:cNvSpPr>
            <a:spLocks noGrp="1"/>
          </p:cNvSpPr>
          <p:nvPr>
            <p:ph idx="1"/>
          </p:nvPr>
        </p:nvSpPr>
        <p:spPr/>
        <p:txBody>
          <a:bodyPr/>
          <a:lstStyle/>
          <a:p>
            <a:pPr algn="just"/>
            <a:r>
              <a:rPr lang="uk-UA" dirty="0"/>
              <a:t>Багато людей заводять блог, щоб познайомитися з іншими, хто поділяє схожі інтереси. Такий тип </a:t>
            </a:r>
            <a:r>
              <a:rPr lang="uk-UA" dirty="0" err="1"/>
              <a:t>нетворкінгу</a:t>
            </a:r>
            <a:r>
              <a:rPr lang="uk-UA" dirty="0"/>
              <a:t> може мати як особисті, так і професійні цілі. Для тих, хто веде блог заради </a:t>
            </a:r>
            <a:r>
              <a:rPr lang="uk-UA" dirty="0" err="1"/>
              <a:t>нетворкінгу</a:t>
            </a:r>
            <a:r>
              <a:rPr lang="uk-UA" dirty="0"/>
              <a:t>, успіх вимірюється спільнотами, які формуються навколо їхніх блогів через коментарі, посилання та навіть електронні листи. Прикладом блогу, створеного для </a:t>
            </a:r>
            <a:r>
              <a:rPr lang="uk-UA" dirty="0" err="1"/>
              <a:t>нетворкінгу</a:t>
            </a:r>
            <a:r>
              <a:rPr lang="uk-UA" dirty="0"/>
              <a:t>, є </a:t>
            </a:r>
            <a:r>
              <a:rPr lang="tr-TR" dirty="0"/>
              <a:t>WomenOnBusiness.com. </a:t>
            </a:r>
            <a:r>
              <a:rPr lang="uk-UA" dirty="0"/>
              <a:t>Цей блог призначений для ділових жінок, які відвідують його з метою познайомитися, спілкуватися та будувати стосунки зі своїми колегами по всьому світу. Спільнота, що формується навколо цього блогу, об’єднана спільними інтересами та прагненням до професійного обміну досвідом.</a:t>
            </a:r>
          </a:p>
        </p:txBody>
      </p:sp>
    </p:spTree>
    <p:extLst>
      <p:ext uri="{BB962C8B-B14F-4D97-AF65-F5344CB8AC3E}">
        <p14:creationId xmlns:p14="http://schemas.microsoft.com/office/powerpoint/2010/main" val="13372222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C659AB-EF31-4AE9-8DE4-E4C65026EB53}"/>
              </a:ext>
            </a:extLst>
          </p:cNvPr>
          <p:cNvSpPr>
            <a:spLocks noGrp="1"/>
          </p:cNvSpPr>
          <p:nvPr>
            <p:ph type="title"/>
          </p:nvPr>
        </p:nvSpPr>
        <p:spPr/>
        <p:txBody>
          <a:bodyPr/>
          <a:lstStyle/>
          <a:p>
            <a:pPr algn="ctr"/>
            <a:r>
              <a:rPr lang="uk-UA" dirty="0"/>
              <a:t>Приклади блогів для </a:t>
            </a:r>
            <a:r>
              <a:rPr lang="uk-UA" dirty="0" err="1"/>
              <a:t>нетворкінгу</a:t>
            </a:r>
            <a:endParaRPr lang="uk-UA" dirty="0"/>
          </a:p>
        </p:txBody>
      </p:sp>
      <p:sp>
        <p:nvSpPr>
          <p:cNvPr id="3" name="Місце для вмісту 2">
            <a:extLst>
              <a:ext uri="{FF2B5EF4-FFF2-40B4-BE49-F238E27FC236}">
                <a16:creationId xmlns:a16="http://schemas.microsoft.com/office/drawing/2014/main" id="{0BDFCAF6-234D-4E49-B757-B6772E63CCC3}"/>
              </a:ext>
            </a:extLst>
          </p:cNvPr>
          <p:cNvSpPr>
            <a:spLocks noGrp="1"/>
          </p:cNvSpPr>
          <p:nvPr>
            <p:ph idx="1"/>
          </p:nvPr>
        </p:nvSpPr>
        <p:spPr/>
        <p:txBody>
          <a:bodyPr/>
          <a:lstStyle/>
          <a:p>
            <a:pPr algn="just"/>
            <a:r>
              <a:rPr lang="uk-UA" dirty="0"/>
              <a:t>Ось три додаткові приклади блогів, створених для </a:t>
            </a:r>
            <a:r>
              <a:rPr lang="uk-UA" dirty="0" err="1"/>
              <a:t>нетворкінгу</a:t>
            </a:r>
            <a:r>
              <a:rPr lang="uk-UA" dirty="0"/>
              <a:t>, які демонструють різні підходи залежно від цілей блогерів. Кожен із цих блогів має унікальну спрямованість і спільноту, що формується навколо нього:</a:t>
            </a:r>
          </a:p>
          <a:p>
            <a:pPr algn="just"/>
            <a:r>
              <a:rPr lang="tr-TR" dirty="0"/>
              <a:t>The Leaky Cauldron (www.the-leaky-cauldron.org): </a:t>
            </a:r>
            <a:r>
              <a:rPr lang="uk-UA" dirty="0"/>
              <a:t>Цей блог починався як простий </a:t>
            </a:r>
            <a:r>
              <a:rPr lang="uk-UA" dirty="0" err="1"/>
              <a:t>фанатський</a:t>
            </a:r>
            <a:r>
              <a:rPr lang="uk-UA" dirty="0"/>
              <a:t> ресурс, але перетворився на одну з найбільших і найактивніших онлайн-спільнот шанувальників Гаррі Поттера. Користувачі коментують дописи, надсилають власний контент і активно взаємодіють, створюючи жваву спільноту.</a:t>
            </a:r>
          </a:p>
          <a:p>
            <a:pPr algn="just"/>
            <a:r>
              <a:rPr lang="tr-TR" dirty="0"/>
              <a:t>SEOmoz (www.seomoz.org): </a:t>
            </a:r>
            <a:r>
              <a:rPr lang="uk-UA" dirty="0"/>
              <a:t>Цей блог є платформою для однієї з найактивніших спільнот експертів із пошукової оптимізації (</a:t>
            </a:r>
            <a:r>
              <a:rPr lang="tr-TR" dirty="0"/>
              <a:t>SEO). </a:t>
            </a:r>
            <a:r>
              <a:rPr lang="uk-UA" dirty="0"/>
              <a:t>Вони діляться своїми знаннями один з одним та з ширшою аудиторією читачів, сприяючи професійному обміну досвідом.</a:t>
            </a:r>
            <a:r>
              <a:rPr lang="tr-TR" dirty="0"/>
              <a:t>MacRumors.com (www.macrumors.com): </a:t>
            </a:r>
            <a:r>
              <a:rPr lang="uk-UA" dirty="0"/>
              <a:t>Цей блог став голосом спільноти ентузіастів продуктів </a:t>
            </a:r>
            <a:r>
              <a:rPr lang="tr-TR" dirty="0"/>
              <a:t>Apple. </a:t>
            </a:r>
            <a:r>
              <a:rPr lang="uk-UA" dirty="0"/>
              <a:t>Він об’єднує людей, які захоплюються технікою </a:t>
            </a:r>
            <a:r>
              <a:rPr lang="tr-TR" dirty="0"/>
              <a:t>Apple, </a:t>
            </a:r>
            <a:r>
              <a:rPr lang="uk-UA" dirty="0"/>
              <a:t>і слугує майданчиком для обговорень і новин.</a:t>
            </a:r>
          </a:p>
        </p:txBody>
      </p:sp>
    </p:spTree>
    <p:extLst>
      <p:ext uri="{BB962C8B-B14F-4D97-AF65-F5344CB8AC3E}">
        <p14:creationId xmlns:p14="http://schemas.microsoft.com/office/powerpoint/2010/main" val="36083566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35FC7B-5F0F-4341-8099-D78BD8EF9A07}"/>
              </a:ext>
            </a:extLst>
          </p:cNvPr>
          <p:cNvSpPr>
            <a:spLocks noGrp="1"/>
          </p:cNvSpPr>
          <p:nvPr>
            <p:ph type="title"/>
          </p:nvPr>
        </p:nvSpPr>
        <p:spPr/>
        <p:txBody>
          <a:bodyPr/>
          <a:lstStyle/>
          <a:p>
            <a:pPr algn="ctr"/>
            <a:r>
              <a:rPr lang="uk-UA" dirty="0" err="1"/>
              <a:t>Блогінг</a:t>
            </a:r>
            <a:r>
              <a:rPr lang="uk-UA" dirty="0"/>
              <a:t> для підвищення видимості</a:t>
            </a:r>
            <a:br>
              <a:rPr lang="uk-UA" dirty="0"/>
            </a:br>
            <a:endParaRPr lang="uk-UA" dirty="0"/>
          </a:p>
        </p:txBody>
      </p:sp>
      <p:sp>
        <p:nvSpPr>
          <p:cNvPr id="3" name="Місце для вмісту 2">
            <a:extLst>
              <a:ext uri="{FF2B5EF4-FFF2-40B4-BE49-F238E27FC236}">
                <a16:creationId xmlns:a16="http://schemas.microsoft.com/office/drawing/2014/main" id="{DE25155B-4415-4709-B27E-32DE5C85C444}"/>
              </a:ext>
            </a:extLst>
          </p:cNvPr>
          <p:cNvSpPr>
            <a:spLocks noGrp="1"/>
          </p:cNvSpPr>
          <p:nvPr>
            <p:ph idx="1"/>
          </p:nvPr>
        </p:nvSpPr>
        <p:spPr/>
        <p:txBody>
          <a:bodyPr>
            <a:normAutofit fontScale="92500" lnSpcReduction="10000"/>
          </a:bodyPr>
          <a:lstStyle/>
          <a:p>
            <a:endParaRPr lang="uk-UA" dirty="0"/>
          </a:p>
          <a:p>
            <a:pPr algn="just"/>
            <a:r>
              <a:rPr lang="uk-UA" dirty="0"/>
              <a:t>Багато знаменитостей, авторів та бізнесменів ведуть блоги, щоб збільшити свою онлайн-присутність. Іншими словами, основна мета таких блогерів — привернути увагу ширшої аудиторії, ніж це можливо за допомогою статичного веб-сайту (або взагалі без веб-присутності). Ці блоги часто містять оновлення про кар’єру чи бізнес блогера, з елементами </a:t>
            </a:r>
            <a:r>
              <a:rPr lang="uk-UA" dirty="0" err="1"/>
              <a:t>промо</a:t>
            </a:r>
            <a:r>
              <a:rPr lang="uk-UA" dirty="0"/>
              <a:t>-контенту, вплетеними між постами на основі знань чи особистих думок.</a:t>
            </a:r>
          </a:p>
          <a:p>
            <a:pPr algn="just"/>
            <a:endParaRPr lang="uk-UA" dirty="0"/>
          </a:p>
          <a:p>
            <a:pPr algn="just"/>
            <a:r>
              <a:rPr lang="uk-UA" dirty="0"/>
              <a:t>Унікальним прикладом блогера, який пише для підвищення видимості, є знаменитість Віл </a:t>
            </a:r>
            <a:r>
              <a:rPr lang="uk-UA" dirty="0" err="1"/>
              <a:t>Вітон</a:t>
            </a:r>
            <a:r>
              <a:rPr lang="uk-UA" dirty="0"/>
              <a:t>, один з перших, хто почав </a:t>
            </a:r>
            <a:r>
              <a:rPr lang="uk-UA" dirty="0" err="1"/>
              <a:t>блогінг</a:t>
            </a:r>
            <a:r>
              <a:rPr lang="uk-UA" dirty="0"/>
              <a:t>. Його блог </a:t>
            </a:r>
            <a:r>
              <a:rPr lang="tr-TR" dirty="0"/>
              <a:t>WWdN: In Exile — </a:t>
            </a:r>
            <a:r>
              <a:rPr lang="uk-UA" dirty="0"/>
              <a:t>це суміш чудового письма та інформації про його кар’єру, як показано на рис. 1-4, і його можна знайти за </a:t>
            </a:r>
            <a:r>
              <a:rPr lang="uk-UA" dirty="0" err="1"/>
              <a:t>адресою</a:t>
            </a:r>
            <a:r>
              <a:rPr lang="uk-UA" dirty="0"/>
              <a:t> </a:t>
            </a:r>
            <a:r>
              <a:rPr lang="tr-TR" dirty="0">
                <a:hlinkClick r:id="rId2"/>
              </a:rPr>
              <a:t>http://wilwheaton.typepad.com</a:t>
            </a:r>
            <a:r>
              <a:rPr lang="uk-UA" dirty="0"/>
              <a:t> </a:t>
            </a:r>
            <a:r>
              <a:rPr lang="tr-TR" dirty="0"/>
              <a:t>. </a:t>
            </a:r>
            <a:r>
              <a:rPr lang="uk-UA" dirty="0"/>
              <a:t>Цей блог, який існує з початку 2000-х, досі активний (хоча Віл </a:t>
            </a:r>
            <a:r>
              <a:rPr lang="uk-UA" dirty="0" err="1"/>
              <a:t>Вітон</a:t>
            </a:r>
            <a:r>
              <a:rPr lang="uk-UA" dirty="0"/>
              <a:t> перейшов на </a:t>
            </a:r>
            <a:r>
              <a:rPr lang="tr-TR" dirty="0"/>
              <a:t>wilwheaton.net, </a:t>
            </a:r>
            <a:r>
              <a:rPr lang="uk-UA" dirty="0"/>
              <a:t>де продовжує ділитися думками та оновленнями), демонструє, як </a:t>
            </a:r>
            <a:r>
              <a:rPr lang="uk-UA" dirty="0" err="1"/>
              <a:t>блогінг</a:t>
            </a:r>
            <a:r>
              <a:rPr lang="uk-UA" dirty="0"/>
              <a:t> може поєднувати особисті роздуми з професійним просуванням, роблячи автора ближчим до аудиторії.</a:t>
            </a:r>
          </a:p>
        </p:txBody>
      </p:sp>
    </p:spTree>
    <p:extLst>
      <p:ext uri="{BB962C8B-B14F-4D97-AF65-F5344CB8AC3E}">
        <p14:creationId xmlns:p14="http://schemas.microsoft.com/office/powerpoint/2010/main" val="14924566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0314D9-44F5-4116-B864-A00FCC90BC99}"/>
              </a:ext>
            </a:extLst>
          </p:cNvPr>
          <p:cNvSpPr>
            <a:spLocks noGrp="1"/>
          </p:cNvSpPr>
          <p:nvPr>
            <p:ph type="title"/>
          </p:nvPr>
        </p:nvSpPr>
        <p:spPr/>
        <p:txBody>
          <a:bodyPr/>
          <a:lstStyle/>
          <a:p>
            <a:pPr algn="ctr"/>
            <a:r>
              <a:rPr lang="uk-UA" dirty="0" err="1"/>
              <a:t>Блогінг</a:t>
            </a:r>
            <a:r>
              <a:rPr lang="uk-UA" dirty="0"/>
              <a:t> для бізнесу</a:t>
            </a:r>
          </a:p>
        </p:txBody>
      </p:sp>
      <p:sp>
        <p:nvSpPr>
          <p:cNvPr id="3" name="Місце для вмісту 2">
            <a:extLst>
              <a:ext uri="{FF2B5EF4-FFF2-40B4-BE49-F238E27FC236}">
                <a16:creationId xmlns:a16="http://schemas.microsoft.com/office/drawing/2014/main" id="{AF2AFA59-8710-4143-A1DA-A8D13711CE2C}"/>
              </a:ext>
            </a:extLst>
          </p:cNvPr>
          <p:cNvSpPr>
            <a:spLocks noGrp="1"/>
          </p:cNvSpPr>
          <p:nvPr>
            <p:ph idx="1"/>
          </p:nvPr>
        </p:nvSpPr>
        <p:spPr/>
        <p:txBody>
          <a:bodyPr/>
          <a:lstStyle/>
          <a:p>
            <a:r>
              <a:rPr lang="uk-UA" dirty="0"/>
              <a:t>На просторах Інтернету можна знайти багато типів блогів, пов’язаних із бізнесом. Незалежно від того, чи блогер прагне поділитися своїми знаннями про бізнес, збільшити продажі чи опосередковано просувати свою компанію, блог є чудовим інструментом для досягнення цих цілей. Детальніше про бізнес-</a:t>
            </a:r>
            <a:r>
              <a:rPr lang="uk-UA" dirty="0" err="1"/>
              <a:t>блогінг</a:t>
            </a:r>
            <a:r>
              <a:rPr lang="uk-UA" dirty="0"/>
              <a:t> я розповім у Книзі </a:t>
            </a:r>
            <a:r>
              <a:rPr lang="tr-TR" dirty="0"/>
              <a:t>III.</a:t>
            </a:r>
            <a:r>
              <a:rPr lang="uk-UA" dirty="0"/>
              <a:t>Прикладом блогу малого бізнесу є </a:t>
            </a:r>
            <a:r>
              <a:rPr lang="tr-TR" dirty="0"/>
              <a:t>KeySplash Creative Conversations, </a:t>
            </a:r>
            <a:r>
              <a:rPr lang="uk-UA" dirty="0"/>
              <a:t>який належить компанії </a:t>
            </a:r>
            <a:r>
              <a:rPr lang="tr-TR" dirty="0"/>
              <a:t>KeySplash Creative, Inc. </a:t>
            </a:r>
            <a:r>
              <a:rPr lang="uk-UA" dirty="0"/>
              <a:t>Цей блог використовується як інструмент для поширення знань і непрямого просування бізнесу для ширшої аудиторії.</a:t>
            </a:r>
          </a:p>
        </p:txBody>
      </p:sp>
    </p:spTree>
    <p:extLst>
      <p:ext uri="{BB962C8B-B14F-4D97-AF65-F5344CB8AC3E}">
        <p14:creationId xmlns:p14="http://schemas.microsoft.com/office/powerpoint/2010/main" val="3517985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B06104-6EC9-488F-88F8-59541F59EA21}"/>
              </a:ext>
            </a:extLst>
          </p:cNvPr>
          <p:cNvSpPr>
            <a:spLocks noGrp="1"/>
          </p:cNvSpPr>
          <p:nvPr>
            <p:ph type="title"/>
          </p:nvPr>
        </p:nvSpPr>
        <p:spPr/>
        <p:txBody>
          <a:bodyPr/>
          <a:lstStyle/>
          <a:p>
            <a:pPr algn="ctr"/>
            <a:r>
              <a:rPr lang="uk-UA" dirty="0"/>
              <a:t>Пошук і читання блогів</a:t>
            </a:r>
          </a:p>
        </p:txBody>
      </p:sp>
      <p:sp>
        <p:nvSpPr>
          <p:cNvPr id="3" name="Місце для вмісту 2">
            <a:extLst>
              <a:ext uri="{FF2B5EF4-FFF2-40B4-BE49-F238E27FC236}">
                <a16:creationId xmlns:a16="http://schemas.microsoft.com/office/drawing/2014/main" id="{11B4C752-4D54-4F43-B61A-C74DE710CD00}"/>
              </a:ext>
            </a:extLst>
          </p:cNvPr>
          <p:cNvSpPr>
            <a:spLocks noGrp="1"/>
          </p:cNvSpPr>
          <p:nvPr>
            <p:ph idx="1"/>
          </p:nvPr>
        </p:nvSpPr>
        <p:spPr/>
        <p:txBody>
          <a:bodyPr>
            <a:normAutofit fontScale="85000" lnSpcReduction="10000"/>
          </a:bodyPr>
          <a:lstStyle/>
          <a:p>
            <a:r>
              <a:rPr lang="uk-UA" dirty="0"/>
              <a:t>Один із найкращих способів визначити, чи варто приєднуватися до </a:t>
            </a:r>
            <a:r>
              <a:rPr lang="uk-UA" dirty="0" err="1"/>
              <a:t>блогосфери</a:t>
            </a:r>
            <a:r>
              <a:rPr lang="uk-UA" dirty="0"/>
              <a:t> та чи можете ви стати успішним блогером, — це знайти та читати інші блоги. Ключ до того, щоб бути хорошим блогером, полягає в розумінні того, що говорять і роблять інші в </a:t>
            </a:r>
            <a:r>
              <a:rPr lang="uk-UA" dirty="0" err="1"/>
              <a:t>блогосфері</a:t>
            </a:r>
            <a:r>
              <a:rPr lang="uk-UA" dirty="0"/>
              <a:t>, особливо в темі, яку ви </a:t>
            </a:r>
            <a:r>
              <a:rPr lang="uk-UA" dirty="0" err="1"/>
              <a:t>оберете</a:t>
            </a:r>
            <a:r>
              <a:rPr lang="uk-UA" dirty="0"/>
              <a:t> для свого блогу.</a:t>
            </a:r>
          </a:p>
          <a:p>
            <a:r>
              <a:rPr lang="uk-UA" dirty="0"/>
              <a:t>Чому варто читати інші блоги?</a:t>
            </a:r>
          </a:p>
          <a:p>
            <a:r>
              <a:rPr lang="uk-UA" dirty="0"/>
              <a:t>Якщо ви не вмієте плавати, чи стрибнете ви у басейн, не навчившись цього? Якщо ваша відповідь "ні", ви дуже розумні. Такий самий принцип застосовується до </a:t>
            </a:r>
            <a:r>
              <a:rPr lang="uk-UA" dirty="0" err="1"/>
              <a:t>блогінгу</a:t>
            </a:r>
            <a:r>
              <a:rPr lang="uk-UA" dirty="0"/>
              <a:t>: хоча кожен може вести блог, це не означає, що кожен повинен це робити без підготовки.</a:t>
            </a:r>
          </a:p>
          <a:p>
            <a:r>
              <a:rPr lang="uk-UA" dirty="0"/>
              <a:t>Перш ніж почати, </a:t>
            </a:r>
            <a:r>
              <a:rPr lang="uk-UA" dirty="0" err="1"/>
              <a:t>важливо:Зрозуміти</a:t>
            </a:r>
            <a:r>
              <a:rPr lang="uk-UA" dirty="0"/>
              <a:t>, як це працює: Подивіться, що відбувається у </a:t>
            </a:r>
            <a:r>
              <a:rPr lang="uk-UA" dirty="0" err="1"/>
              <a:t>блогосфері</a:t>
            </a:r>
            <a:r>
              <a:rPr lang="uk-UA" dirty="0"/>
              <a:t>, які техніки використовують інші блогери.</a:t>
            </a:r>
          </a:p>
          <a:p>
            <a:r>
              <a:rPr lang="uk-UA" dirty="0"/>
              <a:t>Оцінити оточення: Якщо ви бачите, що хтось поруч із вами у басейні відчайдушно махає руками, щоб утриматися на воді, ви навряд чи </a:t>
            </a:r>
            <a:r>
              <a:rPr lang="uk-UA" dirty="0" err="1"/>
              <a:t>захочете</a:t>
            </a:r>
            <a:r>
              <a:rPr lang="uk-UA" dirty="0"/>
              <a:t> копіювати його техніку. Те ж саме стосується </a:t>
            </a:r>
            <a:r>
              <a:rPr lang="uk-UA" dirty="0" err="1"/>
              <a:t>блогінгу</a:t>
            </a:r>
            <a:r>
              <a:rPr lang="uk-UA" dirty="0"/>
              <a:t>: вивчайте блоги, звертайте увагу на те, що вам подобається, а що ні, і застосовуйте ці спостереження до власного блогу.</a:t>
            </a:r>
          </a:p>
          <a:p>
            <a:r>
              <a:rPr lang="uk-UA" dirty="0"/>
              <a:t>Як і в будь-якій іншій справі, книги та інструкції можуть дати лише базові знання. У якийсь момент вам доведеться "стрибнути у воду" і почати діяти. Цей посібник — ваш "рятувальний круг", який допоможе підготуватися.</a:t>
            </a:r>
          </a:p>
        </p:txBody>
      </p:sp>
    </p:spTree>
    <p:extLst>
      <p:ext uri="{BB962C8B-B14F-4D97-AF65-F5344CB8AC3E}">
        <p14:creationId xmlns:p14="http://schemas.microsoft.com/office/powerpoint/2010/main" val="20010712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67BEF1-5D75-4285-A3E7-9F809E8AA54D}"/>
              </a:ext>
            </a:extLst>
          </p:cNvPr>
          <p:cNvSpPr>
            <a:spLocks noGrp="1"/>
          </p:cNvSpPr>
          <p:nvPr>
            <p:ph type="title"/>
          </p:nvPr>
        </p:nvSpPr>
        <p:spPr/>
        <p:txBody>
          <a:bodyPr/>
          <a:lstStyle/>
          <a:p>
            <a:pPr algn="ctr"/>
            <a:r>
              <a:rPr lang="ru-RU" b="1" dirty="0"/>
              <a:t>Як </a:t>
            </a:r>
            <a:r>
              <a:rPr lang="ru-RU" b="1" dirty="0" err="1"/>
              <a:t>знаходити</a:t>
            </a:r>
            <a:r>
              <a:rPr lang="ru-RU" b="1" dirty="0"/>
              <a:t> блоги?</a:t>
            </a:r>
            <a:br>
              <a:rPr lang="ru-RU" b="1" dirty="0"/>
            </a:br>
            <a:endParaRPr lang="uk-UA" dirty="0"/>
          </a:p>
        </p:txBody>
      </p:sp>
      <p:sp>
        <p:nvSpPr>
          <p:cNvPr id="3" name="Місце для вмісту 2">
            <a:extLst>
              <a:ext uri="{FF2B5EF4-FFF2-40B4-BE49-F238E27FC236}">
                <a16:creationId xmlns:a16="http://schemas.microsoft.com/office/drawing/2014/main" id="{EAD8D08E-205D-4AB1-A264-2C8B8E031DDC}"/>
              </a:ext>
            </a:extLst>
          </p:cNvPr>
          <p:cNvSpPr>
            <a:spLocks noGrp="1"/>
          </p:cNvSpPr>
          <p:nvPr>
            <p:ph idx="1"/>
          </p:nvPr>
        </p:nvSpPr>
        <p:spPr/>
        <p:txBody>
          <a:bodyPr/>
          <a:lstStyle/>
          <a:p>
            <a:r>
              <a:rPr lang="ru-RU" dirty="0">
                <a:effectLst/>
              </a:rPr>
              <a:t>Для </a:t>
            </a:r>
            <a:r>
              <a:rPr lang="ru-RU" dirty="0" err="1">
                <a:effectLst/>
              </a:rPr>
              <a:t>пошуку</a:t>
            </a:r>
            <a:r>
              <a:rPr lang="ru-RU" dirty="0">
                <a:effectLst/>
              </a:rPr>
              <a:t> </a:t>
            </a:r>
            <a:r>
              <a:rPr lang="ru-RU" dirty="0" err="1">
                <a:effectLst/>
              </a:rPr>
              <a:t>блогів</a:t>
            </a:r>
            <a:r>
              <a:rPr lang="ru-RU" dirty="0">
                <a:effectLst/>
              </a:rPr>
              <a:t> та </a:t>
            </a:r>
            <a:r>
              <a:rPr lang="ru-RU" dirty="0" err="1">
                <a:effectLst/>
              </a:rPr>
              <a:t>конкретних</a:t>
            </a:r>
            <a:r>
              <a:rPr lang="ru-RU" dirty="0">
                <a:effectLst/>
              </a:rPr>
              <a:t> </a:t>
            </a:r>
            <a:r>
              <a:rPr lang="ru-RU" dirty="0" err="1">
                <a:effectLst/>
              </a:rPr>
              <a:t>постів</a:t>
            </a:r>
            <a:r>
              <a:rPr lang="ru-RU" dirty="0">
                <a:effectLst/>
              </a:rPr>
              <a:t> на </a:t>
            </a:r>
            <a:r>
              <a:rPr lang="ru-RU" dirty="0" err="1">
                <a:effectLst/>
              </a:rPr>
              <a:t>обрану</a:t>
            </a:r>
            <a:r>
              <a:rPr lang="ru-RU" dirty="0">
                <a:effectLst/>
              </a:rPr>
              <a:t> вами тему доступно </a:t>
            </a:r>
            <a:r>
              <a:rPr lang="ru-RU" dirty="0" err="1">
                <a:effectLst/>
              </a:rPr>
              <a:t>кілька</a:t>
            </a:r>
            <a:r>
              <a:rPr lang="ru-RU" dirty="0">
                <a:effectLst/>
              </a:rPr>
              <a:t> </a:t>
            </a:r>
            <a:r>
              <a:rPr lang="ru-RU" dirty="0" err="1">
                <a:effectLst/>
              </a:rPr>
              <a:t>інструментів</a:t>
            </a:r>
            <a:r>
              <a:rPr lang="ru-RU" dirty="0">
                <a:effectLst/>
              </a:rPr>
              <a:t>. </a:t>
            </a:r>
            <a:r>
              <a:rPr lang="ru-RU" dirty="0" err="1">
                <a:effectLst/>
              </a:rPr>
              <a:t>Хоча</a:t>
            </a:r>
            <a:r>
              <a:rPr lang="ru-RU" dirty="0">
                <a:effectLst/>
              </a:rPr>
              <a:t> </a:t>
            </a:r>
            <a:r>
              <a:rPr lang="ru-RU" dirty="0" err="1">
                <a:effectLst/>
              </a:rPr>
              <a:t>жоден</a:t>
            </a:r>
            <a:r>
              <a:rPr lang="ru-RU" dirty="0">
                <a:effectLst/>
              </a:rPr>
              <a:t> </a:t>
            </a:r>
            <a:r>
              <a:rPr lang="ru-RU" dirty="0" err="1">
                <a:effectLst/>
              </a:rPr>
              <a:t>із</a:t>
            </a:r>
            <a:r>
              <a:rPr lang="ru-RU" dirty="0">
                <a:effectLst/>
              </a:rPr>
              <a:t> них не є </a:t>
            </a:r>
            <a:r>
              <a:rPr lang="ru-RU" dirty="0" err="1">
                <a:effectLst/>
              </a:rPr>
              <a:t>ідеальним</a:t>
            </a:r>
            <a:r>
              <a:rPr lang="ru-RU" dirty="0">
                <a:effectLst/>
              </a:rPr>
              <a:t>, вони </a:t>
            </a:r>
            <a:r>
              <a:rPr lang="ru-RU" dirty="0" err="1">
                <a:effectLst/>
              </a:rPr>
              <a:t>значно</a:t>
            </a:r>
            <a:r>
              <a:rPr lang="ru-RU" dirty="0">
                <a:effectLst/>
              </a:rPr>
              <a:t> </a:t>
            </a:r>
            <a:r>
              <a:rPr lang="ru-RU" dirty="0" err="1">
                <a:effectLst/>
              </a:rPr>
              <a:t>полегшують</a:t>
            </a:r>
            <a:r>
              <a:rPr lang="ru-RU" dirty="0">
                <a:effectLst/>
              </a:rPr>
              <a:t> </a:t>
            </a:r>
            <a:r>
              <a:rPr lang="ru-RU" dirty="0" err="1">
                <a:effectLst/>
              </a:rPr>
              <a:t>пошук</a:t>
            </a:r>
            <a:r>
              <a:rPr lang="ru-RU" dirty="0">
                <a:effectLst/>
              </a:rPr>
              <a:t>. </a:t>
            </a:r>
            <a:r>
              <a:rPr lang="ru-RU" dirty="0" err="1">
                <a:effectLst/>
              </a:rPr>
              <a:t>Проте</a:t>
            </a:r>
            <a:r>
              <a:rPr lang="ru-RU" dirty="0">
                <a:effectLst/>
              </a:rPr>
              <a:t> </a:t>
            </a:r>
            <a:r>
              <a:rPr lang="ru-RU" dirty="0" err="1">
                <a:effectLst/>
              </a:rPr>
              <a:t>інструменти</a:t>
            </a:r>
            <a:r>
              <a:rPr lang="ru-RU" dirty="0">
                <a:effectLst/>
              </a:rPr>
              <a:t> для </a:t>
            </a:r>
            <a:r>
              <a:rPr lang="ru-RU" dirty="0" err="1">
                <a:effectLst/>
              </a:rPr>
              <a:t>пошуку</a:t>
            </a:r>
            <a:r>
              <a:rPr lang="ru-RU" dirty="0">
                <a:effectLst/>
              </a:rPr>
              <a:t> </a:t>
            </a:r>
            <a:r>
              <a:rPr lang="ru-RU" dirty="0" err="1">
                <a:effectLst/>
              </a:rPr>
              <a:t>блогів</a:t>
            </a:r>
            <a:r>
              <a:rPr lang="ru-RU" dirty="0">
                <a:effectLst/>
              </a:rPr>
              <a:t> </a:t>
            </a:r>
            <a:r>
              <a:rPr lang="ru-RU" dirty="0" err="1">
                <a:effectLst/>
              </a:rPr>
              <a:t>кращі</a:t>
            </a:r>
            <a:r>
              <a:rPr lang="ru-RU" dirty="0">
                <a:effectLst/>
              </a:rPr>
              <a:t>, </a:t>
            </a:r>
            <a:r>
              <a:rPr lang="ru-RU" dirty="0" err="1">
                <a:effectLst/>
              </a:rPr>
              <a:t>ніж</a:t>
            </a:r>
            <a:r>
              <a:rPr lang="ru-RU" dirty="0">
                <a:effectLst/>
              </a:rPr>
              <a:t> </a:t>
            </a:r>
            <a:r>
              <a:rPr lang="ru-RU" dirty="0" err="1">
                <a:effectLst/>
              </a:rPr>
              <a:t>нічого</a:t>
            </a:r>
            <a:r>
              <a:rPr lang="ru-RU" dirty="0">
                <a:effectLst/>
              </a:rPr>
              <a:t>. </a:t>
            </a:r>
            <a:r>
              <a:rPr lang="ru-RU" dirty="0" err="1">
                <a:effectLst/>
              </a:rPr>
              <a:t>Також</a:t>
            </a:r>
            <a:r>
              <a:rPr lang="ru-RU" dirty="0">
                <a:effectLst/>
              </a:rPr>
              <a:t> </a:t>
            </a:r>
            <a:r>
              <a:rPr lang="ru-RU" dirty="0" err="1">
                <a:effectLst/>
              </a:rPr>
              <a:t>ви</a:t>
            </a:r>
            <a:r>
              <a:rPr lang="ru-RU" dirty="0">
                <a:effectLst/>
              </a:rPr>
              <a:t> можете </a:t>
            </a:r>
            <a:r>
              <a:rPr lang="ru-RU" dirty="0" err="1">
                <a:effectLst/>
              </a:rPr>
              <a:t>запитати</a:t>
            </a:r>
            <a:r>
              <a:rPr lang="ru-RU" dirty="0">
                <a:effectLst/>
              </a:rPr>
              <a:t> </a:t>
            </a:r>
            <a:r>
              <a:rPr lang="ru-RU" dirty="0" err="1">
                <a:effectLst/>
              </a:rPr>
              <a:t>рекомендації</a:t>
            </a:r>
            <a:r>
              <a:rPr lang="ru-RU" dirty="0">
                <a:effectLst/>
              </a:rPr>
              <a:t> у </a:t>
            </a:r>
            <a:r>
              <a:rPr lang="ru-RU" dirty="0" err="1">
                <a:effectLst/>
              </a:rPr>
              <a:t>друзів</a:t>
            </a:r>
            <a:r>
              <a:rPr lang="ru-RU" dirty="0">
                <a:effectLst/>
              </a:rPr>
              <a:t> </a:t>
            </a:r>
            <a:r>
              <a:rPr lang="ru-RU" dirty="0" err="1">
                <a:effectLst/>
              </a:rPr>
              <a:t>чи</a:t>
            </a:r>
            <a:r>
              <a:rPr lang="ru-RU" dirty="0">
                <a:effectLst/>
              </a:rPr>
              <a:t> </a:t>
            </a:r>
            <a:r>
              <a:rPr lang="ru-RU" dirty="0" err="1">
                <a:effectLst/>
              </a:rPr>
              <a:t>колег</a:t>
            </a:r>
            <a:r>
              <a:rPr lang="ru-RU" dirty="0">
                <a:effectLst/>
              </a:rPr>
              <a:t> </a:t>
            </a:r>
            <a:r>
              <a:rPr lang="ru-RU" dirty="0" err="1">
                <a:effectLst/>
              </a:rPr>
              <a:t>щодо</a:t>
            </a:r>
            <a:r>
              <a:rPr lang="ru-RU" dirty="0">
                <a:effectLst/>
              </a:rPr>
              <a:t> </a:t>
            </a:r>
            <a:r>
              <a:rPr lang="ru-RU" dirty="0" err="1">
                <a:effectLst/>
              </a:rPr>
              <a:t>блогів</a:t>
            </a:r>
            <a:r>
              <a:rPr lang="ru-RU" dirty="0">
                <a:effectLst/>
              </a:rPr>
              <a:t>, </a:t>
            </a:r>
            <a:r>
              <a:rPr lang="ru-RU" dirty="0" err="1">
                <a:effectLst/>
              </a:rPr>
              <a:t>які</a:t>
            </a:r>
            <a:r>
              <a:rPr lang="ru-RU" dirty="0">
                <a:effectLst/>
              </a:rPr>
              <a:t> </a:t>
            </a:r>
            <a:r>
              <a:rPr lang="ru-RU" dirty="0" err="1">
                <a:effectLst/>
              </a:rPr>
              <a:t>їм</a:t>
            </a:r>
            <a:r>
              <a:rPr lang="ru-RU" dirty="0">
                <a:effectLst/>
              </a:rPr>
              <a:t> </a:t>
            </a:r>
            <a:r>
              <a:rPr lang="ru-RU" dirty="0" err="1">
                <a:effectLst/>
              </a:rPr>
              <a:t>подобаються</a:t>
            </a:r>
            <a:r>
              <a:rPr lang="ru-RU" dirty="0">
                <a:effectLst/>
              </a:rPr>
              <a:t>.</a:t>
            </a:r>
          </a:p>
          <a:p>
            <a:r>
              <a:rPr lang="ru-RU" dirty="0">
                <a:effectLst/>
              </a:rPr>
              <a:t>Чим </a:t>
            </a:r>
            <a:r>
              <a:rPr lang="ru-RU" dirty="0" err="1">
                <a:effectLst/>
              </a:rPr>
              <a:t>більше</a:t>
            </a:r>
            <a:r>
              <a:rPr lang="ru-RU" dirty="0">
                <a:effectLst/>
              </a:rPr>
              <a:t> часу </a:t>
            </a:r>
            <a:r>
              <a:rPr lang="ru-RU" dirty="0" err="1">
                <a:effectLst/>
              </a:rPr>
              <a:t>ви</a:t>
            </a:r>
            <a:r>
              <a:rPr lang="ru-RU" dirty="0">
                <a:effectLst/>
              </a:rPr>
              <a:t> </a:t>
            </a:r>
            <a:r>
              <a:rPr lang="ru-RU" dirty="0" err="1">
                <a:effectLst/>
              </a:rPr>
              <a:t>витрачаєте</a:t>
            </a:r>
            <a:r>
              <a:rPr lang="ru-RU" dirty="0">
                <a:effectLst/>
              </a:rPr>
              <a:t> на </a:t>
            </a:r>
            <a:r>
              <a:rPr lang="ru-RU" dirty="0" err="1">
                <a:effectLst/>
              </a:rPr>
              <a:t>читання</a:t>
            </a:r>
            <a:r>
              <a:rPr lang="ru-RU" dirty="0">
                <a:effectLst/>
              </a:rPr>
              <a:t> </a:t>
            </a:r>
            <a:r>
              <a:rPr lang="ru-RU" dirty="0" err="1">
                <a:effectLst/>
              </a:rPr>
              <a:t>блогів</a:t>
            </a:r>
            <a:r>
              <a:rPr lang="ru-RU" dirty="0">
                <a:effectLst/>
              </a:rPr>
              <a:t>, </a:t>
            </a:r>
            <a:r>
              <a:rPr lang="ru-RU" dirty="0" err="1">
                <a:effectLst/>
              </a:rPr>
              <a:t>тим</a:t>
            </a:r>
            <a:r>
              <a:rPr lang="ru-RU" dirty="0">
                <a:effectLst/>
              </a:rPr>
              <a:t> </a:t>
            </a:r>
            <a:r>
              <a:rPr lang="ru-RU" dirty="0" err="1">
                <a:effectLst/>
              </a:rPr>
              <a:t>більше</a:t>
            </a:r>
            <a:r>
              <a:rPr lang="ru-RU" dirty="0">
                <a:effectLst/>
              </a:rPr>
              <a:t> </a:t>
            </a:r>
            <a:r>
              <a:rPr lang="ru-RU" dirty="0" err="1">
                <a:effectLst/>
              </a:rPr>
              <a:t>цікавих</a:t>
            </a:r>
            <a:r>
              <a:rPr lang="ru-RU" dirty="0">
                <a:effectLst/>
              </a:rPr>
              <a:t> </a:t>
            </a:r>
            <a:r>
              <a:rPr lang="ru-RU" dirty="0" err="1">
                <a:effectLst/>
              </a:rPr>
              <a:t>ресурсів</a:t>
            </a:r>
            <a:r>
              <a:rPr lang="ru-RU" dirty="0">
                <a:effectLst/>
              </a:rPr>
              <a:t> </a:t>
            </a:r>
            <a:r>
              <a:rPr lang="ru-RU" dirty="0" err="1">
                <a:effectLst/>
              </a:rPr>
              <a:t>ви</a:t>
            </a:r>
            <a:r>
              <a:rPr lang="ru-RU" dirty="0">
                <a:effectLst/>
              </a:rPr>
              <a:t> </a:t>
            </a:r>
            <a:r>
              <a:rPr lang="ru-RU" dirty="0" err="1">
                <a:effectLst/>
              </a:rPr>
              <a:t>відкриваєте</a:t>
            </a:r>
            <a:r>
              <a:rPr lang="ru-RU" dirty="0">
                <a:effectLst/>
              </a:rPr>
              <a:t> </a:t>
            </a:r>
            <a:r>
              <a:rPr lang="ru-RU" dirty="0" err="1">
                <a:effectLst/>
              </a:rPr>
              <a:t>випадково</a:t>
            </a:r>
            <a:r>
              <a:rPr lang="ru-RU" dirty="0">
                <a:effectLst/>
              </a:rPr>
              <a:t>. Тут </a:t>
            </a:r>
            <a:r>
              <a:rPr lang="ru-RU" dirty="0" err="1">
                <a:effectLst/>
              </a:rPr>
              <a:t>проявляється</a:t>
            </a:r>
            <a:r>
              <a:rPr lang="ru-RU" dirty="0">
                <a:effectLst/>
              </a:rPr>
              <a:t> сила </a:t>
            </a:r>
            <a:r>
              <a:rPr lang="ru-RU" dirty="0" err="1">
                <a:effectLst/>
              </a:rPr>
              <a:t>посилань</a:t>
            </a:r>
            <a:r>
              <a:rPr lang="ru-RU" dirty="0">
                <a:effectLst/>
              </a:rPr>
              <a:t> і </a:t>
            </a:r>
            <a:r>
              <a:rPr lang="ru-RU" dirty="0" err="1">
                <a:effectLst/>
              </a:rPr>
              <a:t>нетворкінгу</a:t>
            </a:r>
            <a:r>
              <a:rPr lang="ru-RU" dirty="0">
                <a:effectLst/>
              </a:rPr>
              <a:t> в </a:t>
            </a:r>
            <a:r>
              <a:rPr lang="ru-RU" dirty="0" err="1">
                <a:effectLst/>
              </a:rPr>
              <a:t>блогосфері</a:t>
            </a:r>
            <a:r>
              <a:rPr lang="ru-RU" dirty="0">
                <a:effectLst/>
              </a:rPr>
              <a:t>. </a:t>
            </a:r>
            <a:r>
              <a:rPr lang="ru-RU" dirty="0" err="1">
                <a:effectLst/>
              </a:rPr>
              <a:t>Однак</a:t>
            </a:r>
            <a:r>
              <a:rPr lang="ru-RU" dirty="0">
                <a:effectLst/>
              </a:rPr>
              <a:t>, </a:t>
            </a:r>
            <a:r>
              <a:rPr lang="ru-RU" dirty="0" err="1">
                <a:effectLst/>
              </a:rPr>
              <a:t>щоб</a:t>
            </a:r>
            <a:r>
              <a:rPr lang="ru-RU" dirty="0">
                <a:effectLst/>
              </a:rPr>
              <a:t> </a:t>
            </a:r>
            <a:r>
              <a:rPr lang="ru-RU" dirty="0" err="1">
                <a:effectLst/>
              </a:rPr>
              <a:t>почати</a:t>
            </a:r>
            <a:r>
              <a:rPr lang="ru-RU" dirty="0">
                <a:effectLst/>
              </a:rPr>
              <a:t>, </a:t>
            </a:r>
            <a:r>
              <a:rPr lang="ru-RU" dirty="0" err="1">
                <a:effectLst/>
              </a:rPr>
              <a:t>найкраще</a:t>
            </a:r>
            <a:r>
              <a:rPr lang="ru-RU" dirty="0">
                <a:effectLst/>
              </a:rPr>
              <a:t> </a:t>
            </a:r>
            <a:r>
              <a:rPr lang="ru-RU" dirty="0" err="1">
                <a:effectLst/>
              </a:rPr>
              <a:t>скористатися</a:t>
            </a:r>
            <a:r>
              <a:rPr lang="ru-RU" dirty="0">
                <a:effectLst/>
              </a:rPr>
              <a:t> </a:t>
            </a:r>
            <a:r>
              <a:rPr lang="ru-RU" dirty="0" err="1">
                <a:effectLst/>
              </a:rPr>
              <a:t>спеціалізованими</a:t>
            </a:r>
            <a:r>
              <a:rPr lang="ru-RU" dirty="0">
                <a:effectLst/>
              </a:rPr>
              <a:t> </a:t>
            </a:r>
            <a:r>
              <a:rPr lang="ru-RU" dirty="0" err="1">
                <a:effectLst/>
              </a:rPr>
              <a:t>інструментами</a:t>
            </a:r>
            <a:r>
              <a:rPr lang="ru-RU" dirty="0">
                <a:effectLst/>
              </a:rPr>
              <a:t> </a:t>
            </a:r>
            <a:r>
              <a:rPr lang="ru-RU" dirty="0" err="1">
                <a:effectLst/>
              </a:rPr>
              <a:t>пошуку</a:t>
            </a:r>
            <a:r>
              <a:rPr lang="ru-RU" dirty="0">
                <a:effectLst/>
              </a:rPr>
              <a:t> </a:t>
            </a:r>
            <a:r>
              <a:rPr lang="ru-RU" dirty="0" err="1">
                <a:effectLst/>
              </a:rPr>
              <a:t>блогів</a:t>
            </a:r>
            <a:endParaRPr lang="ru-RU" dirty="0">
              <a:effectLst/>
            </a:endParaRPr>
          </a:p>
          <a:p>
            <a:endParaRPr lang="uk-UA" dirty="0"/>
          </a:p>
        </p:txBody>
      </p:sp>
    </p:spTree>
    <p:extLst>
      <p:ext uri="{BB962C8B-B14F-4D97-AF65-F5344CB8AC3E}">
        <p14:creationId xmlns:p14="http://schemas.microsoft.com/office/powerpoint/2010/main" val="17137956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8DA0F0-8422-4D40-AB11-B732FA61A7F8}"/>
              </a:ext>
            </a:extLst>
          </p:cNvPr>
          <p:cNvSpPr>
            <a:spLocks noGrp="1"/>
          </p:cNvSpPr>
          <p:nvPr>
            <p:ph type="title"/>
          </p:nvPr>
        </p:nvSpPr>
        <p:spPr/>
        <p:txBody>
          <a:bodyPr/>
          <a:lstStyle/>
          <a:p>
            <a:pPr algn="ctr"/>
            <a:r>
              <a:rPr lang="uk-UA" b="1" dirty="0"/>
              <a:t>Поради</a:t>
            </a:r>
            <a:br>
              <a:rPr lang="uk-UA" b="1" dirty="0"/>
            </a:br>
            <a:endParaRPr lang="uk-UA" dirty="0"/>
          </a:p>
        </p:txBody>
      </p:sp>
      <p:sp>
        <p:nvSpPr>
          <p:cNvPr id="3" name="Місце для вмісту 2">
            <a:extLst>
              <a:ext uri="{FF2B5EF4-FFF2-40B4-BE49-F238E27FC236}">
                <a16:creationId xmlns:a16="http://schemas.microsoft.com/office/drawing/2014/main" id="{08B7EA89-D870-4A1E-97D9-4F7A63FE984D}"/>
              </a:ext>
            </a:extLst>
          </p:cNvPr>
          <p:cNvSpPr>
            <a:spLocks noGrp="1"/>
          </p:cNvSpPr>
          <p:nvPr>
            <p:ph idx="1"/>
          </p:nvPr>
        </p:nvSpPr>
        <p:spPr/>
        <p:txBody>
          <a:bodyPr/>
          <a:lstStyle/>
          <a:p>
            <a:pPr algn="just">
              <a:buFont typeface="Arial" panose="020B0604020202020204" pitchFamily="34" charset="0"/>
              <a:buChar char="•"/>
            </a:pPr>
            <a:r>
              <a:rPr lang="uk-UA" b="1" dirty="0"/>
              <a:t>Читайте блоги регулярно</a:t>
            </a:r>
            <a:r>
              <a:rPr lang="uk-UA" dirty="0"/>
              <a:t>: Це допоможе вам зрозуміти тренди, стилі та підходи, які використовують інші блогери.</a:t>
            </a:r>
          </a:p>
          <a:p>
            <a:pPr algn="just">
              <a:buFont typeface="Arial" panose="020B0604020202020204" pitchFamily="34" charset="0"/>
              <a:buChar char="•"/>
            </a:pPr>
            <a:r>
              <a:rPr lang="uk-UA" b="1" dirty="0"/>
              <a:t>Шукайте натхнення</a:t>
            </a:r>
            <a:r>
              <a:rPr lang="uk-UA" dirty="0"/>
              <a:t>: Звертайте увагу на те, як інші блогери взаємодіють зі своєю аудиторією, які теми вони обирають і як структурують свій контент.</a:t>
            </a:r>
          </a:p>
          <a:p>
            <a:pPr algn="just">
              <a:buFont typeface="Arial" panose="020B0604020202020204" pitchFamily="34" charset="0"/>
              <a:buChar char="•"/>
            </a:pPr>
            <a:r>
              <a:rPr lang="uk-UA" b="1" dirty="0"/>
              <a:t>Використовуйте інструменти пошуку</a:t>
            </a:r>
            <a:endParaRPr lang="uk-UA" dirty="0"/>
          </a:p>
          <a:p>
            <a:pPr algn="just"/>
            <a:r>
              <a:rPr lang="uk-UA" dirty="0">
                <a:effectLst/>
              </a:rPr>
              <a:t>Читання блогів не лише надихає, але й допомагає вам краще підготуватися до створення власного блогу, уникаючи типових помилок і застосовуючи найкращі п</a:t>
            </a:r>
          </a:p>
          <a:p>
            <a:endParaRPr lang="uk-UA" dirty="0"/>
          </a:p>
        </p:txBody>
      </p:sp>
    </p:spTree>
    <p:extLst>
      <p:ext uri="{BB962C8B-B14F-4D97-AF65-F5344CB8AC3E}">
        <p14:creationId xmlns:p14="http://schemas.microsoft.com/office/powerpoint/2010/main" val="6764105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F50C1D-9A49-42C9-9A02-674846837E75}"/>
              </a:ext>
            </a:extLst>
          </p:cNvPr>
          <p:cNvSpPr>
            <a:spLocks noGrp="1"/>
          </p:cNvSpPr>
          <p:nvPr>
            <p:ph type="title"/>
          </p:nvPr>
        </p:nvSpPr>
        <p:spPr/>
        <p:txBody>
          <a:bodyPr/>
          <a:lstStyle/>
          <a:p>
            <a:pPr algn="ctr"/>
            <a:r>
              <a:rPr lang="uk-UA" dirty="0"/>
              <a:t>Як створити календар контенту?</a:t>
            </a:r>
          </a:p>
        </p:txBody>
      </p:sp>
      <p:sp>
        <p:nvSpPr>
          <p:cNvPr id="3" name="Місце для вмісту 2">
            <a:extLst>
              <a:ext uri="{FF2B5EF4-FFF2-40B4-BE49-F238E27FC236}">
                <a16:creationId xmlns:a16="http://schemas.microsoft.com/office/drawing/2014/main" id="{6347D31E-7E88-4BC7-B9F7-2DD6BEE0E9CF}"/>
              </a:ext>
            </a:extLst>
          </p:cNvPr>
          <p:cNvSpPr>
            <a:spLocks noGrp="1"/>
          </p:cNvSpPr>
          <p:nvPr>
            <p:ph idx="1"/>
          </p:nvPr>
        </p:nvSpPr>
        <p:spPr/>
        <p:txBody>
          <a:bodyPr/>
          <a:lstStyle/>
          <a:p>
            <a:r>
              <a:rPr lang="uk-UA" dirty="0"/>
              <a:t>Використовуйте готові шаблони: Пошук за запитом "</a:t>
            </a:r>
            <a:r>
              <a:rPr lang="tr-TR" dirty="0"/>
              <a:t>content calendar template" </a:t>
            </a:r>
            <a:r>
              <a:rPr lang="uk-UA" dirty="0"/>
              <a:t>у </a:t>
            </a:r>
            <a:r>
              <a:rPr lang="tr-TR" dirty="0"/>
              <a:t>Google </a:t>
            </a:r>
            <a:r>
              <a:rPr lang="uk-UA" dirty="0" err="1"/>
              <a:t>видасть</a:t>
            </a:r>
            <a:r>
              <a:rPr lang="uk-UA" dirty="0"/>
              <a:t> готові шаблони у форматі </a:t>
            </a:r>
            <a:r>
              <a:rPr lang="tr-TR" dirty="0"/>
              <a:t>Excel </a:t>
            </a:r>
            <a:r>
              <a:rPr lang="uk-UA" dirty="0"/>
              <a:t>або </a:t>
            </a:r>
            <a:r>
              <a:rPr lang="tr-TR" dirty="0"/>
              <a:t>Google Sheets, </a:t>
            </a:r>
            <a:r>
              <a:rPr lang="uk-UA" dirty="0"/>
              <a:t>які можна завантажити та адаптувати. Наприклад, є шаблони, які включають не лише блогові пости, а й публікації для соціальних мереж, електронні книги чи інші типи </a:t>
            </a:r>
            <a:r>
              <a:rPr lang="uk-UA" dirty="0" err="1"/>
              <a:t>контенту.Такі</a:t>
            </a:r>
            <a:r>
              <a:rPr lang="uk-UA" dirty="0"/>
              <a:t> шаблони зазвичай містять стовпці для дати, типу контенту, заголовка, опису та статусу.</a:t>
            </a:r>
          </a:p>
          <a:p>
            <a:r>
              <a:rPr lang="uk-UA" dirty="0"/>
              <a:t>Створюйте власний </a:t>
            </a:r>
            <a:r>
              <a:rPr lang="uk-UA" dirty="0" err="1"/>
              <a:t>календар:Ви</a:t>
            </a:r>
            <a:r>
              <a:rPr lang="uk-UA" dirty="0"/>
              <a:t> можете використовувати просту таблицю в </a:t>
            </a:r>
            <a:r>
              <a:rPr lang="tr-TR" dirty="0"/>
              <a:t>Excel </a:t>
            </a:r>
            <a:r>
              <a:rPr lang="uk-UA" dirty="0"/>
              <a:t>або </a:t>
            </a:r>
            <a:r>
              <a:rPr lang="tr-TR" dirty="0"/>
              <a:t>Google Sheets. </a:t>
            </a:r>
            <a:r>
              <a:rPr lang="uk-UA" dirty="0"/>
              <a:t>Наприклад, створіть стовпці для дати, назви посту, теми, типу контенту (блог, відео, опитування) та відповідальної </a:t>
            </a:r>
            <a:r>
              <a:rPr lang="uk-UA" dirty="0" err="1"/>
              <a:t>особи.Додайте</a:t>
            </a:r>
            <a:r>
              <a:rPr lang="uk-UA" dirty="0"/>
              <a:t> позначки для сезонних подій чи </a:t>
            </a:r>
            <a:r>
              <a:rPr lang="uk-UA" dirty="0" err="1"/>
              <a:t>промо</a:t>
            </a:r>
            <a:r>
              <a:rPr lang="uk-UA" dirty="0"/>
              <a:t>-кампаній, щоб контент відповідав актуальним подіям.</a:t>
            </a:r>
          </a:p>
          <a:p>
            <a:r>
              <a:rPr lang="uk-UA" dirty="0"/>
              <a:t>Інтеграція з іншими </a:t>
            </a:r>
            <a:r>
              <a:rPr lang="uk-UA" dirty="0" err="1"/>
              <a:t>інструментами:Платформи</a:t>
            </a:r>
            <a:r>
              <a:rPr lang="uk-UA" dirty="0"/>
              <a:t>, як-от </a:t>
            </a:r>
            <a:r>
              <a:rPr lang="tr-TR" dirty="0"/>
              <a:t>Google Calendar, Trello </a:t>
            </a:r>
            <a:r>
              <a:rPr lang="uk-UA" dirty="0"/>
              <a:t>або спеціалізовані інструменти управління контентом (наприклад, </a:t>
            </a:r>
            <a:r>
              <a:rPr lang="tr-TR" dirty="0"/>
              <a:t>CoSchedule </a:t>
            </a:r>
            <a:r>
              <a:rPr lang="uk-UA" dirty="0"/>
              <a:t>чи </a:t>
            </a:r>
            <a:r>
              <a:rPr lang="tr-TR" dirty="0"/>
              <a:t>HubSpot), </a:t>
            </a:r>
            <a:r>
              <a:rPr lang="uk-UA" dirty="0"/>
              <a:t>дозволяють створювати та відстежувати календар контенту в зручному форматі.</a:t>
            </a:r>
          </a:p>
        </p:txBody>
      </p:sp>
    </p:spTree>
    <p:extLst>
      <p:ext uri="{BB962C8B-B14F-4D97-AF65-F5344CB8AC3E}">
        <p14:creationId xmlns:p14="http://schemas.microsoft.com/office/powerpoint/2010/main" val="16208219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387839-0B94-408D-89BB-6F4190ECE1DE}"/>
              </a:ext>
            </a:extLst>
          </p:cNvPr>
          <p:cNvSpPr>
            <a:spLocks noGrp="1"/>
          </p:cNvSpPr>
          <p:nvPr>
            <p:ph type="title"/>
          </p:nvPr>
        </p:nvSpPr>
        <p:spPr/>
        <p:txBody>
          <a:bodyPr/>
          <a:lstStyle/>
          <a:p>
            <a:r>
              <a:rPr lang="uk-UA" dirty="0"/>
              <a:t>Переваги календаря контенту</a:t>
            </a:r>
          </a:p>
        </p:txBody>
      </p:sp>
      <p:sp>
        <p:nvSpPr>
          <p:cNvPr id="3" name="Місце для вмісту 2">
            <a:extLst>
              <a:ext uri="{FF2B5EF4-FFF2-40B4-BE49-F238E27FC236}">
                <a16:creationId xmlns:a16="http://schemas.microsoft.com/office/drawing/2014/main" id="{C6B99C83-DB9B-4B92-A338-26F689D9EE3C}"/>
              </a:ext>
            </a:extLst>
          </p:cNvPr>
          <p:cNvSpPr>
            <a:spLocks noGrp="1"/>
          </p:cNvSpPr>
          <p:nvPr>
            <p:ph idx="1"/>
          </p:nvPr>
        </p:nvSpPr>
        <p:spPr/>
        <p:txBody>
          <a:bodyPr/>
          <a:lstStyle/>
          <a:p>
            <a:r>
              <a:rPr lang="uk-UA" dirty="0"/>
              <a:t>Організованість: Ви чітко знаєте, що і коли публікувати, що зменшує хаос у плануванні.</a:t>
            </a:r>
          </a:p>
          <a:p>
            <a:r>
              <a:rPr lang="uk-UA" dirty="0"/>
              <a:t>Стратегічний підхід: Контент можна пов’язати з бізнес-цілями чи сезонними подіями.</a:t>
            </a:r>
          </a:p>
          <a:p>
            <a:r>
              <a:rPr lang="uk-UA" dirty="0"/>
              <a:t>Аналіз ефективності: Ви можете відстежувати, який контент отримує більше переглядів чи взаємодій, і оптимізувати майбутні публікації.</a:t>
            </a:r>
          </a:p>
          <a:p>
            <a:r>
              <a:rPr lang="uk-UA" dirty="0"/>
              <a:t>Економія часу: Планування заздалегідь дозволяє уникнути поспіху та стресу перед публікацією.</a:t>
            </a:r>
          </a:p>
        </p:txBody>
      </p:sp>
    </p:spTree>
    <p:extLst>
      <p:ext uri="{BB962C8B-B14F-4D97-AF65-F5344CB8AC3E}">
        <p14:creationId xmlns:p14="http://schemas.microsoft.com/office/powerpoint/2010/main" val="1304293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F4EEE34F-D67E-4BA3-A9EC-B5208023E826}"/>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4192CF18-B6EE-435F-B0C5-38CD40E2CA5B}"/>
              </a:ext>
            </a:extLst>
          </p:cNvPr>
          <p:cNvSpPr>
            <a:spLocks noGrp="1"/>
          </p:cNvSpPr>
          <p:nvPr>
            <p:ph idx="1"/>
          </p:nvPr>
        </p:nvSpPr>
        <p:spPr/>
        <p:txBody>
          <a:bodyPr>
            <a:normAutofit/>
          </a:bodyPr>
          <a:lstStyle/>
          <a:p>
            <a:pPr algn="just"/>
            <a:r>
              <a:rPr lang="uk-UA" sz="2000" dirty="0">
                <a:solidFill>
                  <a:srgbClr val="FFFF00"/>
                </a:solidFill>
              </a:rPr>
              <a:t>Блог</a:t>
            </a:r>
            <a:r>
              <a:rPr lang="uk-UA" sz="2000" dirty="0"/>
              <a:t> — це веб-публікація, яка складається переважно з періодичних статей, зазвичай у зворотному хронологічному порядку. </a:t>
            </a:r>
          </a:p>
          <a:p>
            <a:pPr algn="just"/>
            <a:r>
              <a:rPr lang="uk-UA" sz="2000" dirty="0" err="1">
                <a:solidFill>
                  <a:srgbClr val="FFFF00"/>
                </a:solidFill>
              </a:rPr>
              <a:t>Веблог</a:t>
            </a:r>
            <a:r>
              <a:rPr lang="uk-UA" sz="2000" dirty="0"/>
              <a:t> — це веб-сайт або сторінка, яка є продуктом (зазвичай) окремої особи або некомерційного походження, що використовує формат, обмежений датами, або формат щоденника, і оновлюється щодня або регулярно з новою інформацією про певну тему, низку тем чи особисті деталі.</a:t>
            </a:r>
          </a:p>
          <a:p>
            <a:pPr algn="just"/>
            <a:r>
              <a:rPr lang="uk-UA" sz="2000" dirty="0"/>
              <a:t>Інформація, доступна у </a:t>
            </a:r>
            <a:r>
              <a:rPr lang="uk-UA" sz="2000" dirty="0" err="1"/>
              <a:t>веблозі</a:t>
            </a:r>
            <a:r>
              <a:rPr lang="uk-UA" sz="2000" dirty="0"/>
              <a:t>, може бути написана автором блогу, отримана з інших джерел в Інтернеті, внесена іншими особами або бути комбінацією всіх цих джерел.</a:t>
            </a:r>
          </a:p>
        </p:txBody>
      </p:sp>
    </p:spTree>
    <p:extLst>
      <p:ext uri="{BB962C8B-B14F-4D97-AF65-F5344CB8AC3E}">
        <p14:creationId xmlns:p14="http://schemas.microsoft.com/office/powerpoint/2010/main" val="3518104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8AC762-352D-469C-9FD8-0F6C65E34128}"/>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9F80C18C-3721-4EC3-AC8B-36FBC6DEFA6B}"/>
              </a:ext>
            </a:extLst>
          </p:cNvPr>
          <p:cNvSpPr>
            <a:spLocks noGrp="1"/>
          </p:cNvSpPr>
          <p:nvPr>
            <p:ph idx="1"/>
          </p:nvPr>
        </p:nvSpPr>
        <p:spPr/>
        <p:txBody>
          <a:bodyPr>
            <a:normAutofit/>
          </a:bodyPr>
          <a:lstStyle/>
          <a:p>
            <a:pPr algn="just"/>
            <a:r>
              <a:rPr lang="uk-UA" sz="2400" dirty="0"/>
              <a:t>Інформація зазвичай є актуальною та своєчасною і може розглядатися як коментар, що розвивається, щодо ситуації, події чи теми. </a:t>
            </a:r>
            <a:r>
              <a:rPr lang="uk-UA" sz="2400" dirty="0" err="1"/>
              <a:t>Веблоги</a:t>
            </a:r>
            <a:r>
              <a:rPr lang="uk-UA" sz="2400" dirty="0"/>
              <a:t> також називають </a:t>
            </a:r>
            <a:r>
              <a:rPr lang="uk-UA" sz="2400" dirty="0" err="1"/>
              <a:t>логами</a:t>
            </a:r>
            <a:r>
              <a:rPr lang="uk-UA" sz="2400" dirty="0"/>
              <a:t>, блогами, </a:t>
            </a:r>
            <a:r>
              <a:rPr lang="uk-UA" sz="2400" dirty="0" err="1"/>
              <a:t>веблогами</a:t>
            </a:r>
            <a:r>
              <a:rPr lang="uk-UA" sz="2400" dirty="0"/>
              <a:t> тощо. </a:t>
            </a:r>
          </a:p>
          <a:p>
            <a:pPr algn="just"/>
            <a:r>
              <a:rPr lang="uk-UA" sz="2400" dirty="0">
                <a:solidFill>
                  <a:srgbClr val="FFFF00"/>
                </a:solidFill>
              </a:rPr>
              <a:t>Блоги</a:t>
            </a:r>
            <a:r>
              <a:rPr lang="uk-UA" sz="2400" dirty="0"/>
              <a:t> - веб-сторінка, яка слугує публічно доступним особистим журналом для окремої особи. </a:t>
            </a:r>
          </a:p>
          <a:p>
            <a:pPr algn="just"/>
            <a:r>
              <a:rPr lang="uk-UA" sz="2400" dirty="0"/>
              <a:t>У 2005 році слово "блог" було вперше включено до американського словника </a:t>
            </a:r>
            <a:r>
              <a:rPr lang="tr-TR" sz="2400" dirty="0"/>
              <a:t>Merriam-Webster, </a:t>
            </a:r>
            <a:r>
              <a:rPr lang="uk-UA" sz="2400" dirty="0"/>
              <a:t>хоча воно з’явилося в Оксфордському англійському словнику ще у 2004 році. Зазвичай блоги оновлюються щодня і часто відображають особистість автора.</a:t>
            </a:r>
          </a:p>
        </p:txBody>
      </p:sp>
    </p:spTree>
    <p:extLst>
      <p:ext uri="{BB962C8B-B14F-4D97-AF65-F5344CB8AC3E}">
        <p14:creationId xmlns:p14="http://schemas.microsoft.com/office/powerpoint/2010/main" val="2102747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17E912B5-4B9C-4F82-8E5C-EB0DFE82475C}"/>
              </a:ext>
            </a:extLst>
          </p:cNvPr>
          <p:cNvSpPr>
            <a:spLocks noGrp="1"/>
          </p:cNvSpPr>
          <p:nvPr>
            <p:ph type="title"/>
          </p:nvPr>
        </p:nvSpPr>
        <p:spPr/>
        <p:txBody>
          <a:bodyPr/>
          <a:lstStyle/>
          <a:p>
            <a:endParaRPr lang="uk-UA"/>
          </a:p>
        </p:txBody>
      </p:sp>
      <p:sp>
        <p:nvSpPr>
          <p:cNvPr id="5" name="Місце для вмісту 4">
            <a:extLst>
              <a:ext uri="{FF2B5EF4-FFF2-40B4-BE49-F238E27FC236}">
                <a16:creationId xmlns:a16="http://schemas.microsoft.com/office/drawing/2014/main" id="{EACC1435-3CA6-4E07-9EF1-54EA3BF01BA6}"/>
              </a:ext>
            </a:extLst>
          </p:cNvPr>
          <p:cNvSpPr>
            <a:spLocks noGrp="1"/>
          </p:cNvSpPr>
          <p:nvPr>
            <p:ph sz="half" idx="1"/>
          </p:nvPr>
        </p:nvSpPr>
        <p:spPr>
          <a:xfrm>
            <a:off x="685274" y="2142066"/>
            <a:ext cx="4995862" cy="3953933"/>
          </a:xfrm>
        </p:spPr>
        <p:txBody>
          <a:bodyPr>
            <a:normAutofit fontScale="92500" lnSpcReduction="20000"/>
          </a:bodyPr>
          <a:lstStyle/>
          <a:p>
            <a:pPr algn="just"/>
            <a:r>
              <a:rPr lang="uk-UA" dirty="0"/>
              <a:t>Давайте розглянемо практичні приклади. Кожен великий </a:t>
            </a:r>
            <a:r>
              <a:rPr lang="uk-UA" dirty="0" err="1"/>
              <a:t>вебсайт</a:t>
            </a:r>
            <a:r>
              <a:rPr lang="uk-UA" dirty="0"/>
              <a:t> чи компанія використовує блог для просування та оновлень. Наприклад, якщо я шукаю блог </a:t>
            </a:r>
            <a:r>
              <a:rPr lang="tr-TR" dirty="0"/>
              <a:t>Amazon, </a:t>
            </a:r>
            <a:r>
              <a:rPr lang="uk-UA" dirty="0"/>
              <a:t>я знайду певний блог, присвячений конкретним аспектам. Скажімо, </a:t>
            </a:r>
            <a:r>
              <a:rPr lang="tr-TR" dirty="0"/>
              <a:t>Amazon </a:t>
            </a:r>
            <a:r>
              <a:rPr lang="uk-UA" dirty="0"/>
              <a:t>має бізнес із надання </a:t>
            </a:r>
            <a:r>
              <a:rPr lang="uk-UA" dirty="0" err="1"/>
              <a:t>вебсервісів</a:t>
            </a:r>
            <a:r>
              <a:rPr lang="uk-UA" dirty="0"/>
              <a:t>, і тому в них є блог під назвою </a:t>
            </a:r>
            <a:r>
              <a:rPr lang="tr-TR" dirty="0"/>
              <a:t>AWS Blog, </a:t>
            </a:r>
            <a:r>
              <a:rPr lang="uk-UA" dirty="0"/>
              <a:t>який розташований за </a:t>
            </a:r>
            <a:r>
              <a:rPr lang="uk-UA" dirty="0" err="1"/>
              <a:t>адресою</a:t>
            </a:r>
            <a:r>
              <a:rPr lang="uk-UA" dirty="0"/>
              <a:t> </a:t>
            </a:r>
            <a:r>
              <a:rPr lang="tr-TR" dirty="0"/>
              <a:t>aws.amazon.com/blogs. </a:t>
            </a:r>
            <a:r>
              <a:rPr lang="uk-UA" dirty="0"/>
              <a:t>Якщо подивитися на цей блог чи його заголовок, там сказано: "Отримуйте останні новини про запуски, події </a:t>
            </a:r>
            <a:r>
              <a:rPr lang="tr-TR" dirty="0"/>
              <a:t>AWS </a:t>
            </a:r>
            <a:r>
              <a:rPr lang="uk-UA" dirty="0"/>
              <a:t>тощо". Блог пов’язаний із оновленнями, а також із бізнес-функціями компанії чи організації, що ми й бачимо тут. У блозі є різні статті, різні форми письмового контенту, які розповідають про оновлення, що вже відбулися або відбудуться з продуктами </a:t>
            </a:r>
            <a:r>
              <a:rPr lang="tr-TR" dirty="0"/>
              <a:t>AWS </a:t>
            </a:r>
            <a:r>
              <a:rPr lang="uk-UA" dirty="0"/>
              <a:t>від </a:t>
            </a:r>
            <a:r>
              <a:rPr lang="tr-TR" dirty="0"/>
              <a:t>Amazon.</a:t>
            </a:r>
            <a:endParaRPr lang="uk-UA" dirty="0"/>
          </a:p>
        </p:txBody>
      </p:sp>
      <p:pic>
        <p:nvPicPr>
          <p:cNvPr id="8" name="Місце для вмісту 7">
            <a:extLst>
              <a:ext uri="{FF2B5EF4-FFF2-40B4-BE49-F238E27FC236}">
                <a16:creationId xmlns:a16="http://schemas.microsoft.com/office/drawing/2014/main" id="{FAA9CFA5-D28E-48BF-930C-094AB60EB5B1}"/>
              </a:ext>
            </a:extLst>
          </p:cNvPr>
          <p:cNvPicPr>
            <a:picLocks noGrp="1" noChangeAspect="1"/>
          </p:cNvPicPr>
          <p:nvPr>
            <p:ph sz="half" idx="2"/>
          </p:nvPr>
        </p:nvPicPr>
        <p:blipFill>
          <a:blip r:embed="rId2"/>
          <a:stretch>
            <a:fillRect/>
          </a:stretch>
        </p:blipFill>
        <p:spPr>
          <a:xfrm>
            <a:off x="5751513" y="2223703"/>
            <a:ext cx="4995862" cy="3252248"/>
          </a:xfrm>
        </p:spPr>
      </p:pic>
    </p:spTree>
    <p:extLst>
      <p:ext uri="{BB962C8B-B14F-4D97-AF65-F5344CB8AC3E}">
        <p14:creationId xmlns:p14="http://schemas.microsoft.com/office/powerpoint/2010/main" val="8460819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а">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{E2358941-7DC7-486B-978E-A30FB526B9BC}TFb5ae2469-0bae-4978-b0e0-39dd046150ff394a3638-47a1155c9080</Template>
  <TotalTime>958</TotalTime>
  <Words>7754</Words>
  <Application>Microsoft Office PowerPoint</Application>
  <PresentationFormat>Широкий екран</PresentationFormat>
  <Paragraphs>289</Paragraphs>
  <Slides>69</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69</vt:i4>
      </vt:variant>
    </vt:vector>
  </HeadingPairs>
  <TitlesOfParts>
    <vt:vector size="75" baseType="lpstr">
      <vt:lpstr>Arial</vt:lpstr>
      <vt:lpstr>Calibri</vt:lpstr>
      <vt:lpstr>Calibri Light</vt:lpstr>
      <vt:lpstr>fkGrotesk</vt:lpstr>
      <vt:lpstr>fkGroteskNeue</vt:lpstr>
      <vt:lpstr>Небеса</vt:lpstr>
      <vt:lpstr>Вступ до блогінгу. Входження в блогосферу.</vt:lpstr>
      <vt:lpstr>Презентація PowerPoint</vt:lpstr>
      <vt:lpstr>Презентація PowerPoint</vt:lpstr>
      <vt:lpstr>Блогінг як навчальна дисципліна та вид масової комунікації</vt:lpstr>
      <vt:lpstr>До основних аспектів дисципліни належать: </vt:lpstr>
      <vt:lpstr>Блогінг як вид масової комунікації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переваг блогу та причин, чому компанії взагалі створюють блоги</vt:lpstr>
      <vt:lpstr>ІСТОРІЯ БЛОГІНГУ</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Базові поняття</vt:lpstr>
      <vt:lpstr>Базові поняття</vt:lpstr>
      <vt:lpstr>Базові поняття</vt:lpstr>
      <vt:lpstr>Базові поняття</vt:lpstr>
      <vt:lpstr>Презентація PowerPoint</vt:lpstr>
      <vt:lpstr>Презентація PowerPoint</vt:lpstr>
      <vt:lpstr>Презентація PowerPoint</vt:lpstr>
      <vt:lpstr>Презентація PowerPoint</vt:lpstr>
      <vt:lpstr>ХАРАКТЕРИСТИКИ ВЕБЛОГІВ</vt:lpstr>
      <vt:lpstr>Презентація PowerPoint</vt:lpstr>
      <vt:lpstr>ФУНКЦІЇ</vt:lpstr>
      <vt:lpstr>ФУНКЦІЇ</vt:lpstr>
      <vt:lpstr>КЛЮЧОВІ ЕЛЕМЕНТИ </vt:lpstr>
      <vt:lpstr>КЛЮЧОВІ ЕЛЕМЕНТИ</vt:lpstr>
      <vt:lpstr>ІНСТРУМЕНТИ ТА ПРОГРАМНЕ ЗАБЕЗПЕЧЕННЯ ДЛЯ БЛОГІНГУ </vt:lpstr>
      <vt:lpstr>платформи для створення блогів</vt:lpstr>
      <vt:lpstr>Blogger</vt:lpstr>
      <vt:lpstr>Wix</vt:lpstr>
      <vt:lpstr>Соціальні платформи </vt:lpstr>
      <vt:lpstr>Додавання блогу до існуючого веб-сайту </vt:lpstr>
      <vt:lpstr>Процес додавання блогу до існуючого веб-сайту </vt:lpstr>
      <vt:lpstr>Презентація PowerPoint</vt:lpstr>
      <vt:lpstr>Додавання блогу на WordPress </vt:lpstr>
      <vt:lpstr>Додавання блогу на сайти, не створені на WordPress </vt:lpstr>
      <vt:lpstr>Використання блогу для просування </vt:lpstr>
      <vt:lpstr>Типи блогів </vt:lpstr>
      <vt:lpstr>Презентація PowerPoint</vt:lpstr>
      <vt:lpstr>Презентація PowerPoint</vt:lpstr>
      <vt:lpstr>Презентація PowerPoint</vt:lpstr>
      <vt:lpstr>Презентація PowerPoint</vt:lpstr>
      <vt:lpstr>Презентація PowerPoint</vt:lpstr>
      <vt:lpstr>Методи управління контентом для блогу </vt:lpstr>
      <vt:lpstr>Презентація PowerPoint</vt:lpstr>
      <vt:lpstr>Презентація PowerPoint</vt:lpstr>
      <vt:lpstr>Презентація PowerPoint</vt:lpstr>
      <vt:lpstr>Робота з професійними авторами </vt:lpstr>
      <vt:lpstr>Блогінг для нетворкінгу</vt:lpstr>
      <vt:lpstr>Приклади блогів для нетворкінгу</vt:lpstr>
      <vt:lpstr>Блогінг для підвищення видимості </vt:lpstr>
      <vt:lpstr>Блогінг для бізнесу</vt:lpstr>
      <vt:lpstr>Пошук і читання блогів</vt:lpstr>
      <vt:lpstr>Як знаходити блоги? </vt:lpstr>
      <vt:lpstr>Поради </vt:lpstr>
      <vt:lpstr>Як створити календар контенту?</vt:lpstr>
      <vt:lpstr>Переваги календаря контенту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Вступ до блогінгу</dc:title>
  <dc:creator>Слюсар Вадим Миколайович</dc:creator>
  <cp:lastModifiedBy>Слюсар Вадим Миколайович</cp:lastModifiedBy>
  <cp:revision>23</cp:revision>
  <dcterms:created xsi:type="dcterms:W3CDTF">2025-09-18T19:51:52Z</dcterms:created>
  <dcterms:modified xsi:type="dcterms:W3CDTF">2025-09-19T11:50:14Z</dcterms:modified>
</cp:coreProperties>
</file>