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sldIdLst>
    <p:sldId id="259" r:id="rId2"/>
    <p:sldId id="267" r:id="rId3"/>
    <p:sldId id="280" r:id="rId4"/>
    <p:sldId id="279" r:id="rId5"/>
    <p:sldId id="281" r:id="rId6"/>
    <p:sldId id="282" r:id="rId7"/>
    <p:sldId id="284" r:id="rId8"/>
    <p:sldId id="285" r:id="rId9"/>
    <p:sldId id="286" r:id="rId10"/>
    <p:sldId id="287" r:id="rId11"/>
    <p:sldId id="289" r:id="rId12"/>
    <p:sldId id="290" r:id="rId13"/>
    <p:sldId id="291" r:id="rId14"/>
    <p:sldId id="292" r:id="rId15"/>
    <p:sldId id="293" r:id="rId16"/>
    <p:sldId id="277" r:id="rId17"/>
    <p:sldId id="27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62"/>
  </p:normalViewPr>
  <p:slideViewPr>
    <p:cSldViewPr snapToGrid="0" snapToObjects="1">
      <p:cViewPr>
        <p:scale>
          <a:sx n="73" d="100"/>
          <a:sy n="73" d="100"/>
        </p:scale>
        <p:origin x="-749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12192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52800" y="2362200"/>
            <a:ext cx="54864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0534" y="3045461"/>
            <a:ext cx="5350933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420534" y="2397760"/>
            <a:ext cx="5350933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6772FE90-CD6F-FD4D-8AF6-EE56B2FBD723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6B7DB-88F7-BA45-AAF8-D402414596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FE90-CD6F-FD4D-8AF6-EE56B2FBD723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6B7DB-88F7-BA45-AAF8-D40241459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6832600" y="3428736"/>
            <a:ext cx="6858000" cy="2117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10261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1"/>
            <a:ext cx="88392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FE90-CD6F-FD4D-8AF6-EE56B2FBD723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6B7DB-88F7-BA45-AAF8-D402414596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52000" y="914401"/>
            <a:ext cx="1235973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609600" y="2020824"/>
            <a:ext cx="109728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72FE90-CD6F-FD4D-8AF6-EE56B2FBD723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06B7DB-88F7-BA45-AAF8-D402414596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12192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12192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352800" y="3368040"/>
            <a:ext cx="54864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3372070" y="3367247"/>
            <a:ext cx="5447863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58057" y="4084577"/>
            <a:ext cx="5475889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FE90-CD6F-FD4D-8AF6-EE56B2FBD723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6B7DB-88F7-BA45-AAF8-D402414596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609601" y="2020824"/>
            <a:ext cx="536448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6217920" y="2020824"/>
            <a:ext cx="536448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772FE90-CD6F-FD4D-8AF6-EE56B2FBD723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706B7DB-88F7-BA45-AAF8-D402414596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609601" y="2819400"/>
            <a:ext cx="536448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6217920" y="2816352"/>
            <a:ext cx="536448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020824"/>
            <a:ext cx="536448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6217920" y="2020824"/>
            <a:ext cx="536448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772FE90-CD6F-FD4D-8AF6-EE56B2FBD723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706B7DB-88F7-BA45-AAF8-D402414596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FE90-CD6F-FD4D-8AF6-EE56B2FBD723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6B7DB-88F7-BA45-AAF8-D402414596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FE90-CD6F-FD4D-8AF6-EE56B2FBD723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6B7DB-88F7-BA45-AAF8-D402414596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981200" y="1914526"/>
            <a:ext cx="82296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316480" y="5513832"/>
            <a:ext cx="755904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772FE90-CD6F-FD4D-8AF6-EE56B2FBD723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706B7DB-88F7-BA45-AAF8-D402414596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69612" y="2026918"/>
            <a:ext cx="7252776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316480" y="5516880"/>
            <a:ext cx="755904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352800" y="975360"/>
            <a:ext cx="54864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3975100" y="273180"/>
            <a:ext cx="4241800" cy="292100"/>
          </a:xfrm>
        </p:spPr>
        <p:txBody>
          <a:bodyPr/>
          <a:lstStyle/>
          <a:p>
            <a:fld id="{6772FE90-CD6F-FD4D-8AF6-EE56B2FBD723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5384800" y="6172200"/>
            <a:ext cx="1422400" cy="304800"/>
          </a:xfrm>
        </p:spPr>
        <p:txBody>
          <a:bodyPr/>
          <a:lstStyle/>
          <a:p>
            <a:fld id="{4706B7DB-88F7-BA45-AAF8-D402414596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930400" y="6486525"/>
            <a:ext cx="83312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4"/>
            <a:ext cx="12192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19301"/>
            <a:ext cx="109728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75100" y="273180"/>
            <a:ext cx="42418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6772FE90-CD6F-FD4D-8AF6-EE56B2FBD723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0400" y="6486525"/>
            <a:ext cx="83312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4800" y="6172200"/>
            <a:ext cx="14224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4706B7DB-88F7-BA45-AAF8-D4024145962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12192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2800" y="975360"/>
            <a:ext cx="54864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3D137F58-9BCD-714F-997E-4BAF8B586B3E}"/>
              </a:ext>
            </a:extLst>
          </p:cNvPr>
          <p:cNvSpPr/>
          <p:nvPr/>
        </p:nvSpPr>
        <p:spPr>
          <a:xfrm>
            <a:off x="949569" y="1617785"/>
            <a:ext cx="1062110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Вступ до загального мовознавства</a:t>
            </a:r>
            <a:endParaRPr lang="ru-RU" sz="5400" b="1" dirty="0">
              <a:ln w="12700">
                <a:solidFill>
                  <a:schemeClr val="accent1"/>
                </a:solidFill>
                <a:prstDash val="solid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" descr="Старі книги зображення старовинна книга картинки книга № 43343 | torange.bi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://chytay-ua.com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403" y="3372111"/>
            <a:ext cx="4887437" cy="3354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328">
        <p:split orient="vert"/>
      </p:transition>
    </mc:Choice>
    <mc:Fallback xmlns="">
      <p:transition spd="slow" advTm="3328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Microsoft PowerPoint в українському стил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800" y="-1737"/>
            <a:ext cx="13296800" cy="685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11424" y="188640"/>
            <a:ext cx="11041227" cy="648072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uk-UA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у складі фразеологізмів мають часто переносне значення. Наприклад: </a:t>
            </a:r>
            <a:r>
              <a:rPr lang="uk-UA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нього стільки грошей, що </a:t>
            </a:r>
            <a:r>
              <a:rPr lang="uk-UA" sz="3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кури не клюють</a:t>
            </a:r>
            <a:r>
              <a:rPr lang="uk-UA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.(Кури не клюють – багато).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Фразеологізми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словниках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реєструються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так, як і слова, як єдине поняття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тому </a:t>
            </a:r>
            <a:r>
              <a:rPr lang="ru-RU" sz="3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3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3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розбору</a:t>
            </a:r>
            <a:r>
              <a:rPr lang="ru-RU" sz="3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речення</a:t>
            </a:r>
            <a:r>
              <a:rPr lang="ru-RU" sz="3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членуються</a:t>
            </a:r>
            <a:r>
              <a:rPr lang="ru-RU" sz="3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Фразеологізм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виступає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одним членом </a:t>
            </a:r>
            <a:r>
              <a:rPr lang="ru-RU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речення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скільки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входило: </a:t>
            </a:r>
            <a:r>
              <a:rPr lang="ru-RU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хлопця</a:t>
            </a:r>
            <a:r>
              <a:rPr lang="ru-RU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справило </a:t>
            </a:r>
            <a:r>
              <a:rPr lang="ru-RU" sz="3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ніякого</a:t>
            </a:r>
            <a:r>
              <a:rPr lang="ru-RU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враження</a:t>
            </a:r>
            <a:r>
              <a:rPr lang="ru-RU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300" i="1" u="db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бровою</a:t>
            </a:r>
            <a:r>
              <a:rPr lang="ru-RU" sz="3300" i="1" u="db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300" i="1" u="db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повів</a:t>
            </a:r>
            <a:r>
              <a:rPr lang="ru-RU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3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3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3300" i="1" u="db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300" i="1" u="db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здивувався</a:t>
            </a:r>
            <a:r>
              <a:rPr lang="ru-RU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3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фразеологізм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присудка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300" i="1" u="db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бровою</a:t>
            </a:r>
            <a:r>
              <a:rPr lang="ru-RU" sz="3300" i="1" u="db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300" i="1" u="db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повів</a:t>
            </a:r>
            <a:r>
              <a:rPr lang="ru-RU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i="1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863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Microsoft PowerPoint в українському стил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37"/>
            <a:ext cx="12192000" cy="685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531" y="260648"/>
            <a:ext cx="9710869" cy="410445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Фразеологічні зрощення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неподільні фразеологічні одиниці, у яких цілісне значення не вмотивоване і не випливає зі значень окремих їхніх компонентів. Мають переважно переносне значення.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75520" y="4725144"/>
            <a:ext cx="10081120" cy="18722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розбити глек – 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посваритися;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амилювати очі – дурити;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окрим рядном накрити – накинутися на когось з докором.</a:t>
            </a:r>
          </a:p>
        </p:txBody>
      </p:sp>
    </p:spTree>
    <p:extLst>
      <p:ext uri="{BB962C8B-B14F-4D97-AF65-F5344CB8AC3E}">
        <p14:creationId xmlns:p14="http://schemas.microsoft.com/office/powerpoint/2010/main" val="290046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Microsoft PowerPoint в українському стил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37"/>
            <a:ext cx="12192000" cy="685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531" y="291821"/>
            <a:ext cx="9710869" cy="410445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Фразеологічні єдності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неподільні за значенням фразеологічні одиниці, проте їхнє цілісне значення мотивується значеннями окремих компонентів. Мають переважно переносне значення.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159563" y="4437112"/>
            <a:ext cx="10032437" cy="21602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прикусити язика – 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мовчати;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чужими руками жар загрібати – привласнювати наслідки чужої праці;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танцювати під чужу дудку – перебувати під чужим впливом; діяти не зі своєї волі.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653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Microsoft PowerPoint в українському стил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37"/>
            <a:ext cx="12192000" cy="685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5906" y="242245"/>
            <a:ext cx="9710869" cy="318588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Фразеологічні сполучення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відносно подільні сполучення, що характеризуються певною самостійністю складових частин. Мають переважно пряме значення.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75520" y="4221088"/>
            <a:ext cx="10416480" cy="24482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мати свою голову на 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плечах – про розумну, кмітливу людину, яка здатна самостійно розсудливо міркувати;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вовчий апетит – постійне бажання їсти;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кірити зуби – сміятися.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7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Microsoft PowerPoint в українському стил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37"/>
            <a:ext cx="12192000" cy="685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499" y="260648"/>
            <a:ext cx="10273141" cy="410445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Фразеологічні вирази –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стійкі за своїм складом синтаксичні конструкції, що складаються зі слів із вільним лексичним значенням і відтворюються в мові. Це прислів’я, приказки, крилаті вислови.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871531" y="4437112"/>
            <a:ext cx="9889099" cy="24208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>
              <a:spcBef>
                <a:spcPts val="0"/>
              </a:spcBef>
            </a:pP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Риба шукає, де глибше, а людина – де краще.</a:t>
            </a:r>
          </a:p>
          <a:p>
            <a:pPr marL="0">
              <a:spcBef>
                <a:spcPts val="0"/>
              </a:spcBef>
            </a:pP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Вовка ноги годують.</a:t>
            </a:r>
          </a:p>
          <a:p>
            <a:pPr marL="0">
              <a:spcBef>
                <a:spcPts val="0"/>
              </a:spcBef>
            </a:pP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Сором – хилитися і долі коритися (Леся Українка)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81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Microsoft PowerPoint в українському стил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37"/>
            <a:ext cx="12192000" cy="685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2816747" y="260648"/>
            <a:ext cx="4896544" cy="86409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4668111"/>
              </p:ext>
            </p:extLst>
          </p:nvPr>
        </p:nvGraphicFramePr>
        <p:xfrm>
          <a:off x="1871134" y="476250"/>
          <a:ext cx="9806517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3005"/>
                <a:gridCol w="4333512"/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Дати гарбуза – відмовляти женихові при сватанні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Зрощення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ножа різати – завдавати комусь неприємностей, душевних</a:t>
                      </a:r>
                      <a:r>
                        <a:rPr lang="uk-UA" sz="2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страждань,</a:t>
                      </a:r>
                      <a:r>
                        <a:rPr lang="uk-UA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болю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Єдність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Убитий горем – засмучений, пригнічений чимось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Сполучення 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22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6 -0.43101 L 0.00781 0.191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311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4303" y="189701"/>
            <a:ext cx="713100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Список літератури:</a:t>
            </a:r>
            <a:endParaRPr lang="uk-UA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7444" y="1751448"/>
            <a:ext cx="10945216" cy="44012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1.Бевзенко С. П.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Короткий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нарис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для</a:t>
            </a:r>
          </a:p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студентів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ВНЗ].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Вища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школа, 2006. 144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2.Білецький А. О. Про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студентів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філол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спец.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вищ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закладів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Артек, 1996. 224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3.Вступ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підручник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[І. О.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Голубовська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С. М.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Лучканин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В. Ф.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Чемес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ін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.]; за ред. І. О.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Голубовської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Академія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2016. 320 с. (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Серія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“Альма-матер”).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4.Дорошенко С. І.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Загальне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Центр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Л-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2006. 288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5.Карпенко Ю. О.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підручник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Академія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2006. 336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Серія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“Альма-матер”).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6.Кочерган М. П.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підручник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студентів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ВНЗ].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Академія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2014. 304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Левицький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А. Е.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Центр</a:t>
            </a:r>
          </a:p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навчальної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літератури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2006. 104с.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Монжалей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Т. К.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Університецька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книга, 2016. 184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Семегин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Т. С.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(за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вимогами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кредитно-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трансферної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системи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навчально-методичний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семінарських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занять.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Хмельницький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ФОП</a:t>
            </a:r>
          </a:p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Цюпак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А. А., 2017. 140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10.Швачко С. О.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(курс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лекцій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Вінниця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Нова книга,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2006. 224 с.</a:t>
            </a:r>
          </a:p>
        </p:txBody>
      </p:sp>
    </p:spTree>
    <p:extLst>
      <p:ext uri="{BB962C8B-B14F-4D97-AF65-F5344CB8AC3E}">
        <p14:creationId xmlns:p14="http://schemas.microsoft.com/office/powerpoint/2010/main" val="10930974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40704" y="188640"/>
            <a:ext cx="1247480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uk-UA" sz="7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uk-UA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Дякую за увагу !</a:t>
            </a:r>
            <a:endParaRPr lang="uk-UA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AutoShape 4" descr="Мотивуючий напис на стіну &quot;Повір у себе&quot;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Надихайчики, цитати, думки українською | Facebook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4" name="Picture 2" descr="Влучні цитати сучасних українських письменників | Факти ICT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015" y="2901827"/>
            <a:ext cx="4857994" cy="25543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6714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3D137F58-9BCD-714F-997E-4BAF8B586B3E}"/>
              </a:ext>
            </a:extLst>
          </p:cNvPr>
          <p:cNvSpPr/>
          <p:nvPr/>
        </p:nvSpPr>
        <p:spPr>
          <a:xfrm>
            <a:off x="1290919" y="1617785"/>
            <a:ext cx="102797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Фразеологія</a:t>
            </a:r>
            <a:r>
              <a:rPr lang="ru-RU" sz="5400" b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5400" b="1" dirty="0">
              <a:ln w="12700">
                <a:solidFill>
                  <a:schemeClr val="accent1"/>
                </a:solidFill>
                <a:prstDash val="solid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AutoShape 2" descr="Старі книги зображення старовинна книга картинки книга № 43343 | torange.bi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Старинные книги в Санкт-Петербург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823" y="3438769"/>
            <a:ext cx="4059360" cy="293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90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328">
        <p:split orient="vert"/>
      </p:transition>
    </mc:Choice>
    <mc:Fallback xmlns="">
      <p:transition spd="slow" advTm="3328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3D137F58-9BCD-714F-997E-4BAF8B586B3E}"/>
              </a:ext>
            </a:extLst>
          </p:cNvPr>
          <p:cNvSpPr/>
          <p:nvPr/>
        </p:nvSpPr>
        <p:spPr>
          <a:xfrm>
            <a:off x="904058" y="160338"/>
            <a:ext cx="102797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Фразеологія</a:t>
            </a:r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5400" b="1" dirty="0">
              <a:ln w="12700">
                <a:solidFill>
                  <a:schemeClr val="accent1"/>
                </a:solidFill>
                <a:prstDash val="solid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AutoShape 2" descr="Старі книги зображення старовинна книга картинки книга № 43343 | torange.bi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1" t="13462" r="25793" b="29871"/>
          <a:stretch/>
        </p:blipFill>
        <p:spPr bwMode="auto">
          <a:xfrm>
            <a:off x="1988533" y="1450730"/>
            <a:ext cx="8110805" cy="48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30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328">
        <p:split orient="vert"/>
      </p:transition>
    </mc:Choice>
    <mc:Fallback xmlns="">
      <p:transition spd="slow" advTm="3328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Microsoft PowerPoint в українському стил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37"/>
            <a:ext cx="12192000" cy="685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374423" y="368606"/>
            <a:ext cx="5142638" cy="32362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Стійкі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сполучення, які не можна розірвати, оскільки вони становлять єдине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ціле називаються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фразеологічними одиницями або фразеологізмами</a:t>
            </a: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6" t="26624" r="26250" b="6068"/>
          <a:stretch/>
        </p:blipFill>
        <p:spPr bwMode="auto">
          <a:xfrm>
            <a:off x="245322" y="1635369"/>
            <a:ext cx="6374424" cy="46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51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Microsoft PowerPoint в українському стил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37"/>
            <a:ext cx="12192000" cy="685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1" t="22137" r="25313" b="33761"/>
          <a:stretch/>
        </p:blipFill>
        <p:spPr bwMode="auto">
          <a:xfrm>
            <a:off x="2140774" y="968884"/>
            <a:ext cx="9236472" cy="491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73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Microsoft PowerPoint в українському стил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17"/>
            <a:ext cx="12192000" cy="685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4" t="13034" r="27548" b="13342"/>
          <a:stretch/>
        </p:blipFill>
        <p:spPr bwMode="auto">
          <a:xfrm>
            <a:off x="1852115" y="393619"/>
            <a:ext cx="8127153" cy="646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30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Microsoft PowerPoint в українському стил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37"/>
            <a:ext cx="12192000" cy="685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351584" y="548681"/>
            <a:ext cx="9313035" cy="56780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 властивих мові усталених зворотів і висловів, фразеологізмів становить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фразеологію.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Фразеологія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(від грецького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phrasis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 вираження,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logos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вчення) – розділ мовознавства, в якому вивчаються лексично неподільні поєднання слів. </a:t>
            </a:r>
            <a:endParaRPr lang="ru-RU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03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Microsoft PowerPoint в українському стил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37"/>
            <a:ext cx="12192000" cy="685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871531" y="548681"/>
            <a:ext cx="6240693" cy="567809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Лексичне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 фразеологізмів можна з’ясувати у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фразеологічному словнику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Найбільш вживані фразеологізми включені і в тлумачні словники.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effectLst/>
            </a:endParaRPr>
          </a:p>
        </p:txBody>
      </p:sp>
      <p:sp>
        <p:nvSpPr>
          <p:cNvPr id="4" name="AutoShape 2" descr="Фразеологічний словник української мови. У двох томах | Krytyka, Редакція  Крити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068" y="1662924"/>
            <a:ext cx="3132383" cy="456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36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Microsoft PowerPoint в українському стил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37"/>
            <a:ext cx="12192000" cy="685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679509" y="548680"/>
            <a:ext cx="10081120" cy="604867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 ФРАЗЕОЛОГІЗМІВ</a:t>
            </a:r>
            <a:endParaRPr lang="en-US" sz="3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Кожен фразеологізм має лексичне значення (слово синонім до фразеологізму), яке визначається за вираженням сполучення кількох слів і є єдиним для всього фразеологізму: </a:t>
            </a:r>
            <a:r>
              <a:rPr lang="uk-UA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пекти раків – червоніти, бити байдики – ледарювати</a:t>
            </a:r>
            <a:r>
              <a:rPr lang="uk-UA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Усталеність порядку слів і постійне відтворювання одного й того самого компонентного складу. Характеризуються стійкістю граматичних категорій. Наприклад, аби використати фразеологізм замість слова </a:t>
            </a:r>
            <a:r>
              <a:rPr lang="uk-UA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мало</a:t>
            </a:r>
            <a:r>
              <a:rPr lang="uk-UA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потрібно сказати </a:t>
            </a:r>
            <a:r>
              <a:rPr lang="uk-UA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кіт наплакав</a:t>
            </a:r>
            <a:r>
              <a:rPr lang="uk-UA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Саме кіт, а не інша тварина.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8889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1494</TotalTime>
  <Words>750</Words>
  <Application>Microsoft Office PowerPoint</Application>
  <PresentationFormat>Произвольный</PresentationFormat>
  <Paragraphs>62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BlackTie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Фразеологічні зрощення – неподільні фразеологічні одиниці, у яких цілісне значення не вмотивоване і не випливає зі значень окремих їхніх компонентів. Мають переважно переносне значення. </vt:lpstr>
      <vt:lpstr>Фразеологічні єдності – неподільні за значенням фразеологічні одиниці, проте їхнє цілісне значення мотивується значеннями окремих компонентів. Мають переважно переносне значення. </vt:lpstr>
      <vt:lpstr>Фразеологічні сполучення – відносно подільні сполучення, що характеризуються певною самостійністю складових частин. Мають переважно пряме значення.</vt:lpstr>
      <vt:lpstr>Фразеологічні вирази – це стійкі за своїм складом синтаксичні конструкції, що складаються зі слів із вільним лексичним значенням і відтворюються в мові. Це прислів’я, приказки, крилаті вислови.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Причини історичних змін у лексиці</dc:title>
  <dc:creator>Microsoft Office User</dc:creator>
  <cp:lastModifiedBy>suvor</cp:lastModifiedBy>
  <cp:revision>38</cp:revision>
  <dcterms:created xsi:type="dcterms:W3CDTF">2019-11-05T18:53:03Z</dcterms:created>
  <dcterms:modified xsi:type="dcterms:W3CDTF">2023-04-09T16:56:09Z</dcterms:modified>
</cp:coreProperties>
</file>