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71" r:id="rId5"/>
    <p:sldId id="265" r:id="rId6"/>
    <p:sldId id="282" r:id="rId7"/>
    <p:sldId id="281" r:id="rId8"/>
    <p:sldId id="259" r:id="rId9"/>
    <p:sldId id="283" r:id="rId10"/>
    <p:sldId id="275" r:id="rId11"/>
    <p:sldId id="280" r:id="rId12"/>
    <p:sldId id="284" r:id="rId13"/>
    <p:sldId id="285" r:id="rId14"/>
    <p:sldId id="286" r:id="rId15"/>
    <p:sldId id="287" r:id="rId16"/>
    <p:sldId id="288" r:id="rId17"/>
    <p:sldId id="289" r:id="rId18"/>
    <p:sldId id="290" r:id="rId19"/>
    <p:sldId id="266" r:id="rId20"/>
    <p:sldId id="270" r:id="rId21"/>
    <p:sldId id="291" r:id="rId22"/>
    <p:sldId id="292" r:id="rId23"/>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9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7"/>
  </p:normalViewPr>
  <p:slideViewPr>
    <p:cSldViewPr showGuides="1">
      <p:cViewPr varScale="1">
        <p:scale>
          <a:sx n="100" d="100"/>
          <a:sy n="100" d="100"/>
        </p:scale>
        <p:origin x="516" y="216"/>
      </p:cViewPr>
      <p:guideLst>
        <p:guide orient="horz" pos="2160"/>
        <p:guide pos="290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1C455CB3-1F7A-422D-BF09-852FDAB55DAA}" type="datetimeFigureOut">
              <a:rPr kumimoji="0" lang="ru-RU" sz="1200" b="0" i="0" u="none" strike="noStrike" kern="1200" cap="none" spc="0" normalizeH="0" baseline="0" noProof="0">
                <a:ln>
                  <a:noFill/>
                </a:ln>
                <a:solidFill>
                  <a:schemeClr val="tx1"/>
                </a:solidFill>
                <a:effectLst/>
                <a:uLnTx/>
                <a:uFillTx/>
                <a:latin typeface="+mn-lt"/>
                <a:ea typeface="+mn-ea"/>
                <a:cs typeface="+mn-cs"/>
              </a:rPr>
            </a:fld>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Образец текста</a:t>
            </a:r>
            <a:endParaRPr kumimoji="0" lang="ru-RU"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Второй уровень</a:t>
            </a:r>
            <a:endParaRPr kumimoji="0" lang="ru-RU"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Третий уровень</a:t>
            </a:r>
            <a:endParaRPr kumimoji="0" lang="ru-RU"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Четвертый уровень</a:t>
            </a:r>
            <a:endParaRPr kumimoji="0" lang="ru-RU"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Пятый уровень</a:t>
            </a: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lvl1pPr algn="r" eaLnBrk="1" hangingPunct="1">
              <a:defRPr sz="1200">
                <a:latin typeface="Calibri" panose="020F050202020403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044AF9D0-9BBE-433E-BE87-491D6A7C0EF9}" type="slidenum">
              <a:rPr kumimoji="0" lang="ru-RU" altLang="ru-RU" sz="1200" b="0" i="0" u="none" strike="noStrike" kern="1200" cap="none" spc="0" normalizeH="0" baseline="0" noProof="0">
                <a:ln>
                  <a:noFill/>
                </a:ln>
                <a:solidFill>
                  <a:schemeClr val="tx1"/>
                </a:solidFill>
                <a:effectLst/>
                <a:uLnTx/>
                <a:uFillTx/>
                <a:latin typeface="Calibri" panose="020F0502020204030204" pitchFamily="34" charset="0"/>
                <a:ea typeface="+mn-ea"/>
                <a:cs typeface="+mn-cs"/>
              </a:rPr>
            </a:fld>
            <a:endParaRPr kumimoji="0" lang="ru-RU" altLang="ru-RU" sz="1200" b="0" i="0" u="none" strike="noStrike" kern="1200" cap="none" spc="0" normalizeH="0" baseline="0" noProof="0">
              <a:ln>
                <a:noFill/>
              </a:ln>
              <a:solidFill>
                <a:schemeClr val="tx1"/>
              </a:solidFill>
              <a:effectLst/>
              <a:uLnTx/>
              <a:uFillTx/>
              <a:latin typeface="Calibri" panose="020F0502020204030204" pitchFamily="34" charset="0"/>
              <a:ea typeface="+mn-ea"/>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Образ слайда 1"/>
          <p:cNvSpPr>
            <a:spLocks noGrp="1" noRot="1" noChangeAspect="1" noTextEdit="1"/>
          </p:cNvSpPr>
          <p:nvPr>
            <p:ph type="sldImg"/>
          </p:nvPr>
        </p:nvSpPr>
        <p:spPr>
          <a:ln>
            <a:solidFill>
              <a:srgbClr val="000000">
                <a:alpha val="100000"/>
              </a:srgbClr>
            </a:solidFill>
            <a:miter lim="800000"/>
          </a:ln>
        </p:spPr>
      </p:sp>
      <p:sp>
        <p:nvSpPr>
          <p:cNvPr id="7171" name="Заметки 2"/>
          <p:cNvSpPr>
            <a:spLocks noGrp="1"/>
          </p:cNvSpPr>
          <p:nvPr>
            <p:ph type="body" idx="1"/>
          </p:nvPr>
        </p:nvSpPr>
        <p:spPr>
          <a:noFill/>
          <a:ln>
            <a:noFill/>
          </a:ln>
        </p:spPr>
        <p:txBody>
          <a:bodyPr wrap="square" lIns="91440" tIns="45720" rIns="91440" bIns="45720" anchor="t" anchorCtr="0"/>
          <a:p>
            <a:pPr lvl="0"/>
            <a:endParaRPr lang="ru-RU" altLang="ru-RU" dirty="0"/>
          </a:p>
        </p:txBody>
      </p:sp>
      <p:sp>
        <p:nvSpPr>
          <p:cNvPr id="7172" name="Номер слайда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ru-RU" altLang="ru-RU" dirty="0"/>
            </a:fld>
            <a:endParaRPr lang="ru-RU" altLang="ru-RU"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Образ слайда 1"/>
          <p:cNvSpPr>
            <a:spLocks noGrp="1" noRot="1" noChangeAspect="1" noTextEdit="1"/>
          </p:cNvSpPr>
          <p:nvPr>
            <p:ph type="sldImg"/>
          </p:nvPr>
        </p:nvSpPr>
        <p:spPr>
          <a:ln>
            <a:solidFill>
              <a:srgbClr val="000000">
                <a:alpha val="100000"/>
              </a:srgbClr>
            </a:solidFill>
            <a:miter lim="800000"/>
          </a:ln>
        </p:spPr>
      </p:sp>
      <p:sp>
        <p:nvSpPr>
          <p:cNvPr id="24579" name="Заметки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uk-UA" altLang="ru-RU" dirty="0"/>
          </a:p>
        </p:txBody>
      </p:sp>
      <p:sp>
        <p:nvSpPr>
          <p:cNvPr id="24580" name="Номер слайда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ru-RU" altLang="ru-RU" dirty="0"/>
            </a:fld>
            <a:endParaRPr lang="ru-RU" altLang="ru-R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866442" y="4777380"/>
            <a:ext cx="6620968" cy="861420"/>
          </a:xfrm>
        </p:spPr>
        <p:txBody>
          <a:bodyPr/>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Замещающая дата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vert="horz" wrap="square" lIns="91440" tIns="45720" rIns="91440" bIns="45720" numCol="1" rtlCol="0" anchor="t" anchorCtr="0" compatLnSpc="1">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marR="0" lvl="0" indent="0" algn="ctr" defTabSz="457200" rtl="0" eaLnBrk="0" fontAlgn="base" latinLnBrk="0" hangingPunct="0">
              <a:lnSpc>
                <a:spcPct val="100000"/>
              </a:lnSpc>
              <a:spcBef>
                <a:spcPts val="1000"/>
              </a:spcBef>
              <a:spcAft>
                <a:spcPct val="0"/>
              </a:spcAft>
              <a:buClr>
                <a:srgbClr val="8AD0D6"/>
              </a:buClr>
              <a:buSzPct val="80000"/>
              <a:buFont typeface="Wingdings 3" panose="05040102010807070707" pitchFamily="18" charset="2"/>
              <a:buNone/>
              <a:defRPr/>
            </a:pPr>
            <a:r>
              <a:rPr kumimoji="0" lang="ru-RU" sz="1600" b="0" i="0" u="none" strike="noStrike" kern="1200" cap="none" spc="0" normalizeH="0" baseline="0" noProof="0" smtClean="0">
                <a:ln>
                  <a:noFill/>
                </a:ln>
                <a:solidFill>
                  <a:schemeClr val="tx1"/>
                </a:solidFill>
                <a:effectLst/>
                <a:uLnTx/>
                <a:uFillTx/>
                <a:latin typeface="+mj-lt"/>
                <a:ea typeface="+mj-ea"/>
                <a:cs typeface="+mj-cs"/>
              </a:rPr>
              <a:t>Вставка рисунка</a:t>
            </a:r>
            <a:endParaRPr kumimoji="0" lang="en-US" sz="1600" b="0" i="0" u="none" strike="noStrike" kern="1200" cap="none" spc="0" normalizeH="0" baseline="0" noProof="0" dirty="0">
              <a:ln>
                <a:noFill/>
              </a:ln>
              <a:solidFill>
                <a:schemeClr val="tx1"/>
              </a:solidFill>
              <a:effectLst/>
              <a:uLnTx/>
              <a:uFillTx/>
              <a:latin typeface="+mj-lt"/>
              <a:ea typeface="+mj-ea"/>
              <a:cs typeface="+mj-cs"/>
            </a:endParaRPr>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Замещающая дата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7" name="Замещающий номер слайда 6"/>
          <p:cNvSpPr>
            <a:spLocks noGrp="1"/>
          </p:cNvSpPr>
          <p:nvPr>
            <p:ph type="sldNum" sz="quarter" idx="12"/>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3" name="Замещающая дата 2"/>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4" name="Замещающий нижний колонтитул 3"/>
          <p:cNvSpPr>
            <a:spLocks noGrp="1"/>
          </p:cNvSpPr>
          <p:nvPr>
            <p:ph type="ftr" sz="quarter" idx="11"/>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Замещающий номер слайда 4"/>
          <p:cNvSpPr>
            <a:spLocks noGrp="1"/>
          </p:cNvSpPr>
          <p:nvPr>
            <p:ph type="sldNum" sz="quarter" idx="12"/>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bg>
      <p:bgPr>
        <a:blipFill rotWithShape="1">
          <a:blip r:embed="rId2"/>
        </a:blipFill>
        <a:effectLst/>
      </p:bgPr>
    </p:bg>
    <p:spTree>
      <p:nvGrpSpPr>
        <p:cNvPr id="1" name=""/>
        <p:cNvGrpSpPr/>
        <p:nvPr/>
      </p:nvGrpSpPr>
      <p:grpSpPr>
        <a:xfrm>
          <a:off x="0" y="0"/>
          <a:ext cx="0" cy="0"/>
          <a:chOff x="0" y="0"/>
          <a:chExt cx="0" cy="0"/>
        </a:xfrm>
      </p:grpSpPr>
      <p:sp>
        <p:nvSpPr>
          <p:cNvPr id="13" name="TextBox 12"/>
          <p:cNvSpPr txBox="1"/>
          <p:nvPr/>
        </p:nvSpPr>
        <p:spPr>
          <a:xfrm>
            <a:off x="674688" y="971550"/>
            <a:ext cx="600075" cy="1970088"/>
          </a:xfrm>
          <a:prstGeom prst="rect">
            <a:avLst/>
          </a:prstGeom>
          <a:noFill/>
        </p:spPr>
        <p:txBody>
          <a:bodyPr>
            <a:spAutoFit/>
          </a:bodyPr>
          <a:lstStyle>
            <a:defPPr>
              <a:defRPr lang="en-US"/>
            </a:defPPr>
            <a:lvl1pPr algn="r">
              <a:defRPr sz="12200" b="0" i="0">
                <a:solidFill>
                  <a:schemeClr val="bg2">
                    <a:lumMod val="40000"/>
                    <a:lumOff val="60000"/>
                  </a:schemeClr>
                </a:solidFill>
                <a:latin typeface="Arial" panose="020B0604020202020204"/>
                <a:ea typeface="+mj-ea"/>
                <a:cs typeface="+mj-cs"/>
              </a:defRPr>
            </a:lvl1pPr>
          </a:lstStyle>
          <a:p>
            <a:pPr marL="0" marR="0" lvl="0" indent="0" algn="r" defTabSz="914400" rtl="0" eaLnBrk="0" fontAlgn="base" latinLnBrk="0" hangingPunct="0">
              <a:lnSpc>
                <a:spcPct val="100000"/>
              </a:lnSpc>
              <a:spcBef>
                <a:spcPct val="0"/>
              </a:spcBef>
              <a:spcAft>
                <a:spcPct val="0"/>
              </a:spcAft>
              <a:buClrTx/>
              <a:buSzTx/>
              <a:buFontTx/>
              <a:buNone/>
              <a:defRPr/>
            </a:pPr>
            <a:r>
              <a:rPr kumimoji="0" lang="en-US" sz="12200" b="0" i="0" u="none" strike="noStrike" kern="1200" cap="none" spc="0" normalizeH="0" baseline="0" noProof="0" dirty="0">
                <a:ln>
                  <a:noFill/>
                </a:ln>
                <a:solidFill>
                  <a:schemeClr val="bg2">
                    <a:lumMod val="40000"/>
                    <a:lumOff val="60000"/>
                  </a:schemeClr>
                </a:solidFill>
                <a:effectLst/>
                <a:uLnTx/>
                <a:uFillTx/>
                <a:latin typeface="Arial" panose="020B0604020202020204"/>
                <a:ea typeface="+mj-ea"/>
                <a:cs typeface="+mj-cs"/>
              </a:rPr>
              <a:t>“</a:t>
            </a:r>
            <a:endParaRPr kumimoji="0" lang="en-US" sz="12200" b="0" i="0" u="none" strike="noStrike" kern="1200" cap="none" spc="0" normalizeH="0" baseline="0" noProof="0" dirty="0">
              <a:ln>
                <a:noFill/>
              </a:ln>
              <a:solidFill>
                <a:schemeClr val="bg2">
                  <a:lumMod val="40000"/>
                  <a:lumOff val="60000"/>
                </a:schemeClr>
              </a:solidFill>
              <a:effectLst/>
              <a:uLnTx/>
              <a:uFillTx/>
              <a:latin typeface="Arial" panose="020B0604020202020204"/>
              <a:ea typeface="+mj-ea"/>
              <a:cs typeface="+mj-cs"/>
            </a:endParaRPr>
          </a:p>
        </p:txBody>
      </p:sp>
      <p:sp>
        <p:nvSpPr>
          <p:cNvPr id="14" name="TextBox 13"/>
          <p:cNvSpPr txBox="1"/>
          <p:nvPr/>
        </p:nvSpPr>
        <p:spPr>
          <a:xfrm>
            <a:off x="6999288" y="2613025"/>
            <a:ext cx="601663" cy="1970088"/>
          </a:xfrm>
          <a:prstGeom prst="rect">
            <a:avLst/>
          </a:prstGeom>
          <a:noFill/>
        </p:spPr>
        <p:txBody>
          <a:bodyPr>
            <a:spAutoFit/>
          </a:bodyPr>
          <a:lstStyle>
            <a:defPPr>
              <a:defRPr lang="en-US"/>
            </a:defPPr>
            <a:lvl1pPr algn="r">
              <a:defRPr sz="12200" b="0" i="0">
                <a:solidFill>
                  <a:schemeClr val="bg2">
                    <a:lumMod val="40000"/>
                    <a:lumOff val="60000"/>
                  </a:schemeClr>
                </a:solidFill>
                <a:latin typeface="Arial" panose="020B0604020202020204"/>
                <a:ea typeface="+mj-ea"/>
                <a:cs typeface="+mj-cs"/>
              </a:defRPr>
            </a:lvl1pPr>
          </a:lstStyle>
          <a:p>
            <a:pPr marL="0" marR="0" lvl="0" indent="0" algn="r" defTabSz="914400" rtl="0" eaLnBrk="0" fontAlgn="base" latinLnBrk="0" hangingPunct="0">
              <a:lnSpc>
                <a:spcPct val="100000"/>
              </a:lnSpc>
              <a:spcBef>
                <a:spcPct val="0"/>
              </a:spcBef>
              <a:spcAft>
                <a:spcPct val="0"/>
              </a:spcAft>
              <a:buClrTx/>
              <a:buSzTx/>
              <a:buFontTx/>
              <a:buNone/>
              <a:defRPr/>
            </a:pPr>
            <a:r>
              <a:rPr kumimoji="0" lang="en-US" sz="12200" b="0" i="0" u="none" strike="noStrike" kern="1200" cap="none" spc="0" normalizeH="0" baseline="0" noProof="0" dirty="0">
                <a:ln>
                  <a:noFill/>
                </a:ln>
                <a:solidFill>
                  <a:schemeClr val="bg2">
                    <a:lumMod val="40000"/>
                    <a:lumOff val="60000"/>
                  </a:schemeClr>
                </a:solidFill>
                <a:effectLst/>
                <a:uLnTx/>
                <a:uFillTx/>
                <a:latin typeface="Arial" panose="020B0604020202020204"/>
                <a:ea typeface="+mj-ea"/>
                <a:cs typeface="+mj-cs"/>
              </a:rPr>
              <a:t>”</a:t>
            </a:r>
            <a:endParaRPr kumimoji="0" lang="en-US" sz="12200" b="0" i="0" u="none" strike="noStrike" kern="1200" cap="none" spc="0" normalizeH="0" baseline="0" noProof="0" dirty="0">
              <a:ln>
                <a:noFill/>
              </a:ln>
              <a:solidFill>
                <a:schemeClr val="bg2">
                  <a:lumMod val="40000"/>
                  <a:lumOff val="60000"/>
                </a:schemeClr>
              </a:solidFill>
              <a:effectLst/>
              <a:uLnTx/>
              <a:uFillTx/>
              <a:latin typeface="Arial" panose="020B0604020202020204"/>
              <a:ea typeface="+mj-ea"/>
              <a:cs typeface="+mj-cs"/>
            </a:endParaRPr>
          </a:p>
        </p:txBody>
      </p:sp>
      <p:sp>
        <p:nvSpPr>
          <p:cNvPr id="2" name="Title 1"/>
          <p:cNvSpPr>
            <a:spLocks noGrp="1"/>
          </p:cNvSpPr>
          <p:nvPr>
            <p:ph type="title"/>
          </p:nvPr>
        </p:nvSpPr>
        <p:spPr>
          <a:xfrm>
            <a:off x="1181409" y="1447800"/>
            <a:ext cx="6001049"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448177" y="3771174"/>
            <a:ext cx="5461159" cy="342174"/>
          </a:xfrm>
        </p:spPr>
        <p:txBody>
          <a:bodyPr rtlCol="0">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15" name="Date Placeholder 3"/>
          <p:cNvSpPr>
            <a:spLocks noGrp="1"/>
          </p:cNvSpPr>
          <p:nvPr>
            <p:ph type="dt" sz="half" idx="12"/>
          </p:nvPr>
        </p:nvSpPr>
        <p:spPr>
          <a:xfrm rot="5400000">
            <a:off x="7494588" y="1828800"/>
            <a:ext cx="990600" cy="228600"/>
          </a:xfrm>
          <a:prstGeom prst="rect">
            <a:avLst/>
          </a:prstGeom>
        </p:spPr>
        <p:txBody>
          <a:bodyPr vert="horz" lIns="91440" tIns="45720" rIns="91440" bIns="45720" rtlCol="0" anchor="t"/>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B3C1DD8C-6714-49BC-9A73-44E039491C0A}"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16" name="Footer Placeholder 4"/>
          <p:cNvSpPr>
            <a:spLocks noGrp="1"/>
          </p:cNvSpPr>
          <p:nvPr>
            <p:ph type="ftr" sz="quarter" idx="3"/>
          </p:nvPr>
        </p:nvSpPr>
        <p:spPr>
          <a:xfrm rot="5400000">
            <a:off x="6233319" y="3263106"/>
            <a:ext cx="3859213" cy="228600"/>
          </a:xfrm>
          <a:prstGeom prst="rect">
            <a:avLst/>
          </a:prstGeom>
        </p:spPr>
        <p:txBody>
          <a:bodyPr vert="horz" lIns="91440" tIns="45720" rIns="91440" bIns="45720" rtlCol="0" anchor="b"/>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17" name="Slide Number Placeholder 5"/>
          <p:cNvSpPr>
            <a:spLocks noGrp="1"/>
          </p:cNvSpPr>
          <p:nvPr>
            <p:ph type="sldNum" sz="quarter" idx="4"/>
          </p:nvPr>
        </p:nvSpPr>
        <p:spPr bwMode="gray">
          <a:xfrm>
            <a:off x="7766050" y="295275"/>
            <a:ext cx="628650" cy="768350"/>
          </a:xfrm>
          <a:prstGeom prst="rect">
            <a:avLst/>
          </a:prstGeom>
        </p:spPr>
        <p:txBody>
          <a:bodyPr vert="horz" lIns="91440" tIns="45720" rIns="91440" bIns="45720" rtlCol="0" anchor="b"/>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defRPr/>
            </a:pPr>
            <a:fld id="{8A3B0CFB-50BD-4EE0-BDEC-FCAEC20315DC}"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Замещающая дата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bg>
      <p:bgPr>
        <a:blipFill rotWithShape="1">
          <a:blip r:embed="rId2"/>
        </a:blipFill>
        <a:effectLst/>
      </p:bgPr>
    </p:bg>
    <p:spTree>
      <p:nvGrpSpPr>
        <p:cNvPr id="1" name=""/>
        <p:cNvGrpSpPr/>
        <p:nvPr/>
      </p:nvGrpSpPr>
      <p:grpSpPr>
        <a:xfrm>
          <a:off x="0" y="0"/>
          <a:ext cx="0" cy="0"/>
          <a:chOff x="0" y="0"/>
          <a:chExt cx="0" cy="0"/>
        </a:xfrm>
      </p:grpSpPr>
      <p:cxnSp>
        <p:nvCxnSpPr>
          <p:cNvPr id="13" name="Straight Connector 16"/>
          <p:cNvCxnSpPr/>
          <p:nvPr/>
        </p:nvCxnSpPr>
        <p:spPr>
          <a:xfrm>
            <a:off x="2795588"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4" name="Straight Connector 17"/>
          <p:cNvCxnSpPr/>
          <p:nvPr/>
        </p:nvCxnSpPr>
        <p:spPr>
          <a:xfrm>
            <a:off x="5222875" y="2133600"/>
            <a:ext cx="0" cy="3967163"/>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16" name="Text Placeholder 3"/>
          <p:cNvSpPr>
            <a:spLocks noGrp="1"/>
          </p:cNvSpPr>
          <p:nvPr>
            <p:ph type="body" sz="half" idx="15"/>
          </p:nvPr>
        </p:nvSpPr>
        <p:spPr>
          <a:xfrm>
            <a:off x="489475" y="2667000"/>
            <a:ext cx="2196084"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19" name="Text Placeholder 3"/>
          <p:cNvSpPr>
            <a:spLocks noGrp="1"/>
          </p:cNvSpPr>
          <p:nvPr>
            <p:ph type="body" sz="half" idx="16"/>
          </p:nvPr>
        </p:nvSpPr>
        <p:spPr>
          <a:xfrm>
            <a:off x="2905586" y="2667000"/>
            <a:ext cx="2210671"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20" name="Text Placeholder 3"/>
          <p:cNvSpPr>
            <a:spLocks noGrp="1"/>
          </p:cNvSpPr>
          <p:nvPr>
            <p:ph type="body" sz="half" idx="17"/>
          </p:nvPr>
        </p:nvSpPr>
        <p:spPr>
          <a:xfrm>
            <a:off x="5344917" y="2667000"/>
            <a:ext cx="2199658"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15" name="Date Placeholder 3"/>
          <p:cNvSpPr>
            <a:spLocks noGrp="1"/>
          </p:cNvSpPr>
          <p:nvPr>
            <p:ph type="dt" sz="half" idx="2"/>
          </p:nvPr>
        </p:nvSpPr>
        <p:spPr>
          <a:xfrm rot="5400000">
            <a:off x="7494588" y="1828800"/>
            <a:ext cx="990600" cy="228600"/>
          </a:xfrm>
          <a:prstGeom prst="rect">
            <a:avLst/>
          </a:prstGeom>
        </p:spPr>
        <p:txBody>
          <a:bodyPr vert="horz" lIns="91440" tIns="45720" rIns="91440" bIns="45720" rtlCol="0" anchor="t"/>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149635D9-17DB-44B5-ADDD-9354BD09DECF}"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Footer Placeholder 4"/>
          <p:cNvSpPr>
            <a:spLocks noGrp="1"/>
          </p:cNvSpPr>
          <p:nvPr>
            <p:ph type="ftr" sz="quarter" idx="23"/>
          </p:nvPr>
        </p:nvSpPr>
        <p:spPr>
          <a:xfrm rot="5400000">
            <a:off x="6233319" y="3263106"/>
            <a:ext cx="3859213" cy="228600"/>
          </a:xfrm>
          <a:prstGeom prst="rect">
            <a:avLst/>
          </a:prstGeom>
        </p:spPr>
        <p:txBody>
          <a:bodyPr vert="horz" lIns="91440" tIns="45720" rIns="91440" bIns="45720" rtlCol="0" anchor="b"/>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17" name="Slide Number Placeholder 5"/>
          <p:cNvSpPr>
            <a:spLocks noGrp="1"/>
          </p:cNvSpPr>
          <p:nvPr>
            <p:ph type="sldNum" sz="quarter" idx="4"/>
          </p:nvPr>
        </p:nvSpPr>
        <p:spPr bwMode="gray">
          <a:xfrm>
            <a:off x="7766050" y="295275"/>
            <a:ext cx="628650" cy="768350"/>
          </a:xfrm>
          <a:prstGeom prst="rect">
            <a:avLst/>
          </a:prstGeom>
        </p:spPr>
        <p:txBody>
          <a:bodyPr vert="horz" lIns="91440" tIns="45720" rIns="91440" bIns="45720" rtlCol="0" anchor="b"/>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defRPr/>
            </a:pPr>
            <a:fld id="{EC824F6E-CFCB-4483-969A-61E5643B09F7}"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bg>
      <p:bgPr>
        <a:blipFill rotWithShape="1">
          <a:blip r:embed="rId2"/>
        </a:blipFill>
        <a:effectLst/>
      </p:bgPr>
    </p:bg>
    <p:spTree>
      <p:nvGrpSpPr>
        <p:cNvPr id="1" name=""/>
        <p:cNvGrpSpPr/>
        <p:nvPr/>
      </p:nvGrpSpPr>
      <p:grpSpPr>
        <a:xfrm>
          <a:off x="0" y="0"/>
          <a:ext cx="0" cy="0"/>
          <a:chOff x="0" y="0"/>
          <a:chExt cx="0" cy="0"/>
        </a:xfrm>
      </p:grpSpPr>
      <p:cxnSp>
        <p:nvCxnSpPr>
          <p:cNvPr id="13" name="Straight Connector 18"/>
          <p:cNvCxnSpPr/>
          <p:nvPr/>
        </p:nvCxnSpPr>
        <p:spPr>
          <a:xfrm>
            <a:off x="2795588"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4" name="Straight Connector 19"/>
          <p:cNvCxnSpPr/>
          <p:nvPr/>
        </p:nvCxnSpPr>
        <p:spPr>
          <a:xfrm>
            <a:off x="5222875" y="2133600"/>
            <a:ext cx="0" cy="3967163"/>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vert="horz" wrap="square" lIns="91440" tIns="45720" rIns="91440" bIns="45720" numCol="1" rtlCol="0" anchor="t" anchorCtr="0" compatLnSpc="1">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marR="0" lvl="0" indent="0" algn="ctr" defTabSz="457200" rtl="0" eaLnBrk="0" fontAlgn="base" latinLnBrk="0" hangingPunct="0">
              <a:lnSpc>
                <a:spcPct val="100000"/>
              </a:lnSpc>
              <a:spcBef>
                <a:spcPts val="1000"/>
              </a:spcBef>
              <a:spcAft>
                <a:spcPct val="0"/>
              </a:spcAft>
              <a:buClr>
                <a:srgbClr val="8AD0D6"/>
              </a:buClr>
              <a:buSzPct val="80000"/>
              <a:buFont typeface="Wingdings 3" panose="05040102010807070707" pitchFamily="18" charset="2"/>
              <a:buNone/>
              <a:defRPr/>
            </a:pPr>
            <a:r>
              <a:rPr kumimoji="0" lang="ru-RU" sz="1600" b="0" i="0" u="none" strike="noStrike" kern="1200" cap="none" spc="0" normalizeH="0" baseline="0" noProof="0" smtClean="0">
                <a:ln>
                  <a:noFill/>
                </a:ln>
                <a:solidFill>
                  <a:schemeClr val="tx1"/>
                </a:solidFill>
                <a:effectLst/>
                <a:uLnTx/>
                <a:uFillTx/>
                <a:latin typeface="+mj-lt"/>
                <a:ea typeface="+mj-ea"/>
                <a:cs typeface="+mj-cs"/>
              </a:rPr>
              <a:t>Вставка рисунка</a:t>
            </a:r>
            <a:endParaRPr kumimoji="0" lang="en-US" sz="1600" b="0" i="0" u="none" strike="noStrike" kern="1200" cap="none" spc="0" normalizeH="0" baseline="0" noProof="0" dirty="0">
              <a:ln>
                <a:noFill/>
              </a:ln>
              <a:solidFill>
                <a:schemeClr val="tx1"/>
              </a:solidFill>
              <a:effectLst/>
              <a:uLnTx/>
              <a:uFillTx/>
              <a:latin typeface="+mj-lt"/>
              <a:ea typeface="+mj-ea"/>
              <a:cs typeface="+mj-cs"/>
            </a:endParaRPr>
          </a:p>
        </p:txBody>
      </p:sp>
      <p:sp>
        <p:nvSpPr>
          <p:cNvPr id="22" name="Text Placeholder 3"/>
          <p:cNvSpPr>
            <a:spLocks noGrp="1"/>
          </p:cNvSpPr>
          <p:nvPr>
            <p:ph type="body" sz="half" idx="18"/>
          </p:nvPr>
        </p:nvSpPr>
        <p:spPr>
          <a:xfrm>
            <a:off x="489475" y="4827212"/>
            <a:ext cx="2205612"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vert="horz" wrap="square" lIns="91440" tIns="45720" rIns="91440" bIns="45720" numCol="1" rtlCol="0" anchor="t" anchorCtr="0" compatLnSpc="1">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marR="0" lvl="0" indent="0" algn="ctr" defTabSz="457200" rtl="0" eaLnBrk="0" fontAlgn="base" latinLnBrk="0" hangingPunct="0">
              <a:lnSpc>
                <a:spcPct val="100000"/>
              </a:lnSpc>
              <a:spcBef>
                <a:spcPts val="1000"/>
              </a:spcBef>
              <a:spcAft>
                <a:spcPct val="0"/>
              </a:spcAft>
              <a:buClr>
                <a:srgbClr val="8AD0D6"/>
              </a:buClr>
              <a:buSzPct val="80000"/>
              <a:buFont typeface="Wingdings 3" panose="05040102010807070707" pitchFamily="18" charset="2"/>
              <a:buNone/>
              <a:defRPr/>
            </a:pPr>
            <a:r>
              <a:rPr kumimoji="0" lang="ru-RU" sz="1600" b="0" i="0" u="none" strike="noStrike" kern="1200" cap="none" spc="0" normalizeH="0" baseline="0" noProof="0" smtClean="0">
                <a:ln>
                  <a:noFill/>
                </a:ln>
                <a:solidFill>
                  <a:schemeClr val="tx1"/>
                </a:solidFill>
                <a:effectLst/>
                <a:uLnTx/>
                <a:uFillTx/>
                <a:latin typeface="+mj-lt"/>
                <a:ea typeface="+mj-ea"/>
                <a:cs typeface="+mj-cs"/>
              </a:rPr>
              <a:t>Вставка рисунка</a:t>
            </a:r>
            <a:endParaRPr kumimoji="0" lang="en-US" sz="1600" b="0" i="0" u="none" strike="noStrike" kern="1200" cap="none" spc="0" normalizeH="0" baseline="0" noProof="0" dirty="0">
              <a:ln>
                <a:noFill/>
              </a:ln>
              <a:solidFill>
                <a:schemeClr val="tx1"/>
              </a:solidFill>
              <a:effectLst/>
              <a:uLnTx/>
              <a:uFillTx/>
              <a:latin typeface="+mj-lt"/>
              <a:ea typeface="+mj-ea"/>
              <a:cs typeface="+mj-cs"/>
            </a:endParaRPr>
          </a:p>
        </p:txBody>
      </p:sp>
      <p:sp>
        <p:nvSpPr>
          <p:cNvPr id="23" name="Text Placeholder 3"/>
          <p:cNvSpPr>
            <a:spLocks noGrp="1"/>
          </p:cNvSpPr>
          <p:nvPr>
            <p:ph type="body" sz="half" idx="19"/>
          </p:nvPr>
        </p:nvSpPr>
        <p:spPr>
          <a:xfrm>
            <a:off x="2916776" y="4827211"/>
            <a:ext cx="2201378"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vert="horz" wrap="square" lIns="91440" tIns="45720" rIns="91440" bIns="45720" numCol="1" rtlCol="0" anchor="t" anchorCtr="0" compatLnSpc="1">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marR="0" lvl="0" indent="0" algn="ctr" defTabSz="457200" rtl="0" eaLnBrk="0" fontAlgn="base" latinLnBrk="0" hangingPunct="0">
              <a:lnSpc>
                <a:spcPct val="100000"/>
              </a:lnSpc>
              <a:spcBef>
                <a:spcPts val="1000"/>
              </a:spcBef>
              <a:spcAft>
                <a:spcPct val="0"/>
              </a:spcAft>
              <a:buClr>
                <a:srgbClr val="8AD0D6"/>
              </a:buClr>
              <a:buSzPct val="80000"/>
              <a:buFont typeface="Wingdings 3" panose="05040102010807070707" pitchFamily="18" charset="2"/>
              <a:buNone/>
              <a:defRPr/>
            </a:pPr>
            <a:r>
              <a:rPr kumimoji="0" lang="ru-RU" sz="1600" b="0" i="0" u="none" strike="noStrike" kern="1200" cap="none" spc="0" normalizeH="0" baseline="0" noProof="0" smtClean="0">
                <a:ln>
                  <a:noFill/>
                </a:ln>
                <a:solidFill>
                  <a:schemeClr val="tx1"/>
                </a:solidFill>
                <a:effectLst/>
                <a:uLnTx/>
                <a:uFillTx/>
                <a:latin typeface="+mj-lt"/>
                <a:ea typeface="+mj-ea"/>
                <a:cs typeface="+mj-cs"/>
              </a:rPr>
              <a:t>Вставка рисунка</a:t>
            </a:r>
            <a:endParaRPr kumimoji="0" lang="en-US" sz="1600" b="0" i="0" u="none" strike="noStrike" kern="1200" cap="none" spc="0" normalizeH="0" baseline="0" noProof="0" dirty="0">
              <a:ln>
                <a:noFill/>
              </a:ln>
              <a:solidFill>
                <a:schemeClr val="tx1"/>
              </a:solidFill>
              <a:effectLst/>
              <a:uLnTx/>
              <a:uFillTx/>
              <a:latin typeface="+mj-lt"/>
              <a:ea typeface="+mj-ea"/>
              <a:cs typeface="+mj-cs"/>
            </a:endParaRPr>
          </a:p>
        </p:txBody>
      </p:sp>
      <p:sp>
        <p:nvSpPr>
          <p:cNvPr id="24" name="Text Placeholder 3"/>
          <p:cNvSpPr>
            <a:spLocks noGrp="1"/>
          </p:cNvSpPr>
          <p:nvPr>
            <p:ph type="body" sz="half" idx="20"/>
          </p:nvPr>
        </p:nvSpPr>
        <p:spPr>
          <a:xfrm>
            <a:off x="5344824" y="4827209"/>
            <a:ext cx="2202571"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15" name="Date Placeholder 3"/>
          <p:cNvSpPr>
            <a:spLocks noGrp="1"/>
          </p:cNvSpPr>
          <p:nvPr>
            <p:ph type="dt" sz="half" idx="2"/>
          </p:nvPr>
        </p:nvSpPr>
        <p:spPr>
          <a:xfrm rot="5400000">
            <a:off x="7494588" y="1828800"/>
            <a:ext cx="990600" cy="228600"/>
          </a:xfrm>
          <a:prstGeom prst="rect">
            <a:avLst/>
          </a:prstGeom>
        </p:spPr>
        <p:txBody>
          <a:bodyPr vert="horz" lIns="91440" tIns="45720" rIns="91440" bIns="45720" rtlCol="0" anchor="t"/>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32299615-C672-419A-860A-7543136F4518}"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16" name="Footer Placeholder 4"/>
          <p:cNvSpPr>
            <a:spLocks noGrp="1"/>
          </p:cNvSpPr>
          <p:nvPr>
            <p:ph type="ftr" sz="quarter" idx="23"/>
          </p:nvPr>
        </p:nvSpPr>
        <p:spPr>
          <a:xfrm rot="5400000">
            <a:off x="6233319" y="3263106"/>
            <a:ext cx="3859213" cy="228600"/>
          </a:xfrm>
          <a:prstGeom prst="rect">
            <a:avLst/>
          </a:prstGeom>
        </p:spPr>
        <p:txBody>
          <a:bodyPr vert="horz" lIns="91440" tIns="45720" rIns="91440" bIns="45720" rtlCol="0" anchor="b"/>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17" name="Slide Number Placeholder 5"/>
          <p:cNvSpPr>
            <a:spLocks noGrp="1"/>
          </p:cNvSpPr>
          <p:nvPr>
            <p:ph type="sldNum" sz="quarter" idx="4"/>
          </p:nvPr>
        </p:nvSpPr>
        <p:spPr bwMode="gray">
          <a:xfrm>
            <a:off x="7766050" y="295275"/>
            <a:ext cx="628650" cy="768350"/>
          </a:xfrm>
          <a:prstGeom prst="rect">
            <a:avLst/>
          </a:prstGeom>
        </p:spPr>
        <p:txBody>
          <a:bodyPr vert="horz" lIns="91440" tIns="45720" rIns="91440" bIns="45720" rtlCol="0" anchor="b"/>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defRPr/>
            </a:pPr>
            <a:fld id="{02F8413D-573F-4F54-B855-03622B857F45}"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Замещающая дата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Замещающая дата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Замещающая дата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Замещающая дата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5" name="Замещающая дата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7" name="Замещающий номер слайда 6"/>
          <p:cNvSpPr>
            <a:spLocks noGrp="1"/>
          </p:cNvSpPr>
          <p:nvPr>
            <p:ph type="sldNum" sz="quarter" idx="12"/>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7" name="Замещающая дата 6"/>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8" name="Замещающий нижний колонтитул 7"/>
          <p:cNvSpPr>
            <a:spLocks noGrp="1"/>
          </p:cNvSpPr>
          <p:nvPr>
            <p:ph type="ftr" sz="quarter" idx="11"/>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9" name="Замещающий номер слайда 8"/>
          <p:cNvSpPr>
            <a:spLocks noGrp="1"/>
          </p:cNvSpPr>
          <p:nvPr>
            <p:ph type="sldNum" sz="quarter" idx="12"/>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Замещающая дата 2"/>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4" name="Замещающий нижний колонтитул 3"/>
          <p:cNvSpPr>
            <a:spLocks noGrp="1"/>
          </p:cNvSpPr>
          <p:nvPr>
            <p:ph type="ftr" sz="quarter" idx="11"/>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Замещающий номер слайда 4"/>
          <p:cNvSpPr>
            <a:spLocks noGrp="1"/>
          </p:cNvSpPr>
          <p:nvPr>
            <p:ph type="sldNum" sz="quarter" idx="12"/>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Замещающая дата 1"/>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3" name="Замещающий нижний колонтитул 2"/>
          <p:cNvSpPr>
            <a:spLocks noGrp="1"/>
          </p:cNvSpPr>
          <p:nvPr>
            <p:ph type="ftr" sz="quarter" idx="11"/>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4" name="Замещающий номер слайда 3"/>
          <p:cNvSpPr>
            <a:spLocks noGrp="1"/>
          </p:cNvSpPr>
          <p:nvPr>
            <p:ph type="sldNum" sz="quarter" idx="12"/>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Замещающая дата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7" name="Замещающий номер слайда 6"/>
          <p:cNvSpPr>
            <a:spLocks noGrp="1"/>
          </p:cNvSpPr>
          <p:nvPr>
            <p:ph type="sldNum" sz="quarter" idx="12"/>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vert="horz" wrap="square" lIns="91440" tIns="45720" rIns="91440" bIns="45720" numCol="1" rtlCol="0" anchor="t" anchorCtr="0" compatLnSpc="1">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marR="0" lvl="0" indent="0" algn="ctr" defTabSz="457200" rtl="0" eaLnBrk="0" fontAlgn="base" latinLnBrk="0" hangingPunct="0">
              <a:lnSpc>
                <a:spcPct val="100000"/>
              </a:lnSpc>
              <a:spcBef>
                <a:spcPts val="1000"/>
              </a:spcBef>
              <a:spcAft>
                <a:spcPct val="0"/>
              </a:spcAft>
              <a:buClr>
                <a:srgbClr val="8AD0D6"/>
              </a:buClr>
              <a:buSzPct val="80000"/>
              <a:buFont typeface="Wingdings 3" panose="05040102010807070707" pitchFamily="18" charset="2"/>
              <a:buNone/>
              <a:defRPr/>
            </a:pPr>
            <a:r>
              <a:rPr kumimoji="0" lang="ru-RU" sz="1600" b="0" i="0" u="none" strike="noStrike" kern="1200" cap="none" spc="0" normalizeH="0" baseline="0" noProof="0" smtClean="0">
                <a:ln>
                  <a:noFill/>
                </a:ln>
                <a:solidFill>
                  <a:schemeClr val="tx1"/>
                </a:solidFill>
                <a:effectLst/>
                <a:uLnTx/>
                <a:uFillTx/>
                <a:latin typeface="+mj-lt"/>
                <a:ea typeface="+mj-ea"/>
                <a:cs typeface="+mj-cs"/>
              </a:rPr>
              <a:t>Вставка рисунка</a:t>
            </a:r>
            <a:endParaRPr kumimoji="0" lang="en-US" sz="1600" b="0" i="0" u="none" strike="noStrike" kern="1200" cap="none" spc="0" normalizeH="0" baseline="0" noProof="0" dirty="0">
              <a:ln>
                <a:noFill/>
              </a:ln>
              <a:solidFill>
                <a:schemeClr val="tx1"/>
              </a:solidFill>
              <a:effectLst/>
              <a:uLnTx/>
              <a:uFillTx/>
              <a:latin typeface="+mj-lt"/>
              <a:ea typeface="+mj-ea"/>
              <a:cs typeface="+mj-cs"/>
            </a:endParaRPr>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Замещающая дата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7" name="Замещающий номер слайда 6"/>
          <p:cNvSpPr>
            <a:spLocks noGrp="1"/>
          </p:cNvSpPr>
          <p:nvPr>
            <p:ph type="sldNum" sz="quarter" idx="12"/>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image" Target="../media/image1.jpeg"/><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8"/>
        </a:blipFill>
        <a:effectLst/>
      </p:bgPr>
    </p:bg>
    <p:spTree>
      <p:nvGrpSpPr>
        <p:cNvPr id="1" name=""/>
        <p:cNvGrpSpPr/>
        <p:nvPr/>
      </p:nvGrpSpPr>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413" y="0"/>
            <a:ext cx="6858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42" name="Title Placeholder 1"/>
          <p:cNvSpPr>
            <a:spLocks noGrp="1"/>
          </p:cNvSpPr>
          <p:nvPr>
            <p:ph type="title"/>
          </p:nvPr>
        </p:nvSpPr>
        <p:spPr>
          <a:xfrm>
            <a:off x="484188" y="452438"/>
            <a:ext cx="7056437" cy="1400175"/>
          </a:xfrm>
          <a:prstGeom prst="rect">
            <a:avLst/>
          </a:prstGeom>
          <a:noFill/>
          <a:ln w="9525">
            <a:noFill/>
          </a:ln>
        </p:spPr>
        <p:txBody>
          <a:bodyPr/>
          <a:p>
            <a:pPr lvl="0"/>
            <a:r>
              <a:rPr lang="ru-RU" altLang="ru-RU" dirty="0"/>
              <a:t>Образец заголовка</a:t>
            </a:r>
            <a:endParaRPr lang="en-US" altLang="ru-RU" dirty="0"/>
          </a:p>
        </p:txBody>
      </p:sp>
      <p:sp>
        <p:nvSpPr>
          <p:cNvPr id="1043" name="Text Placeholder 2"/>
          <p:cNvSpPr>
            <a:spLocks noGrp="1"/>
          </p:cNvSpPr>
          <p:nvPr>
            <p:ph type="body" idx="1"/>
          </p:nvPr>
        </p:nvSpPr>
        <p:spPr>
          <a:xfrm>
            <a:off x="827088" y="2052638"/>
            <a:ext cx="6711950" cy="4195762"/>
          </a:xfrm>
          <a:prstGeom prst="rect">
            <a:avLst/>
          </a:prstGeom>
          <a:noFill/>
          <a:ln w="9525">
            <a:noFill/>
          </a:ln>
        </p:spPr>
        <p:txBody>
          <a:bodyPr/>
          <a:p>
            <a:pPr lvl="0"/>
            <a:r>
              <a:rPr lang="ru-RU" altLang="ru-RU" dirty="0"/>
              <a:t>Образец текста</a:t>
            </a:r>
            <a:endParaRPr lang="ru-RU" altLang="ru-RU" dirty="0"/>
          </a:p>
          <a:p>
            <a:pPr lvl="1"/>
            <a:r>
              <a:rPr lang="ru-RU" altLang="ru-RU" dirty="0"/>
              <a:t>Второй уровень</a:t>
            </a:r>
            <a:endParaRPr lang="ru-RU" altLang="ru-RU" dirty="0"/>
          </a:p>
          <a:p>
            <a:pPr lvl="2"/>
            <a:r>
              <a:rPr lang="ru-RU" altLang="ru-RU" dirty="0"/>
              <a:t>Третий уровень</a:t>
            </a:r>
            <a:endParaRPr lang="ru-RU" altLang="ru-RU" dirty="0"/>
          </a:p>
          <a:p>
            <a:pPr lvl="3"/>
            <a:r>
              <a:rPr lang="ru-RU" altLang="ru-RU" dirty="0"/>
              <a:t>Четвертый уровень</a:t>
            </a:r>
            <a:endParaRPr lang="ru-RU" altLang="ru-RU" dirty="0"/>
          </a:p>
          <a:p>
            <a:pPr lvl="4"/>
            <a:r>
              <a:rPr lang="ru-RU" altLang="ru-RU" dirty="0"/>
              <a:t>Пятый уровень</a:t>
            </a:r>
            <a:endParaRPr lang="en-US" altLang="ru-RU" dirty="0"/>
          </a:p>
        </p:txBody>
      </p:sp>
      <p:sp>
        <p:nvSpPr>
          <p:cNvPr id="4" name="Date Placeholder 3"/>
          <p:cNvSpPr>
            <a:spLocks noGrp="1"/>
          </p:cNvSpPr>
          <p:nvPr>
            <p:ph type="dt" sz="half" idx="2"/>
          </p:nvPr>
        </p:nvSpPr>
        <p:spPr>
          <a:xfrm rot="5400000">
            <a:off x="7494588" y="1828800"/>
            <a:ext cx="990600" cy="228600"/>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3"/>
          </p:nvPr>
        </p:nvSpPr>
        <p:spPr>
          <a:xfrm rot="5400000">
            <a:off x="6233319" y="3263106"/>
            <a:ext cx="3859213" cy="22860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4"/>
          </p:nvPr>
        </p:nvSpPr>
        <p:spPr bwMode="gray">
          <a:xfrm>
            <a:off x="7766050" y="295275"/>
            <a:ext cx="628650" cy="768350"/>
          </a:xfrm>
          <a:prstGeom prst="rect">
            <a:avLst/>
          </a:prstGeom>
        </p:spPr>
        <p:txBody>
          <a:bodyPr vert="horz" lIns="91440" tIns="45720" rIns="91440" bIns="45720" rtlCol="0" anchor="b"/>
          <a:lstStyle>
            <a:lvl1pPr algn="ctr">
              <a:defRPr sz="2800" b="0" i="0">
                <a:solidFill>
                  <a:schemeClr val="tx1">
                    <a:tint val="75000"/>
                  </a:schemeClr>
                </a:solidFill>
              </a:defRPr>
            </a:lvl1pPr>
          </a:lstStyle>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lvl1pPr algn="l" defTabSz="457200" rtl="0" eaLnBrk="0" fontAlgn="base" hangingPunct="0">
        <a:spcBef>
          <a:spcPct val="0"/>
        </a:spcBef>
        <a:spcAft>
          <a:spcPct val="0"/>
        </a:spcAft>
        <a:defRPr sz="4200" kern="1200">
          <a:solidFill>
            <a:schemeClr val="tx2"/>
          </a:solidFill>
          <a:latin typeface="+mj-lt"/>
          <a:ea typeface="+mj-ea"/>
          <a:cs typeface="+mj-cs"/>
        </a:defRPr>
      </a:lvl1pPr>
      <a:lvl2pPr algn="l" defTabSz="457200" rtl="0" eaLnBrk="0" fontAlgn="base" hangingPunct="0">
        <a:spcBef>
          <a:spcPct val="0"/>
        </a:spcBef>
        <a:spcAft>
          <a:spcPct val="0"/>
        </a:spcAft>
        <a:defRPr sz="4200">
          <a:solidFill>
            <a:schemeClr val="tx2"/>
          </a:solidFill>
          <a:latin typeface="Century Gothic" panose="020B0502020202020204" pitchFamily="34" charset="0"/>
        </a:defRPr>
      </a:lvl2pPr>
      <a:lvl3pPr algn="l" defTabSz="457200" rtl="0" eaLnBrk="0" fontAlgn="base" hangingPunct="0">
        <a:spcBef>
          <a:spcPct val="0"/>
        </a:spcBef>
        <a:spcAft>
          <a:spcPct val="0"/>
        </a:spcAft>
        <a:defRPr sz="4200">
          <a:solidFill>
            <a:schemeClr val="tx2"/>
          </a:solidFill>
          <a:latin typeface="Century Gothic" panose="020B0502020202020204" pitchFamily="34" charset="0"/>
        </a:defRPr>
      </a:lvl3pPr>
      <a:lvl4pPr algn="l" defTabSz="457200" rtl="0" eaLnBrk="0" fontAlgn="base" hangingPunct="0">
        <a:spcBef>
          <a:spcPct val="0"/>
        </a:spcBef>
        <a:spcAft>
          <a:spcPct val="0"/>
        </a:spcAft>
        <a:defRPr sz="4200">
          <a:solidFill>
            <a:schemeClr val="tx2"/>
          </a:solidFill>
          <a:latin typeface="Century Gothic" panose="020B0502020202020204" pitchFamily="34" charset="0"/>
        </a:defRPr>
      </a:lvl4pPr>
      <a:lvl5pPr algn="l" defTabSz="457200" rtl="0" eaLnBrk="0" fontAlgn="base" hangingPunct="0">
        <a:spcBef>
          <a:spcPct val="0"/>
        </a:spcBef>
        <a:spcAft>
          <a:spcPct val="0"/>
        </a:spcAft>
        <a:defRPr sz="4200">
          <a:solidFill>
            <a:schemeClr val="tx2"/>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bg2">
            <a:lumMod val="40000"/>
            <a:lumOff val="60000"/>
          </a:schemeClr>
        </a:buClr>
        <a:buSzPct val="80000"/>
        <a:buFont typeface="Wingdings 3" panose="05040102010807070707" pitchFamily="18"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panose="05040102010807070707" pitchFamily="18"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panose="05040102010807070707" pitchFamily="18"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panose="05040102010807070707" pitchFamily="18"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Прямоугольник 5"/>
          <p:cNvSpPr/>
          <p:nvPr/>
        </p:nvSpPr>
        <p:spPr>
          <a:xfrm>
            <a:off x="838200" y="2286000"/>
            <a:ext cx="7993063" cy="830263"/>
          </a:xfrm>
          <a:prstGeom prst="rect">
            <a:avLst/>
          </a:prstGeom>
          <a:noFill/>
          <a:ln w="9525">
            <a:noFill/>
          </a:ln>
        </p:spPr>
        <p:txBody>
          <a:bodyPr>
            <a:spAutoFit/>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eaLnBrk="1" hangingPunct="1">
              <a:spcBef>
                <a:spcPct val="0"/>
              </a:spcBef>
              <a:buClrTx/>
              <a:buSzTx/>
              <a:buFontTx/>
              <a:buNone/>
            </a:pPr>
            <a:r>
              <a:rPr lang="uk-UA" altLang="uk-UA" sz="2400" b="1" dirty="0">
                <a:solidFill>
                  <a:srgbClr val="4E4E5D"/>
                </a:solidFill>
                <a:latin typeface="Times New Roman" panose="02020603050405020304" pitchFamily="18" charset="0"/>
                <a:cs typeface="Times New Roman" panose="02020603050405020304" pitchFamily="18" charset="0"/>
              </a:rPr>
              <a:t>«</a:t>
            </a:r>
            <a:r>
              <a:rPr lang="ru-RU" altLang="uk-UA" sz="2400" b="1" dirty="0">
                <a:solidFill>
                  <a:schemeClr val="bg1"/>
                </a:solidFill>
                <a:latin typeface="Times New Roman" panose="02020603050405020304" pitchFamily="18" charset="0"/>
                <a:cs typeface="Times New Roman" panose="02020603050405020304" pitchFamily="18" charset="0"/>
              </a:rPr>
              <a:t>ТЕМА </a:t>
            </a:r>
            <a:r>
              <a:rPr lang="en-US" altLang="uk-UA" sz="2400" b="1" dirty="0">
                <a:solidFill>
                  <a:schemeClr val="bg1"/>
                </a:solidFill>
                <a:latin typeface="Times New Roman" panose="02020603050405020304" pitchFamily="18" charset="0"/>
                <a:cs typeface="Times New Roman" panose="02020603050405020304" pitchFamily="18" charset="0"/>
              </a:rPr>
              <a:t>2</a:t>
            </a:r>
            <a:r>
              <a:rPr lang="ru-RU" altLang="uk-UA" sz="2400" b="1" dirty="0">
                <a:solidFill>
                  <a:schemeClr val="bg1"/>
                </a:solidFill>
                <a:latin typeface="Times New Roman" panose="02020603050405020304" pitchFamily="18" charset="0"/>
                <a:cs typeface="Times New Roman" panose="02020603050405020304" pitchFamily="18" charset="0"/>
              </a:rPr>
              <a:t>. ВИВЧЕННЯ НАТУРАЛЬНИХ ТА СПОЖИВНИХ ВЛАСТИВОСТЕЙ ТОВАРІВ</a:t>
            </a:r>
            <a:r>
              <a:rPr lang="en-US" altLang="uk-UA" sz="2400" b="1" dirty="0">
                <a:solidFill>
                  <a:schemeClr val="bg1"/>
                </a:solidFill>
                <a:latin typeface="Times New Roman" panose="02020603050405020304" pitchFamily="18" charset="0"/>
                <a:cs typeface="Times New Roman" panose="02020603050405020304" pitchFamily="18" charset="0"/>
              </a:rPr>
              <a:t>»</a:t>
            </a:r>
            <a:endParaRPr lang="en-US" altLang="uk-UA" sz="2400" b="1" dirty="0">
              <a:solidFill>
                <a:schemeClr val="bg1"/>
              </a:solidFill>
              <a:latin typeface="Times New Roman" panose="02020603050405020304" pitchFamily="18" charset="0"/>
              <a:ea typeface="Times New Roman" panose="02020603050405020304" pitchFamily="18" charset="0"/>
            </a:endParaRPr>
          </a:p>
        </p:txBody>
      </p:sp>
      <p:sp>
        <p:nvSpPr>
          <p:cNvPr id="6147" name="Text Box 1605"/>
          <p:cNvSpPr txBox="1"/>
          <p:nvPr/>
        </p:nvSpPr>
        <p:spPr>
          <a:xfrm>
            <a:off x="533400" y="838200"/>
            <a:ext cx="7162800" cy="914400"/>
          </a:xfrm>
          <a:prstGeom prst="rect">
            <a:avLst/>
          </a:prstGeom>
          <a:noFill/>
          <a:ln w="9525">
            <a:noFill/>
          </a:ln>
        </p:spPr>
        <p:txBody>
          <a:bodyPr lIns="0" tIns="0" rIns="0" bIns="0" anchor="ctr" anchorCtr="0"/>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eaLnBrk="1" hangingPunct="1">
              <a:spcBef>
                <a:spcPct val="0"/>
              </a:spcBef>
              <a:buClrTx/>
              <a:buSzTx/>
              <a:buFontTx/>
              <a:buNone/>
            </a:pPr>
            <a:r>
              <a:rPr lang="uk-UA" altLang="ru-RU" b="1" dirty="0">
                <a:solidFill>
                  <a:schemeClr val="bg1"/>
                </a:solidFill>
                <a:latin typeface="Arial" panose="020B0604020202020204" pitchFamily="34" charset="0"/>
              </a:rPr>
              <a:t>Лекція з навчальної дисципліни «Товарознавство»</a:t>
            </a:r>
            <a:endParaRPr lang="uk-UA" altLang="ru-RU" b="1" dirty="0">
              <a:solidFill>
                <a:schemeClr val="bg1"/>
              </a:solidFill>
              <a:latin typeface="Arial" panose="020B0604020202020204" pitchFamily="34" charset="0"/>
            </a:endParaRPr>
          </a:p>
        </p:txBody>
      </p:sp>
      <p:sp>
        <p:nvSpPr>
          <p:cNvPr id="6148" name="TextBox 6"/>
          <p:cNvSpPr txBox="1"/>
          <p:nvPr/>
        </p:nvSpPr>
        <p:spPr>
          <a:xfrm>
            <a:off x="1143000" y="3352800"/>
            <a:ext cx="6858000" cy="1754188"/>
          </a:xfrm>
          <a:prstGeom prst="rect">
            <a:avLst/>
          </a:prstGeom>
          <a:noFill/>
          <a:ln w="9525">
            <a:noFill/>
          </a:ln>
        </p:spPr>
        <p:txBody>
          <a:bodyPr>
            <a:spAutoFit/>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eaLnBrk="1" hangingPunct="1">
              <a:lnSpc>
                <a:spcPct val="150000"/>
              </a:lnSpc>
              <a:spcBef>
                <a:spcPct val="0"/>
              </a:spcBef>
              <a:buClrTx/>
              <a:buSzTx/>
              <a:buFontTx/>
              <a:buNone/>
            </a:pPr>
            <a:r>
              <a:rPr lang="uk-UA" altLang="ru-RU" sz="1800" b="1" dirty="0">
                <a:solidFill>
                  <a:schemeClr val="bg1"/>
                </a:solidFill>
                <a:latin typeface="Times New Roman" panose="02020603050405020304" pitchFamily="18" charset="0"/>
              </a:rPr>
              <a:t>План лекції:</a:t>
            </a:r>
            <a:endParaRPr lang="uk-UA" altLang="ru-RU" sz="1800" b="1" dirty="0">
              <a:solidFill>
                <a:schemeClr val="bg1"/>
              </a:solidFill>
              <a:latin typeface="Times New Roman" panose="02020603050405020304" pitchFamily="18" charset="0"/>
            </a:endParaRPr>
          </a:p>
          <a:p>
            <a:pPr marL="0" lvl="0" indent="0" defTabSz="914400" eaLnBrk="1" hangingPunct="1">
              <a:lnSpc>
                <a:spcPct val="150000"/>
              </a:lnSpc>
              <a:spcBef>
                <a:spcPct val="0"/>
              </a:spcBef>
              <a:buClrTx/>
              <a:buSzTx/>
              <a:buFontTx/>
              <a:buNone/>
            </a:pPr>
            <a:r>
              <a:rPr lang="uk-UA" altLang="ru-RU" sz="1800" dirty="0">
                <a:solidFill>
                  <a:schemeClr val="bg1"/>
                </a:solidFill>
                <a:latin typeface="Times New Roman" panose="02020603050405020304" pitchFamily="18" charset="0"/>
              </a:rPr>
              <a:t>2.1. Вимоги до товарів. </a:t>
            </a:r>
            <a:endParaRPr lang="uk-UA" altLang="ru-RU" sz="1800" dirty="0">
              <a:solidFill>
                <a:schemeClr val="bg1"/>
              </a:solidFill>
              <a:latin typeface="Times New Roman" panose="02020603050405020304" pitchFamily="18" charset="0"/>
            </a:endParaRPr>
          </a:p>
          <a:p>
            <a:pPr marL="0" lvl="0" indent="0" defTabSz="914400" eaLnBrk="1" hangingPunct="1">
              <a:lnSpc>
                <a:spcPct val="150000"/>
              </a:lnSpc>
              <a:spcBef>
                <a:spcPct val="0"/>
              </a:spcBef>
              <a:buClrTx/>
              <a:buSzTx/>
              <a:buFontTx/>
              <a:buNone/>
            </a:pPr>
            <a:r>
              <a:rPr lang="uk-UA" altLang="ru-RU" sz="1800" dirty="0">
                <a:solidFill>
                  <a:schemeClr val="bg1"/>
                </a:solidFill>
                <a:latin typeface="Times New Roman" panose="02020603050405020304" pitchFamily="18" charset="0"/>
              </a:rPr>
              <a:t>2.2. Натуральні властивості товарів.</a:t>
            </a:r>
            <a:endParaRPr lang="uk-UA" altLang="ru-RU" sz="1800" dirty="0">
              <a:solidFill>
                <a:schemeClr val="bg1"/>
              </a:solidFill>
              <a:latin typeface="Times New Roman" panose="02020603050405020304" pitchFamily="18" charset="0"/>
            </a:endParaRPr>
          </a:p>
          <a:p>
            <a:pPr marL="0" lvl="0" indent="0" defTabSz="914400" eaLnBrk="1" hangingPunct="1">
              <a:lnSpc>
                <a:spcPct val="150000"/>
              </a:lnSpc>
              <a:spcBef>
                <a:spcPct val="0"/>
              </a:spcBef>
              <a:buClrTx/>
              <a:buSzTx/>
              <a:buFontTx/>
              <a:buNone/>
            </a:pPr>
            <a:r>
              <a:rPr lang="uk-UA" altLang="ru-RU" sz="1800" dirty="0">
                <a:solidFill>
                  <a:schemeClr val="bg1"/>
                </a:solidFill>
                <a:latin typeface="Times New Roman" panose="02020603050405020304" pitchFamily="18" charset="0"/>
              </a:rPr>
              <a:t>2.3. Споживчі властивості товару та показники, що їх визначають.</a:t>
            </a:r>
            <a:endParaRPr lang="uk-UA" altLang="ru-RU" sz="1800" dirty="0">
              <a:solidFill>
                <a:schemeClr val="bg1"/>
              </a:solidFill>
              <a:latin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Скругленный прямоугольник 4"/>
          <p:cNvSpPr/>
          <p:nvPr/>
        </p:nvSpPr>
        <p:spPr>
          <a:xfrm>
            <a:off x="571500" y="800100"/>
            <a:ext cx="8305800" cy="60198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Функціональні властивості</a:t>
            </a:r>
            <a:r>
              <a:rPr kumimoji="0" lang="uk-UA" sz="1800" b="0" i="0" u="none" strike="noStrike" kern="1200" cap="none" spc="0" normalizeH="0" baseline="0" noProof="0" dirty="0">
                <a:ln>
                  <a:noFill/>
                </a:ln>
                <a:solidFill>
                  <a:schemeClr val="dk1"/>
                </a:solidFill>
                <a:effectLst/>
                <a:uLnTx/>
                <a:uFillTx/>
                <a:latin typeface="+mn-lt"/>
                <a:ea typeface="+mn-ea"/>
                <a:cs typeface="+mn-cs"/>
              </a:rPr>
              <a:t> – обумовлюють використання виробів за призначенням як предмета споживання, тобто характеризують здатність товарів виконувати їхні основні функції та задовольняти певні потреби людини.</a:t>
            </a:r>
            <a:endParaRPr kumimoji="0" lang="uk-UA"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Ця підгрупа властивостей і показників найчастіше задовольняє фізіологічні потреби (харчові продукти, одяг, взуття та ін.) або виконують допоміжні функції (посуд, засоби догляду за одягом і т.п.). Так, для всіх продуктів харчування визначальними властивостями функціонального призначення є енергетична й біологічна цінність, для групи одягово-взуттєвих товарів – це захисні властивості (від несприятливих зовнішніх впливів).</a:t>
            </a:r>
            <a:endParaRPr kumimoji="0" lang="ru-RU"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Кожна із зазначених властивостей може бути охарактеризована відповідними показниками: енергетична цінність виражається в </a:t>
            </a:r>
            <a:r>
              <a:rPr kumimoji="0" lang="uk-UA" sz="1800" b="0" i="0" u="none" strike="noStrike" kern="1200" cap="none" spc="0" normalizeH="0" baseline="0" noProof="0" dirty="0" err="1">
                <a:ln>
                  <a:noFill/>
                </a:ln>
                <a:solidFill>
                  <a:schemeClr val="dk1"/>
                </a:solidFill>
                <a:effectLst/>
                <a:uLnTx/>
                <a:uFillTx/>
                <a:latin typeface="+mn-lt"/>
                <a:ea typeface="+mn-ea"/>
                <a:cs typeface="+mn-cs"/>
              </a:rPr>
              <a:t>Калл</a:t>
            </a:r>
            <a:r>
              <a:rPr kumimoji="0" lang="uk-UA" sz="1800" b="0" i="0" u="none" strike="noStrike" kern="1200" cap="none" spc="0" normalizeH="0" baseline="0" noProof="0" dirty="0">
                <a:ln>
                  <a:noFill/>
                </a:ln>
                <a:solidFill>
                  <a:schemeClr val="dk1"/>
                </a:solidFill>
                <a:effectLst/>
                <a:uLnTx/>
                <a:uFillTx/>
                <a:latin typeface="+mn-lt"/>
                <a:ea typeface="+mn-ea"/>
                <a:cs typeface="+mn-cs"/>
              </a:rPr>
              <a:t> (Дж), а біологічна оцінюється за кількістю незамінних амінокислот, жирних кислот, вітамінів і мінеральних речовин. Функціональні властивості пральної машини можуть бути виражені кількістю та якістю випраної білизни.</a:t>
            </a:r>
            <a:endParaRPr kumimoji="0" lang="ru-RU"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У той же час існує досить численна група непродовольчих товарів, функціональні властивості яких обумовлюють задоволення тільки соціальних потреб, наприклад ювелірні вироби, антикварні предмети, музичні товари.</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16387" name="Заголовок 1"/>
          <p:cNvSpPr>
            <a:spLocks noGrp="1"/>
          </p:cNvSpPr>
          <p:nvPr>
            <p:ph type="title"/>
          </p:nvPr>
        </p:nvSpPr>
        <p:spPr>
          <a:xfrm>
            <a:off x="457200" y="274638"/>
            <a:ext cx="7239000" cy="563562"/>
          </a:xfrm>
        </p:spPr>
        <p:txBody>
          <a:bodyPr vert="horz" wrap="square" lIns="91440" tIns="45720" rIns="91440" bIns="45720" anchor="t" anchorCtr="0"/>
          <a:p>
            <a:pPr eaLnBrk="1" hangingPunct="1"/>
            <a:r>
              <a:rPr lang="uk-UA" altLang="ru-RU" sz="2800" i="1" dirty="0">
                <a:solidFill>
                  <a:schemeClr val="bg1"/>
                </a:solidFill>
              </a:rPr>
              <a:t>Функціональні властивості</a:t>
            </a:r>
            <a:endParaRPr lang="ru-RU" altLang="ru-RU" sz="2800" i="1" dirty="0">
              <a:solidFill>
                <a:schemeClr val="bg1"/>
              </a:solidFill>
              <a:latin typeface="Times New Roman" panose="02020603050405020304" pitchFamily="18" charset="0"/>
              <a:ea typeface="Times New Roman" panose="02020603050405020304" pitchFamily="18" charset="0"/>
            </a:endParaRPr>
          </a:p>
        </p:txBody>
      </p:sp>
      <p:sp>
        <p:nvSpPr>
          <p:cNvPr id="15" name="Стрелка углом 14"/>
          <p:cNvSpPr/>
          <p:nvPr/>
        </p:nvSpPr>
        <p:spPr>
          <a:xfrm rot="10800000" flipH="1">
            <a:off x="457200" y="685800"/>
            <a:ext cx="228600" cy="3124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Скругленный прямоугольник 4"/>
          <p:cNvSpPr/>
          <p:nvPr/>
        </p:nvSpPr>
        <p:spPr>
          <a:xfrm>
            <a:off x="609600" y="838200"/>
            <a:ext cx="8305800" cy="60198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Властивості соціального призначення – </a:t>
            </a:r>
            <a:r>
              <a:rPr kumimoji="0" lang="uk-UA" sz="1800" b="0" i="0" u="none" strike="noStrike" kern="1200" cap="none" spc="0" normalizeH="0" baseline="0" noProof="0" dirty="0">
                <a:ln>
                  <a:noFill/>
                </a:ln>
                <a:solidFill>
                  <a:schemeClr val="dk1"/>
                </a:solidFill>
                <a:effectLst/>
                <a:uLnTx/>
                <a:uFillTx/>
                <a:latin typeface="+mn-lt"/>
                <a:ea typeface="+mn-ea"/>
                <a:cs typeface="+mn-cs"/>
              </a:rPr>
              <a:t>здатність товарів задовольняти індивідуальні або суспільні соціальні потреби.</a:t>
            </a:r>
            <a:endParaRPr kumimoji="0" lang="uk-UA"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Для більшості товарів ступінь значення цієї підгрупи споживних властивостей нижчий за функціональні властивості. Наприклад, для модного одягу та взуття соціальне призначення має велике значення, однак функціональне призначення є важливішим. </a:t>
            </a:r>
            <a:endParaRPr kumimoji="0" lang="uk-UA"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Соціальні властивості характеризуються показниками: імідж товару, зовнішній вигляд товарів (наприклад, модний у цьому сезоні колір), склад і зміст окремих компонентів (наприклад, дорогоцінних металів, каменів, ароматичних речовин тощо), іноді аромат (для парфумів, кремів). Найчастіше ці показники можуть бути виміряні лише за якістю і пов'язані з психофізіологічним сприйняттям товару споживачем.</a:t>
            </a:r>
            <a:endParaRPr kumimoji="0" lang="ru-RU"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На відміну від показників функціонального призначення, що характеризуються відносною стабільністю протягом тривалого часу, показники соціального призначення (мода, стиль, імідж товарів) підлягають значним змінам, навіть протягом порівняно невеликого періоду. Не випадково багато виробників надають перевагу стратегії постійної підтримки іміджу фірми і товарних марок своїх товарів як частини загального іміджу товару, його соціального призначення.</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17411" name="Заголовок 1"/>
          <p:cNvSpPr>
            <a:spLocks noGrp="1"/>
          </p:cNvSpPr>
          <p:nvPr>
            <p:ph type="title"/>
          </p:nvPr>
        </p:nvSpPr>
        <p:spPr>
          <a:xfrm>
            <a:off x="457200" y="274638"/>
            <a:ext cx="7239000" cy="563562"/>
          </a:xfrm>
        </p:spPr>
        <p:txBody>
          <a:bodyPr vert="horz" wrap="square" lIns="91440" tIns="45720" rIns="91440" bIns="45720" anchor="t" anchorCtr="0"/>
          <a:p>
            <a:pPr eaLnBrk="1" hangingPunct="1"/>
            <a:r>
              <a:rPr lang="uk-UA" altLang="ru-RU" sz="2800" i="1" dirty="0">
                <a:solidFill>
                  <a:schemeClr val="bg1"/>
                </a:solidFill>
              </a:rPr>
              <a:t>Властивості соціального призначення</a:t>
            </a:r>
            <a:endParaRPr lang="ru-RU" altLang="ru-RU" sz="2800" i="1" dirty="0">
              <a:solidFill>
                <a:schemeClr val="bg1"/>
              </a:solidFill>
              <a:latin typeface="Times New Roman" panose="02020603050405020304" pitchFamily="18" charset="0"/>
              <a:ea typeface="Times New Roman" panose="02020603050405020304" pitchFamily="18" charset="0"/>
            </a:endParaRPr>
          </a:p>
        </p:txBody>
      </p:sp>
      <p:sp>
        <p:nvSpPr>
          <p:cNvPr id="15" name="Стрелка углом 14"/>
          <p:cNvSpPr/>
          <p:nvPr/>
        </p:nvSpPr>
        <p:spPr>
          <a:xfrm rot="10800000" flipH="1">
            <a:off x="457200" y="685800"/>
            <a:ext cx="228600" cy="3124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Скругленный прямоугольник 4"/>
          <p:cNvSpPr/>
          <p:nvPr/>
        </p:nvSpPr>
        <p:spPr>
          <a:xfrm>
            <a:off x="609600" y="685800"/>
            <a:ext cx="8305800" cy="61722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1" i="1" u="none" strike="noStrike" kern="1200" cap="none" spc="0" normalizeH="0" baseline="0" noProof="0" dirty="0">
                <a:ln>
                  <a:noFill/>
                </a:ln>
                <a:solidFill>
                  <a:schemeClr val="dk1"/>
                </a:solidFill>
                <a:effectLst/>
                <a:uLnTx/>
                <a:uFillTx/>
                <a:latin typeface="+mn-lt"/>
                <a:ea typeface="+mn-ea"/>
                <a:cs typeface="+mn-cs"/>
              </a:rPr>
              <a:t>Експлуатаційні властивості </a:t>
            </a:r>
            <a:r>
              <a:rPr kumimoji="0" lang="uk-UA" sz="1600" b="0" i="0" u="none" strike="noStrike" kern="1200" cap="none" spc="0" normalizeH="0" baseline="0" noProof="0" dirty="0">
                <a:ln>
                  <a:noFill/>
                </a:ln>
                <a:solidFill>
                  <a:schemeClr val="dk1"/>
                </a:solidFill>
                <a:effectLst/>
                <a:uLnTx/>
                <a:uFillTx/>
                <a:latin typeface="+mn-lt"/>
                <a:ea typeface="+mn-ea"/>
                <a:cs typeface="+mn-cs"/>
              </a:rPr>
              <a:t>– характеризують поведінку товару в процесі його експлуатації (споживання). Серед експлуатаційних властивостей товарів, які розраховані на довгий строк служби, найбільш важливою є надійність. </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1" i="1" u="none" strike="noStrike" kern="1200" cap="none" spc="0" normalizeH="0" baseline="0" noProof="0" dirty="0">
                <a:ln>
                  <a:noFill/>
                </a:ln>
                <a:solidFill>
                  <a:schemeClr val="dk1"/>
                </a:solidFill>
                <a:effectLst/>
                <a:uLnTx/>
                <a:uFillTx/>
                <a:latin typeface="+mn-lt"/>
                <a:ea typeface="+mn-ea"/>
                <a:cs typeface="+mn-cs"/>
              </a:rPr>
              <a:t>Надійність</a:t>
            </a:r>
            <a:r>
              <a:rPr kumimoji="0" lang="uk-UA" sz="1600" b="1" i="0" u="none" strike="noStrike" kern="1200" cap="none" spc="0" normalizeH="0" baseline="0" noProof="0" dirty="0">
                <a:ln>
                  <a:noFill/>
                </a:ln>
                <a:solidFill>
                  <a:schemeClr val="dk1"/>
                </a:solidFill>
                <a:effectLst/>
                <a:uLnTx/>
                <a:uFillTx/>
                <a:latin typeface="+mn-lt"/>
                <a:ea typeface="+mn-ea"/>
                <a:cs typeface="+mn-cs"/>
              </a:rPr>
              <a:t> </a:t>
            </a:r>
            <a:r>
              <a:rPr kumimoji="0" lang="uk-UA" sz="1600" b="0" i="0" u="none" strike="noStrike" kern="1200" cap="none" spc="0" normalizeH="0" baseline="0" noProof="0" dirty="0">
                <a:ln>
                  <a:noFill/>
                </a:ln>
                <a:solidFill>
                  <a:schemeClr val="dk1"/>
                </a:solidFill>
                <a:effectLst/>
                <a:uLnTx/>
                <a:uFillTx/>
                <a:latin typeface="+mn-lt"/>
                <a:ea typeface="+mn-ea"/>
                <a:cs typeface="+mn-cs"/>
              </a:rPr>
              <a:t>– здатність товарів зберігати функціональне призначення в процесі зберігання та експлуатації протягом раніше обговорених термінів.</a:t>
            </a:r>
            <a:endParaRPr kumimoji="0" lang="uk-UA"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Надійність характеризується такими показниками, як:</a:t>
            </a:r>
            <a:endParaRPr kumimoji="0" lang="uk-UA" sz="1600" b="1"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Безвідмовність</a:t>
            </a:r>
            <a:r>
              <a:rPr kumimoji="0" lang="uk-UA" sz="1600" b="0" i="0" u="none" strike="noStrike" kern="1200" cap="none" spc="0" normalizeH="0" baseline="0" noProof="0" dirty="0">
                <a:ln>
                  <a:noFill/>
                </a:ln>
                <a:solidFill>
                  <a:schemeClr val="bg1"/>
                </a:solidFill>
                <a:effectLst/>
                <a:uLnTx/>
                <a:uFillTx/>
                <a:latin typeface="+mn-lt"/>
                <a:ea typeface="+mn-ea"/>
                <a:cs typeface="+mn-cs"/>
              </a:rPr>
              <a:t> – здатність товарів виконувати функціональне призначення без виникнення дефектів, через які неможлива або призупинена їх подальша експлуатація.</a:t>
            </a: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Довговічність</a:t>
            </a:r>
            <a:r>
              <a:rPr kumimoji="0" lang="uk-UA" sz="1600" b="0" i="0" u="none" strike="noStrike" kern="1200" cap="none" spc="0" normalizeH="0" baseline="0" noProof="0" dirty="0">
                <a:ln>
                  <a:noFill/>
                </a:ln>
                <a:solidFill>
                  <a:schemeClr val="bg1"/>
                </a:solidFill>
                <a:effectLst/>
                <a:uLnTx/>
                <a:uFillTx/>
                <a:latin typeface="+mn-lt"/>
                <a:ea typeface="+mn-ea"/>
                <a:cs typeface="+mn-cs"/>
              </a:rPr>
              <a:t> – здатність товарів зберігати працездатність до настання критичного стану або встановленого часу технологічного обслуговування та ремонту. Чим більша довговічність виробів, тим довше вони знаходяться в експлуатації та повніше задовольняють потреби населення. </a:t>
            </a: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outerShdw blurRad="38100" dist="38100" dir="2700000" algn="tl">
                    <a:srgbClr val="000000">
                      <a:alpha val="43137"/>
                    </a:srgbClr>
                  </a:outerShdw>
                </a:effectLst>
                <a:uLnTx/>
                <a:uFillTx/>
                <a:latin typeface="+mn-lt"/>
                <a:ea typeface="+mn-ea"/>
                <a:cs typeface="+mn-cs"/>
              </a:rPr>
              <a:t>Ремонтопридатність</a:t>
            </a:r>
            <a:r>
              <a:rPr kumimoji="0" lang="uk-UA" sz="1600" b="1" i="0" u="none" strike="noStrike" kern="1200" cap="none" spc="0" normalizeH="0" baseline="0" noProof="0" dirty="0">
                <a:ln>
                  <a:noFill/>
                </a:ln>
                <a:solidFill>
                  <a:schemeClr val="dk1"/>
                </a:solidFill>
                <a:effectLst/>
                <a:uLnTx/>
                <a:uFillTx/>
                <a:latin typeface="+mn-lt"/>
                <a:ea typeface="+mn-ea"/>
                <a:cs typeface="+mn-cs"/>
              </a:rPr>
              <a:t> </a:t>
            </a:r>
            <a:r>
              <a:rPr kumimoji="0" lang="uk-UA" sz="1600" b="0" i="0" u="none" strike="noStrike" kern="1200" cap="none" spc="0" normalizeH="0" baseline="0" noProof="0" dirty="0">
                <a:ln>
                  <a:noFill/>
                </a:ln>
                <a:solidFill>
                  <a:schemeClr val="dk1"/>
                </a:solidFill>
                <a:effectLst/>
                <a:uLnTx/>
                <a:uFillTx/>
                <a:latin typeface="+mn-lt"/>
                <a:ea typeface="+mn-ea"/>
                <a:cs typeface="+mn-cs"/>
              </a:rPr>
              <a:t>– здатність товарів відновляти свої вихідні дані, насамперед функціональне призначення, після усунення виявлених дефектів.</a:t>
            </a:r>
            <a:endParaRPr kumimoji="0" lang="uk-UA"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err="1">
                <a:ln>
                  <a:noFill/>
                </a:ln>
                <a:solidFill>
                  <a:schemeClr val="dk1"/>
                </a:solidFill>
                <a:effectLst>
                  <a:outerShdw blurRad="38100" dist="38100" dir="2700000" algn="tl">
                    <a:srgbClr val="000000">
                      <a:alpha val="43137"/>
                    </a:srgbClr>
                  </a:outerShdw>
                </a:effectLst>
                <a:uLnTx/>
                <a:uFillTx/>
                <a:latin typeface="+mn-lt"/>
                <a:ea typeface="+mn-ea"/>
                <a:cs typeface="+mn-cs"/>
              </a:rPr>
              <a:t>Збережуваність</a:t>
            </a:r>
            <a:r>
              <a:rPr kumimoji="0" lang="uk-UA" sz="1600" b="0" i="0" u="none" strike="noStrike" kern="1200" cap="none" spc="0" normalizeH="0" baseline="0" noProof="0" dirty="0">
                <a:ln>
                  <a:noFill/>
                </a:ln>
                <a:solidFill>
                  <a:schemeClr val="dk1"/>
                </a:solidFill>
                <a:effectLst/>
                <a:uLnTx/>
                <a:uFillTx/>
                <a:latin typeface="+mn-lt"/>
                <a:ea typeface="+mn-ea"/>
                <a:cs typeface="+mn-cs"/>
              </a:rPr>
              <a:t> – здатність товару підтримувати вихідні кількісні та якісні характеристики без значних втрат протягом певного терміну. </a:t>
            </a:r>
            <a:r>
              <a:rPr kumimoji="0" lang="uk-UA" sz="1600" b="0" i="0" u="none" strike="noStrike" kern="1200" cap="none" spc="0" normalizeH="0" baseline="0" noProof="0" dirty="0" err="1">
                <a:ln>
                  <a:noFill/>
                </a:ln>
                <a:solidFill>
                  <a:schemeClr val="dk1"/>
                </a:solidFill>
                <a:effectLst/>
                <a:uLnTx/>
                <a:uFillTx/>
                <a:latin typeface="+mn-lt"/>
                <a:ea typeface="+mn-ea"/>
                <a:cs typeface="+mn-cs"/>
              </a:rPr>
              <a:t>Збережуваність</a:t>
            </a:r>
            <a:r>
              <a:rPr kumimoji="0" lang="uk-UA" sz="1600" b="0" i="0" u="none" strike="noStrike" kern="1200" cap="none" spc="0" normalizeH="0" baseline="0" noProof="0" dirty="0">
                <a:ln>
                  <a:noFill/>
                </a:ln>
                <a:solidFill>
                  <a:schemeClr val="dk1"/>
                </a:solidFill>
                <a:effectLst/>
                <a:uLnTx/>
                <a:uFillTx/>
                <a:latin typeface="+mn-lt"/>
                <a:ea typeface="+mn-ea"/>
                <a:cs typeface="+mn-cs"/>
              </a:rPr>
              <a:t> притаманна усім споживчим товарам, оскільки зберігання є необхідним етапом будь-якого товароруху. Зберігання розпочинається з моменту випуску готової продукції і триває до утилізації товару.</a:t>
            </a:r>
            <a:endParaRPr kumimoji="0" lang="uk-UA"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8435" name="Заголовок 1"/>
          <p:cNvSpPr>
            <a:spLocks noGrp="1"/>
          </p:cNvSpPr>
          <p:nvPr>
            <p:ph type="title"/>
          </p:nvPr>
        </p:nvSpPr>
        <p:spPr>
          <a:xfrm>
            <a:off x="457200" y="274638"/>
            <a:ext cx="7239000" cy="563562"/>
          </a:xfrm>
        </p:spPr>
        <p:txBody>
          <a:bodyPr vert="horz" wrap="square" lIns="91440" tIns="45720" rIns="91440" bIns="45720" anchor="t" anchorCtr="0"/>
          <a:p>
            <a:pPr eaLnBrk="1" hangingPunct="1"/>
            <a:r>
              <a:rPr lang="uk-UA" altLang="ru-RU" sz="2800" i="1" dirty="0">
                <a:solidFill>
                  <a:schemeClr val="bg1"/>
                </a:solidFill>
              </a:rPr>
              <a:t>Експлуатаційні властивості</a:t>
            </a:r>
            <a:endParaRPr lang="ru-RU" altLang="ru-RU" sz="2800" i="1" dirty="0">
              <a:solidFill>
                <a:schemeClr val="bg1"/>
              </a:solidFill>
              <a:latin typeface="Times New Roman" panose="02020603050405020304" pitchFamily="18" charset="0"/>
              <a:ea typeface="Times New Roman" panose="02020603050405020304" pitchFamily="18" charset="0"/>
            </a:endParaRPr>
          </a:p>
        </p:txBody>
      </p:sp>
      <p:sp>
        <p:nvSpPr>
          <p:cNvPr id="15" name="Стрелка углом 14"/>
          <p:cNvSpPr/>
          <p:nvPr/>
        </p:nvSpPr>
        <p:spPr>
          <a:xfrm rot="10800000" flipH="1">
            <a:off x="457200" y="685800"/>
            <a:ext cx="228600" cy="3124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Скругленный прямоугольник 4"/>
          <p:cNvSpPr/>
          <p:nvPr/>
        </p:nvSpPr>
        <p:spPr>
          <a:xfrm>
            <a:off x="685800" y="645795"/>
            <a:ext cx="8208010" cy="6477635"/>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Ергономічні властивості – </a:t>
            </a:r>
            <a:r>
              <a:rPr kumimoji="0" lang="uk-UA" sz="1800" b="0" i="0" u="none" strike="noStrike" kern="1200" cap="none" spc="0" normalizeH="0" baseline="0" noProof="0" dirty="0">
                <a:ln>
                  <a:noFill/>
                </a:ln>
                <a:solidFill>
                  <a:schemeClr val="dk1"/>
                </a:solidFill>
                <a:effectLst/>
                <a:uLnTx/>
                <a:uFillTx/>
                <a:latin typeface="+mn-lt"/>
                <a:ea typeface="+mn-ea"/>
                <a:cs typeface="+mn-cs"/>
              </a:rPr>
              <a:t>характеризують зручність і комфорт експлуатації виробів на всіх етапах функціонального процесу в системі «людина-товар-середовище». Вони базуються на вивченні комплексу функцій, які виконує людина у процесі життєдіяльності, а також гігієнічних умов експлуатації товару. </a:t>
            </a:r>
            <a:endParaRPr kumimoji="0" lang="uk-UA"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Ергономіка </a:t>
            </a:r>
            <a:r>
              <a:rPr kumimoji="0" lang="uk-UA" sz="1800" b="0" i="0" u="none" strike="noStrike" kern="1200" cap="none" spc="0" normalizeH="0" baseline="0" noProof="0" dirty="0">
                <a:ln>
                  <a:noFill/>
                </a:ln>
                <a:solidFill>
                  <a:schemeClr val="dk1"/>
                </a:solidFill>
                <a:effectLst/>
                <a:uLnTx/>
                <a:uFillTx/>
                <a:latin typeface="+mn-lt"/>
                <a:ea typeface="+mn-ea"/>
                <a:cs typeface="+mn-cs"/>
              </a:rPr>
              <a:t>– наука, що комплексно вивчає людину в конкретних умовах її діяльності з метою оптимізації засобів і процесів праці або експлуатації чи споживання. </a:t>
            </a:r>
            <a:endParaRPr kumimoji="0" lang="uk-UA"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Ергономічні властивості включають наступні показники: </a:t>
            </a:r>
            <a:endParaRPr kumimoji="0" lang="uk-UA"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1" u="none" strike="noStrike" kern="1200" cap="none" spc="0" normalizeH="0" baseline="0" noProof="0" dirty="0">
                <a:ln>
                  <a:noFill/>
                </a:ln>
                <a:solidFill>
                  <a:schemeClr val="dk1"/>
                </a:solidFill>
                <a:effectLst/>
                <a:uLnTx/>
                <a:uFillTx/>
                <a:latin typeface="+mn-lt"/>
                <a:ea typeface="+mn-ea"/>
                <a:cs typeface="+mn-cs"/>
              </a:rPr>
              <a:t>Антропометричні показники </a:t>
            </a:r>
            <a:r>
              <a:rPr kumimoji="0" lang="uk-UA" sz="1800" b="0" i="0" u="none" strike="noStrike" kern="1200" cap="none" spc="0" normalizeH="0" baseline="0" noProof="0" dirty="0">
                <a:ln>
                  <a:noFill/>
                </a:ln>
                <a:solidFill>
                  <a:schemeClr val="dk1"/>
                </a:solidFill>
                <a:effectLst/>
                <a:uLnTx/>
                <a:uFillTx/>
                <a:latin typeface="+mn-lt"/>
                <a:ea typeface="+mn-ea"/>
                <a:cs typeface="+mn-cs"/>
              </a:rPr>
              <a:t>– характеризують відповідність конструкції товару та його елементів формі й масі тіла людини. Це забезпечує зручність використання товару і раціональні витрати енергії людини в системі «людина-товар-середовище». Антропометричні показники мають важливе значення при визначенні якості взуття, одягу, меблів. </a:t>
            </a:r>
            <a:endParaRPr kumimoji="0" lang="uk-UA"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1" u="none" strike="noStrike" kern="1200" cap="none" spc="0" normalizeH="0" baseline="0" noProof="0" dirty="0">
                <a:ln>
                  <a:noFill/>
                </a:ln>
                <a:solidFill>
                  <a:schemeClr val="dk1"/>
                </a:solidFill>
                <a:effectLst/>
                <a:uLnTx/>
                <a:uFillTx/>
                <a:latin typeface="+mn-lt"/>
                <a:ea typeface="+mn-ea"/>
                <a:cs typeface="+mn-cs"/>
              </a:rPr>
              <a:t>Гігієнічні показники </a:t>
            </a:r>
            <a:r>
              <a:rPr kumimoji="0" lang="uk-UA" sz="1800" b="0" i="0" u="none" strike="noStrike" kern="1200" cap="none" spc="0" normalizeH="0" baseline="0" noProof="0" dirty="0">
                <a:ln>
                  <a:noFill/>
                </a:ln>
                <a:solidFill>
                  <a:schemeClr val="dk1"/>
                </a:solidFill>
                <a:effectLst/>
                <a:uLnTx/>
                <a:uFillTx/>
                <a:latin typeface="+mn-lt"/>
                <a:ea typeface="+mn-ea"/>
                <a:cs typeface="+mn-cs"/>
              </a:rPr>
              <a:t>залежать від здатності товару до забруднення, легкості чищення, здатності товару до миття, прання. </a:t>
            </a:r>
            <a:endParaRPr kumimoji="0" lang="uk-UA"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1" u="none" strike="noStrike" kern="1200" cap="none" spc="0" normalizeH="0" baseline="0" noProof="0" dirty="0">
                <a:ln>
                  <a:noFill/>
                </a:ln>
                <a:solidFill>
                  <a:schemeClr val="dk1"/>
                </a:solidFill>
                <a:effectLst/>
                <a:uLnTx/>
                <a:uFillTx/>
                <a:latin typeface="+mn-lt"/>
                <a:ea typeface="+mn-ea"/>
                <a:cs typeface="+mn-cs"/>
              </a:rPr>
              <a:t>Психофізіологічні показники </a:t>
            </a:r>
            <a:r>
              <a:rPr kumimoji="0" lang="uk-UA" sz="1800" b="0" i="0" u="none" strike="noStrike" kern="1200" cap="none" spc="0" normalizeH="0" baseline="0" noProof="0" dirty="0">
                <a:ln>
                  <a:noFill/>
                </a:ln>
                <a:solidFill>
                  <a:schemeClr val="dk1"/>
                </a:solidFill>
                <a:effectLst/>
                <a:uLnTx/>
                <a:uFillTx/>
                <a:latin typeface="+mn-lt"/>
                <a:ea typeface="+mn-ea"/>
                <a:cs typeface="+mn-cs"/>
              </a:rPr>
              <a:t>характеризують здатність товарів задовольняти психологічний комфорт від використання товарів. </a:t>
            </a:r>
            <a:endParaRPr kumimoji="0" lang="uk-UA"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Показниками психофізіологічних властивостей є: зручність використання; комфорт використання товарів.</a:t>
            </a:r>
            <a:endParaRPr kumimoji="0" lang="uk-UA" sz="1800" b="0" i="0" u="none" strike="noStrike" kern="1200" cap="none" spc="0" normalizeH="0" baseline="0" noProof="0" dirty="0">
              <a:ln>
                <a:noFill/>
              </a:ln>
              <a:solidFill>
                <a:schemeClr val="dk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19459" name="Заголовок 1"/>
          <p:cNvSpPr>
            <a:spLocks noGrp="1"/>
          </p:cNvSpPr>
          <p:nvPr>
            <p:ph type="title"/>
          </p:nvPr>
        </p:nvSpPr>
        <p:spPr>
          <a:xfrm>
            <a:off x="457200" y="198438"/>
            <a:ext cx="7239000" cy="563562"/>
          </a:xfrm>
        </p:spPr>
        <p:txBody>
          <a:bodyPr vert="horz" wrap="square" lIns="91440" tIns="45720" rIns="91440" bIns="45720" anchor="t" anchorCtr="0"/>
          <a:p>
            <a:pPr eaLnBrk="1" hangingPunct="1"/>
            <a:r>
              <a:rPr lang="uk-UA" altLang="ru-RU" sz="2800" i="1" dirty="0">
                <a:solidFill>
                  <a:schemeClr val="bg1"/>
                </a:solidFill>
              </a:rPr>
              <a:t>Ергономічні властивості</a:t>
            </a:r>
            <a:endParaRPr lang="ru-RU" altLang="ru-RU" sz="2800" i="1" dirty="0">
              <a:solidFill>
                <a:schemeClr val="bg1"/>
              </a:solidFill>
              <a:latin typeface="Times New Roman" panose="02020603050405020304" pitchFamily="18" charset="0"/>
              <a:ea typeface="Times New Roman" panose="02020603050405020304" pitchFamily="18" charset="0"/>
            </a:endParaRPr>
          </a:p>
        </p:txBody>
      </p:sp>
      <p:sp>
        <p:nvSpPr>
          <p:cNvPr id="15" name="Стрелка углом 14"/>
          <p:cNvSpPr/>
          <p:nvPr/>
        </p:nvSpPr>
        <p:spPr>
          <a:xfrm rot="10800000" flipH="1">
            <a:off x="457200" y="685800"/>
            <a:ext cx="228600" cy="3124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Скругленный прямоугольник 4"/>
          <p:cNvSpPr/>
          <p:nvPr/>
        </p:nvSpPr>
        <p:spPr>
          <a:xfrm>
            <a:off x="609600" y="838200"/>
            <a:ext cx="8305800" cy="60198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1" i="1" u="none" strike="noStrike" kern="1200" cap="none" spc="0" normalizeH="0" baseline="0" noProof="0" dirty="0">
                <a:ln>
                  <a:noFill/>
                </a:ln>
                <a:solidFill>
                  <a:schemeClr val="dk1"/>
                </a:solidFill>
                <a:effectLst/>
                <a:uLnTx/>
                <a:uFillTx/>
                <a:latin typeface="+mn-lt"/>
                <a:ea typeface="+mn-ea"/>
                <a:cs typeface="+mn-cs"/>
              </a:rPr>
              <a:t>Естетичні властивості</a:t>
            </a:r>
            <a:r>
              <a:rPr kumimoji="0" lang="uk-UA" sz="1600" b="1" i="0" u="none" strike="noStrike" kern="1200" cap="none" spc="0" normalizeH="0" baseline="0" noProof="0" dirty="0">
                <a:ln>
                  <a:noFill/>
                </a:ln>
                <a:solidFill>
                  <a:schemeClr val="dk1"/>
                </a:solidFill>
                <a:effectLst/>
                <a:uLnTx/>
                <a:uFillTx/>
                <a:latin typeface="+mn-lt"/>
                <a:ea typeface="+mn-ea"/>
                <a:cs typeface="+mn-cs"/>
              </a:rPr>
              <a:t> </a:t>
            </a:r>
            <a:r>
              <a:rPr kumimoji="0" lang="uk-UA" sz="1600" b="0" i="0" u="none" strike="noStrike" kern="1200" cap="none" spc="0" normalizeH="0" baseline="0" noProof="0" dirty="0">
                <a:ln>
                  <a:noFill/>
                </a:ln>
                <a:solidFill>
                  <a:schemeClr val="dk1"/>
                </a:solidFill>
                <a:effectLst/>
                <a:uLnTx/>
                <a:uFillTx/>
                <a:latin typeface="+mn-lt"/>
                <a:ea typeface="+mn-ea"/>
                <a:cs typeface="+mn-cs"/>
              </a:rPr>
              <a:t>– характеризують інформаційну виразність, раціональність форми, цілісність композиції, здатність виробів виражати їхню соціально-культурну значущість, ступінь корисності та технічного удосконалення і стабільність товарного вигляду. </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dk1"/>
                </a:solidFill>
                <a:effectLst/>
                <a:uLnTx/>
                <a:uFillTx/>
                <a:latin typeface="+mn-lt"/>
                <a:ea typeface="+mn-ea"/>
                <a:cs typeface="+mn-cs"/>
              </a:rPr>
              <a:t>До показників, які характеризують естетичний рівень виробів, належать: зовнішній (товарний) вигляд; цілісність композиції; дизайн, мода, стиль; інформаційна виразність; майстерність виконання.</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Зовнішній вигляд</a:t>
            </a:r>
            <a:r>
              <a:rPr kumimoji="0" lang="uk-UA" sz="1600" b="0" i="0" u="none" strike="noStrike" kern="1200" cap="none" spc="0" normalizeH="0" baseline="0" noProof="0" dirty="0">
                <a:ln>
                  <a:noFill/>
                </a:ln>
                <a:solidFill>
                  <a:schemeClr val="dk1"/>
                </a:solidFill>
                <a:effectLst/>
                <a:uLnTx/>
                <a:uFillTx/>
                <a:latin typeface="+mn-lt"/>
                <a:ea typeface="+mn-ea"/>
                <a:cs typeface="+mn-cs"/>
              </a:rPr>
              <a:t> – комплексний показник, який включає форму, колір, стан поверхні товарів в упаковці.</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Форма </a:t>
            </a:r>
            <a:r>
              <a:rPr kumimoji="0" lang="uk-UA" sz="1600" b="0" i="0" u="none" strike="noStrike" kern="1200" cap="none" spc="0" normalizeH="0" baseline="0" noProof="0" dirty="0">
                <a:ln>
                  <a:noFill/>
                </a:ln>
                <a:solidFill>
                  <a:schemeClr val="dk1"/>
                </a:solidFill>
                <a:effectLst/>
                <a:uLnTx/>
                <a:uFillTx/>
                <a:latin typeface="+mn-lt"/>
                <a:ea typeface="+mn-ea"/>
                <a:cs typeface="+mn-cs"/>
              </a:rPr>
              <a:t>характеризується геометричними параметрами. На сприйняття форми велике значення та вплив справляє співвідношення розмірів. </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Колір</a:t>
            </a:r>
            <a:r>
              <a:rPr kumimoji="0" lang="uk-UA" sz="1600" b="0" i="0" u="none" strike="noStrike" kern="1200" cap="none" spc="0" normalizeH="0" baseline="0" noProof="0" dirty="0">
                <a:ln>
                  <a:noFill/>
                </a:ln>
                <a:solidFill>
                  <a:schemeClr val="dk1"/>
                </a:solidFill>
                <a:effectLst/>
                <a:uLnTx/>
                <a:uFillTx/>
                <a:latin typeface="+mn-lt"/>
                <a:ea typeface="+mn-ea"/>
                <a:cs typeface="+mn-cs"/>
              </a:rPr>
              <a:t> визначається світловими хвилями певної довжини, що сприймає око людини. </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Стан поверхні</a:t>
            </a:r>
            <a:r>
              <a:rPr kumimoji="0" lang="uk-UA" sz="1600" b="0" i="0" u="none" strike="noStrike" kern="1200" cap="none" spc="0" normalizeH="0" baseline="0" noProof="0" dirty="0">
                <a:ln>
                  <a:noFill/>
                </a:ln>
                <a:solidFill>
                  <a:schemeClr val="dk1"/>
                </a:solidFill>
                <a:effectLst/>
                <a:uLnTx/>
                <a:uFillTx/>
                <a:latin typeface="+mn-lt"/>
                <a:ea typeface="+mn-ea"/>
                <a:cs typeface="+mn-cs"/>
              </a:rPr>
              <a:t> залежить від складу і структури речовин або матеріалів, що входять у товари чи упаковку. </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Цілісність композиції</a:t>
            </a:r>
            <a:r>
              <a:rPr kumimoji="0" lang="uk-UA" sz="1600" b="0" i="0" u="none" strike="noStrike" kern="1200" cap="none" spc="0" normalizeH="0" baseline="0" noProof="0" dirty="0">
                <a:ln>
                  <a:noFill/>
                </a:ln>
                <a:solidFill>
                  <a:schemeClr val="dk1"/>
                </a:solidFill>
                <a:effectLst/>
                <a:uLnTx/>
                <a:uFillTx/>
                <a:latin typeface="+mn-lt"/>
                <a:ea typeface="+mn-ea"/>
                <a:cs typeface="+mn-cs"/>
              </a:rPr>
              <a:t> відображає раціональний взаємозв’язок зовнішніх ознак з внутрішньою структурою, підпорядковує головним елементам другорядні, цільність стильового рішення всіх частин виробу. </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Дизайн </a:t>
            </a:r>
            <a:r>
              <a:rPr kumimoji="0" lang="uk-UA" sz="1600" b="0" i="0" u="none" strike="noStrike" kern="1200" cap="none" spc="0" normalizeH="0" baseline="0" noProof="0" dirty="0">
                <a:ln>
                  <a:noFill/>
                </a:ln>
                <a:solidFill>
                  <a:schemeClr val="dk1"/>
                </a:solidFill>
                <a:effectLst/>
                <a:uLnTx/>
                <a:uFillTx/>
                <a:latin typeface="+mn-lt"/>
                <a:ea typeface="+mn-ea"/>
                <a:cs typeface="+mn-cs"/>
              </a:rPr>
              <a:t>– художнє конструювання товарів, в яких раціонально поєднано зовнішній вигляд з функціональними й ергономічними показниками. </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20483" name="Заголовок 1"/>
          <p:cNvSpPr>
            <a:spLocks noGrp="1"/>
          </p:cNvSpPr>
          <p:nvPr>
            <p:ph type="title"/>
          </p:nvPr>
        </p:nvSpPr>
        <p:spPr>
          <a:xfrm>
            <a:off x="457200" y="274638"/>
            <a:ext cx="7239000" cy="563562"/>
          </a:xfrm>
        </p:spPr>
        <p:txBody>
          <a:bodyPr vert="horz" wrap="square" lIns="91440" tIns="45720" rIns="91440" bIns="45720" anchor="t" anchorCtr="0"/>
          <a:p>
            <a:pPr eaLnBrk="1" hangingPunct="1"/>
            <a:r>
              <a:rPr lang="uk-UA" altLang="ru-RU" sz="2800" i="1" dirty="0">
                <a:solidFill>
                  <a:schemeClr val="bg1"/>
                </a:solidFill>
              </a:rPr>
              <a:t>Естетичні властивості</a:t>
            </a:r>
            <a:endParaRPr lang="ru-RU" altLang="ru-RU" sz="2800" i="1" dirty="0">
              <a:solidFill>
                <a:schemeClr val="bg1"/>
              </a:solidFill>
              <a:latin typeface="Times New Roman" panose="02020603050405020304" pitchFamily="18" charset="0"/>
              <a:ea typeface="Times New Roman" panose="02020603050405020304" pitchFamily="18" charset="0"/>
            </a:endParaRPr>
          </a:p>
        </p:txBody>
      </p:sp>
      <p:sp>
        <p:nvSpPr>
          <p:cNvPr id="15" name="Стрелка углом 14"/>
          <p:cNvSpPr/>
          <p:nvPr/>
        </p:nvSpPr>
        <p:spPr>
          <a:xfrm rot="10800000" flipH="1">
            <a:off x="457200" y="685800"/>
            <a:ext cx="228600" cy="3124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Скругленный прямоугольник 4"/>
          <p:cNvSpPr/>
          <p:nvPr/>
        </p:nvSpPr>
        <p:spPr>
          <a:xfrm>
            <a:off x="558800" y="838200"/>
            <a:ext cx="8305800" cy="60198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20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20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Екологічні властивості – </a:t>
            </a:r>
            <a:r>
              <a:rPr kumimoji="0" lang="uk-UA" sz="1800" b="0" i="0" u="none" strike="noStrike" kern="1200" cap="none" spc="0" normalizeH="0" baseline="0" noProof="0" dirty="0">
                <a:ln>
                  <a:noFill/>
                </a:ln>
                <a:solidFill>
                  <a:schemeClr val="dk1"/>
                </a:solidFill>
                <a:effectLst/>
                <a:uLnTx/>
                <a:uFillTx/>
                <a:latin typeface="+mn-lt"/>
                <a:ea typeface="+mn-ea"/>
                <a:cs typeface="+mn-cs"/>
              </a:rPr>
              <a:t>здатність товарів не справляти шкідливої дії на зовнішнє середовище під час експлуатації або споживання.</a:t>
            </a:r>
            <a:endParaRPr kumimoji="0" lang="uk-UA"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Забруднення зовнішнього середовища все більше ставить існування суспільства на межу катастрофи. За цих умов підвищується ступінь значення екологічних властивостей товарів. Проте в чинних нормативних документах рідко трапляються показники екологічних властивостей товарів, хоча чимало споживних товарів мають такі властивості.</a:t>
            </a:r>
            <a:endParaRPr kumimoji="0" lang="uk-UA"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Наприклад, показниками екологічних властивостей автомобілів може бути вміст шкідливих речовин у вихлопних газах; для тканин і одягу – міцність забарвлення, барвників; для порошкоподібних товарів (крохмалю, борошна, цементу, крейди, пральних порошків) – надійність транспортної тари або упаковки, які повинні застерігати від розпорошування.</a:t>
            </a:r>
            <a:endParaRPr kumimoji="0" lang="uk-UA"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Оцінюючи кількість шкідливих речовин, які можуть виділятися в навколишнє середовище при експлуатації товарів, необхідно враховувати норми, передбачені стандартами та іншими нормативними документами</a:t>
            </a:r>
            <a:r>
              <a:rPr kumimoji="0" lang="uk-UA" sz="1800" b="1" i="1" u="none" strike="noStrike" kern="1200" cap="none" spc="0" normalizeH="0" baseline="0" noProof="0" dirty="0">
                <a:ln>
                  <a:noFill/>
                </a:ln>
                <a:solidFill>
                  <a:schemeClr val="dk1"/>
                </a:solidFill>
                <a:effectLst/>
                <a:uLnTx/>
                <a:uFillTx/>
                <a:latin typeface="+mn-lt"/>
                <a:ea typeface="+mn-ea"/>
                <a:cs typeface="+mn-cs"/>
              </a:rPr>
              <a:t>.</a:t>
            </a:r>
            <a:endParaRPr kumimoji="0" lang="ru-RU" sz="1800" b="0" i="0" u="none" strike="noStrike" kern="1200" cap="none" spc="0" normalizeH="0" baseline="0" noProof="0" dirty="0">
              <a:ln>
                <a:noFill/>
              </a:ln>
              <a:solidFill>
                <a:schemeClr val="dk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uk-UA" sz="20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2000" b="0" i="0" u="none" strike="noStrike" kern="1200" cap="none" spc="0" normalizeH="0" baseline="0" noProof="0" dirty="0">
              <a:ln>
                <a:noFill/>
              </a:ln>
              <a:solidFill>
                <a:schemeClr val="bg1"/>
              </a:solidFill>
              <a:effectLst/>
              <a:uLnTx/>
              <a:uFillTx/>
              <a:latin typeface="+mn-lt"/>
              <a:ea typeface="+mn-ea"/>
              <a:cs typeface="+mn-cs"/>
            </a:endParaRPr>
          </a:p>
        </p:txBody>
      </p:sp>
      <p:sp>
        <p:nvSpPr>
          <p:cNvPr id="21507" name="Заголовок 1"/>
          <p:cNvSpPr>
            <a:spLocks noGrp="1"/>
          </p:cNvSpPr>
          <p:nvPr>
            <p:ph type="title"/>
          </p:nvPr>
        </p:nvSpPr>
        <p:spPr>
          <a:xfrm>
            <a:off x="457200" y="274638"/>
            <a:ext cx="7239000" cy="563562"/>
          </a:xfrm>
        </p:spPr>
        <p:txBody>
          <a:bodyPr vert="horz" wrap="square" lIns="91440" tIns="45720" rIns="91440" bIns="45720" anchor="t" anchorCtr="0"/>
          <a:p>
            <a:pPr eaLnBrk="1" hangingPunct="1"/>
            <a:r>
              <a:rPr lang="uk-UA" altLang="ru-RU" sz="2800" i="1" dirty="0">
                <a:solidFill>
                  <a:schemeClr val="bg1"/>
                </a:solidFill>
              </a:rPr>
              <a:t>Екологічні властивості</a:t>
            </a:r>
            <a:endParaRPr lang="ru-RU" altLang="ru-RU" sz="2800" i="1" dirty="0">
              <a:solidFill>
                <a:schemeClr val="bg1"/>
              </a:solidFill>
              <a:latin typeface="Times New Roman" panose="02020603050405020304" pitchFamily="18" charset="0"/>
              <a:ea typeface="Times New Roman" panose="02020603050405020304" pitchFamily="18" charset="0"/>
            </a:endParaRPr>
          </a:p>
        </p:txBody>
      </p:sp>
      <p:sp>
        <p:nvSpPr>
          <p:cNvPr id="15" name="Стрелка углом 14"/>
          <p:cNvSpPr/>
          <p:nvPr/>
        </p:nvSpPr>
        <p:spPr>
          <a:xfrm rot="10800000" flipH="1">
            <a:off x="457200" y="685800"/>
            <a:ext cx="228600" cy="3124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Скругленный прямоугольник 4"/>
          <p:cNvSpPr/>
          <p:nvPr/>
        </p:nvSpPr>
        <p:spPr>
          <a:xfrm>
            <a:off x="609600" y="685800"/>
            <a:ext cx="8305800" cy="61722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7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7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1" i="1" u="none" strike="noStrike" kern="1200" cap="none" spc="0" normalizeH="0" baseline="0" noProof="0" dirty="0">
                <a:ln>
                  <a:noFill/>
                </a:ln>
                <a:solidFill>
                  <a:schemeClr val="dk1"/>
                </a:solidFill>
                <a:effectLst/>
                <a:uLnTx/>
                <a:uFillTx/>
                <a:latin typeface="+mn-lt"/>
                <a:ea typeface="+mn-ea"/>
                <a:cs typeface="+mn-cs"/>
              </a:rPr>
              <a:t>Безпека</a:t>
            </a:r>
            <a:r>
              <a:rPr kumimoji="0" lang="uk-UA" sz="1600" b="0" i="1" u="none" strike="noStrike" kern="1200" cap="none" spc="0" normalizeH="0" baseline="0" noProof="0" dirty="0">
                <a:ln>
                  <a:noFill/>
                </a:ln>
                <a:solidFill>
                  <a:schemeClr val="dk1"/>
                </a:solidFill>
                <a:effectLst/>
                <a:uLnTx/>
                <a:uFillTx/>
                <a:latin typeface="+mn-lt"/>
                <a:ea typeface="+mn-ea"/>
                <a:cs typeface="+mn-cs"/>
              </a:rPr>
              <a:t> </a:t>
            </a:r>
            <a:r>
              <a:rPr kumimoji="0" lang="uk-UA" sz="1600" b="0" i="0" u="none" strike="noStrike" kern="1200" cap="none" spc="0" normalizeH="0" baseline="0" noProof="0" dirty="0">
                <a:ln>
                  <a:noFill/>
                </a:ln>
                <a:solidFill>
                  <a:schemeClr val="dk1"/>
                </a:solidFill>
                <a:effectLst/>
                <a:uLnTx/>
                <a:uFillTx/>
                <a:latin typeface="+mn-lt"/>
                <a:ea typeface="+mn-ea"/>
                <a:cs typeface="+mn-cs"/>
              </a:rPr>
              <a:t>– стан, за якого ризик шкідливості або збитку обмежений допустимим рівнем. Щодо якості споживчих товарів безпека може бути визначена як відсутність допустимого ризику для життя, здоров</a:t>
            </a:r>
            <a:r>
              <a:rPr kumimoji="0" lang="ru-RU" sz="1600" b="0" i="0" u="none" strike="noStrike" kern="1200" cap="none" spc="0" normalizeH="0" baseline="0" noProof="0" dirty="0">
                <a:ln>
                  <a:noFill/>
                </a:ln>
                <a:solidFill>
                  <a:schemeClr val="dk1"/>
                </a:solidFill>
                <a:effectLst/>
                <a:uLnTx/>
                <a:uFillTx/>
                <a:latin typeface="+mn-lt"/>
                <a:ea typeface="+mn-ea"/>
                <a:cs typeface="+mn-cs"/>
              </a:rPr>
              <a:t>’</a:t>
            </a:r>
            <a:r>
              <a:rPr kumimoji="0" lang="uk-UA" sz="1600" b="0" i="0" u="none" strike="noStrike" kern="1200" cap="none" spc="0" normalizeH="0" baseline="0" noProof="0" dirty="0">
                <a:ln>
                  <a:noFill/>
                </a:ln>
                <a:solidFill>
                  <a:schemeClr val="dk1"/>
                </a:solidFill>
                <a:effectLst/>
                <a:uLnTx/>
                <a:uFillTx/>
                <a:latin typeface="+mn-lt"/>
                <a:ea typeface="+mn-ea"/>
                <a:cs typeface="+mn-cs"/>
              </a:rPr>
              <a:t>я та майна споживачів у процесі експлуатації або споживання товарів.</a:t>
            </a:r>
            <a:endParaRPr kumimoji="0" lang="uk-UA"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Хімічна безпека</a:t>
            </a:r>
            <a:r>
              <a:rPr kumimoji="0" lang="uk-UA" sz="1600" b="0" i="0" u="none" strike="noStrike" kern="1200" cap="none" spc="0" normalizeH="0" baseline="0" noProof="0" dirty="0">
                <a:ln>
                  <a:noFill/>
                </a:ln>
                <a:solidFill>
                  <a:schemeClr val="dk1"/>
                </a:solidFill>
                <a:effectLst/>
                <a:uLnTx/>
                <a:uFillTx/>
                <a:latin typeface="+mn-lt"/>
                <a:ea typeface="+mn-ea"/>
                <a:cs typeface="+mn-cs"/>
              </a:rPr>
              <a:t> – відсутність недопустимого ризику, який може бути нанесений токсичними речовинами життю, здоров’ю і майну споживача.</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Радіаційна безпека</a:t>
            </a:r>
            <a:r>
              <a:rPr kumimoji="0" lang="uk-UA" sz="1600" b="0" i="0" u="none" strike="noStrike" kern="1200" cap="none" spc="0" normalizeH="0" baseline="0" noProof="0" dirty="0">
                <a:ln>
                  <a:noFill/>
                </a:ln>
                <a:solidFill>
                  <a:schemeClr val="dk1"/>
                </a:solidFill>
                <a:effectLst/>
                <a:uLnTx/>
                <a:uFillTx/>
                <a:latin typeface="+mn-lt"/>
                <a:ea typeface="+mn-ea"/>
                <a:cs typeface="+mn-cs"/>
              </a:rPr>
              <a:t> – відсутність недопустимого ризику для життя, здоров’я або майна споживача радіоактивними елементами (ізотопами) або іонізуючим випромінюванням цих елементів.</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Механічна безпека</a:t>
            </a:r>
            <a:r>
              <a:rPr kumimoji="0" lang="uk-UA" sz="1600" b="0" i="0" u="none" strike="noStrike" kern="1200" cap="none" spc="0" normalizeH="0" baseline="0" noProof="0" dirty="0">
                <a:ln>
                  <a:noFill/>
                </a:ln>
                <a:solidFill>
                  <a:schemeClr val="dk1"/>
                </a:solidFill>
                <a:effectLst/>
                <a:uLnTx/>
                <a:uFillTx/>
                <a:latin typeface="+mn-lt"/>
                <a:ea typeface="+mn-ea"/>
                <a:cs typeface="+mn-cs"/>
              </a:rPr>
              <a:t> – відсутність недопустимого ризику для життя, здоров’я та майна споживачів, що може статися внаслідок різних механічних пошкоджень (ударів, тертя, проколів, деформації і т.п.).</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Електрична, магнітна й електромагнітна безпека</a:t>
            </a:r>
            <a:r>
              <a:rPr kumimoji="0" lang="uk-UA" sz="1600" b="0" i="0" u="none" strike="noStrike" kern="1200" cap="none" spc="0" normalizeH="0" baseline="0" noProof="0" dirty="0">
                <a:ln>
                  <a:noFill/>
                </a:ln>
                <a:solidFill>
                  <a:schemeClr val="dk1"/>
                </a:solidFill>
                <a:effectLst/>
                <a:uLnTx/>
                <a:uFillTx/>
                <a:latin typeface="+mn-lt"/>
                <a:ea typeface="+mn-ea"/>
                <a:cs typeface="+mn-cs"/>
              </a:rPr>
              <a:t> – відсутність недопустимого ризику, який може виникнути внаслідок дії електричних, магнітних і електромагнітних полів під час експлуатації складних технічних товарів.</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Термічна безпека</a:t>
            </a:r>
            <a:r>
              <a:rPr kumimoji="0" lang="uk-UA" sz="1600" b="0" i="0" u="none" strike="noStrike" kern="1200" cap="none" spc="0" normalizeH="0" baseline="0" noProof="0" dirty="0">
                <a:ln>
                  <a:noFill/>
                </a:ln>
                <a:solidFill>
                  <a:schemeClr val="dk1"/>
                </a:solidFill>
                <a:effectLst/>
                <a:uLnTx/>
                <a:uFillTx/>
                <a:latin typeface="+mn-lt"/>
                <a:ea typeface="+mn-ea"/>
                <a:cs typeface="+mn-cs"/>
              </a:rPr>
              <a:t> – відсутність недопустимого ризику, нанесеного споживачеві дією високих температур при експлуатації товарів.</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Санітарно-гігієнічна безпека</a:t>
            </a:r>
            <a:r>
              <a:rPr kumimoji="0" lang="uk-UA" sz="1600" b="0" i="0" u="none" strike="noStrike" kern="1200" cap="none" spc="0" normalizeH="0" baseline="0" noProof="0" dirty="0">
                <a:ln>
                  <a:noFill/>
                </a:ln>
                <a:solidFill>
                  <a:schemeClr val="dk1"/>
                </a:solidFill>
                <a:effectLst/>
                <a:uLnTx/>
                <a:uFillTx/>
                <a:latin typeface="+mn-lt"/>
                <a:ea typeface="+mn-ea"/>
                <a:cs typeface="+mn-cs"/>
              </a:rPr>
              <a:t> – відсутність недопустимого ризику, який може виникати при різного роду </a:t>
            </a:r>
            <a:r>
              <a:rPr kumimoji="0" lang="uk-UA" sz="1600" b="0" i="0" u="none" strike="noStrike" kern="1200" cap="none" spc="0" normalizeH="0" baseline="0" noProof="0" dirty="0" err="1">
                <a:ln>
                  <a:noFill/>
                </a:ln>
                <a:solidFill>
                  <a:schemeClr val="dk1"/>
                </a:solidFill>
                <a:effectLst/>
                <a:uLnTx/>
                <a:uFillTx/>
                <a:latin typeface="+mn-lt"/>
                <a:ea typeface="+mn-ea"/>
                <a:cs typeface="+mn-cs"/>
              </a:rPr>
              <a:t>біопошкодженнях</a:t>
            </a:r>
            <a:r>
              <a:rPr kumimoji="0" lang="uk-UA" sz="1600" b="0" i="0" u="none" strike="noStrike" kern="1200" cap="none" spc="0" normalizeH="0" baseline="0" noProof="0" dirty="0">
                <a:ln>
                  <a:noFill/>
                </a:ln>
                <a:solidFill>
                  <a:schemeClr val="dk1"/>
                </a:solidFill>
                <a:effectLst/>
                <a:uLnTx/>
                <a:uFillTx/>
                <a:latin typeface="+mn-lt"/>
                <a:ea typeface="+mn-ea"/>
                <a:cs typeface="+mn-cs"/>
              </a:rPr>
              <a:t> споживних товарів.</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Протипожежна безпека</a:t>
            </a:r>
            <a:r>
              <a:rPr kumimoji="0" lang="uk-UA" sz="1600" b="0" i="0" u="none" strike="noStrike" kern="1200" cap="none" spc="0" normalizeH="0" baseline="0" noProof="0" dirty="0">
                <a:ln>
                  <a:noFill/>
                </a:ln>
                <a:solidFill>
                  <a:schemeClr val="dk1"/>
                </a:solidFill>
                <a:effectLst/>
                <a:uLnTx/>
                <a:uFillTx/>
                <a:latin typeface="+mn-lt"/>
                <a:ea typeface="+mn-ea"/>
                <a:cs typeface="+mn-cs"/>
              </a:rPr>
              <a:t> – відсутність недопустимого ризику для життя, здоров’я та майна споживачів при зберіганні й експлуатації товарів у результаті їх згоряння або самозаймання. </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endParaRPr kumimoji="0" lang="uk-UA" sz="17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1700" b="0" i="0" u="none" strike="noStrike" kern="1200" cap="none" spc="0" normalizeH="0" baseline="0" noProof="0" dirty="0">
              <a:ln>
                <a:noFill/>
              </a:ln>
              <a:solidFill>
                <a:schemeClr val="bg1"/>
              </a:solidFill>
              <a:effectLst/>
              <a:uLnTx/>
              <a:uFillTx/>
              <a:latin typeface="+mn-lt"/>
              <a:ea typeface="+mn-ea"/>
              <a:cs typeface="+mn-cs"/>
            </a:endParaRPr>
          </a:p>
        </p:txBody>
      </p:sp>
      <p:sp>
        <p:nvSpPr>
          <p:cNvPr id="22531" name="Заголовок 1"/>
          <p:cNvSpPr>
            <a:spLocks noGrp="1"/>
          </p:cNvSpPr>
          <p:nvPr>
            <p:ph type="title"/>
          </p:nvPr>
        </p:nvSpPr>
        <p:spPr>
          <a:xfrm>
            <a:off x="457200" y="274638"/>
            <a:ext cx="7239000" cy="563562"/>
          </a:xfrm>
        </p:spPr>
        <p:txBody>
          <a:bodyPr vert="horz" wrap="square" lIns="91440" tIns="45720" rIns="91440" bIns="45720" anchor="t" anchorCtr="0"/>
          <a:p>
            <a:pPr eaLnBrk="1" hangingPunct="1"/>
            <a:r>
              <a:rPr lang="uk-UA" altLang="ru-RU" sz="2800" i="1" dirty="0">
                <a:solidFill>
                  <a:schemeClr val="bg1"/>
                </a:solidFill>
              </a:rPr>
              <a:t>Властивості безпеки</a:t>
            </a:r>
            <a:endParaRPr lang="ru-RU" altLang="ru-RU" sz="2800" i="1" dirty="0">
              <a:solidFill>
                <a:schemeClr val="bg1"/>
              </a:solidFill>
              <a:latin typeface="Times New Roman" panose="02020603050405020304" pitchFamily="18" charset="0"/>
              <a:ea typeface="Times New Roman" panose="02020603050405020304" pitchFamily="18" charset="0"/>
            </a:endParaRPr>
          </a:p>
        </p:txBody>
      </p:sp>
      <p:sp>
        <p:nvSpPr>
          <p:cNvPr id="15" name="Стрелка углом 14"/>
          <p:cNvSpPr/>
          <p:nvPr/>
        </p:nvSpPr>
        <p:spPr>
          <a:xfrm rot="10800000" flipH="1">
            <a:off x="457200" y="685800"/>
            <a:ext cx="228600" cy="3124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Скругленный прямоугольник 5"/>
          <p:cNvSpPr/>
          <p:nvPr/>
        </p:nvSpPr>
        <p:spPr>
          <a:xfrm>
            <a:off x="762000" y="152400"/>
            <a:ext cx="8153400" cy="533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Споживні властивості товарів</a:t>
            </a:r>
            <a:endParaRPr kumimoji="0" lang="ru-RU"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Скругленный прямоугольник 6"/>
          <p:cNvSpPr/>
          <p:nvPr/>
        </p:nvSpPr>
        <p:spPr>
          <a:xfrm>
            <a:off x="914400" y="838200"/>
            <a:ext cx="8077200" cy="838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b="1" i="1" dirty="0">
                <a:solidFill>
                  <a:schemeClr val="bg1"/>
                </a:solidFill>
                <a:latin typeface="Century Gothic" panose="020B0502020202020204" pitchFamily="34" charset="0"/>
                <a:cs typeface="Times New Roman" panose="02020603050405020304" pitchFamily="18" charset="0"/>
              </a:rPr>
              <a:t>Функціональні властивості </a:t>
            </a:r>
            <a:r>
              <a:rPr lang="uk-UA" altLang="x-none" sz="1600" dirty="0">
                <a:solidFill>
                  <a:schemeClr val="bg1"/>
                </a:solidFill>
                <a:latin typeface="Century Gothic" panose="020B0502020202020204" pitchFamily="34" charset="0"/>
                <a:cs typeface="Times New Roman" panose="02020603050405020304" pitchFamily="18" charset="0"/>
              </a:rPr>
              <a:t>– обумовлюють використання виробів за призначенням як предмета споживання, тобто характеризують здатність товарів виконувати їхні основні функції та задовольняти певні потреби людини.</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8" name="Скругленный прямоугольник 7"/>
          <p:cNvSpPr/>
          <p:nvPr/>
        </p:nvSpPr>
        <p:spPr>
          <a:xfrm>
            <a:off x="914400" y="1752600"/>
            <a:ext cx="8077200" cy="60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b="1" i="1" dirty="0">
                <a:solidFill>
                  <a:srgbClr val="000000"/>
                </a:solidFill>
                <a:latin typeface="Century Gothic" panose="020B0502020202020204" pitchFamily="34" charset="0"/>
                <a:cs typeface="Times New Roman" panose="02020603050405020304" pitchFamily="18" charset="0"/>
              </a:rPr>
              <a:t>Властивості соціального призначення </a:t>
            </a:r>
            <a:r>
              <a:rPr lang="uk-UA" altLang="x-none" sz="1600" dirty="0">
                <a:solidFill>
                  <a:srgbClr val="000000"/>
                </a:solidFill>
                <a:latin typeface="Century Gothic" panose="020B0502020202020204" pitchFamily="34" charset="0"/>
                <a:cs typeface="Times New Roman" panose="02020603050405020304" pitchFamily="18" charset="0"/>
              </a:rPr>
              <a:t>– здатність товарів задовольняти індивідуальні або суспільні соціальні потреби.</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9" name="Скругленный прямоугольник 8"/>
          <p:cNvSpPr/>
          <p:nvPr/>
        </p:nvSpPr>
        <p:spPr>
          <a:xfrm>
            <a:off x="914400" y="2438400"/>
            <a:ext cx="8077200" cy="838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b="1" i="1" dirty="0">
                <a:solidFill>
                  <a:schemeClr val="bg1"/>
                </a:solidFill>
                <a:latin typeface="Century Gothic" panose="020B0502020202020204" pitchFamily="34" charset="0"/>
                <a:cs typeface="Times New Roman" panose="02020603050405020304" pitchFamily="18" charset="0"/>
              </a:rPr>
              <a:t>Експлуатаційні властивості </a:t>
            </a:r>
            <a:r>
              <a:rPr lang="uk-UA" altLang="x-none" sz="1600" dirty="0">
                <a:solidFill>
                  <a:schemeClr val="bg1"/>
                </a:solidFill>
                <a:latin typeface="Century Gothic" panose="020B0502020202020204" pitchFamily="34" charset="0"/>
                <a:cs typeface="Times New Roman" panose="02020603050405020304" pitchFamily="18" charset="0"/>
              </a:rPr>
              <a:t>– характеризують поведінку товару в процесі його експлуатації (споживання). Серед експлуатаційних властивостей товарів, які розраховані на довгий строк служби, найбільш важливою є надійність.</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13" name="Выгнутая влево стрелка 12"/>
          <p:cNvSpPr/>
          <p:nvPr/>
        </p:nvSpPr>
        <p:spPr>
          <a:xfrm>
            <a:off x="228600" y="457200"/>
            <a:ext cx="381000" cy="34290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
        <p:nvSpPr>
          <p:cNvPr id="11" name="Скругленный прямоугольник 10"/>
          <p:cNvSpPr/>
          <p:nvPr/>
        </p:nvSpPr>
        <p:spPr>
          <a:xfrm>
            <a:off x="914400" y="3352800"/>
            <a:ext cx="8077200" cy="60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b="1" i="1" dirty="0">
                <a:solidFill>
                  <a:schemeClr val="bg1"/>
                </a:solidFill>
                <a:latin typeface="Century Gothic" panose="020B0502020202020204" pitchFamily="34" charset="0"/>
                <a:cs typeface="Times New Roman" panose="02020603050405020304" pitchFamily="18" charset="0"/>
              </a:rPr>
              <a:t>Ергономічні властивості </a:t>
            </a:r>
            <a:r>
              <a:rPr lang="uk-UA" altLang="x-none" sz="1600" dirty="0">
                <a:solidFill>
                  <a:schemeClr val="bg1"/>
                </a:solidFill>
                <a:latin typeface="Century Gothic" panose="020B0502020202020204" pitchFamily="34" charset="0"/>
                <a:cs typeface="Times New Roman" panose="02020603050405020304" pitchFamily="18" charset="0"/>
              </a:rPr>
              <a:t>– характеризують зручність і комфорт експлуатації виробів на всіх етапах функціонального процесу в системі «людина-товар-середовище».</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14" name="Скругленный прямоугольник 13"/>
          <p:cNvSpPr/>
          <p:nvPr/>
        </p:nvSpPr>
        <p:spPr>
          <a:xfrm>
            <a:off x="914400" y="5181600"/>
            <a:ext cx="8077200" cy="60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15000"/>
              </a:lnSpc>
              <a:buNone/>
            </a:pPr>
            <a:r>
              <a:rPr lang="uk-UA" altLang="x-none" sz="1600" b="1" i="1" dirty="0">
                <a:solidFill>
                  <a:srgbClr val="000000"/>
                </a:solidFill>
                <a:latin typeface="Century Gothic" panose="020B0502020202020204" pitchFamily="34" charset="0"/>
                <a:cs typeface="Times New Roman" panose="02020603050405020304" pitchFamily="18" charset="0"/>
              </a:rPr>
              <a:t>Екологічні властивості</a:t>
            </a:r>
            <a:r>
              <a:rPr lang="uk-UA" altLang="x-none" sz="1600" i="1" dirty="0">
                <a:solidFill>
                  <a:srgbClr val="000000"/>
                </a:solidFill>
                <a:latin typeface="Century Gothic" panose="020B0502020202020204" pitchFamily="34" charset="0"/>
                <a:cs typeface="Times New Roman" panose="02020603050405020304" pitchFamily="18" charset="0"/>
              </a:rPr>
              <a:t> –</a:t>
            </a:r>
            <a:r>
              <a:rPr lang="uk-UA" altLang="x-none" sz="1600" dirty="0">
                <a:solidFill>
                  <a:srgbClr val="000000"/>
                </a:solidFill>
                <a:latin typeface="Century Gothic" panose="020B0502020202020204" pitchFamily="34" charset="0"/>
                <a:cs typeface="Times New Roman" panose="02020603050405020304" pitchFamily="18" charset="0"/>
              </a:rPr>
              <a:t> здатність товарів не справляти шкідливої дії на зовнішнє середовище під час експлуатації або споживання.</a:t>
            </a:r>
            <a:endParaRPr lang="ru-RU" altLang="x-none" sz="1600" dirty="0">
              <a:solidFill>
                <a:srgbClr val="FFFFFF"/>
              </a:solidFill>
              <a:latin typeface="Calibri" panose="020F0502020204030204" pitchFamily="34" charset="0"/>
              <a:ea typeface="Times New Roman" panose="02020603050405020304" pitchFamily="18" charset="0"/>
            </a:endParaRPr>
          </a:p>
        </p:txBody>
      </p:sp>
      <p:sp>
        <p:nvSpPr>
          <p:cNvPr id="15" name="Скругленный прямоугольник 14"/>
          <p:cNvSpPr/>
          <p:nvPr/>
        </p:nvSpPr>
        <p:spPr>
          <a:xfrm>
            <a:off x="914400" y="4038600"/>
            <a:ext cx="8077200" cy="1066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b="1" i="1" dirty="0">
                <a:solidFill>
                  <a:schemeClr val="bg1"/>
                </a:solidFill>
                <a:latin typeface="Century Gothic" panose="020B0502020202020204" pitchFamily="34" charset="0"/>
                <a:cs typeface="Times New Roman" panose="02020603050405020304" pitchFamily="18" charset="0"/>
              </a:rPr>
              <a:t>Естетичні властивості – </a:t>
            </a:r>
            <a:r>
              <a:rPr lang="uk-UA" altLang="x-none" sz="1600" dirty="0">
                <a:solidFill>
                  <a:schemeClr val="bg1"/>
                </a:solidFill>
                <a:latin typeface="Century Gothic" panose="020B0502020202020204" pitchFamily="34" charset="0"/>
                <a:cs typeface="Times New Roman" panose="02020603050405020304" pitchFamily="18" charset="0"/>
              </a:rPr>
              <a:t>характеризують інформаційну виразність, раціональність форми, цілісність композиції, здатність виробів виражати їхню соціально-культурну значущість, ступінь корисності та технічного удосконалення і стабільність товарного вигляду.</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16" name="Скругленный прямоугольник 15"/>
          <p:cNvSpPr/>
          <p:nvPr/>
        </p:nvSpPr>
        <p:spPr>
          <a:xfrm>
            <a:off x="914400" y="5867400"/>
            <a:ext cx="8077200" cy="990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b="1" i="1" dirty="0">
                <a:solidFill>
                  <a:srgbClr val="000000"/>
                </a:solidFill>
                <a:latin typeface="Century Gothic" panose="020B0502020202020204" pitchFamily="34" charset="0"/>
                <a:cs typeface="Times New Roman" panose="02020603050405020304" pitchFamily="18" charset="0"/>
              </a:rPr>
              <a:t>Безпека</a:t>
            </a:r>
            <a:r>
              <a:rPr lang="uk-UA" altLang="x-none" sz="1600" i="1" dirty="0">
                <a:solidFill>
                  <a:srgbClr val="000000"/>
                </a:solidFill>
                <a:latin typeface="Century Gothic" panose="020B0502020202020204" pitchFamily="34" charset="0"/>
                <a:cs typeface="Times New Roman" panose="02020603050405020304" pitchFamily="18" charset="0"/>
              </a:rPr>
              <a:t> </a:t>
            </a:r>
            <a:r>
              <a:rPr lang="uk-UA" altLang="x-none" sz="1600" dirty="0">
                <a:solidFill>
                  <a:srgbClr val="000000"/>
                </a:solidFill>
                <a:latin typeface="Century Gothic" panose="020B0502020202020204" pitchFamily="34" charset="0"/>
                <a:cs typeface="Times New Roman" panose="02020603050405020304" pitchFamily="18" charset="0"/>
              </a:rPr>
              <a:t>– стан, за якого ризик шкідливості або збитку обмежений допустимим рівнем. Щодо якості споживчих товарів безпека може бути визначена як відсутність допустимого ризику для життя, здоров</a:t>
            </a:r>
            <a:r>
              <a:rPr lang="ru-RU" altLang="x-none" sz="1600" dirty="0">
                <a:solidFill>
                  <a:srgbClr val="000000"/>
                </a:solidFill>
                <a:latin typeface="Century Gothic" panose="020B0502020202020204" pitchFamily="34" charset="0"/>
                <a:cs typeface="Times New Roman" panose="02020603050405020304" pitchFamily="18" charset="0"/>
              </a:rPr>
              <a:t>’</a:t>
            </a:r>
            <a:r>
              <a:rPr lang="uk-UA" altLang="x-none" sz="1600" dirty="0">
                <a:solidFill>
                  <a:srgbClr val="000000"/>
                </a:solidFill>
                <a:latin typeface="Century Gothic" panose="020B0502020202020204" pitchFamily="34" charset="0"/>
                <a:cs typeface="Times New Roman" panose="02020603050405020304" pitchFamily="18" charset="0"/>
              </a:rPr>
              <a:t>я та майна споживачів у процесі експлуатації або споживання товарів.</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17" name="Левая фигурная скобка 16"/>
          <p:cNvSpPr/>
          <p:nvPr/>
        </p:nvSpPr>
        <p:spPr>
          <a:xfrm>
            <a:off x="609600" y="1219200"/>
            <a:ext cx="228600" cy="5105400"/>
          </a:xfrm>
          <a:prstGeom prst="leftBrace">
            <a:avLst/>
          </a:prstGeom>
        </p:spPr>
        <p:style>
          <a:lnRef idx="1">
            <a:schemeClr val="accent1"/>
          </a:lnRef>
          <a:fillRef idx="0">
            <a:schemeClr val="accent1"/>
          </a:fillRef>
          <a:effectRef idx="0">
            <a:schemeClr val="accent1"/>
          </a:effectRef>
          <a:fontRef idx="minor">
            <a:schemeClr val="tx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Заголовок 1"/>
          <p:cNvSpPr>
            <a:spLocks noGrp="1"/>
          </p:cNvSpPr>
          <p:nvPr>
            <p:ph type="title"/>
          </p:nvPr>
        </p:nvSpPr>
        <p:spPr>
          <a:xfrm>
            <a:off x="381000" y="1981200"/>
            <a:ext cx="8229600" cy="1143000"/>
          </a:xfrm>
        </p:spPr>
        <p:txBody>
          <a:bodyPr vert="horz" wrap="square" lIns="91440" tIns="45720" rIns="91440" bIns="45720" numCol="1" anchor="t" anchorCtr="0" compatLnSpc="1"/>
          <a:lstStyle/>
          <a:p>
            <a:pPr marL="0" marR="0" lvl="0" indent="0" algn="ctr" defTabSz="457200" rtl="0" eaLnBrk="1" fontAlgn="base" latinLnBrk="0" hangingPunct="1">
              <a:lnSpc>
                <a:spcPct val="100000"/>
              </a:lnSpc>
              <a:spcBef>
                <a:spcPct val="0"/>
              </a:spcBef>
              <a:spcAft>
                <a:spcPct val="0"/>
              </a:spcAft>
              <a:buClrTx/>
              <a:buSzTx/>
              <a:buFontTx/>
              <a:buNone/>
              <a:defRPr/>
            </a:pPr>
            <a:r>
              <a:rPr kumimoji="0" lang="uk-UA" altLang="ru-RU" sz="6000" b="0" i="0" u="none" strike="noStrike" kern="120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j-lt"/>
                <a:ea typeface="+mj-ea"/>
                <a:cs typeface="+mj-cs"/>
              </a:rPr>
              <a:t>Дякую за увагу! </a:t>
            </a:r>
            <a:endParaRPr kumimoji="0" lang="ru-RU" altLang="ru-RU" sz="6000" b="0" i="0" u="none" strike="noStrike" kern="120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Заголовок 1"/>
          <p:cNvSpPr>
            <a:spLocks noGrp="1"/>
          </p:cNvSpPr>
          <p:nvPr>
            <p:ph type="title"/>
          </p:nvPr>
        </p:nvSpPr>
        <p:spPr>
          <a:xfrm>
            <a:off x="484188" y="452438"/>
            <a:ext cx="7056438" cy="1400175"/>
          </a:xfrm>
        </p:spPr>
        <p:txBody>
          <a:bodyPr vert="horz" wrap="square" lIns="91440" tIns="45720" rIns="91440" bIns="45720" numCol="1" anchor="t" anchorCtr="0" compatLnSpc="1"/>
          <a:lstStyle/>
          <a:p>
            <a:pPr marL="0" marR="0" lvl="0" indent="0" algn="ctr" defTabSz="457200" rtl="0" eaLnBrk="1" fontAlgn="base" latinLnBrk="0" hangingPunct="1">
              <a:lnSpc>
                <a:spcPct val="100000"/>
              </a:lnSpc>
              <a:spcBef>
                <a:spcPct val="0"/>
              </a:spcBef>
              <a:spcAft>
                <a:spcPct val="0"/>
              </a:spcAft>
              <a:buClrTx/>
              <a:buSzTx/>
              <a:buFontTx/>
              <a:buNone/>
              <a:defRPr/>
            </a:pPr>
            <a:r>
              <a:rPr kumimoji="0" lang="uk-UA" altLang="ru-RU" sz="4200" b="0" i="0" u="none" strike="noStrike" kern="120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j-lt"/>
                <a:ea typeface="+mj-ea"/>
                <a:cs typeface="+mj-cs"/>
              </a:rPr>
              <a:t>Питання для обговорення</a:t>
            </a:r>
            <a:r>
              <a:rPr kumimoji="0" lang="ru-RU" altLang="ru-RU" sz="4200" b="0" i="0" u="none" strike="noStrike" kern="1200" cap="none" spc="0" normalizeH="0" baseline="0" noProof="0" dirty="0" smtClean="0">
                <a:ln>
                  <a:noFill/>
                </a:ln>
                <a:solidFill>
                  <a:schemeClr val="tx2"/>
                </a:solidFill>
                <a:effectLst/>
                <a:uLnTx/>
                <a:uFillTx/>
                <a:latin typeface="+mj-lt"/>
                <a:ea typeface="+mj-ea"/>
                <a:cs typeface="+mj-cs"/>
              </a:rPr>
              <a:t>:</a:t>
            </a:r>
            <a:endParaRPr kumimoji="0" lang="ru-RU" altLang="ru-RU" sz="4200" b="0" i="0" u="none" strike="noStrike" kern="1200" cap="none" spc="0" normalizeH="0" baseline="0" noProof="0" dirty="0" smtClean="0">
              <a:ln>
                <a:noFill/>
              </a:ln>
              <a:solidFill>
                <a:schemeClr val="tx2"/>
              </a:solidFill>
              <a:effectLst/>
              <a:uLnTx/>
              <a:uFillTx/>
              <a:latin typeface="+mj-lt"/>
              <a:ea typeface="+mj-ea"/>
              <a:cs typeface="+mj-cs"/>
            </a:endParaRPr>
          </a:p>
        </p:txBody>
      </p:sp>
      <p:sp>
        <p:nvSpPr>
          <p:cNvPr id="26627" name="Объект 2"/>
          <p:cNvSpPr>
            <a:spLocks noGrp="1"/>
          </p:cNvSpPr>
          <p:nvPr>
            <p:ph idx="1"/>
          </p:nvPr>
        </p:nvSpPr>
        <p:spPr>
          <a:xfrm>
            <a:off x="381000" y="1295400"/>
            <a:ext cx="8305800" cy="5486400"/>
          </a:xfrm>
        </p:spPr>
        <p:txBody>
          <a:bodyPr vert="horz" wrap="square" lIns="91440" tIns="45720" rIns="91440" bIns="45720" numCol="1" anchor="t" anchorCtr="0" compatLnSpc="1"/>
          <a:lstStyle/>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1. Розкрийте сутність поняття «вимоги до товарів». </a:t>
            </a:r>
            <a:endPar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endParaRP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2. Що таке поточні, перспективні, загальні і специфічні вимоги до товарів? </a:t>
            </a:r>
            <a:endPar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endParaRP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3. Наведіть перелік вимог до товарів. </a:t>
            </a:r>
            <a:endPar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endParaRP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4. Як класифікуються натуральні властивості товарів за природою? </a:t>
            </a:r>
            <a:endPar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endParaRP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5. Розкрийте сутність наступних понять: одиничні екземпляри, комплексна пакувальна одиниця, комплект товарів, товарна партія. </a:t>
            </a:r>
            <a:endPar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endParaRP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6. Що таке споживні властивості товарів, на які групи вони поділяються? </a:t>
            </a:r>
            <a:endPar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endParaRP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7. Дайте характеристику функціональних властивостей товарів. </a:t>
            </a:r>
            <a:endPar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endParaRP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8. Якими показниками характеризується надійність? </a:t>
            </a:r>
            <a:endPar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endParaRP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9. В чому полягає сутність ергономічних властивостей? </a:t>
            </a:r>
            <a:endPar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endParaRP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10. Якими показниками характеризуються естетичні властивості? </a:t>
            </a:r>
            <a:endPar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endParaRP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11. Чи погоджуєтеся Ви з твердженням: «Безпека – найважливіша властивість якості, яку повинні мати всі споживчі товари»? </a:t>
            </a:r>
            <a:endPar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endParaRP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12. Охарактеризуйте основні види безпеки товарів </a:t>
            </a:r>
            <a:endParaRPr kumimoji="0" lang="uk-UA" altLang="ru-RU" sz="1700" b="0" i="0" u="none" strike="noStrike" kern="1200" cap="none" spc="0" normalizeH="0" baseline="0" noProof="0" dirty="0" smtClean="0">
              <a:ln>
                <a:noFill/>
              </a:ln>
              <a:solidFill>
                <a:schemeClr val="accent3">
                  <a:lumMod val="50000"/>
                </a:schemeClr>
              </a:solidFill>
              <a:effectLst/>
              <a:uLnTx/>
              <a:uFillTx/>
              <a:latin typeface="+mj-lt"/>
              <a:ea typeface="+mj-ea"/>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Прямоугольник 4"/>
          <p:cNvSpPr/>
          <p:nvPr/>
        </p:nvSpPr>
        <p:spPr>
          <a:xfrm>
            <a:off x="457200" y="228600"/>
            <a:ext cx="82296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1. Вимоги до товарів</a:t>
            </a:r>
            <a:endParaRPr kumimoji="0" lang="uk-UA" sz="2200" b="1" i="1" u="none" strike="noStrike" kern="1200" cap="none" spc="0" normalizeH="0" baseline="0" noProof="0" dirty="0">
              <a:ln>
                <a:noFill/>
              </a:ln>
              <a:solidFill>
                <a:schemeClr val="lt1"/>
              </a:solidFill>
              <a:effectLst/>
              <a:uLnTx/>
              <a:uFillTx/>
              <a:latin typeface="+mn-lt"/>
              <a:ea typeface="+mn-ea"/>
              <a:cs typeface="Times New Roman" panose="02020603050405020304" pitchFamily="18" charset="0"/>
            </a:endParaRPr>
          </a:p>
        </p:txBody>
      </p:sp>
      <p:sp>
        <p:nvSpPr>
          <p:cNvPr id="7" name="Скругленный прямоугольник 6"/>
          <p:cNvSpPr/>
          <p:nvPr/>
        </p:nvSpPr>
        <p:spPr>
          <a:xfrm>
            <a:off x="381000" y="798513"/>
            <a:ext cx="8382000" cy="1524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sz="2000" b="1" i="1" dirty="0">
                <a:solidFill>
                  <a:schemeClr val="bg1"/>
                </a:solidFill>
                <a:latin typeface="Century Gothic" panose="020B0502020202020204" pitchFamily="34" charset="0"/>
                <a:cs typeface="Times New Roman" panose="02020603050405020304" pitchFamily="18" charset="0"/>
              </a:rPr>
              <a:t>Вимоги до товарів </a:t>
            </a:r>
            <a:r>
              <a:rPr lang="uk-UA" altLang="x-none" sz="2000" dirty="0">
                <a:solidFill>
                  <a:schemeClr val="bg1"/>
                </a:solidFill>
                <a:latin typeface="Century Gothic" panose="020B0502020202020204" pitchFamily="34" charset="0"/>
                <a:cs typeface="Times New Roman" panose="02020603050405020304" pitchFamily="18" charset="0"/>
              </a:rPr>
              <a:t>– сукупність якісних і кількісних характеристик товару, які відображають уявлення його споживачів про необхідну цінність товару у випадку використання його за призначенням у встановлених умовах обігу та споживання.</a:t>
            </a:r>
            <a:endParaRPr lang="uk-UA" altLang="x-none" sz="2000" dirty="0">
              <a:solidFill>
                <a:schemeClr val="bg1"/>
              </a:solidFill>
              <a:latin typeface="Century Gothic" panose="020B0502020202020204" pitchFamily="34" charset="0"/>
              <a:ea typeface="Times New Roman" panose="02020603050405020304" pitchFamily="18" charset="0"/>
            </a:endParaRPr>
          </a:p>
        </p:txBody>
      </p:sp>
      <p:sp>
        <p:nvSpPr>
          <p:cNvPr id="10" name="Выноска со стрелкой вниз 9"/>
          <p:cNvSpPr/>
          <p:nvPr/>
        </p:nvSpPr>
        <p:spPr>
          <a:xfrm>
            <a:off x="1676400" y="2438400"/>
            <a:ext cx="1752600" cy="5334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Поточні </a:t>
            </a: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11" name="Выноска со стрелкой вниз 10"/>
          <p:cNvSpPr/>
          <p:nvPr/>
        </p:nvSpPr>
        <p:spPr>
          <a:xfrm>
            <a:off x="1676400" y="4610100"/>
            <a:ext cx="1752600" cy="5334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Перспективні </a:t>
            </a: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12" name="Скругленный прямоугольник 11"/>
          <p:cNvSpPr/>
          <p:nvPr/>
        </p:nvSpPr>
        <p:spPr>
          <a:xfrm>
            <a:off x="609600" y="2971800"/>
            <a:ext cx="3886200" cy="1600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500" dirty="0">
                <a:solidFill>
                  <a:schemeClr val="bg1"/>
                </a:solidFill>
                <a:latin typeface="Century Gothic" panose="020B0502020202020204" pitchFamily="34" charset="0"/>
                <a:cs typeface="Times New Roman" panose="02020603050405020304" pitchFamily="18" charset="0"/>
              </a:rPr>
              <a:t>встановлюють з урахуванням технічних та економічних можливостей виробництва на певному етапі розвитку економіки країни. Ці вимоги, як правило, регламентуються стандартами та технічними умовами</a:t>
            </a:r>
            <a:endParaRPr lang="uk-UA" altLang="x-none" sz="1500" dirty="0">
              <a:solidFill>
                <a:schemeClr val="bg1"/>
              </a:solidFill>
              <a:latin typeface="Century Gothic" panose="020B0502020202020204" pitchFamily="34" charset="0"/>
              <a:ea typeface="Times New Roman" panose="02020603050405020304" pitchFamily="18" charset="0"/>
            </a:endParaRPr>
          </a:p>
        </p:txBody>
      </p:sp>
      <p:sp>
        <p:nvSpPr>
          <p:cNvPr id="14" name="Скругленный прямоугольник 13"/>
          <p:cNvSpPr/>
          <p:nvPr/>
        </p:nvSpPr>
        <p:spPr>
          <a:xfrm>
            <a:off x="609600" y="5105400"/>
            <a:ext cx="3886200" cy="1752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Century Gothic" panose="020B0502020202020204" pitchFamily="34" charset="0"/>
                <a:cs typeface="Times New Roman" panose="02020603050405020304" pitchFamily="18" charset="0"/>
              </a:rPr>
              <a:t>об’єднують широкий за рівнем комплекс показників якості товарів. Перспективні вимоги у міру розвитку технічного процесу переходять в групу поточних і регламентуються стандартами та технічними умовами. </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15" name="Выноска со стрелкой вниз 14"/>
          <p:cNvSpPr/>
          <p:nvPr/>
        </p:nvSpPr>
        <p:spPr>
          <a:xfrm>
            <a:off x="5715000" y="2438400"/>
            <a:ext cx="1752600" cy="5334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Загальні</a:t>
            </a: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16" name="Скругленный прямоугольник 15"/>
          <p:cNvSpPr/>
          <p:nvPr/>
        </p:nvSpPr>
        <p:spPr>
          <a:xfrm>
            <a:off x="4724400" y="2971800"/>
            <a:ext cx="3886200" cy="1524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Century Gothic" panose="020B0502020202020204" pitchFamily="34" charset="0"/>
                <a:cs typeface="Times New Roman" panose="02020603050405020304" pitchFamily="18" charset="0"/>
              </a:rPr>
              <a:t>до них відносяться такі вимоги, як якнайповніша відповідність товару своєму призначенню і ступінь виконання основної функції, зручність користування, нешкідливість для людини та ін.</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17" name="Выноска со стрелкой вниз 16"/>
          <p:cNvSpPr/>
          <p:nvPr/>
        </p:nvSpPr>
        <p:spPr>
          <a:xfrm>
            <a:off x="5715000" y="4572000"/>
            <a:ext cx="1752600" cy="5334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Специфічні </a:t>
            </a: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18" name="Скругленный прямоугольник 17"/>
          <p:cNvSpPr/>
          <p:nvPr/>
        </p:nvSpPr>
        <p:spPr>
          <a:xfrm>
            <a:off x="4724400" y="5105400"/>
            <a:ext cx="3886200" cy="1752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Century Gothic" panose="020B0502020202020204" pitchFamily="34" charset="0"/>
                <a:cs typeface="Times New Roman" panose="02020603050405020304" pitchFamily="18" charset="0"/>
              </a:rPr>
              <a:t>пред’являються до групи виробів або певного товару (наприклад, можливість експлуатації скляних виробів при різких перепадах температури).</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19" name="Левая фигурная скобка 18"/>
          <p:cNvSpPr/>
          <p:nvPr/>
        </p:nvSpPr>
        <p:spPr>
          <a:xfrm>
            <a:off x="304800" y="3505200"/>
            <a:ext cx="304800" cy="2667000"/>
          </a:xfrm>
          <a:prstGeom prst="leftBrace">
            <a:avLst/>
          </a:prstGeom>
          <a:ln w="28575"/>
        </p:spPr>
        <p:style>
          <a:lnRef idx="1">
            <a:schemeClr val="accent1"/>
          </a:lnRef>
          <a:fillRef idx="0">
            <a:schemeClr val="accent1"/>
          </a:fillRef>
          <a:effectRef idx="0">
            <a:schemeClr val="accent1"/>
          </a:effectRef>
          <a:fontRef idx="minor">
            <a:schemeClr val="tx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
        <p:nvSpPr>
          <p:cNvPr id="20" name="Правая фигурная скобка 19"/>
          <p:cNvSpPr/>
          <p:nvPr/>
        </p:nvSpPr>
        <p:spPr>
          <a:xfrm>
            <a:off x="8610600" y="3505200"/>
            <a:ext cx="304800" cy="2743200"/>
          </a:xfrm>
          <a:prstGeom prst="rightBrace">
            <a:avLst/>
          </a:prstGeom>
          <a:ln w="28575"/>
        </p:spPr>
        <p:style>
          <a:lnRef idx="1">
            <a:schemeClr val="accent1"/>
          </a:lnRef>
          <a:fillRef idx="0">
            <a:schemeClr val="accent1"/>
          </a:fillRef>
          <a:effectRef idx="0">
            <a:schemeClr val="accent1"/>
          </a:effectRef>
          <a:fontRef idx="minor">
            <a:schemeClr val="tx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
        <p:nvSpPr>
          <p:cNvPr id="21" name="Выгнутая влево стрелка 20"/>
          <p:cNvSpPr/>
          <p:nvPr/>
        </p:nvSpPr>
        <p:spPr>
          <a:xfrm>
            <a:off x="152400" y="2057400"/>
            <a:ext cx="228600" cy="17526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
        <p:nvSpPr>
          <p:cNvPr id="22" name="Выгнутая вправо стрелка 21"/>
          <p:cNvSpPr/>
          <p:nvPr/>
        </p:nvSpPr>
        <p:spPr>
          <a:xfrm>
            <a:off x="8763000" y="1981200"/>
            <a:ext cx="228600" cy="167640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Заголовок 1"/>
          <p:cNvSpPr>
            <a:spLocks noGrp="1"/>
          </p:cNvSpPr>
          <p:nvPr>
            <p:ph type="title"/>
          </p:nvPr>
        </p:nvSpPr>
        <p:spPr/>
        <p:txBody>
          <a:bodyPr vert="horz" wrap="square" lIns="91440" tIns="45720" rIns="91440" bIns="45720" anchor="t" anchorCtr="0"/>
          <a:p>
            <a:pPr algn="ctr" eaLnBrk="1" hangingPunct="1"/>
            <a:r>
              <a:rPr lang="ru-RU" altLang="ru-RU" dirty="0"/>
              <a:t>Теми допов</a:t>
            </a:r>
            <a:r>
              <a:rPr lang="uk-UA" altLang="ru-RU" dirty="0"/>
              <a:t>ідей:</a:t>
            </a:r>
            <a:endParaRPr lang="ru-RU" altLang="ru-RU" dirty="0"/>
          </a:p>
        </p:txBody>
      </p:sp>
      <p:sp>
        <p:nvSpPr>
          <p:cNvPr id="27651" name="Объект 2"/>
          <p:cNvSpPr>
            <a:spLocks noGrp="1"/>
          </p:cNvSpPr>
          <p:nvPr>
            <p:ph idx="1"/>
          </p:nvPr>
        </p:nvSpPr>
        <p:spPr>
          <a:xfrm>
            <a:off x="152400" y="1524000"/>
            <a:ext cx="8229600" cy="4195763"/>
          </a:xfrm>
        </p:spPr>
        <p:txBody>
          <a:bodyPr vert="horz" wrap="square" lIns="91440" tIns="45720" rIns="91440" bIns="45720" anchor="t" anchorCtr="0"/>
          <a:p>
            <a:pPr eaLnBrk="1" hangingPunct="1"/>
            <a:r>
              <a:rPr lang="uk-UA" altLang="ru-RU" sz="2400" dirty="0"/>
              <a:t>1. Об'єкти та суб'єкти товарознавчої діяльності.</a:t>
            </a:r>
            <a:endParaRPr lang="uk-UA" altLang="ru-RU" sz="2400" dirty="0"/>
          </a:p>
          <a:p>
            <a:pPr eaLnBrk="1" hangingPunct="1"/>
            <a:r>
              <a:rPr lang="uk-UA" altLang="ru-RU" sz="2400" dirty="0"/>
              <a:t>2. Цілі, завдання й принципи товарознавства.</a:t>
            </a:r>
            <a:endParaRPr lang="uk-UA" altLang="ru-RU" sz="2400" dirty="0"/>
          </a:p>
          <a:p>
            <a:pPr eaLnBrk="1" hangingPunct="1"/>
            <a:r>
              <a:rPr lang="uk-UA" altLang="ru-RU" sz="2400" dirty="0"/>
              <a:t>3. Основні напрями та перспективи розвитку української системи регулювання якості та безпеки продукції (послуг, процесів, систем).</a:t>
            </a:r>
            <a:endParaRPr lang="uk-UA" altLang="ru-RU" sz="2400" dirty="0"/>
          </a:p>
          <a:p>
            <a:pPr eaLnBrk="1" hangingPunct="1"/>
            <a:r>
              <a:rPr lang="uk-UA" altLang="ru-RU" sz="2400" dirty="0"/>
              <a:t>4. Управління асортиментом товарів.</a:t>
            </a:r>
            <a:endParaRPr lang="uk-UA" altLang="ru-RU"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Прямоугольник 4"/>
          <p:cNvSpPr/>
          <p:nvPr/>
        </p:nvSpPr>
        <p:spPr>
          <a:xfrm>
            <a:off x="7620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Характеристика вимог до товару</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graphicFrame>
        <p:nvGraphicFramePr>
          <p:cNvPr id="9219" name="Таблица 9218"/>
          <p:cNvGraphicFramePr/>
          <p:nvPr/>
        </p:nvGraphicFramePr>
        <p:xfrm>
          <a:off x="304800" y="762000"/>
          <a:ext cx="8534400" cy="5826125"/>
        </p:xfrm>
        <a:graphic>
          <a:graphicData uri="http://schemas.openxmlformats.org/drawingml/2006/table">
            <a:tbl>
              <a:tblPr/>
              <a:tblGrid>
                <a:gridCol w="1835150"/>
                <a:gridCol w="6699250"/>
              </a:tblGrid>
              <a:tr h="2444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sz="1600" b="1" dirty="0">
                          <a:solidFill>
                            <a:schemeClr val="bg1"/>
                          </a:solidFill>
                          <a:latin typeface="Times New Roman" panose="02020603050405020304" pitchFamily="18" charset="0"/>
                          <a:cs typeface="Times New Roman" panose="02020603050405020304" pitchFamily="18" charset="0"/>
                        </a:rPr>
                        <a:t>Назва вимог</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sz="1600" b="1" dirty="0">
                          <a:solidFill>
                            <a:schemeClr val="bg1"/>
                          </a:solidFill>
                          <a:latin typeface="Times New Roman" panose="02020603050405020304" pitchFamily="18" charset="0"/>
                          <a:cs typeface="Times New Roman" panose="02020603050405020304" pitchFamily="18" charset="0"/>
                        </a:rPr>
                        <a:t>Характеристика</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8736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Функціональні вимоги</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Вимоги до товару у виконанні його основних функцій згідно з призначенням та метою використання товару.</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92162">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Екологічні вимоги</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Пред’являються до товарів, які у процесі транспортування, зберігання, споживання (використання) або утилізації можуть небезпечно впливати на атмосферу, ґрунти, водойми, рослинний та тваринний світ.</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8736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Ергономічні вимоги</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Вимоги до товару, які обумовлюють його використання за призначенням як предмета споживання.</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31837">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Антропометричні вимоги</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Визначають відповідність виробів та їх деталей антропометричним характеристикам людини, тобто розмірам, формі тіла та окремим його частинам.</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79705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Вимоги надійності</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Передбачають необхідність забезпечення здатності товару зберігати протягом певного часу у визначених межах значення всіх параметрів, що характеризують його здатність виконувати необхідні функції в заданих режимах та умовах використання, технічного обслуговування, ремонтів, зберігання та транспортування. Включають: вимоги до безвідмовності; вимоги до довговічності; вимоги до збережуваності; вимоги до ремонтоздатності.</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8736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Фізіологічні вимоги</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Відповідність виробу фізичним можливостям людини в умовах експлуатації.</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98512">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Психологічні вимоги</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Необхідність відповідності виробу можливостям сприйняття та переробки людиною інформації за допомогою цього товару, а також вимога відповідності виробу навичкам людини.</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Прямоугольник 4"/>
          <p:cNvSpPr/>
          <p:nvPr/>
        </p:nvSpPr>
        <p:spPr>
          <a:xfrm>
            <a:off x="7620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Характеристика вимог до товару</a:t>
            </a:r>
            <a:r>
              <a:rPr kumimoji="0" lang="en-US" sz="2200" b="1" i="1" u="none" strike="noStrike" kern="1200" cap="none" spc="0" normalizeH="0" baseline="0" noProof="0" dirty="0">
                <a:ln w="6350">
                  <a:noFill/>
                </a:ln>
                <a:solidFill>
                  <a:prstClr val="black"/>
                </a:solidFill>
                <a:effectLst/>
                <a:uLnTx/>
                <a:uFillTx/>
                <a:latin typeface="+mn-lt"/>
                <a:ea typeface="+mj-ea"/>
                <a:cs typeface="+mj-cs"/>
              </a:rPr>
              <a:t> (</a:t>
            </a:r>
            <a:r>
              <a:rPr kumimoji="0" lang="uk-UA" sz="2200" b="1" i="1" u="none" strike="noStrike" kern="1200" cap="none" spc="0" normalizeH="0" baseline="0" noProof="0" dirty="0">
                <a:ln w="6350">
                  <a:noFill/>
                </a:ln>
                <a:solidFill>
                  <a:prstClr val="black"/>
                </a:solidFill>
                <a:effectLst/>
                <a:uLnTx/>
                <a:uFillTx/>
                <a:latin typeface="+mn-lt"/>
                <a:ea typeface="+mj-ea"/>
                <a:cs typeface="+mj-cs"/>
              </a:rPr>
              <a:t>продовження)</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graphicFrame>
        <p:nvGraphicFramePr>
          <p:cNvPr id="10243" name="Таблица 10242"/>
          <p:cNvGraphicFramePr/>
          <p:nvPr/>
        </p:nvGraphicFramePr>
        <p:xfrm>
          <a:off x="609600" y="990600"/>
          <a:ext cx="8229600" cy="4886325"/>
        </p:xfrm>
        <a:graphic>
          <a:graphicData uri="http://schemas.openxmlformats.org/drawingml/2006/table">
            <a:tbl>
              <a:tblPr/>
              <a:tblGrid>
                <a:gridCol w="2057400"/>
                <a:gridCol w="6172200"/>
              </a:tblGrid>
              <a:tr h="6096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Психофізіологічні вимоги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Відповідність виробу особливостям органів відчуття людини.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2096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Гігієнічні вимоги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Необхідність відповідності параметрів температури, вологості, газового складу повітря під одягом, у приміщенні, умовам забезпечення нормального теплообміну організму людини.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8477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Економічні вимоги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Пов</a:t>
                      </a:r>
                      <a:r>
                        <a:rPr lang="ru-RU" altLang="x-none" dirty="0">
                          <a:solidFill>
                            <a:schemeClr val="bg1"/>
                          </a:solidFill>
                          <a:latin typeface="Times New Roman" panose="02020603050405020304" pitchFamily="18" charset="0"/>
                          <a:cs typeface="Times New Roman" panose="02020603050405020304" pitchFamily="18" charset="0"/>
                        </a:rPr>
                        <a:t>’</a:t>
                      </a:r>
                      <a:r>
                        <a:rPr lang="uk-UA" altLang="x-none" dirty="0">
                          <a:solidFill>
                            <a:schemeClr val="bg1"/>
                          </a:solidFill>
                          <a:latin typeface="Times New Roman" panose="02020603050405020304" pitchFamily="18" charset="0"/>
                          <a:cs typeface="Times New Roman" panose="02020603050405020304" pitchFamily="18" charset="0"/>
                        </a:rPr>
                        <a:t>язані не тільки з виробничими витратами та витратами споживачів на придбання, використання і ремонт товарів, але й з іншими витратами.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953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Вимоги безпеки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Пов</a:t>
                      </a:r>
                      <a:r>
                        <a:rPr lang="ru-RU" altLang="x-none" dirty="0">
                          <a:solidFill>
                            <a:schemeClr val="bg1"/>
                          </a:solidFill>
                          <a:latin typeface="Times New Roman" panose="02020603050405020304" pitchFamily="18" charset="0"/>
                          <a:cs typeface="Times New Roman" panose="02020603050405020304" pitchFamily="18" charset="0"/>
                        </a:rPr>
                        <a:t>’</a:t>
                      </a:r>
                      <a:r>
                        <a:rPr lang="uk-UA" altLang="x-none" dirty="0">
                          <a:solidFill>
                            <a:schemeClr val="bg1"/>
                          </a:solidFill>
                          <a:latin typeface="Times New Roman" panose="02020603050405020304" pitchFamily="18" charset="0"/>
                          <a:cs typeface="Times New Roman" panose="02020603050405020304" pitchFamily="18" charset="0"/>
                        </a:rPr>
                        <a:t>язують зі здоров</a:t>
                      </a:r>
                      <a:r>
                        <a:rPr lang="ru-RU" altLang="x-none" dirty="0">
                          <a:solidFill>
                            <a:schemeClr val="bg1"/>
                          </a:solidFill>
                          <a:latin typeface="Times New Roman" panose="02020603050405020304" pitchFamily="18" charset="0"/>
                          <a:cs typeface="Times New Roman" panose="02020603050405020304" pitchFamily="18" charset="0"/>
                        </a:rPr>
                        <a:t>’</a:t>
                      </a:r>
                      <a:r>
                        <a:rPr lang="uk-UA" altLang="x-none" dirty="0">
                          <a:solidFill>
                            <a:schemeClr val="bg1"/>
                          </a:solidFill>
                          <a:latin typeface="Times New Roman" panose="02020603050405020304" pitchFamily="18" charset="0"/>
                          <a:cs typeface="Times New Roman" panose="02020603050405020304" pitchFamily="18" charset="0"/>
                        </a:rPr>
                        <a:t>ям людини та умовами безпечного використання, зберігання та транспортування товару.</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8286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Естетичні вимоги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Необхідність відповідності товарів естетичним потребам, а саме: вимоги до форми, зовнішнього оздоблення, відповідності смакам населення, стилю та моді.</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953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Соціальні вимоги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Включають необхідність відповідності властивостей та асортименту товарів потребам споживачів.</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 name="Скругленный прямоугольник 12"/>
          <p:cNvSpPr/>
          <p:nvPr/>
        </p:nvSpPr>
        <p:spPr>
          <a:xfrm>
            <a:off x="419100" y="673100"/>
            <a:ext cx="8305800" cy="275526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lnSpc>
                <a:spcPct val="115000"/>
              </a:lnSpc>
              <a:buNone/>
            </a:pPr>
            <a:r>
              <a:rPr lang="uk-UA" altLang="x-none" sz="2000" b="1" i="1" dirty="0">
                <a:solidFill>
                  <a:schemeClr val="bg1"/>
                </a:solidFill>
                <a:latin typeface="Century Gothic" panose="020B0502020202020204" pitchFamily="34" charset="0"/>
                <a:cs typeface="Times New Roman" panose="02020603050405020304" pitchFamily="18" charset="0"/>
              </a:rPr>
              <a:t>Властивості</a:t>
            </a:r>
            <a:r>
              <a:rPr lang="uk-UA" altLang="x-none" sz="2000" dirty="0">
                <a:solidFill>
                  <a:schemeClr val="bg1"/>
                </a:solidFill>
                <a:latin typeface="Century Gothic" panose="020B0502020202020204" pitchFamily="34" charset="0"/>
                <a:cs typeface="Times New Roman" panose="02020603050405020304" pitchFamily="18" charset="0"/>
              </a:rPr>
              <a:t> – це ознаки, котрі притаманні матеріальним об’єктам і обумовлюють їхні відмінності або спільності з іншими предметами та проявляються при відношенні один до одного. </a:t>
            </a:r>
            <a:endParaRPr lang="ru-RU" altLang="x-none" sz="1600" dirty="0">
              <a:solidFill>
                <a:schemeClr val="bg1"/>
              </a:solidFill>
              <a:latin typeface="Calibri" panose="020F0502020204030204" pitchFamily="34" charset="0"/>
              <a:cs typeface="Times New Roman" panose="02020603050405020304" pitchFamily="18" charset="0"/>
            </a:endParaRPr>
          </a:p>
          <a:p>
            <a:pPr lvl="0" indent="215900" algn="just" eaLnBrk="1" hangingPunct="1">
              <a:lnSpc>
                <a:spcPct val="115000"/>
              </a:lnSpc>
              <a:buNone/>
            </a:pPr>
            <a:r>
              <a:rPr lang="uk-UA" altLang="x-none" sz="2000" b="1" i="1" dirty="0">
                <a:solidFill>
                  <a:schemeClr val="bg1"/>
                </a:solidFill>
                <a:latin typeface="Century Gothic" panose="020B0502020202020204" pitchFamily="34" charset="0"/>
                <a:cs typeface="Times New Roman" panose="02020603050405020304" pitchFamily="18" charset="0"/>
              </a:rPr>
              <a:t>Натуральні властивості</a:t>
            </a:r>
            <a:r>
              <a:rPr lang="uk-UA" altLang="x-none" sz="2000" dirty="0">
                <a:solidFill>
                  <a:schemeClr val="bg1"/>
                </a:solidFill>
                <a:latin typeface="Century Gothic" panose="020B0502020202020204" pitchFamily="34" charset="0"/>
                <a:cs typeface="Times New Roman" panose="02020603050405020304" pitchFamily="18" charset="0"/>
              </a:rPr>
              <a:t> – це притаманні речам і товарам природні, або набуті в процесі виробництва властивості, що проявляються за законами природи у природних відношеннях і визначаються методами природознавчих наук.</a:t>
            </a:r>
            <a:endParaRPr lang="ru-RU" altLang="x-none" sz="1600" dirty="0">
              <a:solidFill>
                <a:schemeClr val="bg1"/>
              </a:solidFill>
              <a:latin typeface="Calibri" panose="020F0502020204030204" pitchFamily="34" charset="0"/>
              <a:ea typeface="Times New Roman" panose="02020603050405020304" pitchFamily="18" charset="0"/>
            </a:endParaRPr>
          </a:p>
        </p:txBody>
      </p:sp>
      <p:sp>
        <p:nvSpPr>
          <p:cNvPr id="6" name="Скругленный прямоугольник 5"/>
          <p:cNvSpPr/>
          <p:nvPr/>
        </p:nvSpPr>
        <p:spPr>
          <a:xfrm>
            <a:off x="457200" y="4191000"/>
            <a:ext cx="8305800" cy="685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b="1" i="1" dirty="0">
                <a:solidFill>
                  <a:schemeClr val="bg1"/>
                </a:solidFill>
                <a:latin typeface="Century Gothic" panose="020B0502020202020204" pitchFamily="34" charset="0"/>
                <a:cs typeface="Times New Roman" panose="02020603050405020304" pitchFamily="18" charset="0"/>
              </a:rPr>
              <a:t>До геометричних властивостей </a:t>
            </a:r>
            <a:r>
              <a:rPr lang="uk-UA" altLang="x-none" dirty="0">
                <a:solidFill>
                  <a:schemeClr val="bg1"/>
                </a:solidFill>
                <a:latin typeface="Century Gothic" panose="020B0502020202020204" pitchFamily="34" charset="0"/>
                <a:cs typeface="Times New Roman" panose="02020603050405020304" pitchFamily="18" charset="0"/>
              </a:rPr>
              <a:t>відносяться показники довжини, широти, висоти, площі, товщини, об’єму та конфігурації.</a:t>
            </a:r>
            <a:endParaRPr lang="uk-UA" altLang="x-none" dirty="0">
              <a:solidFill>
                <a:schemeClr val="bg1"/>
              </a:solidFill>
              <a:latin typeface="Century Gothic" panose="020B0502020202020204" pitchFamily="34" charset="0"/>
              <a:ea typeface="Times New Roman" panose="02020603050405020304" pitchFamily="18" charset="0"/>
            </a:endParaRPr>
          </a:p>
        </p:txBody>
      </p:sp>
      <p:sp>
        <p:nvSpPr>
          <p:cNvPr id="5" name="Прямоугольник 4"/>
          <p:cNvSpPr/>
          <p:nvPr/>
        </p:nvSpPr>
        <p:spPr>
          <a:xfrm>
            <a:off x="6096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2. Натуральні властивості товарів</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
        <p:nvSpPr>
          <p:cNvPr id="8" name="Выноска со стрелкой вверх 7"/>
          <p:cNvSpPr/>
          <p:nvPr/>
        </p:nvSpPr>
        <p:spPr>
          <a:xfrm>
            <a:off x="609600" y="3429000"/>
            <a:ext cx="1676400" cy="663575"/>
          </a:xfrm>
          <a:prstGeom prst="up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dirty="0">
                <a:solidFill>
                  <a:schemeClr val="bg1"/>
                </a:solidFill>
                <a:latin typeface="Century Gothic" panose="020B0502020202020204" pitchFamily="34" charset="0"/>
                <a:cs typeface="Times New Roman" panose="02020603050405020304" pitchFamily="18" charset="0"/>
              </a:rPr>
              <a:t>геометричні</a:t>
            </a:r>
            <a:endParaRPr lang="ru-RU" altLang="x-none" dirty="0">
              <a:solidFill>
                <a:schemeClr val="bg1"/>
              </a:solidFill>
              <a:latin typeface="Century Gothic" panose="020B0502020202020204" pitchFamily="34" charset="0"/>
            </a:endParaRPr>
          </a:p>
        </p:txBody>
      </p:sp>
      <p:sp>
        <p:nvSpPr>
          <p:cNvPr id="9" name="Выноска со стрелкой вверх 8"/>
          <p:cNvSpPr/>
          <p:nvPr/>
        </p:nvSpPr>
        <p:spPr>
          <a:xfrm>
            <a:off x="2362200" y="3429000"/>
            <a:ext cx="1447800" cy="685165"/>
          </a:xfrm>
          <a:prstGeom prst="up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dirty="0">
                <a:solidFill>
                  <a:schemeClr val="bg1"/>
                </a:solidFill>
                <a:latin typeface="Century Gothic" panose="020B0502020202020204" pitchFamily="34" charset="0"/>
                <a:cs typeface="Times New Roman" panose="02020603050405020304" pitchFamily="18" charset="0"/>
              </a:rPr>
              <a:t>фізичні</a:t>
            </a:r>
            <a:endParaRPr lang="ru-RU" altLang="x-none" dirty="0">
              <a:solidFill>
                <a:schemeClr val="bg1"/>
              </a:solidFill>
              <a:latin typeface="Century Gothic" panose="020B0502020202020204" pitchFamily="34" charset="0"/>
            </a:endParaRPr>
          </a:p>
        </p:txBody>
      </p:sp>
      <p:sp>
        <p:nvSpPr>
          <p:cNvPr id="11" name="Выноска со стрелкой вверх 10"/>
          <p:cNvSpPr/>
          <p:nvPr/>
        </p:nvSpPr>
        <p:spPr>
          <a:xfrm>
            <a:off x="3886200" y="3429000"/>
            <a:ext cx="1447800" cy="663575"/>
          </a:xfrm>
          <a:prstGeom prst="up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dirty="0">
                <a:solidFill>
                  <a:schemeClr val="bg1"/>
                </a:solidFill>
                <a:latin typeface="Century Gothic" panose="020B0502020202020204" pitchFamily="34" charset="0"/>
                <a:cs typeface="Times New Roman" panose="02020603050405020304" pitchFamily="18" charset="0"/>
              </a:rPr>
              <a:t>хімічні</a:t>
            </a:r>
            <a:endParaRPr lang="ru-RU" altLang="x-none" dirty="0">
              <a:solidFill>
                <a:schemeClr val="bg1"/>
              </a:solidFill>
              <a:latin typeface="Century Gothic" panose="020B0502020202020204" pitchFamily="34" charset="0"/>
            </a:endParaRPr>
          </a:p>
        </p:txBody>
      </p:sp>
      <p:sp>
        <p:nvSpPr>
          <p:cNvPr id="12" name="Выноска со стрелкой вверх 11"/>
          <p:cNvSpPr/>
          <p:nvPr/>
        </p:nvSpPr>
        <p:spPr>
          <a:xfrm>
            <a:off x="5410200" y="3387725"/>
            <a:ext cx="1600200" cy="736600"/>
          </a:xfrm>
          <a:prstGeom prst="up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dirty="0">
                <a:solidFill>
                  <a:schemeClr val="bg1"/>
                </a:solidFill>
                <a:latin typeface="Century Gothic" panose="020B0502020202020204" pitchFamily="34" charset="0"/>
                <a:cs typeface="Times New Roman" panose="02020603050405020304" pitchFamily="18" charset="0"/>
              </a:rPr>
              <a:t>фізико-хімічні </a:t>
            </a:r>
            <a:endParaRPr lang="ru-RU" altLang="x-none" dirty="0">
              <a:solidFill>
                <a:schemeClr val="bg1"/>
              </a:solidFill>
              <a:latin typeface="Century Gothic" panose="020B0502020202020204" pitchFamily="34" charset="0"/>
            </a:endParaRPr>
          </a:p>
        </p:txBody>
      </p:sp>
      <p:sp>
        <p:nvSpPr>
          <p:cNvPr id="14" name="Выноска со стрелкой вверх 13"/>
          <p:cNvSpPr/>
          <p:nvPr/>
        </p:nvSpPr>
        <p:spPr>
          <a:xfrm>
            <a:off x="7086600" y="3429000"/>
            <a:ext cx="1447800" cy="688340"/>
          </a:xfrm>
          <a:prstGeom prst="up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dirty="0">
                <a:solidFill>
                  <a:schemeClr val="bg1"/>
                </a:solidFill>
                <a:latin typeface="Century Gothic" panose="020B0502020202020204" pitchFamily="34" charset="0"/>
                <a:cs typeface="Times New Roman" panose="02020603050405020304" pitchFamily="18" charset="0"/>
              </a:rPr>
              <a:t>біологічні</a:t>
            </a:r>
            <a:endParaRPr lang="ru-RU" altLang="x-none" dirty="0">
              <a:solidFill>
                <a:schemeClr val="bg1"/>
              </a:solidFill>
              <a:latin typeface="Century Gothic" panose="020B0502020202020204" pitchFamily="34" charset="0"/>
            </a:endParaRPr>
          </a:p>
        </p:txBody>
      </p:sp>
      <p:sp>
        <p:nvSpPr>
          <p:cNvPr id="15" name="Скругленный прямоугольник 14"/>
          <p:cNvSpPr/>
          <p:nvPr/>
        </p:nvSpPr>
        <p:spPr>
          <a:xfrm>
            <a:off x="457200" y="4943475"/>
            <a:ext cx="8305800" cy="1905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b="1" i="1" dirty="0">
                <a:solidFill>
                  <a:schemeClr val="bg1"/>
                </a:solidFill>
                <a:latin typeface="Century Gothic" panose="020B0502020202020204" pitchFamily="34" charset="0"/>
                <a:cs typeface="Times New Roman" panose="02020603050405020304" pitchFamily="18" charset="0"/>
              </a:rPr>
              <a:t>До фізичних властивостей </a:t>
            </a:r>
            <a:r>
              <a:rPr lang="uk-UA" altLang="x-none" dirty="0">
                <a:solidFill>
                  <a:schemeClr val="bg1"/>
                </a:solidFill>
                <a:latin typeface="Century Gothic" panose="020B0502020202020204" pitchFamily="34" charset="0"/>
                <a:cs typeface="Times New Roman" panose="02020603050405020304" pitchFamily="18" charset="0"/>
              </a:rPr>
              <a:t>відносяться </a:t>
            </a:r>
            <a:r>
              <a:rPr lang="uk-UA" altLang="x-none" b="1" i="1" dirty="0">
                <a:solidFill>
                  <a:schemeClr val="bg1"/>
                </a:solidFill>
                <a:latin typeface="Century Gothic" panose="020B0502020202020204" pitchFamily="34" charset="0"/>
                <a:cs typeface="Times New Roman" panose="02020603050405020304" pitchFamily="18" charset="0"/>
              </a:rPr>
              <a:t>механічні </a:t>
            </a:r>
            <a:r>
              <a:rPr lang="uk-UA" altLang="x-none" dirty="0">
                <a:solidFill>
                  <a:schemeClr val="bg1"/>
                </a:solidFill>
                <a:latin typeface="Century Gothic" panose="020B0502020202020204" pitchFamily="34" charset="0"/>
                <a:cs typeface="Times New Roman" panose="02020603050405020304" pitchFamily="18" charset="0"/>
              </a:rPr>
              <a:t>(міцність, деформація, твердість тощо), </a:t>
            </a:r>
            <a:r>
              <a:rPr lang="uk-UA" altLang="x-none" b="1" i="1" dirty="0">
                <a:solidFill>
                  <a:schemeClr val="bg1"/>
                </a:solidFill>
                <a:latin typeface="Century Gothic" panose="020B0502020202020204" pitchFamily="34" charset="0"/>
                <a:cs typeface="Times New Roman" panose="02020603050405020304" pitchFamily="18" charset="0"/>
              </a:rPr>
              <a:t>термічні</a:t>
            </a:r>
            <a:r>
              <a:rPr lang="uk-UA" altLang="x-none" dirty="0">
                <a:solidFill>
                  <a:schemeClr val="bg1"/>
                </a:solidFill>
                <a:latin typeface="Century Gothic" panose="020B0502020202020204" pitchFamily="34" charset="0"/>
                <a:cs typeface="Times New Roman" panose="02020603050405020304" pitchFamily="18" charset="0"/>
              </a:rPr>
              <a:t> (теплоємність, теплопровідність, вогнестійкість, термостійкість, термічне розширення й ін.),</a:t>
            </a:r>
            <a:r>
              <a:rPr lang="uk-UA" altLang="x-none" b="1" i="1" dirty="0">
                <a:solidFill>
                  <a:schemeClr val="bg1"/>
                </a:solidFill>
                <a:latin typeface="Century Gothic" panose="020B0502020202020204" pitchFamily="34" charset="0"/>
                <a:cs typeface="Times New Roman" panose="02020603050405020304" pitchFamily="18" charset="0"/>
              </a:rPr>
              <a:t> оптичні</a:t>
            </a:r>
            <a:r>
              <a:rPr lang="uk-UA" altLang="x-none" dirty="0">
                <a:solidFill>
                  <a:schemeClr val="bg1"/>
                </a:solidFill>
                <a:latin typeface="Century Gothic" panose="020B0502020202020204" pitchFamily="34" charset="0"/>
                <a:cs typeface="Times New Roman" panose="02020603050405020304" pitchFamily="18" charset="0"/>
              </a:rPr>
              <a:t> (колір, блиск, прозорість, відбиття проміння тощо), </a:t>
            </a:r>
            <a:r>
              <a:rPr lang="uk-UA" altLang="x-none" b="1" i="1" dirty="0">
                <a:solidFill>
                  <a:schemeClr val="bg1"/>
                </a:solidFill>
                <a:latin typeface="Century Gothic" panose="020B0502020202020204" pitchFamily="34" charset="0"/>
                <a:cs typeface="Times New Roman" panose="02020603050405020304" pitchFamily="18" charset="0"/>
              </a:rPr>
              <a:t>акустичні</a:t>
            </a:r>
            <a:r>
              <a:rPr lang="uk-UA" altLang="x-none" dirty="0">
                <a:solidFill>
                  <a:schemeClr val="bg1"/>
                </a:solidFill>
                <a:latin typeface="Century Gothic" panose="020B0502020202020204" pitchFamily="34" charset="0"/>
                <a:cs typeface="Times New Roman" panose="02020603050405020304" pitchFamily="18" charset="0"/>
              </a:rPr>
              <a:t> (тембр, висота звуку, звуковий тиск та ін.), </a:t>
            </a:r>
            <a:r>
              <a:rPr lang="uk-UA" altLang="x-none" b="1" i="1" dirty="0">
                <a:solidFill>
                  <a:schemeClr val="bg1"/>
                </a:solidFill>
                <a:latin typeface="Century Gothic" panose="020B0502020202020204" pitchFamily="34" charset="0"/>
                <a:cs typeface="Times New Roman" panose="02020603050405020304" pitchFamily="18" charset="0"/>
              </a:rPr>
              <a:t>електричні,</a:t>
            </a:r>
            <a:r>
              <a:rPr lang="uk-UA" altLang="x-none" dirty="0">
                <a:solidFill>
                  <a:schemeClr val="bg1"/>
                </a:solidFill>
                <a:latin typeface="Century Gothic" panose="020B0502020202020204" pitchFamily="34" charset="0"/>
                <a:cs typeface="Times New Roman" panose="02020603050405020304" pitchFamily="18" charset="0"/>
              </a:rPr>
              <a:t> а також загальні </a:t>
            </a:r>
            <a:r>
              <a:rPr lang="uk-UA" altLang="x-none" b="1" i="1" dirty="0">
                <a:solidFill>
                  <a:schemeClr val="bg1"/>
                </a:solidFill>
                <a:latin typeface="Century Gothic" panose="020B0502020202020204" pitchFamily="34" charset="0"/>
                <a:cs typeface="Times New Roman" panose="02020603050405020304" pitchFamily="18" charset="0"/>
              </a:rPr>
              <a:t>фізичні властивості</a:t>
            </a:r>
            <a:r>
              <a:rPr lang="uk-UA" altLang="x-none" dirty="0">
                <a:solidFill>
                  <a:schemeClr val="bg1"/>
                </a:solidFill>
                <a:latin typeface="Century Gothic" panose="020B0502020202020204" pitchFamily="34" charset="0"/>
                <a:cs typeface="Times New Roman" panose="02020603050405020304" pitchFamily="18" charset="0"/>
              </a:rPr>
              <a:t> (маса, щільність, пористість).</a:t>
            </a:r>
            <a:endParaRPr lang="uk-UA" altLang="x-none" dirty="0">
              <a:solidFill>
                <a:schemeClr val="bg1"/>
              </a:solidFill>
              <a:latin typeface="Century Gothic" panose="020B0502020202020204" pitchFamily="34" charset="0"/>
              <a:ea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 name="Скругленный прямоугольник 8"/>
          <p:cNvSpPr/>
          <p:nvPr/>
        </p:nvSpPr>
        <p:spPr>
          <a:xfrm>
            <a:off x="304800" y="838200"/>
            <a:ext cx="8534400" cy="1828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sz="2000" b="1" i="1" dirty="0">
                <a:solidFill>
                  <a:schemeClr val="bg1"/>
                </a:solidFill>
                <a:latin typeface="Century Gothic" panose="020B0502020202020204" pitchFamily="34" charset="0"/>
                <a:cs typeface="Times New Roman" panose="02020603050405020304" pitchFamily="18" charset="0"/>
              </a:rPr>
              <a:t>Хімічні властивості </a:t>
            </a:r>
            <a:r>
              <a:rPr lang="uk-UA" altLang="x-none" sz="2000" dirty="0">
                <a:solidFill>
                  <a:schemeClr val="bg1"/>
                </a:solidFill>
                <a:latin typeface="Century Gothic" panose="020B0502020202020204" pitchFamily="34" charset="0"/>
                <a:cs typeface="Times New Roman" panose="02020603050405020304" pitchFamily="18" charset="0"/>
              </a:rPr>
              <a:t>характеризують відношення товарів до дії різних хімічних речовин та агресивних середовищ. Ці властивості залежать від хімічного складу і змісту матеріалів. Найбільш важливими з них є водостійкість, кислотостійкість, лугостійкість, відношення до дії органічних розчинників, світла, погодних умов.</a:t>
            </a:r>
            <a:endParaRPr lang="uk-UA" altLang="x-none" sz="2000" dirty="0">
              <a:solidFill>
                <a:schemeClr val="bg1"/>
              </a:solidFill>
              <a:latin typeface="Century Gothic" panose="020B0502020202020204" pitchFamily="34" charset="0"/>
              <a:ea typeface="Times New Roman" panose="02020603050405020304" pitchFamily="18" charset="0"/>
            </a:endParaRPr>
          </a:p>
        </p:txBody>
      </p:sp>
      <p:sp>
        <p:nvSpPr>
          <p:cNvPr id="12" name="Прямоугольник 11"/>
          <p:cNvSpPr/>
          <p:nvPr/>
        </p:nvSpPr>
        <p:spPr>
          <a:xfrm>
            <a:off x="6096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2. Натуральні властивості товарів</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
        <p:nvSpPr>
          <p:cNvPr id="13" name="Скругленный прямоугольник 12"/>
          <p:cNvSpPr/>
          <p:nvPr/>
        </p:nvSpPr>
        <p:spPr>
          <a:xfrm>
            <a:off x="304800" y="2743200"/>
            <a:ext cx="8534400" cy="2133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2000" b="1" i="1" u="none" strike="noStrike" kern="1200" cap="none" spc="0" normalizeH="0" baseline="0" noProof="0" dirty="0">
                <a:ln>
                  <a:noFill/>
                </a:ln>
                <a:solidFill>
                  <a:schemeClr val="bg1"/>
                </a:solidFill>
                <a:effectLst/>
                <a:uLnTx/>
                <a:uFillTx/>
                <a:latin typeface="+mn-lt"/>
                <a:ea typeface="+mn-ea"/>
                <a:cs typeface="+mn-cs"/>
              </a:rPr>
              <a:t>Фізико-хімічні властивості</a:t>
            </a:r>
            <a:r>
              <a:rPr kumimoji="0" lang="uk-UA" sz="2000" b="0" i="0" u="none" strike="noStrike" kern="1200" cap="none" spc="0" normalizeH="0" baseline="0" noProof="0" dirty="0">
                <a:ln>
                  <a:noFill/>
                </a:ln>
                <a:solidFill>
                  <a:schemeClr val="bg1"/>
                </a:solidFill>
                <a:effectLst/>
                <a:uLnTx/>
                <a:uFillTx/>
                <a:latin typeface="+mn-lt"/>
                <a:ea typeface="+mn-ea"/>
                <a:cs typeface="+mn-cs"/>
              </a:rPr>
              <a:t> поєднують властивості, прояв яких супроводжується фізичними та хімічними явищами одночасно. Найважливішими фізико-хімічними властивостями є </a:t>
            </a:r>
            <a:r>
              <a:rPr kumimoji="0" lang="uk-UA" sz="2000" b="0" i="0" u="none" strike="noStrike" kern="1200" cap="none" spc="0" normalizeH="0" baseline="0" noProof="0" dirty="0" err="1">
                <a:ln>
                  <a:noFill/>
                </a:ln>
                <a:solidFill>
                  <a:schemeClr val="bg1"/>
                </a:solidFill>
                <a:effectLst/>
                <a:uLnTx/>
                <a:uFillTx/>
                <a:latin typeface="+mn-lt"/>
                <a:ea typeface="+mn-ea"/>
                <a:cs typeface="+mn-cs"/>
              </a:rPr>
              <a:t>сорбційні</a:t>
            </a:r>
            <a:r>
              <a:rPr kumimoji="0" lang="uk-UA" sz="2000" b="0" i="0" u="none" strike="noStrike" kern="1200" cap="none" spc="0" normalizeH="0" baseline="0" noProof="0" dirty="0">
                <a:ln>
                  <a:noFill/>
                </a:ln>
                <a:solidFill>
                  <a:schemeClr val="bg1"/>
                </a:solidFill>
                <a:effectLst/>
                <a:uLnTx/>
                <a:uFillTx/>
                <a:latin typeface="+mn-lt"/>
                <a:ea typeface="+mn-ea"/>
                <a:cs typeface="+mn-cs"/>
              </a:rPr>
              <a:t>, тобто здатність поглинати і виділяти гази, воду і розчинені в ній речовини; </a:t>
            </a:r>
            <a:r>
              <a:rPr kumimoji="0" lang="uk-UA" sz="2000" b="0" i="0" u="none" strike="noStrike" kern="1200" cap="none" spc="0" normalizeH="0" baseline="0" noProof="0" dirty="0" err="1">
                <a:ln>
                  <a:noFill/>
                </a:ln>
                <a:solidFill>
                  <a:schemeClr val="bg1"/>
                </a:solidFill>
                <a:effectLst/>
                <a:uLnTx/>
                <a:uFillTx/>
                <a:latin typeface="+mn-lt"/>
                <a:ea typeface="+mn-ea"/>
                <a:cs typeface="+mn-cs"/>
              </a:rPr>
              <a:t>адгезійні</a:t>
            </a:r>
            <a:r>
              <a:rPr kumimoji="0" lang="uk-UA" sz="2000" b="0" i="0" u="none" strike="noStrike" kern="1200" cap="none" spc="0" normalizeH="0" baseline="0" noProof="0" dirty="0">
                <a:ln>
                  <a:noFill/>
                </a:ln>
                <a:solidFill>
                  <a:schemeClr val="bg1"/>
                </a:solidFill>
                <a:effectLst/>
                <a:uLnTx/>
                <a:uFillTx/>
                <a:latin typeface="+mn-lt"/>
                <a:ea typeface="+mn-ea"/>
                <a:cs typeface="+mn-cs"/>
              </a:rPr>
              <a:t>, тобто властивості злипання або склеювання; властивості проникності (</a:t>
            </a:r>
            <a:r>
              <a:rPr kumimoji="0" lang="uk-UA" sz="2000" b="0" i="0" u="none" strike="noStrike" kern="1200" cap="none" spc="0" normalizeH="0" baseline="0" noProof="0" dirty="0" err="1">
                <a:ln>
                  <a:noFill/>
                </a:ln>
                <a:solidFill>
                  <a:schemeClr val="bg1"/>
                </a:solidFill>
                <a:effectLst/>
                <a:uLnTx/>
                <a:uFillTx/>
                <a:latin typeface="+mn-lt"/>
                <a:ea typeface="+mn-ea"/>
                <a:cs typeface="+mn-cs"/>
              </a:rPr>
              <a:t>повітряно-</a:t>
            </a:r>
            <a:r>
              <a:rPr kumimoji="0" lang="uk-UA" sz="2000" b="0" i="0" u="none" strike="noStrike" kern="1200" cap="none" spc="0" normalizeH="0" baseline="0" noProof="0" dirty="0">
                <a:ln>
                  <a:noFill/>
                </a:ln>
                <a:solidFill>
                  <a:schemeClr val="bg1"/>
                </a:solidFill>
                <a:effectLst/>
                <a:uLnTx/>
                <a:uFillTx/>
                <a:latin typeface="+mn-lt"/>
                <a:ea typeface="+mn-ea"/>
                <a:cs typeface="+mn-cs"/>
              </a:rPr>
              <a:t>, </a:t>
            </a:r>
            <a:r>
              <a:rPr kumimoji="0" lang="uk-UA" sz="2000" b="0" i="0" u="none" strike="noStrike" kern="1200" cap="none" spc="0" normalizeH="0" baseline="0" noProof="0" dirty="0" err="1">
                <a:ln>
                  <a:noFill/>
                </a:ln>
                <a:solidFill>
                  <a:schemeClr val="bg1"/>
                </a:solidFill>
                <a:effectLst/>
                <a:uLnTx/>
                <a:uFillTx/>
                <a:latin typeface="+mn-lt"/>
                <a:ea typeface="+mn-ea"/>
                <a:cs typeface="+mn-cs"/>
              </a:rPr>
              <a:t>паро-</a:t>
            </a:r>
            <a:r>
              <a:rPr kumimoji="0" lang="uk-UA" sz="2000" b="0" i="0" u="none" strike="noStrike" kern="1200" cap="none" spc="0" normalizeH="0" baseline="0" noProof="0" dirty="0">
                <a:ln>
                  <a:noFill/>
                </a:ln>
                <a:solidFill>
                  <a:schemeClr val="bg1"/>
                </a:solidFill>
                <a:effectLst/>
                <a:uLnTx/>
                <a:uFillTx/>
                <a:latin typeface="+mn-lt"/>
                <a:ea typeface="+mn-ea"/>
                <a:cs typeface="+mn-cs"/>
              </a:rPr>
              <a:t>, </a:t>
            </a:r>
            <a:r>
              <a:rPr kumimoji="0" lang="uk-UA" sz="2000" b="0" i="0" u="none" strike="noStrike" kern="1200" cap="none" spc="0" normalizeH="0" baseline="0" noProof="0" dirty="0" err="1">
                <a:ln>
                  <a:noFill/>
                </a:ln>
                <a:solidFill>
                  <a:schemeClr val="bg1"/>
                </a:solidFill>
                <a:effectLst/>
                <a:uLnTx/>
                <a:uFillTx/>
                <a:latin typeface="+mn-lt"/>
                <a:ea typeface="+mn-ea"/>
                <a:cs typeface="+mn-cs"/>
              </a:rPr>
              <a:t>водо-</a:t>
            </a:r>
            <a:r>
              <a:rPr kumimoji="0" lang="uk-UA" sz="2000" b="0" i="0" u="none" strike="noStrike" kern="1200" cap="none" spc="0" normalizeH="0" baseline="0" noProof="0" dirty="0">
                <a:ln>
                  <a:noFill/>
                </a:ln>
                <a:solidFill>
                  <a:schemeClr val="bg1"/>
                </a:solidFill>
                <a:effectLst/>
                <a:uLnTx/>
                <a:uFillTx/>
                <a:latin typeface="+mn-lt"/>
                <a:ea typeface="+mn-ea"/>
                <a:cs typeface="+mn-cs"/>
              </a:rPr>
              <a:t> і </a:t>
            </a:r>
            <a:r>
              <a:rPr kumimoji="0" lang="uk-UA" sz="2000" b="0" i="0" u="none" strike="noStrike" kern="1200" cap="none" spc="0" normalizeH="0" baseline="0" noProof="0" dirty="0" err="1">
                <a:ln>
                  <a:noFill/>
                </a:ln>
                <a:solidFill>
                  <a:schemeClr val="bg1"/>
                </a:solidFill>
                <a:effectLst/>
                <a:uLnTx/>
                <a:uFillTx/>
                <a:latin typeface="+mn-lt"/>
                <a:ea typeface="+mn-ea"/>
                <a:cs typeface="+mn-cs"/>
              </a:rPr>
              <a:t>пилопроникнення</a:t>
            </a:r>
            <a:r>
              <a:rPr kumimoji="0" lang="uk-UA" sz="2000" b="0" i="0" u="none" strike="noStrike" kern="1200" cap="none" spc="0" normalizeH="0" baseline="0" noProof="0" dirty="0">
                <a:ln>
                  <a:noFill/>
                </a:ln>
                <a:solidFill>
                  <a:schemeClr val="bg1"/>
                </a:solidFill>
                <a:effectLst/>
                <a:uLnTx/>
                <a:uFillTx/>
                <a:latin typeface="+mn-lt"/>
                <a:ea typeface="+mn-ea"/>
                <a:cs typeface="+mn-cs"/>
              </a:rPr>
              <a:t>).</a:t>
            </a:r>
            <a:endParaRPr kumimoji="0" lang="ru-RU" sz="2000" b="0" i="0" u="none" strike="noStrike" kern="1200" cap="none" spc="0" normalizeH="0" baseline="0" noProof="0" dirty="0">
              <a:ln>
                <a:noFill/>
              </a:ln>
              <a:solidFill>
                <a:schemeClr val="bg1"/>
              </a:solidFill>
              <a:effectLst/>
              <a:uLnTx/>
              <a:uFillTx/>
              <a:latin typeface="+mn-lt"/>
              <a:ea typeface="+mn-ea"/>
              <a:cs typeface="+mn-cs"/>
            </a:endParaRPr>
          </a:p>
        </p:txBody>
      </p:sp>
      <p:sp>
        <p:nvSpPr>
          <p:cNvPr id="15" name="Скругленный прямоугольник 14"/>
          <p:cNvSpPr/>
          <p:nvPr/>
        </p:nvSpPr>
        <p:spPr>
          <a:xfrm>
            <a:off x="304800" y="5029200"/>
            <a:ext cx="8534400" cy="1676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2000" b="1" i="1" u="none" strike="noStrike" kern="1200" cap="none" spc="0" normalizeH="0" baseline="0" noProof="0" dirty="0">
                <a:ln>
                  <a:noFill/>
                </a:ln>
                <a:solidFill>
                  <a:schemeClr val="bg1"/>
                </a:solidFill>
                <a:effectLst/>
                <a:uLnTx/>
                <a:uFillTx/>
                <a:latin typeface="+mn-lt"/>
                <a:ea typeface="+mn-ea"/>
                <a:cs typeface="+mn-cs"/>
              </a:rPr>
              <a:t>Біологічні властивості </a:t>
            </a:r>
            <a:r>
              <a:rPr kumimoji="0" lang="uk-UA" sz="2000" b="0" i="0" u="none" strike="noStrike" kern="1200" cap="none" spc="0" normalizeH="0" baseline="0" noProof="0" dirty="0">
                <a:ln>
                  <a:noFill/>
                </a:ln>
                <a:solidFill>
                  <a:schemeClr val="bg1"/>
                </a:solidFill>
                <a:effectLst/>
                <a:uLnTx/>
                <a:uFillTx/>
                <a:latin typeface="+mn-lt"/>
                <a:ea typeface="+mn-ea"/>
                <a:cs typeface="+mn-cs"/>
              </a:rPr>
              <a:t>характеризують стійкість товарів до дії мікроорганізмів (бактерії, цвілеві грибки, дріжджі), комах (міль, таргани й ін.) і гризунів (миші, пацюки). Процеси гниття, пліснявіння товарів спричинюються відповідними видами мікроорганізмів.</a:t>
            </a:r>
            <a:endParaRPr kumimoji="0" lang="ru-RU" sz="20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 name="Скругленный прямоугольник 12"/>
          <p:cNvSpPr/>
          <p:nvPr/>
        </p:nvSpPr>
        <p:spPr>
          <a:xfrm>
            <a:off x="381000" y="838200"/>
            <a:ext cx="8610600" cy="1600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Натуральні властивості зручно в товарі оцінювати кількісними та якісними характеристиками. </a:t>
            </a:r>
            <a:endParaRPr kumimoji="0" lang="ru-RU"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Кількісна характеристика відноситься до однієї з основних. При її визначенні слід розрізняти такі кількісні градації: </a:t>
            </a:r>
            <a:r>
              <a:rPr kumimoji="0" lang="uk-UA" sz="1800" b="1" i="0" u="none" strike="noStrike" kern="1200" cap="none" spc="0" normalizeH="0" baseline="0" noProof="0" dirty="0">
                <a:ln>
                  <a:noFill/>
                </a:ln>
                <a:solidFill>
                  <a:schemeClr val="bg1"/>
                </a:solidFill>
                <a:effectLst/>
                <a:uLnTx/>
                <a:uFillTx/>
                <a:latin typeface="+mn-lt"/>
                <a:ea typeface="+mn-ea"/>
                <a:cs typeface="+mn-cs"/>
              </a:rPr>
              <a:t>одиничні екземпляри </a:t>
            </a:r>
            <a:r>
              <a:rPr kumimoji="0" lang="uk-UA" sz="1800" b="0" i="0" u="none" strike="noStrike" kern="1200" cap="none" spc="0" normalizeH="0" baseline="0" noProof="0" dirty="0">
                <a:ln>
                  <a:noFill/>
                </a:ln>
                <a:solidFill>
                  <a:schemeClr val="bg1"/>
                </a:solidFill>
                <a:effectLst/>
                <a:uLnTx/>
                <a:uFillTx/>
                <a:latin typeface="+mn-lt"/>
                <a:ea typeface="+mn-ea"/>
                <a:cs typeface="+mn-cs"/>
              </a:rPr>
              <a:t>товарів і їх сукупність – </a:t>
            </a:r>
            <a:r>
              <a:rPr kumimoji="0" lang="uk-UA" sz="1800" b="1" i="0" u="none" strike="noStrike" kern="1200" cap="none" spc="0" normalizeH="0" baseline="0" noProof="0" dirty="0">
                <a:ln>
                  <a:noFill/>
                </a:ln>
                <a:solidFill>
                  <a:schemeClr val="bg1"/>
                </a:solidFill>
                <a:effectLst/>
                <a:uLnTx/>
                <a:uFillTx/>
                <a:latin typeface="+mn-lt"/>
                <a:ea typeface="+mn-ea"/>
                <a:cs typeface="+mn-cs"/>
              </a:rPr>
              <a:t>товарні партії</a:t>
            </a:r>
            <a:r>
              <a:rPr kumimoji="0" lang="uk-UA" sz="1800" b="0" i="0" u="none" strike="noStrike" kern="1200" cap="none" spc="0" normalizeH="0" baseline="0" noProof="0" dirty="0">
                <a:ln>
                  <a:noFill/>
                </a:ln>
                <a:solidFill>
                  <a:schemeClr val="bg1"/>
                </a:solidFill>
                <a:effectLst/>
                <a:uLnTx/>
                <a:uFillTx/>
                <a:latin typeface="+mn-lt"/>
                <a:ea typeface="+mn-ea"/>
                <a:cs typeface="+mn-cs"/>
              </a:rPr>
              <a:t>, </a:t>
            </a:r>
            <a:r>
              <a:rPr kumimoji="0" lang="uk-UA" sz="1800" b="1" i="0" u="none" strike="noStrike" kern="1200" cap="none" spc="0" normalizeH="0" baseline="0" noProof="0" dirty="0">
                <a:ln>
                  <a:noFill/>
                </a:ln>
                <a:solidFill>
                  <a:schemeClr val="bg1"/>
                </a:solidFill>
                <a:effectLst/>
                <a:uLnTx/>
                <a:uFillTx/>
                <a:latin typeface="+mn-lt"/>
                <a:ea typeface="+mn-ea"/>
                <a:cs typeface="+mn-cs"/>
              </a:rPr>
              <a:t>комплексні пакувальні одиниці </a:t>
            </a:r>
            <a:r>
              <a:rPr kumimoji="0" lang="uk-UA" sz="1800" b="0" i="0" u="none" strike="noStrike" kern="1200" cap="none" spc="0" normalizeH="0" baseline="0" noProof="0" dirty="0">
                <a:ln>
                  <a:noFill/>
                </a:ln>
                <a:solidFill>
                  <a:schemeClr val="bg1"/>
                </a:solidFill>
                <a:effectLst/>
                <a:uLnTx/>
                <a:uFillTx/>
                <a:latin typeface="+mn-lt"/>
                <a:ea typeface="+mn-ea"/>
                <a:cs typeface="+mn-cs"/>
              </a:rPr>
              <a:t>і </a:t>
            </a:r>
            <a:r>
              <a:rPr kumimoji="0" lang="uk-UA" sz="1800" b="1" i="0" u="none" strike="noStrike" kern="1200" cap="none" spc="0" normalizeH="0" baseline="0" noProof="0" dirty="0">
                <a:ln>
                  <a:noFill/>
                </a:ln>
                <a:solidFill>
                  <a:schemeClr val="bg1"/>
                </a:solidFill>
                <a:effectLst/>
                <a:uLnTx/>
                <a:uFillTx/>
                <a:latin typeface="+mn-lt"/>
                <a:ea typeface="+mn-ea"/>
                <a:cs typeface="+mn-cs"/>
              </a:rPr>
              <a:t>комплекти товарів</a:t>
            </a:r>
            <a:r>
              <a:rPr kumimoji="0" lang="uk-UA" sz="1800" b="0" i="0" u="none" strike="noStrike" kern="1200" cap="none" spc="0" normalizeH="0" baseline="0" noProof="0" dirty="0">
                <a:ln>
                  <a:noFill/>
                </a:ln>
                <a:solidFill>
                  <a:schemeClr val="bg1"/>
                </a:solidFill>
                <a:effectLst/>
                <a:uLnTx/>
                <a:uFillTx/>
                <a:latin typeface="+mn-lt"/>
                <a:ea typeface="+mn-ea"/>
                <a:cs typeface="+mn-cs"/>
              </a:rPr>
              <a:t>.</a:t>
            </a: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4" name="Прямоугольник 3"/>
          <p:cNvSpPr/>
          <p:nvPr/>
        </p:nvSpPr>
        <p:spPr>
          <a:xfrm>
            <a:off x="6096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2. Натуральні властивості товарів</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
        <p:nvSpPr>
          <p:cNvPr id="6" name="TextBox 5"/>
          <p:cNvSpPr txBox="1"/>
          <p:nvPr/>
        </p:nvSpPr>
        <p:spPr>
          <a:xfrm>
            <a:off x="381000" y="3352800"/>
            <a:ext cx="1600200" cy="646113"/>
          </a:xfrm>
          <a:prstGeom prst="rect">
            <a:avLst/>
          </a:prstGeom>
          <a:solidFill>
            <a:schemeClr val="accent3">
              <a:lumMod val="40000"/>
              <a:lumOff val="60000"/>
            </a:schemeClr>
          </a:solidFill>
        </p:spPr>
        <p:style>
          <a:lnRef idx="2">
            <a:schemeClr val="accent3"/>
          </a:lnRef>
          <a:fillRef idx="1">
            <a:schemeClr val="lt1"/>
          </a:fillRef>
          <a:effectRef idx="0">
            <a:schemeClr val="accent3"/>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a:ln>
                  <a:noFill/>
                </a:ln>
                <a:solidFill>
                  <a:schemeClr val="dk1"/>
                </a:solidFill>
                <a:effectLst/>
                <a:uLnTx/>
                <a:uFillTx/>
                <a:latin typeface="+mn-lt"/>
                <a:ea typeface="+mn-ea"/>
                <a:cs typeface="+mn-cs"/>
              </a:rPr>
              <a:t>Одиничні екземпляри</a:t>
            </a:r>
            <a:endParaRPr kumimoji="0" lang="uk-UA" sz="1800" b="1" i="1" u="none" strike="noStrike" kern="1200" cap="none" spc="0" normalizeH="0" baseline="0" noProof="0">
              <a:ln>
                <a:noFill/>
              </a:ln>
              <a:solidFill>
                <a:schemeClr val="dk1"/>
              </a:solidFill>
              <a:effectLst/>
              <a:uLnTx/>
              <a:uFillTx/>
              <a:latin typeface="+mn-lt"/>
              <a:ea typeface="+mn-ea"/>
              <a:cs typeface="+mn-cs"/>
            </a:endParaRPr>
          </a:p>
        </p:txBody>
      </p:sp>
      <p:sp>
        <p:nvSpPr>
          <p:cNvPr id="7" name="Стрелка вправо 6"/>
          <p:cNvSpPr/>
          <p:nvPr/>
        </p:nvSpPr>
        <p:spPr>
          <a:xfrm>
            <a:off x="1981200" y="3581400"/>
            <a:ext cx="2286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8" name="Скругленный прямоугольник 7"/>
          <p:cNvSpPr/>
          <p:nvPr/>
        </p:nvSpPr>
        <p:spPr>
          <a:xfrm>
            <a:off x="2209800" y="2438400"/>
            <a:ext cx="6781800" cy="2819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Окремі товари, які мають цілісність і притаманні конкретному виду або найменуванню, сукупність споживних властивостей. Як одиничні екземпляри товару можуть виступати промислові вироби (наприклад, автомобіль, голівка сиру, пара взуття) або біологічні об’єкти (яйце, риба, зерно, яблуко,), а також пакувальні одиниці, товарна маса в яких характеризується монолітністю і цілісністю (блок вершкового масла, пляшка вина, молока, банка з фарбою і т.п.).</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TextBox 8"/>
          <p:cNvSpPr txBox="1"/>
          <p:nvPr/>
        </p:nvSpPr>
        <p:spPr>
          <a:xfrm>
            <a:off x="228600" y="5410200"/>
            <a:ext cx="1752600" cy="923925"/>
          </a:xfrm>
          <a:prstGeom prst="rect">
            <a:avLst/>
          </a:prstGeom>
          <a:solidFill>
            <a:schemeClr val="accent3">
              <a:lumMod val="40000"/>
              <a:lumOff val="60000"/>
            </a:schemeClr>
          </a:solidFill>
        </p:spPr>
        <p:style>
          <a:lnRef idx="2">
            <a:schemeClr val="accent3"/>
          </a:lnRef>
          <a:fillRef idx="1">
            <a:schemeClr val="lt1"/>
          </a:fillRef>
          <a:effectRef idx="0">
            <a:schemeClr val="accent3"/>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Комплексна пакувальна одиниця</a:t>
            </a:r>
            <a:r>
              <a:rPr kumimoji="0" lang="uk-UA" sz="1800" b="0" i="0" u="none" strike="noStrike" kern="1200" cap="none" spc="0" normalizeH="0" baseline="0" noProof="0" dirty="0">
                <a:ln>
                  <a:noFill/>
                </a:ln>
                <a:solidFill>
                  <a:schemeClr val="dk1"/>
                </a:solidFill>
                <a:effectLst/>
                <a:uLnTx/>
                <a:uFillTx/>
                <a:latin typeface="+mn-lt"/>
                <a:ea typeface="+mn-ea"/>
                <a:cs typeface="+mn-cs"/>
              </a:rPr>
              <a:t> </a:t>
            </a:r>
            <a:endParaRPr kumimoji="0" lang="uk-UA" sz="1800" b="1" i="1" u="none" strike="noStrike" kern="1200" cap="none" spc="0" normalizeH="0" baseline="0" noProof="0" dirty="0">
              <a:ln>
                <a:noFill/>
              </a:ln>
              <a:solidFill>
                <a:schemeClr val="dk1"/>
              </a:solidFill>
              <a:effectLst/>
              <a:uLnTx/>
              <a:uFillTx/>
              <a:latin typeface="+mn-lt"/>
              <a:ea typeface="+mn-ea"/>
              <a:cs typeface="+mn-cs"/>
            </a:endParaRPr>
          </a:p>
        </p:txBody>
      </p:sp>
      <p:sp>
        <p:nvSpPr>
          <p:cNvPr id="10" name="Стрелка вправо 9"/>
          <p:cNvSpPr/>
          <p:nvPr/>
        </p:nvSpPr>
        <p:spPr>
          <a:xfrm>
            <a:off x="1981200" y="5715000"/>
            <a:ext cx="2286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Скругленный прямоугольник 10"/>
          <p:cNvSpPr/>
          <p:nvPr/>
        </p:nvSpPr>
        <p:spPr>
          <a:xfrm>
            <a:off x="2233613" y="5257800"/>
            <a:ext cx="6781800" cy="1600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Сукупність одиничних екземплярів однакових товарів, об’єднаних спільністю упаковки. Така одиниця відрізняється від товарної партії лише меншими розмірами і найчастіше служить об’єктом дрібнооптової торгівлі,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Прямоугольник 3"/>
          <p:cNvSpPr/>
          <p:nvPr/>
        </p:nvSpPr>
        <p:spPr>
          <a:xfrm>
            <a:off x="6096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2. Натуральні властивості товарів</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
        <p:nvSpPr>
          <p:cNvPr id="6" name="TextBox 5"/>
          <p:cNvSpPr txBox="1"/>
          <p:nvPr/>
        </p:nvSpPr>
        <p:spPr>
          <a:xfrm>
            <a:off x="381000" y="1981200"/>
            <a:ext cx="1600200" cy="646113"/>
          </a:xfrm>
          <a:prstGeom prst="rect">
            <a:avLst/>
          </a:prstGeom>
          <a:solidFill>
            <a:schemeClr val="accent3">
              <a:lumMod val="40000"/>
              <a:lumOff val="60000"/>
            </a:schemeClr>
          </a:solidFill>
        </p:spPr>
        <p:style>
          <a:lnRef idx="2">
            <a:schemeClr val="accent3"/>
          </a:lnRef>
          <a:fillRef idx="1">
            <a:schemeClr val="lt1"/>
          </a:fillRef>
          <a:effectRef idx="0">
            <a:schemeClr val="accent3"/>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Комплект товарів</a:t>
            </a:r>
            <a:endParaRPr kumimoji="0" lang="uk-UA" sz="1800" b="1" i="1" u="none" strike="noStrike" kern="1200" cap="none" spc="0" normalizeH="0" baseline="0" noProof="0" dirty="0">
              <a:ln>
                <a:noFill/>
              </a:ln>
              <a:solidFill>
                <a:schemeClr val="dk1"/>
              </a:solidFill>
              <a:effectLst/>
              <a:uLnTx/>
              <a:uFillTx/>
              <a:latin typeface="+mn-lt"/>
              <a:ea typeface="+mn-ea"/>
              <a:cs typeface="+mn-cs"/>
            </a:endParaRPr>
          </a:p>
        </p:txBody>
      </p:sp>
      <p:sp>
        <p:nvSpPr>
          <p:cNvPr id="7" name="Стрелка вправо 6"/>
          <p:cNvSpPr/>
          <p:nvPr/>
        </p:nvSpPr>
        <p:spPr>
          <a:xfrm>
            <a:off x="1981200" y="2209800"/>
            <a:ext cx="2286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8" name="Скругленный прямоугольник 7"/>
          <p:cNvSpPr/>
          <p:nvPr/>
        </p:nvSpPr>
        <p:spPr>
          <a:xfrm>
            <a:off x="2209800" y="838200"/>
            <a:ext cx="6781800" cy="3240088"/>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2000" b="0" i="0" u="none" strike="noStrike" kern="1200" cap="none" spc="0" normalizeH="0" baseline="0" noProof="0" dirty="0">
                <a:ln>
                  <a:noFill/>
                </a:ln>
                <a:solidFill>
                  <a:schemeClr val="bg1"/>
                </a:solidFill>
                <a:effectLst/>
                <a:uLnTx/>
                <a:uFillTx/>
                <a:latin typeface="+mn-lt"/>
                <a:ea typeface="+mn-ea"/>
                <a:cs typeface="+mn-cs"/>
              </a:rPr>
              <a:t>Сукупність одиничних екземплярів різнорідних товарів, що володіють сумісністю і / або взаємозамінністю і призначених для одного функціонального призначення. У комплект можуть входити товари, що доповнюють один одного або замінюють окремі деталі вже готової продукції. Наприклад, комплект одягу (штани і / або спідниця і піджак), меблів, посуду, запасні деталі (колеса для автомобілів, шурупи, скла для меблів і т.п.).</a:t>
            </a:r>
            <a:endParaRPr kumimoji="0" lang="uk-UA" sz="20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TextBox 8"/>
          <p:cNvSpPr txBox="1"/>
          <p:nvPr/>
        </p:nvSpPr>
        <p:spPr>
          <a:xfrm>
            <a:off x="381000" y="4876800"/>
            <a:ext cx="1600200" cy="646113"/>
          </a:xfrm>
          <a:prstGeom prst="rect">
            <a:avLst/>
          </a:prstGeom>
          <a:solidFill>
            <a:schemeClr val="accent3">
              <a:lumMod val="40000"/>
              <a:lumOff val="60000"/>
            </a:schemeClr>
          </a:solidFill>
        </p:spPr>
        <p:style>
          <a:lnRef idx="2">
            <a:schemeClr val="accent3"/>
          </a:lnRef>
          <a:fillRef idx="1">
            <a:schemeClr val="lt1"/>
          </a:fillRef>
          <a:effectRef idx="0">
            <a:schemeClr val="accent3"/>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Товарна партія</a:t>
            </a:r>
            <a:endParaRPr kumimoji="0" lang="uk-UA" sz="1800" b="1" i="1" u="none" strike="noStrike" kern="1200" cap="none" spc="0" normalizeH="0" baseline="0" noProof="0" dirty="0">
              <a:ln>
                <a:noFill/>
              </a:ln>
              <a:solidFill>
                <a:schemeClr val="dk1"/>
              </a:solidFill>
              <a:effectLst/>
              <a:uLnTx/>
              <a:uFillTx/>
              <a:latin typeface="+mn-lt"/>
              <a:ea typeface="+mn-ea"/>
              <a:cs typeface="+mn-cs"/>
            </a:endParaRPr>
          </a:p>
        </p:txBody>
      </p:sp>
      <p:sp>
        <p:nvSpPr>
          <p:cNvPr id="10" name="Стрелка вправо 9"/>
          <p:cNvSpPr/>
          <p:nvPr/>
        </p:nvSpPr>
        <p:spPr>
          <a:xfrm>
            <a:off x="1981200" y="5105400"/>
            <a:ext cx="2286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Скругленный прямоугольник 10"/>
          <p:cNvSpPr/>
          <p:nvPr/>
        </p:nvSpPr>
        <p:spPr>
          <a:xfrm>
            <a:off x="2209800" y="4267200"/>
            <a:ext cx="6781800" cy="1600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2000" b="0" i="0" u="none" strike="noStrike" kern="1200" cap="none" spc="0" normalizeH="0" baseline="0" noProof="0">
                <a:ln>
                  <a:noFill/>
                </a:ln>
                <a:solidFill>
                  <a:schemeClr val="bg1"/>
                </a:solidFill>
                <a:effectLst/>
                <a:uLnTx/>
                <a:uFillTx/>
                <a:latin typeface="+mn-lt"/>
                <a:ea typeface="+mn-ea"/>
                <a:cs typeface="+mn-cs"/>
              </a:rPr>
              <a:t>Сукупність одиничних екземплярів товарів та / або комплексних пакувальних одиниць (одного виду і найменування), об’єднаних за певною ознакою.</a:t>
            </a:r>
            <a:endParaRPr kumimoji="0" lang="uk-UA" sz="2000" b="0" i="0" u="none" strike="noStrike" kern="1200" cap="none" spc="0" normalizeH="0" baseline="0" noProof="0">
              <a:ln>
                <a:noFill/>
              </a:ln>
              <a:solidFill>
                <a:schemeClr val="bg1"/>
              </a:solidFill>
              <a:effectLst/>
              <a:uLnTx/>
              <a:uFillTx/>
              <a:latin typeface="+mn-lt"/>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Rectangle 28"/>
          <p:cNvSpPr/>
          <p:nvPr/>
        </p:nvSpPr>
        <p:spPr>
          <a:xfrm>
            <a:off x="1905000" y="6324600"/>
            <a:ext cx="5649913" cy="400050"/>
          </a:xfrm>
          <a:prstGeom prst="rect">
            <a:avLst/>
          </a:prstGeom>
          <a:noFill/>
          <a:ln w="9525">
            <a:noFill/>
          </a:ln>
        </p:spPr>
        <p:txBody>
          <a:bodyPr wrap="none" anchor="ctr" anchorCtr="0">
            <a:spAutoFit/>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b="1" i="1" dirty="0">
                <a:solidFill>
                  <a:srgbClr val="000000"/>
                </a:solidFill>
                <a:latin typeface="Times New Roman" panose="02020603050405020304" pitchFamily="18" charset="0"/>
                <a:cs typeface="Times New Roman" panose="02020603050405020304" pitchFamily="18" charset="0"/>
              </a:rPr>
              <a:t>Рис. 1. Групи споживних властивостей товарів</a:t>
            </a:r>
            <a:endParaRPr lang="uk-UA" altLang="ru-RU" b="1" i="1" dirty="0">
              <a:solidFill>
                <a:srgbClr val="000000"/>
              </a:solidFill>
              <a:latin typeface="Times New Roman" panose="02020603050405020304" pitchFamily="18" charset="0"/>
              <a:ea typeface="Times New Roman" panose="02020603050405020304" pitchFamily="18" charset="0"/>
            </a:endParaRPr>
          </a:p>
        </p:txBody>
      </p:sp>
      <p:sp>
        <p:nvSpPr>
          <p:cNvPr id="22" name="Прямоугольник 21"/>
          <p:cNvSpPr/>
          <p:nvPr/>
        </p:nvSpPr>
        <p:spPr>
          <a:xfrm>
            <a:off x="381000" y="228600"/>
            <a:ext cx="8153400" cy="769938"/>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3. Споживні властивості товарів і показники, що їх визначають</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
        <p:nvSpPr>
          <p:cNvPr id="23" name="Скругленный прямоугольник 22"/>
          <p:cNvSpPr/>
          <p:nvPr/>
        </p:nvSpPr>
        <p:spPr>
          <a:xfrm>
            <a:off x="381000" y="1143000"/>
            <a:ext cx="8229600" cy="990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2000" b="1" i="1" u="none" strike="noStrike" kern="1200" cap="none" spc="0" normalizeH="0" baseline="0" noProof="0" dirty="0">
                <a:ln>
                  <a:noFill/>
                </a:ln>
                <a:solidFill>
                  <a:schemeClr val="bg1"/>
                </a:solidFill>
                <a:effectLst/>
                <a:uLnTx/>
                <a:uFillTx/>
                <a:latin typeface="+mn-lt"/>
                <a:ea typeface="+mn-ea"/>
                <a:cs typeface="+mn-cs"/>
              </a:rPr>
              <a:t>Споживна властивість товару</a:t>
            </a:r>
            <a:r>
              <a:rPr kumimoji="0" lang="uk-UA" sz="2000" b="0" i="0" u="none" strike="noStrike" kern="1200" cap="none" spc="0" normalizeH="0" baseline="0" noProof="0" dirty="0">
                <a:ln>
                  <a:noFill/>
                </a:ln>
                <a:solidFill>
                  <a:schemeClr val="bg1"/>
                </a:solidFill>
                <a:effectLst/>
                <a:uLnTx/>
                <a:uFillTx/>
                <a:latin typeface="+mn-lt"/>
                <a:ea typeface="+mn-ea"/>
                <a:cs typeface="+mn-cs"/>
              </a:rPr>
              <a:t> – властивість товару, яка обумовлює його корисність і здатність задовольняти потреби споживачів і проявляється в процесі споживання.</a:t>
            </a:r>
            <a:endParaRPr kumimoji="0" lang="uk-UA" sz="2000" b="0" i="0" u="none" strike="noStrike" kern="1200" cap="none" spc="0" normalizeH="0" baseline="0" noProof="0" dirty="0">
              <a:ln>
                <a:noFill/>
              </a:ln>
              <a:solidFill>
                <a:schemeClr val="bg1"/>
              </a:solidFill>
              <a:effectLst/>
              <a:uLnTx/>
              <a:uFillTx/>
              <a:latin typeface="+mn-lt"/>
              <a:ea typeface="+mn-ea"/>
              <a:cs typeface="+mn-cs"/>
            </a:endParaRPr>
          </a:p>
        </p:txBody>
      </p:sp>
      <p:sp>
        <p:nvSpPr>
          <p:cNvPr id="15365" name="Rectangle 24"/>
          <p:cNvSpPr/>
          <p:nvPr/>
        </p:nvSpPr>
        <p:spPr>
          <a:xfrm>
            <a:off x="0" y="0"/>
            <a:ext cx="9144000" cy="457200"/>
          </a:xfrm>
          <a:prstGeom prst="rect">
            <a:avLst/>
          </a:prstGeom>
          <a:noFill/>
          <a:ln w="9525">
            <a:noFill/>
          </a:ln>
        </p:spPr>
        <p:txBody>
          <a:bodyPr wrap="none" anchor="ctr" anchorCtr="0">
            <a:spAutoFit/>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defTabSz="914400" eaLnBrk="1" hangingPunct="1">
              <a:spcBef>
                <a:spcPct val="0"/>
              </a:spcBef>
              <a:buClrTx/>
              <a:buSzTx/>
              <a:buFontTx/>
              <a:buNone/>
            </a:pPr>
            <a:endParaRPr lang="ru-RU" altLang="ru-RU" sz="1800" dirty="0">
              <a:latin typeface="Arial" panose="020B0604020202020204" pitchFamily="34" charset="0"/>
            </a:endParaRPr>
          </a:p>
        </p:txBody>
      </p:sp>
      <p:grpSp>
        <p:nvGrpSpPr>
          <p:cNvPr id="15366" name="Group 6"/>
          <p:cNvGrpSpPr>
            <a:grpSpLocks noChangeAspect="1"/>
          </p:cNvGrpSpPr>
          <p:nvPr/>
        </p:nvGrpSpPr>
        <p:grpSpPr>
          <a:xfrm>
            <a:off x="457200" y="2362200"/>
            <a:ext cx="8001000" cy="3698875"/>
            <a:chOff x="600" y="3801"/>
            <a:chExt cx="7200" cy="3326"/>
          </a:xfrm>
        </p:grpSpPr>
        <p:sp>
          <p:nvSpPr>
            <p:cNvPr id="15367" name="AutoShape 23"/>
            <p:cNvSpPr>
              <a:spLocks noChangeAspect="1" noTextEdit="1"/>
            </p:cNvSpPr>
            <p:nvPr/>
          </p:nvSpPr>
          <p:spPr>
            <a:xfrm>
              <a:off x="600" y="3801"/>
              <a:ext cx="7200" cy="3326"/>
            </a:xfrm>
            <a:prstGeom prst="rect">
              <a:avLst/>
            </a:prstGeom>
            <a:noFill/>
            <a:ln w="9525">
              <a:noFill/>
            </a:ln>
          </p:spPr>
          <p:txBody>
            <a:bodyPr/>
            <a:p>
              <a:endParaRPr lang="ru-RU" altLang="en-US"/>
            </a:p>
          </p:txBody>
        </p:sp>
        <p:sp>
          <p:nvSpPr>
            <p:cNvPr id="15368" name="Oval 22"/>
            <p:cNvSpPr/>
            <p:nvPr/>
          </p:nvSpPr>
          <p:spPr>
            <a:xfrm>
              <a:off x="2988" y="4965"/>
              <a:ext cx="2734" cy="1129"/>
            </a:xfrm>
            <a:prstGeom prst="ellipse">
              <a:avLst/>
            </a:prstGeom>
            <a:solidFill>
              <a:srgbClr val="FFFFFF"/>
            </a:solidFill>
            <a:ln w="9525" cap="flat" cmpd="sng">
              <a:solidFill>
                <a:srgbClr val="000000"/>
              </a:solidFill>
              <a:prstDash val="solid"/>
              <a:headEnd type="none" w="med" len="med"/>
              <a:tailEnd type="none" w="med" len="med"/>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defTabSz="914400" eaLnBrk="1" hangingPunct="1">
                <a:spcBef>
                  <a:spcPct val="0"/>
                </a:spcBef>
                <a:buClrTx/>
                <a:buSzTx/>
                <a:buFontTx/>
                <a:buNone/>
              </a:pPr>
              <a:endParaRPr lang="ru-RU" altLang="ru-RU" dirty="0">
                <a:solidFill>
                  <a:schemeClr val="bg1"/>
                </a:solidFill>
                <a:latin typeface="Arial" panose="020B0604020202020204" pitchFamily="34" charset="0"/>
              </a:endParaRPr>
            </a:p>
          </p:txBody>
        </p:sp>
        <p:sp>
          <p:nvSpPr>
            <p:cNvPr id="15369" name="Text Box 21"/>
            <p:cNvSpPr txBox="1"/>
            <p:nvPr/>
          </p:nvSpPr>
          <p:spPr>
            <a:xfrm>
              <a:off x="3323" y="5194"/>
              <a:ext cx="2099" cy="671"/>
            </a:xfrm>
            <a:prstGeom prst="rect">
              <a:avLst/>
            </a:prstGeom>
            <a:solidFill>
              <a:srgbClr val="FFFFFF"/>
            </a:solidFill>
            <a:ln w="9525">
              <a:noFill/>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СПОЖИВНІ ВЛАСТИВОСТІ</a:t>
              </a:r>
              <a:endParaRPr lang="uk-UA" altLang="ru-RU" dirty="0">
                <a:solidFill>
                  <a:schemeClr val="bg1"/>
                </a:solidFill>
                <a:latin typeface="Arial" panose="020B0604020202020204" pitchFamily="34" charset="0"/>
              </a:endParaRPr>
            </a:p>
          </p:txBody>
        </p:sp>
        <p:sp>
          <p:nvSpPr>
            <p:cNvPr id="15370" name="Text Box 20"/>
            <p:cNvSpPr txBox="1"/>
            <p:nvPr/>
          </p:nvSpPr>
          <p:spPr>
            <a:xfrm>
              <a:off x="907" y="4556"/>
              <a:ext cx="1922" cy="52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Функціональні</a:t>
              </a:r>
              <a:endParaRPr lang="uk-UA" altLang="ru-RU" dirty="0">
                <a:solidFill>
                  <a:schemeClr val="bg1"/>
                </a:solidFill>
                <a:latin typeface="Arial" panose="020B0604020202020204" pitchFamily="34" charset="0"/>
              </a:endParaRPr>
            </a:p>
          </p:txBody>
        </p:sp>
        <p:sp>
          <p:nvSpPr>
            <p:cNvPr id="15371" name="Text Box 19"/>
            <p:cNvSpPr txBox="1"/>
            <p:nvPr/>
          </p:nvSpPr>
          <p:spPr>
            <a:xfrm>
              <a:off x="3253" y="3903"/>
              <a:ext cx="2169" cy="741"/>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Соціального призначення</a:t>
              </a:r>
              <a:endParaRPr lang="uk-UA" altLang="ru-RU" dirty="0">
                <a:solidFill>
                  <a:schemeClr val="bg1"/>
                </a:solidFill>
                <a:latin typeface="Arial" panose="020B0604020202020204" pitchFamily="34" charset="0"/>
              </a:endParaRPr>
            </a:p>
          </p:txBody>
        </p:sp>
        <p:sp>
          <p:nvSpPr>
            <p:cNvPr id="15372" name="Text Box 18"/>
            <p:cNvSpPr txBox="1"/>
            <p:nvPr/>
          </p:nvSpPr>
          <p:spPr>
            <a:xfrm>
              <a:off x="5722" y="4454"/>
              <a:ext cx="1923" cy="740"/>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Надійність</a:t>
              </a:r>
              <a:endParaRPr lang="en-US" altLang="ru-RU" dirty="0">
                <a:solidFill>
                  <a:schemeClr val="bg1"/>
                </a:solidFill>
                <a:latin typeface="Arial" panose="020B0604020202020204" pitchFamily="34" charset="0"/>
              </a:endParaRPr>
            </a:p>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(експлуатаційні)</a:t>
              </a:r>
              <a:endParaRPr lang="uk-UA" altLang="ru-RU" dirty="0">
                <a:solidFill>
                  <a:schemeClr val="bg1"/>
                </a:solidFill>
                <a:latin typeface="Arial" panose="020B0604020202020204" pitchFamily="34" charset="0"/>
              </a:endParaRPr>
            </a:p>
          </p:txBody>
        </p:sp>
        <p:sp>
          <p:nvSpPr>
            <p:cNvPr id="15373" name="Text Box 17"/>
            <p:cNvSpPr txBox="1"/>
            <p:nvPr/>
          </p:nvSpPr>
          <p:spPr>
            <a:xfrm>
              <a:off x="5722" y="5738"/>
              <a:ext cx="1923" cy="52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Ергономічні </a:t>
              </a:r>
              <a:endParaRPr lang="uk-UA" altLang="ru-RU" dirty="0">
                <a:solidFill>
                  <a:schemeClr val="bg1"/>
                </a:solidFill>
                <a:latin typeface="Arial" panose="020B0604020202020204" pitchFamily="34" charset="0"/>
              </a:endParaRPr>
            </a:p>
          </p:txBody>
        </p:sp>
        <p:sp>
          <p:nvSpPr>
            <p:cNvPr id="15374" name="Text Box 16"/>
            <p:cNvSpPr txBox="1"/>
            <p:nvPr/>
          </p:nvSpPr>
          <p:spPr>
            <a:xfrm>
              <a:off x="4558" y="6478"/>
              <a:ext cx="1640" cy="530"/>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Естетичні </a:t>
              </a:r>
              <a:endParaRPr lang="uk-UA" altLang="ru-RU" dirty="0">
                <a:solidFill>
                  <a:schemeClr val="bg1"/>
                </a:solidFill>
                <a:latin typeface="Arial" panose="020B0604020202020204" pitchFamily="34" charset="0"/>
              </a:endParaRPr>
            </a:p>
          </p:txBody>
        </p:sp>
        <p:sp>
          <p:nvSpPr>
            <p:cNvPr id="15375" name="Text Box 15"/>
            <p:cNvSpPr txBox="1"/>
            <p:nvPr/>
          </p:nvSpPr>
          <p:spPr>
            <a:xfrm>
              <a:off x="2441" y="6478"/>
              <a:ext cx="1641" cy="530"/>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Екологічні</a:t>
              </a:r>
              <a:endParaRPr lang="uk-UA" altLang="ru-RU" dirty="0">
                <a:solidFill>
                  <a:schemeClr val="bg1"/>
                </a:solidFill>
                <a:latin typeface="Arial" panose="020B0604020202020204" pitchFamily="34" charset="0"/>
              </a:endParaRPr>
            </a:p>
          </p:txBody>
        </p:sp>
        <p:sp>
          <p:nvSpPr>
            <p:cNvPr id="15376" name="Text Box 14"/>
            <p:cNvSpPr txBox="1"/>
            <p:nvPr/>
          </p:nvSpPr>
          <p:spPr>
            <a:xfrm>
              <a:off x="907" y="5738"/>
              <a:ext cx="1922" cy="52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Безпеки</a:t>
              </a:r>
              <a:endParaRPr lang="uk-UA" altLang="ru-RU" dirty="0">
                <a:solidFill>
                  <a:schemeClr val="bg1"/>
                </a:solidFill>
                <a:latin typeface="Arial" panose="020B0604020202020204" pitchFamily="34" charset="0"/>
              </a:endParaRPr>
            </a:p>
          </p:txBody>
        </p:sp>
        <p:cxnSp>
          <p:nvCxnSpPr>
            <p:cNvPr id="15377" name="AutoShape 13"/>
            <p:cNvCxnSpPr/>
            <p:nvPr/>
          </p:nvCxnSpPr>
          <p:spPr>
            <a:xfrm flipH="1" flipV="1">
              <a:off x="4338" y="4644"/>
              <a:ext cx="18" cy="321"/>
            </a:xfrm>
            <a:prstGeom prst="straightConnector1">
              <a:avLst/>
            </a:prstGeom>
            <a:ln w="9525" cap="flat" cmpd="sng">
              <a:solidFill>
                <a:srgbClr val="000000"/>
              </a:solidFill>
              <a:prstDash val="solid"/>
              <a:headEnd type="none" w="med" len="med"/>
              <a:tailEnd type="triangle" w="med" len="med"/>
            </a:ln>
          </p:spPr>
        </p:cxnSp>
        <p:cxnSp>
          <p:nvCxnSpPr>
            <p:cNvPr id="15378" name="AutoShape 12"/>
            <p:cNvCxnSpPr/>
            <p:nvPr/>
          </p:nvCxnSpPr>
          <p:spPr>
            <a:xfrm flipH="1" flipV="1">
              <a:off x="2829" y="4820"/>
              <a:ext cx="559" cy="311"/>
            </a:xfrm>
            <a:prstGeom prst="straightConnector1">
              <a:avLst/>
            </a:prstGeom>
            <a:ln w="9525" cap="flat" cmpd="sng">
              <a:solidFill>
                <a:srgbClr val="000000"/>
              </a:solidFill>
              <a:prstDash val="solid"/>
              <a:headEnd type="none" w="med" len="med"/>
              <a:tailEnd type="triangle" w="med" len="med"/>
            </a:ln>
          </p:spPr>
        </p:cxnSp>
        <p:cxnSp>
          <p:nvCxnSpPr>
            <p:cNvPr id="15379" name="AutoShape 11"/>
            <p:cNvCxnSpPr/>
            <p:nvPr/>
          </p:nvCxnSpPr>
          <p:spPr>
            <a:xfrm flipV="1">
              <a:off x="5322" y="4824"/>
              <a:ext cx="400" cy="307"/>
            </a:xfrm>
            <a:prstGeom prst="straightConnector1">
              <a:avLst/>
            </a:prstGeom>
            <a:ln w="9525" cap="flat" cmpd="sng">
              <a:solidFill>
                <a:srgbClr val="000000"/>
              </a:solidFill>
              <a:prstDash val="solid"/>
              <a:headEnd type="none" w="med" len="med"/>
              <a:tailEnd type="triangle" w="med" len="med"/>
            </a:ln>
          </p:spPr>
        </p:cxnSp>
        <p:cxnSp>
          <p:nvCxnSpPr>
            <p:cNvPr id="15380" name="AutoShape 10"/>
            <p:cNvCxnSpPr/>
            <p:nvPr/>
          </p:nvCxnSpPr>
          <p:spPr>
            <a:xfrm flipH="1">
              <a:off x="1869" y="5529"/>
              <a:ext cx="1119" cy="210"/>
            </a:xfrm>
            <a:prstGeom prst="straightConnector1">
              <a:avLst/>
            </a:prstGeom>
            <a:ln w="9525" cap="flat" cmpd="sng">
              <a:solidFill>
                <a:srgbClr val="000000"/>
              </a:solidFill>
              <a:prstDash val="solid"/>
              <a:headEnd type="none" w="med" len="med"/>
              <a:tailEnd type="triangle" w="med" len="med"/>
            </a:ln>
          </p:spPr>
        </p:cxnSp>
        <p:cxnSp>
          <p:nvCxnSpPr>
            <p:cNvPr id="15381" name="AutoShape 9"/>
            <p:cNvCxnSpPr/>
            <p:nvPr/>
          </p:nvCxnSpPr>
          <p:spPr>
            <a:xfrm>
              <a:off x="5722" y="5529"/>
              <a:ext cx="962" cy="210"/>
            </a:xfrm>
            <a:prstGeom prst="straightConnector1">
              <a:avLst/>
            </a:prstGeom>
            <a:ln w="9525" cap="flat" cmpd="sng">
              <a:solidFill>
                <a:srgbClr val="000000"/>
              </a:solidFill>
              <a:prstDash val="solid"/>
              <a:headEnd type="none" w="med" len="med"/>
              <a:tailEnd type="triangle" w="med" len="med"/>
            </a:ln>
          </p:spPr>
        </p:cxnSp>
        <p:cxnSp>
          <p:nvCxnSpPr>
            <p:cNvPr id="15382" name="AutoShape 8"/>
            <p:cNvCxnSpPr/>
            <p:nvPr/>
          </p:nvCxnSpPr>
          <p:spPr>
            <a:xfrm flipH="1">
              <a:off x="3262" y="6094"/>
              <a:ext cx="646" cy="384"/>
            </a:xfrm>
            <a:prstGeom prst="straightConnector1">
              <a:avLst/>
            </a:prstGeom>
            <a:ln w="9525" cap="flat" cmpd="sng">
              <a:solidFill>
                <a:srgbClr val="000000"/>
              </a:solidFill>
              <a:prstDash val="solid"/>
              <a:headEnd type="none" w="med" len="med"/>
              <a:tailEnd type="triangle" w="med" len="med"/>
            </a:ln>
          </p:spPr>
        </p:cxnSp>
        <p:cxnSp>
          <p:nvCxnSpPr>
            <p:cNvPr id="15383" name="AutoShape 7"/>
            <p:cNvCxnSpPr/>
            <p:nvPr/>
          </p:nvCxnSpPr>
          <p:spPr>
            <a:xfrm>
              <a:off x="4814" y="6094"/>
              <a:ext cx="565" cy="384"/>
            </a:xfrm>
            <a:prstGeom prst="straightConnector1">
              <a:avLst/>
            </a:prstGeom>
            <a:ln w="9525" cap="flat" cmpd="sng">
              <a:solidFill>
                <a:srgbClr val="000000"/>
              </a:solidFill>
              <a:prstDash val="solid"/>
              <a:headEnd type="none" w="med" len="med"/>
              <a:tailEnd type="triangle" w="med" len="med"/>
            </a:ln>
          </p:spPr>
        </p:cxnSp>
      </p:gr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Ион">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0</TotalTime>
  <Words>18671</Words>
  <Application>WPS Presentation</Application>
  <PresentationFormat>Экран (4:3)</PresentationFormat>
  <Paragraphs>280</Paragraphs>
  <Slides>20</Slides>
  <Notes>2</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20</vt:i4>
      </vt:variant>
    </vt:vector>
  </HeadingPairs>
  <TitlesOfParts>
    <vt:vector size="31" baseType="lpstr">
      <vt:lpstr>Arial</vt:lpstr>
      <vt:lpstr>SimSun</vt:lpstr>
      <vt:lpstr>Wingdings</vt:lpstr>
      <vt:lpstr>Century Gothic</vt:lpstr>
      <vt:lpstr>Wingdings 3</vt:lpstr>
      <vt:lpstr>Arial</vt:lpstr>
      <vt:lpstr>Calibri</vt:lpstr>
      <vt:lpstr>Times New Roman</vt:lpstr>
      <vt:lpstr>Microsoft YaHei</vt:lpstr>
      <vt:lpstr>Arial Unicode MS</vt:lpstr>
      <vt:lpstr>Ион</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Функціональні властивості</vt:lpstr>
      <vt:lpstr>Властивості соціального призначення</vt:lpstr>
      <vt:lpstr>Експлуатаційні властивості</vt:lpstr>
      <vt:lpstr>Ергономічні властивості</vt:lpstr>
      <vt:lpstr>Естетичні властивості</vt:lpstr>
      <vt:lpstr>Екологічні властивості</vt:lpstr>
      <vt:lpstr>Властивості безпеки</vt:lpstr>
      <vt:lpstr>PowerPoint 演示文稿</vt:lpstr>
      <vt:lpstr>Дякую за увагу! </vt:lpstr>
      <vt:lpstr>Питання для обговорення:</vt:lpstr>
      <vt:lpstr>Теми доповідей:</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МІНІСТЕРСТВО ОСВІТИ І НАУКИ УКРАЇНИ  ДЕРЖАВНИЙ УНІВЕРСИТЕТ «ЖИТОМИРСЬКА ПОЛІТЕХНІКА»</dc:title>
  <dc:creator>Sasha Melnik</dc:creator>
  <cp:lastModifiedBy>Тетяна Біляк</cp:lastModifiedBy>
  <cp:revision>89</cp:revision>
  <dcterms:created xsi:type="dcterms:W3CDTF">2023-09-20T20:32:00Z</dcterms:created>
  <dcterms:modified xsi:type="dcterms:W3CDTF">2025-09-23T22:10:17Z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1B02B44E84D94CCF84231CE5AE23975C_13</vt:lpwstr>
  </property>
  <property fmtid="{D5CDD505-2E9C-101B-9397-08002B2CF9AE}" pid="3" name="KSOProductBuildVer">
    <vt:lpwstr>1049-12.2.0.22549</vt:lpwstr>
  </property>
</Properties>
</file>