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5143500" cx="9144000"/>
  <p:notesSz cx="6858000" cy="9144000"/>
  <p:embeddedFontLst>
    <p:embeddedFont>
      <p:font typeface="Roboto"/>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Roboto-boldItalic.fntdata"/><Relationship Id="rId70" Type="http://schemas.openxmlformats.org/officeDocument/2006/relationships/font" Target="fonts/Roboto-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Roboto-regular.fntdata"/><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oboto-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901b4f9c1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901b4f9c1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901b4f9c1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901b4f9c1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901b4f9c1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901b4f9c1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901b4f9c1c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901b4f9c1c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901b4f9c1c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901b4f9c1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901b4f9c1c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901b4f9c1c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901b4f9c1c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901b4f9c1c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901b4f9c1c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901b4f9c1c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901b4f9c1c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901b4f9c1c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901b4f9c1c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901b4f9c1c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8fdcbc99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8fdcbc99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901b4f9c1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901b4f9c1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901b4f9c1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901b4f9c1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901b4f9c1c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901b4f9c1c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901b4f9c1c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901b4f9c1c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8fdcbc990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8fdcbc990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901b4f9c1c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901b4f9c1c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901b4f9c1c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901b4f9c1c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901b4f9c1c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901b4f9c1c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901b4f9c1c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901b4f9c1c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901b4f9c1c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901b4f9c1c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8fdcbc990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8fdcbc990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901b4f9c1c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901b4f9c1c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901b4f9c1c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901b4f9c1c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901b4f9c1c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901b4f9c1c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901b4f9c1c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901b4f9c1c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901b4f9c1c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901b4f9c1c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901b4f9c1c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901b4f9c1c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901b4f9c1c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901b4f9c1c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901b4f9c1c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901b4f9c1c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901b4f9c1c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901b4f9c1c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901b4f9c1c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901b4f9c1c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901b4f9c1c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901b4f9c1c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8fdcbc990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8fdcbc990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901b4f9c1c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901b4f9c1c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906b47fc4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906b47fc4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901b4f9c1c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901b4f9c1c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901b4f9c1c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901b4f9c1c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901b4f9c1c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901b4f9c1c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901b4f9c1c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901b4f9c1c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901b4f9c1c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901b4f9c1c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901b4f9c1c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901b4f9c1c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901b4f9c1c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901b4f9c1c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901b4f9c1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901b4f9c1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901b4f9c1c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901b4f9c1c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906b47fc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906b47fc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906b47fc4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906b47fc4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906b47fc4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906b47fc4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906b47fc4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906b47fc4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906b47fc49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906b47fc4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906b47fc49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906b47fc4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901b4f9c1c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901b4f9c1c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901b4f9c1c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901b4f9c1c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901b4f9c1c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901b4f9c1c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901b4f9c1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901b4f9c1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901b4f9c1c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901b4f9c1c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901b4f9c1c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901b4f9c1c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906b47fc4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906b47fc4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01b4f9c1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901b4f9c1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901b4f9c1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901b4f9c1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901b4f9c1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901b4f9c1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omg.org/spec/BPMN/2.0/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22.png"/><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hyperlink" Target="https://aws.amazon.com/redshift/?whats-new-cards.sort-by=item.additionalFields.postDateTime&amp;whats-new-cards.sort-order=desc" TargetMode="External"/><Relationship Id="rId4" Type="http://schemas.openxmlformats.org/officeDocument/2006/relationships/hyperlink" Target="https://docs.aws.amazon.com/redshift/latest/dg/c_columnar_storage_disk_mem_mgmnt.html" TargetMode="External"/><Relationship Id="rId11" Type="http://schemas.openxmlformats.org/officeDocument/2006/relationships/hyperlink" Target="https://azure.microsoft.com/en-us/services/synapse-analytics/" TargetMode="External"/><Relationship Id="rId10" Type="http://schemas.openxmlformats.org/officeDocument/2006/relationships/hyperlink" Target="https://www.altexsoft.com/blog/real-time-analytics/" TargetMode="External"/><Relationship Id="rId12" Type="http://schemas.openxmlformats.org/officeDocument/2006/relationships/hyperlink" Target="https://www.altexsoft.com/blog/data-integration/" TargetMode="External"/><Relationship Id="rId9" Type="http://schemas.openxmlformats.org/officeDocument/2006/relationships/hyperlink" Target="https://cloud.google.com/bigtable" TargetMode="External"/><Relationship Id="rId5" Type="http://schemas.openxmlformats.org/officeDocument/2006/relationships/hyperlink" Target="https://kudu.apache.org/" TargetMode="External"/><Relationship Id="rId6" Type="http://schemas.openxmlformats.org/officeDocument/2006/relationships/hyperlink" Target="https://hadoop.apache.org/" TargetMode="External"/><Relationship Id="rId7" Type="http://schemas.openxmlformats.org/officeDocument/2006/relationships/hyperlink" Target="https://mariadb.com/products/mariadb-platform/components/#columnstore" TargetMode="External"/><Relationship Id="rId8" Type="http://schemas.openxmlformats.org/officeDocument/2006/relationships/hyperlink" Target="https://mariadb.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uk"/>
              <a:t>лекція 2-3</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Flow (Потік) и Message Flows</a:t>
            </a:r>
            <a:endParaRPr/>
          </a:p>
        </p:txBody>
      </p:sp>
      <p:sp>
        <p:nvSpPr>
          <p:cNvPr id="111" name="Google Shape;111;p22"/>
          <p:cNvSpPr txBox="1"/>
          <p:nvPr>
            <p:ph idx="1" type="body"/>
          </p:nvPr>
        </p:nvSpPr>
        <p:spPr>
          <a:xfrm>
            <a:off x="2353200" y="1152475"/>
            <a:ext cx="64791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uk"/>
              <a:t>Потік Flow - це послідовність дій, що позначається як стрілка, і показує, яку дію після якої необхідно зробити.</a:t>
            </a:r>
            <a:endParaRPr/>
          </a:p>
          <a:p>
            <a:pPr indent="0" lvl="0" marL="0" rtl="0" algn="l">
              <a:spcBef>
                <a:spcPts val="1200"/>
              </a:spcBef>
              <a:spcAft>
                <a:spcPts val="0"/>
              </a:spcAft>
              <a:buNone/>
            </a:pPr>
            <a:r>
              <a:rPr lang="uk"/>
              <a:t>Message Flows – це пунктирні стрілки у бізнес-моделі, які показують повідомлення, якими обмінюються учасники бізнес-процесу. Наприклад, якщо замовлення переходить від клієнта до обробки у відділ продажу, воно супроводжується повідомленням, яке містить інформацію про це замовлення. Також Message Flows можуть пов'язувати два окремі пули в діаграмі.</a:t>
            </a:r>
            <a:endParaRPr/>
          </a:p>
          <a:p>
            <a:pPr indent="0" lvl="0" marL="0" rtl="0" algn="l">
              <a:spcBef>
                <a:spcPts val="1200"/>
              </a:spcBef>
              <a:spcAft>
                <a:spcPts val="1200"/>
              </a:spcAft>
              <a:buNone/>
            </a:pPr>
            <a:r>
              <a:rPr lang="uk"/>
              <a:t>Message Flows Association – ще один вид ліній, на відміну від повідомлень, які є пунктирними лініями, цей варіант відображається як послідовність не відрізків, а точок. Необхідна для того, щоб показувати артефакти (про них нижче).</a:t>
            </a:r>
            <a:endParaRPr/>
          </a:p>
        </p:txBody>
      </p:sp>
      <p:pic>
        <p:nvPicPr>
          <p:cNvPr id="112" name="Google Shape;112;p22"/>
          <p:cNvPicPr preferRelativeResize="0"/>
          <p:nvPr/>
        </p:nvPicPr>
        <p:blipFill>
          <a:blip r:embed="rId3">
            <a:alphaModFix/>
          </a:blip>
          <a:stretch>
            <a:fillRect/>
          </a:stretch>
        </p:blipFill>
        <p:spPr>
          <a:xfrm>
            <a:off x="311700" y="1152475"/>
            <a:ext cx="1948350" cy="1470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Pool (Пул)</a:t>
            </a:r>
            <a:endParaRPr/>
          </a:p>
        </p:txBody>
      </p:sp>
      <p:sp>
        <p:nvSpPr>
          <p:cNvPr id="118" name="Google Shape;118;p23"/>
          <p:cNvSpPr txBox="1"/>
          <p:nvPr>
            <p:ph idx="1" type="body"/>
          </p:nvPr>
        </p:nvSpPr>
        <p:spPr>
          <a:xfrm>
            <a:off x="2353200" y="1152475"/>
            <a:ext cx="6479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a:t>Пул – це об'єкт, який описує якийсь один процес на діаграмі. Він може бути не зображений на діаграмі, але завжди є. На одній діаграмі може бути кілька пулів. Пул можна розгорнути, щоб переглянути деталі.</a:t>
            </a:r>
            <a:endParaRPr/>
          </a:p>
          <a:p>
            <a:pPr indent="0" lvl="0" marL="0" rtl="0" algn="l">
              <a:spcBef>
                <a:spcPts val="1200"/>
              </a:spcBef>
              <a:spcAft>
                <a:spcPts val="1200"/>
              </a:spcAft>
              <a:buNone/>
            </a:pPr>
            <a:r>
              <a:rPr lang="uk"/>
              <a:t>Пул може також містити так звані «доріжки». Вони потрібні для того, щоб вказати учасників процесів, які приховані у пулі. Наприклад, у процесі роботи з клієнтами бере участь менеджер з продажу, керівник відділу продажів, можливо, бухгалтер чи касир.</a:t>
            </a:r>
            <a:endParaRPr/>
          </a:p>
        </p:txBody>
      </p:sp>
      <p:pic>
        <p:nvPicPr>
          <p:cNvPr id="119" name="Google Shape;119;p23"/>
          <p:cNvPicPr preferRelativeResize="0"/>
          <p:nvPr/>
        </p:nvPicPr>
        <p:blipFill>
          <a:blip r:embed="rId3">
            <a:alphaModFix/>
          </a:blip>
          <a:stretch>
            <a:fillRect/>
          </a:stretch>
        </p:blipFill>
        <p:spPr>
          <a:xfrm>
            <a:off x="311700" y="1152475"/>
            <a:ext cx="2003725" cy="1495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Data Object (дані, </a:t>
            </a:r>
            <a:r>
              <a:rPr lang="uk"/>
              <a:t>об'єкт</a:t>
            </a:r>
            <a:r>
              <a:rPr lang="uk"/>
              <a:t> даних)</a:t>
            </a:r>
            <a:endParaRPr/>
          </a:p>
        </p:txBody>
      </p:sp>
      <p:sp>
        <p:nvSpPr>
          <p:cNvPr id="125" name="Google Shape;125;p24"/>
          <p:cNvSpPr txBox="1"/>
          <p:nvPr>
            <p:ph idx="1" type="body"/>
          </p:nvPr>
        </p:nvSpPr>
        <p:spPr>
          <a:xfrm>
            <a:off x="2353200" y="1152475"/>
            <a:ext cx="6479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a:t>Об'єкти даних – це елемент, який показує, які дані та документи потрібні для того, щоб якась дія запустилася, або які є результатом виконаної дії. Об'єктом даних може бути сформоване замовлення. Для менеджера це буде результат дій, а для складу, який отримує замовлення – початком дії (збір товарів та відвантаження).</a:t>
            </a:r>
            <a:endParaRPr/>
          </a:p>
        </p:txBody>
      </p:sp>
      <p:pic>
        <p:nvPicPr>
          <p:cNvPr id="126" name="Google Shape;126;p24"/>
          <p:cNvPicPr preferRelativeResize="0"/>
          <p:nvPr/>
        </p:nvPicPr>
        <p:blipFill>
          <a:blip r:embed="rId3">
            <a:alphaModFix/>
          </a:blip>
          <a:stretch>
            <a:fillRect/>
          </a:stretch>
        </p:blipFill>
        <p:spPr>
          <a:xfrm>
            <a:off x="311700" y="1152475"/>
            <a:ext cx="1646250" cy="1636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Message (Повідомлення)</a:t>
            </a:r>
            <a:endParaRPr/>
          </a:p>
        </p:txBody>
      </p:sp>
      <p:sp>
        <p:nvSpPr>
          <p:cNvPr id="132" name="Google Shape;132;p25"/>
          <p:cNvSpPr txBox="1"/>
          <p:nvPr>
            <p:ph idx="1" type="body"/>
          </p:nvPr>
        </p:nvSpPr>
        <p:spPr>
          <a:xfrm>
            <a:off x="2353200" y="1152475"/>
            <a:ext cx="6479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a:t>Цей елемент потрібний, щоб показати комунікацію між двома учасниками процесу. Це може бути Email, повідомлення всередині системи спільної роботи, листування в якомусь із месенджерів, якими користуються учасники процесу, комунікації на сайті компанії, SMS-повідомлення тощо.</a:t>
            </a:r>
            <a:endParaRPr/>
          </a:p>
        </p:txBody>
      </p:sp>
      <p:pic>
        <p:nvPicPr>
          <p:cNvPr id="133" name="Google Shape;133;p25"/>
          <p:cNvPicPr preferRelativeResize="0"/>
          <p:nvPr/>
        </p:nvPicPr>
        <p:blipFill>
          <a:blip r:embed="rId3">
            <a:alphaModFix/>
          </a:blip>
          <a:stretch>
            <a:fillRect/>
          </a:stretch>
        </p:blipFill>
        <p:spPr>
          <a:xfrm>
            <a:off x="276275" y="1152475"/>
            <a:ext cx="1660425" cy="1620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Artefact (Артефакти)</a:t>
            </a:r>
            <a:endParaRPr/>
          </a:p>
        </p:txBody>
      </p:sp>
      <p:sp>
        <p:nvSpPr>
          <p:cNvPr id="139" name="Google Shape;139;p26"/>
          <p:cNvSpPr txBox="1"/>
          <p:nvPr>
            <p:ph idx="1" type="body"/>
          </p:nvPr>
        </p:nvSpPr>
        <p:spPr>
          <a:xfrm>
            <a:off x="1981625" y="1152475"/>
            <a:ext cx="6850800" cy="34164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Clr>
                <a:schemeClr val="dk1"/>
              </a:buClr>
              <a:buSzPct val="61111"/>
              <a:buFont typeface="Arial"/>
              <a:buNone/>
            </a:pPr>
            <a:r>
              <a:rPr lang="uk"/>
              <a:t>Під артефактами в BPMN розуміють об'єкти, які не є діями і не пов'язані безпосередньо з діями. Це можуть бути будь-які документи, дані, інформація, яка безпосередньо не впливає на виконання процесу.</a:t>
            </a:r>
            <a:endParaRPr/>
          </a:p>
          <a:p>
            <a:pPr indent="0" lvl="0" marL="0" rtl="0" algn="l">
              <a:spcBef>
                <a:spcPts val="1200"/>
              </a:spcBef>
              <a:spcAft>
                <a:spcPts val="0"/>
              </a:spcAft>
              <a:buClr>
                <a:schemeClr val="dk1"/>
              </a:buClr>
              <a:buSzPct val="61111"/>
              <a:buFont typeface="Arial"/>
              <a:buNone/>
            </a:pPr>
            <a:r>
              <a:rPr lang="uk"/>
              <a:t>Виділяють два види артефактів:</a:t>
            </a:r>
            <a:endParaRPr/>
          </a:p>
          <a:p>
            <a:pPr indent="-300037" lvl="0" marL="457200" rtl="0" algn="l">
              <a:spcBef>
                <a:spcPts val="1200"/>
              </a:spcBef>
              <a:spcAft>
                <a:spcPts val="0"/>
              </a:spcAft>
              <a:buSzPct val="100000"/>
              <a:buChar char="●"/>
            </a:pPr>
            <a:r>
              <a:rPr lang="uk"/>
              <a:t>Object Group (Група об'єктів)</a:t>
            </a:r>
            <a:endParaRPr/>
          </a:p>
          <a:p>
            <a:pPr indent="-300037" lvl="0" marL="457200" rtl="0" algn="l">
              <a:spcBef>
                <a:spcPts val="0"/>
              </a:spcBef>
              <a:spcAft>
                <a:spcPts val="0"/>
              </a:spcAft>
              <a:buSzPct val="100000"/>
              <a:buChar char="●"/>
            </a:pPr>
            <a:r>
              <a:rPr lang="uk"/>
              <a:t>Text Annotation (Текстова анотація)</a:t>
            </a:r>
            <a:endParaRPr/>
          </a:p>
          <a:p>
            <a:pPr indent="0" lvl="0" marL="0" rtl="0" algn="l">
              <a:spcBef>
                <a:spcPts val="1200"/>
              </a:spcBef>
              <a:spcAft>
                <a:spcPts val="0"/>
              </a:spcAft>
              <a:buClr>
                <a:schemeClr val="dk1"/>
              </a:buClr>
              <a:buSzPct val="61111"/>
              <a:buFont typeface="Arial"/>
              <a:buNone/>
            </a:pPr>
            <a:r>
              <a:rPr lang="uk"/>
              <a:t>Object Group (Група об'єктів) – це ще одна можливість об'єднати під загальним символом кілька елементів, щоб заощадити місце на діаграмі та підвищити простоту її сприйняття. Тут збираються різні активності під однією загальною назвою. Групу об'єктів також можна розглянути детально. Група виглядає як прямокутник із закругленими кутами, виконаний штриховою лінією з точками.</a:t>
            </a:r>
            <a:endParaRPr/>
          </a:p>
          <a:p>
            <a:pPr indent="0" lvl="0" marL="0" rtl="0" algn="l">
              <a:spcBef>
                <a:spcPts val="1200"/>
              </a:spcBef>
              <a:spcAft>
                <a:spcPts val="1200"/>
              </a:spcAft>
              <a:buNone/>
            </a:pPr>
            <a:r>
              <a:rPr lang="uk"/>
              <a:t>Text Annotation (текстові інструкції) застосовують для різних уточнень до діаграми. Це можуть бути коментарі, пояснення, інша інформація, яка підвищить читабельність діаграми. Інструкції - це незакритий прямокутник, виконаний суцільною лінією, від якого до об'єкта інструкції веде лінія, що складається з точок.</a:t>
            </a:r>
            <a:endParaRPr/>
          </a:p>
        </p:txBody>
      </p:sp>
      <p:pic>
        <p:nvPicPr>
          <p:cNvPr id="140" name="Google Shape;140;p26"/>
          <p:cNvPicPr preferRelativeResize="0"/>
          <p:nvPr/>
        </p:nvPicPr>
        <p:blipFill>
          <a:blip r:embed="rId3">
            <a:alphaModFix/>
          </a:blip>
          <a:stretch>
            <a:fillRect/>
          </a:stretch>
        </p:blipFill>
        <p:spPr>
          <a:xfrm>
            <a:off x="107725" y="1152475"/>
            <a:ext cx="1741375" cy="133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Стандарт значно більший</a:t>
            </a:r>
            <a:endParaRPr/>
          </a:p>
        </p:txBody>
      </p:sp>
      <p:sp>
        <p:nvSpPr>
          <p:cNvPr id="146" name="Google Shape;146;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a:t>Офіційний стандарт, сторінка 59</a:t>
            </a:r>
            <a:endParaRPr/>
          </a:p>
          <a:p>
            <a:pPr indent="0" lvl="0" marL="0" rtl="0" algn="l">
              <a:spcBef>
                <a:spcPts val="1200"/>
              </a:spcBef>
              <a:spcAft>
                <a:spcPts val="1200"/>
              </a:spcAft>
              <a:buNone/>
            </a:pPr>
            <a:r>
              <a:rPr lang="uk" u="sng">
                <a:solidFill>
                  <a:schemeClr val="hlink"/>
                </a:solidFill>
                <a:hlinkClick r:id="rId3"/>
              </a:rPr>
              <a:t>https://www.omg.org/spec/BPMN/2.0/PDF</a:t>
            </a:r>
            <a:r>
              <a:rPr lang="uk"/>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Виконувані(executable) та не-виконувані бізнес-процеси</a:t>
            </a:r>
            <a:endParaRPr/>
          </a:p>
        </p:txBody>
      </p:sp>
      <p:sp>
        <p:nvSpPr>
          <p:cNvPr id="152" name="Google Shape;152;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Clr>
                <a:schemeClr val="dk1"/>
              </a:buClr>
              <a:buSzPct val="61111"/>
              <a:buFont typeface="Arial"/>
              <a:buNone/>
            </a:pPr>
            <a:r>
              <a:rPr lang="uk"/>
              <a:t>У бізнес-моделюванні процеси можна умовно розділити на два види - виконувані, які справді працюватимуть за допомогою спеціального забезпечення, наприклад, Bizagi, і невиконані, тобто. бізнес-моделі, необхідні лише для вивчення та демонстрації варіантів роботи підприємства.</a:t>
            </a:r>
            <a:endParaRPr/>
          </a:p>
          <a:p>
            <a:pPr indent="0" lvl="0" marL="0" rtl="0" algn="l">
              <a:spcBef>
                <a:spcPts val="1200"/>
              </a:spcBef>
              <a:spcAft>
                <a:spcPts val="0"/>
              </a:spcAft>
              <a:buClr>
                <a:schemeClr val="dk1"/>
              </a:buClr>
              <a:buSzPct val="61111"/>
              <a:buFont typeface="Arial"/>
              <a:buNone/>
            </a:pPr>
            <a:r>
              <a:rPr lang="uk"/>
              <a:t>Принципово</a:t>
            </a:r>
            <a:r>
              <a:rPr lang="uk"/>
              <a:t> між їхньою </a:t>
            </a:r>
            <a:r>
              <a:rPr lang="uk"/>
              <a:t>будовою</a:t>
            </a:r>
            <a:r>
              <a:rPr lang="uk"/>
              <a:t> немає особливої різниці, тут важливий виключно бажаний результат. Або бізнес-модель буде застосовуватися тільки для полегшення порозуміння між замовником (керівником) та консультантом (виконавцем). Або ця нотація буде згодом використовуватися в будь-якому програмному середовищі для роботи компанії. У звичайних посібниках ви цього поділу на дві частини не знайдете. Але я особисто вважаю, що має сенс умовно так ділити бізнес-процеси, тому що при різному бажаному результаті буде потрібно різна глибина опрацювання деталей і вибір можливих інструментів для роботи.</a:t>
            </a:r>
            <a:endParaRPr/>
          </a:p>
          <a:p>
            <a:pPr indent="0" lvl="0" marL="0" rtl="0" algn="l">
              <a:spcBef>
                <a:spcPts val="1200"/>
              </a:spcBef>
              <a:spcAft>
                <a:spcPts val="0"/>
              </a:spcAft>
              <a:buClr>
                <a:schemeClr val="dk1"/>
              </a:buClr>
              <a:buSzPct val="61111"/>
              <a:buFont typeface="Arial"/>
              <a:buNone/>
            </a:pPr>
            <a:r>
              <a:rPr lang="uk"/>
              <a:t>Бізнес-процеси, що виконуються, обов'язково повинні бути </a:t>
            </a:r>
            <a:r>
              <a:rPr lang="uk"/>
              <a:t>побудовані</a:t>
            </a:r>
            <a:r>
              <a:rPr lang="uk"/>
              <a:t> в суворому відповідність всім правилам нотації BPMN, оскільки в іншому випадку програмне забезпечення не зможе працювати коректно зі складеною бізнес-моделлю. Виконувані процеси потрібні, наприклад, на підприємствах, де прийнято процесний підхід до діяльності. Програмне забезпечення дозволяє вести контроль всіх процесів у режимі реального часу, і на основі одержуваних на кожному з етапів даних, керівник компанії та підрозділів завжди зможуть розуміти, на якому етапі знаходиться робота з того чи іншого процесу. Подібний метод дозволяє значно підвищити ефективність керування.</a:t>
            </a:r>
            <a:endParaRPr/>
          </a:p>
          <a:p>
            <a:pPr indent="0" lvl="0" marL="0" rtl="0" algn="l">
              <a:spcBef>
                <a:spcPts val="1200"/>
              </a:spcBef>
              <a:spcAft>
                <a:spcPts val="1200"/>
              </a:spcAft>
              <a:buNone/>
            </a:pPr>
            <a:r>
              <a:rPr lang="uk"/>
              <a:t>Невиконані бізнес-процеси потрібні виключно для демонстрації будь-якої бізнес-моделі. Це може бути діаграма, що відображає реальний стан справ на підприємстві, може бути наочною ілюстрацією запропонованих змін при реінжинірингу. У цьому випадку, звичайно, можна використовувати будь-які зручні інструменти, у тому числі традиційний для багатьох IDEF0. А дотримання правил мови моделювання необхідне виключно задля досягнення взаєморозуміння.</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Як будувати</a:t>
            </a:r>
            <a:endParaRPr/>
          </a:p>
        </p:txBody>
      </p:sp>
      <p:sp>
        <p:nvSpPr>
          <p:cNvPr id="158" name="Google Shape;158;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AutoNum type="arabicPeriod"/>
            </a:pPr>
            <a:r>
              <a:rPr lang="uk"/>
              <a:t>Необхідно запланувати початок та кінець процесу. З цього починається моделювання будь-якого процесу. Так ми позначаємо рамки, в яких працюватимемо.</a:t>
            </a:r>
            <a:endParaRPr/>
          </a:p>
          <a:p>
            <a:pPr indent="-334327" lvl="0" marL="457200" rtl="0" algn="l">
              <a:spcBef>
                <a:spcPts val="0"/>
              </a:spcBef>
              <a:spcAft>
                <a:spcPts val="0"/>
              </a:spcAft>
              <a:buSzPct val="100000"/>
              <a:buAutoNum type="arabicPeriod"/>
            </a:pPr>
            <a:r>
              <a:rPr lang="uk"/>
              <a:t>Спочатку краще описати лінійну послідовність дій: крок за кроком рух від початку до фінального результату. Далі при необхідності додаються розгалуження. У такому порядку працювати набагато простіше, ніж ставити дві або більше гілок одночасно та плутатися у стрілках, що звідки й куди йде.</a:t>
            </a:r>
            <a:endParaRPr/>
          </a:p>
          <a:p>
            <a:pPr indent="-334327" lvl="0" marL="457200" rtl="0" algn="l">
              <a:spcBef>
                <a:spcPts val="0"/>
              </a:spcBef>
              <a:spcAft>
                <a:spcPts val="0"/>
              </a:spcAft>
              <a:buSzPct val="100000"/>
              <a:buAutoNum type="arabicPeriod"/>
            </a:pPr>
            <a:r>
              <a:rPr lang="uk"/>
              <a:t>Настав час визначити відповідальних осіб. До цього ми працювали з подіями «у чистому вигляді». Тепер у них з'явилися виконавці та відповідальні.</a:t>
            </a:r>
            <a:endParaRPr/>
          </a:p>
          <a:p>
            <a:pPr indent="-334327" lvl="0" marL="457200" rtl="0" algn="l">
              <a:spcBef>
                <a:spcPts val="0"/>
              </a:spcBef>
              <a:spcAft>
                <a:spcPts val="0"/>
              </a:spcAft>
              <a:buSzPct val="100000"/>
              <a:buAutoNum type="arabicPeriod"/>
            </a:pPr>
            <a:r>
              <a:rPr lang="uk"/>
              <a:t>Додаємо дані, виноски, коментарі.</a:t>
            </a:r>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Плюси і мінуси</a:t>
            </a:r>
            <a:endParaRPr/>
          </a:p>
        </p:txBody>
      </p:sp>
      <p:sp>
        <p:nvSpPr>
          <p:cNvPr id="164" name="Google Shape;164;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Clr>
                <a:schemeClr val="dk1"/>
              </a:buClr>
              <a:buSzPct val="61111"/>
              <a:buFont typeface="Arial"/>
              <a:buNone/>
            </a:pPr>
            <a:r>
              <a:rPr lang="uk"/>
              <a:t>Система має значну кількість понять та термінів, їх потрібно знати та застосовувати.</a:t>
            </a:r>
            <a:endParaRPr/>
          </a:p>
          <a:p>
            <a:pPr indent="0" lvl="0" marL="0" rtl="0" algn="l">
              <a:spcBef>
                <a:spcPts val="1200"/>
              </a:spcBef>
              <a:spcAft>
                <a:spcPts val="0"/>
              </a:spcAft>
              <a:buClr>
                <a:schemeClr val="dk1"/>
              </a:buClr>
              <a:buSzPct val="61111"/>
              <a:buFont typeface="Arial"/>
              <a:buNone/>
            </a:pPr>
            <a:r>
              <a:rPr lang="uk"/>
              <a:t>Високий рівень входження. Як і будь-який інструмент із широкими можливостями вимагає більшого часу на вивчення порівняно з іншими нотаціями (IDEF0, IDEF3).</a:t>
            </a:r>
            <a:endParaRPr/>
          </a:p>
          <a:p>
            <a:pPr indent="0" lvl="0" marL="0" rtl="0" algn="l">
              <a:spcBef>
                <a:spcPts val="1200"/>
              </a:spcBef>
              <a:spcAft>
                <a:spcPts val="0"/>
              </a:spcAft>
              <a:buClr>
                <a:schemeClr val="dk1"/>
              </a:buClr>
              <a:buSzPct val="61111"/>
              <a:buFont typeface="Arial"/>
              <a:buNone/>
            </a:pPr>
            <a:r>
              <a:rPr lang="uk"/>
              <a:t>Необхідне знання бізнес-аналізу. У BPMN моделі - це не просто картинки чи схеми, які ви можете намалювати у будь-якому графічному редакторі. Тут дуже важлива грамотна структура та чітка послідовність.</a:t>
            </a:r>
            <a:endParaRPr/>
          </a:p>
          <a:p>
            <a:pPr indent="0" lvl="0" marL="0" rtl="0" algn="l">
              <a:spcBef>
                <a:spcPts val="1200"/>
              </a:spcBef>
              <a:spcAft>
                <a:spcPts val="0"/>
              </a:spcAft>
              <a:buNone/>
            </a:pPr>
            <a:r>
              <a:rPr lang="uk"/>
              <a:t>Навіщо може знадобитися такий опис бізнес-процесу? У наочній формі ви можете показати своїм бізнес-клієнтам, наприклад, яким чином функціонує або має функціонувати зв'язок між відділами продажу та закупівлі з метою максимального задоволення потреб покупців. Також за допомогою цього бізнес-процесу технічним фахівцям буде набагато простіше створювати та налаштовувати програмне забезпечення для автоматизації роботи компанії, тому що на діаграмі наочно видно, які процеси в якій послідовності повинні відбуватися, яка інформація надходить на якому етапі, а також з яких джерел. які з користувачів повинні мати доступ до тих чи інших процесів та документів.</a:t>
            </a:r>
            <a:endParaRPr/>
          </a:p>
          <a:p>
            <a:pPr indent="0" lvl="0" marL="0" rtl="0" algn="l">
              <a:spcBef>
                <a:spcPts val="1200"/>
              </a:spcBef>
              <a:spcAft>
                <a:spcPts val="0"/>
              </a:spcAft>
              <a:buNone/>
            </a:pPr>
            <a:r>
              <a:rPr lang="uk"/>
              <a:t>При необхідності цей бізнес-процес може бути деталізований, що також допомагає побачити, що та як працює (має працювати) для отримання результату.</a:t>
            </a:r>
            <a:endParaRPr/>
          </a:p>
          <a:p>
            <a:pPr indent="0" lvl="0" marL="0" rtl="0" algn="l">
              <a:spcBef>
                <a:spcPts val="120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Приклад 1</a:t>
            </a:r>
            <a:endParaRPr/>
          </a:p>
        </p:txBody>
      </p:sp>
      <p:pic>
        <p:nvPicPr>
          <p:cNvPr id="170" name="Google Shape;170;p31"/>
          <p:cNvPicPr preferRelativeResize="0"/>
          <p:nvPr/>
        </p:nvPicPr>
        <p:blipFill>
          <a:blip r:embed="rId3">
            <a:alphaModFix/>
          </a:blip>
          <a:stretch>
            <a:fillRect/>
          </a:stretch>
        </p:blipFill>
        <p:spPr>
          <a:xfrm>
            <a:off x="1534650" y="1648525"/>
            <a:ext cx="5943600" cy="3143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Зміст</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uk"/>
              <a:t>BPMN</a:t>
            </a:r>
            <a:endParaRPr/>
          </a:p>
          <a:p>
            <a:pPr indent="-342900" lvl="0" marL="457200" rtl="0" algn="l">
              <a:spcBef>
                <a:spcPts val="0"/>
              </a:spcBef>
              <a:spcAft>
                <a:spcPts val="0"/>
              </a:spcAft>
              <a:buSzPts val="1800"/>
              <a:buChar char="●"/>
            </a:pPr>
            <a:r>
              <a:rPr lang="uk"/>
              <a:t>ERD</a:t>
            </a:r>
            <a:endParaRPr/>
          </a:p>
          <a:p>
            <a:pPr indent="-342900" lvl="0" marL="457200" rtl="0" algn="l">
              <a:spcBef>
                <a:spcPts val="0"/>
              </a:spcBef>
              <a:spcAft>
                <a:spcPts val="0"/>
              </a:spcAft>
              <a:buSzPts val="1800"/>
              <a:buChar char="●"/>
            </a:pPr>
            <a:r>
              <a:rPr lang="uk"/>
              <a:t>OLTP</a:t>
            </a:r>
            <a:endParaRPr/>
          </a:p>
          <a:p>
            <a:pPr indent="-342900" lvl="0" marL="457200" rtl="0" algn="l">
              <a:spcBef>
                <a:spcPts val="0"/>
              </a:spcBef>
              <a:spcAft>
                <a:spcPts val="0"/>
              </a:spcAft>
              <a:buSzPts val="1800"/>
              <a:buChar char="●"/>
            </a:pPr>
            <a:r>
              <a:rPr lang="uk"/>
              <a:t>OLAP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Приклад 2</a:t>
            </a:r>
            <a:endParaRPr/>
          </a:p>
        </p:txBody>
      </p:sp>
      <p:pic>
        <p:nvPicPr>
          <p:cNvPr id="176" name="Google Shape;176;p32"/>
          <p:cNvPicPr preferRelativeResize="0"/>
          <p:nvPr/>
        </p:nvPicPr>
        <p:blipFill>
          <a:blip r:embed="rId3">
            <a:alphaModFix/>
          </a:blip>
          <a:stretch>
            <a:fillRect/>
          </a:stretch>
        </p:blipFill>
        <p:spPr>
          <a:xfrm>
            <a:off x="152400" y="1170125"/>
            <a:ext cx="8839201" cy="260990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Приклад 3 (розвинений 1)</a:t>
            </a:r>
            <a:endParaRPr/>
          </a:p>
        </p:txBody>
      </p:sp>
      <p:pic>
        <p:nvPicPr>
          <p:cNvPr id="182" name="Google Shape;182;p33"/>
          <p:cNvPicPr preferRelativeResize="0"/>
          <p:nvPr/>
        </p:nvPicPr>
        <p:blipFill>
          <a:blip r:embed="rId3">
            <a:alphaModFix/>
          </a:blip>
          <a:stretch>
            <a:fillRect/>
          </a:stretch>
        </p:blipFill>
        <p:spPr>
          <a:xfrm>
            <a:off x="1981850" y="646100"/>
            <a:ext cx="7162150" cy="44973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Приклад 4</a:t>
            </a:r>
            <a:endParaRPr/>
          </a:p>
        </p:txBody>
      </p:sp>
      <p:pic>
        <p:nvPicPr>
          <p:cNvPr id="188" name="Google Shape;188;p34"/>
          <p:cNvPicPr preferRelativeResize="0"/>
          <p:nvPr/>
        </p:nvPicPr>
        <p:blipFill>
          <a:blip r:embed="rId3">
            <a:alphaModFix/>
          </a:blip>
          <a:stretch>
            <a:fillRect/>
          </a:stretch>
        </p:blipFill>
        <p:spPr>
          <a:xfrm>
            <a:off x="990225" y="922425"/>
            <a:ext cx="7011968" cy="3820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Ще приклади</a:t>
            </a:r>
            <a:endParaRPr/>
          </a:p>
        </p:txBody>
      </p:sp>
      <p:sp>
        <p:nvSpPr>
          <p:cNvPr id="194" name="Google Shape;194;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a:t>Більше прикладів можна знайти у корисних посиланнях до лабораторної роботи по BPMN</a:t>
            </a:r>
            <a:endParaRPr/>
          </a:p>
          <a:p>
            <a:pPr indent="0" lvl="0" marL="0" rtl="0" algn="l">
              <a:spcBef>
                <a:spcPts val="1200"/>
              </a:spcBef>
              <a:spcAft>
                <a:spcPts val="12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6"/>
          <p:cNvSpPr txBox="1"/>
          <p:nvPr>
            <p:ph type="title"/>
          </p:nvPr>
        </p:nvSpPr>
        <p:spPr>
          <a:xfrm>
            <a:off x="3486300" y="2169300"/>
            <a:ext cx="2171400" cy="80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uk" sz="5400"/>
              <a:t> ERD</a:t>
            </a:r>
            <a:endParaRPr sz="5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uk"/>
              <a:t>ERD (entity relationship diagram)</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05" name="Google Shape;205;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a:t>Схема "сутність-зв'язок" (також ERD або ER-діаграма) - це різновид блок-схеми, де показано, як різні "сутності" (люди, об'єкти, концепції і так далі) пов'язані між собою всередині системи. ER-діаграми найчастіше застосовуються для проектування та налагодження реляційних баз даних у сфері освіти, дослідження та розробки програмного забезпечення та інформаційних систем для бізнесу. ER-діаграми (або ER-моделі) покладаються на стандартний набір символів, включаючи прямокутники, ромби, овали та сполучні лінії для відображення сутностей, їх атрибутів та зв'язків. Ці діаграми влаштовані за тим самим принципом, як і граматичні структури: сутності виконують роль іменників, а зв'язку — дієслів.</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ERD</a:t>
            </a:r>
            <a:endParaRPr/>
          </a:p>
        </p:txBody>
      </p:sp>
      <p:pic>
        <p:nvPicPr>
          <p:cNvPr id="211" name="Google Shape;211;p38"/>
          <p:cNvPicPr preferRelativeResize="0"/>
          <p:nvPr/>
        </p:nvPicPr>
        <p:blipFill>
          <a:blip r:embed="rId3">
            <a:alphaModFix/>
          </a:blip>
          <a:stretch>
            <a:fillRect/>
          </a:stretch>
        </p:blipFill>
        <p:spPr>
          <a:xfrm>
            <a:off x="2024750" y="445025"/>
            <a:ext cx="4612223" cy="38209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ERD</a:t>
            </a:r>
            <a:endParaRPr/>
          </a:p>
        </p:txBody>
      </p:sp>
      <p:sp>
        <p:nvSpPr>
          <p:cNvPr id="217" name="Google Shape;217;p39"/>
          <p:cNvSpPr txBox="1"/>
          <p:nvPr>
            <p:ph idx="1" type="body"/>
          </p:nvPr>
        </p:nvSpPr>
        <p:spPr>
          <a:xfrm>
            <a:off x="311700" y="1152475"/>
            <a:ext cx="2427600" cy="34164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1200"/>
              </a:spcAft>
              <a:buNone/>
            </a:pPr>
            <a:r>
              <a:rPr lang="uk"/>
              <a:t>ER-діаграми - "родичі" схем структури даних (DSD), де замість зв'язків між самими сутностями відображаються відносини між елементами всередині них. ER-діаграми часто використовуються у поєднанні з діаграмами DFD, що схематично показують рух потоків інформації в рамках процесу або системи.</a:t>
            </a:r>
            <a:endParaRPr/>
          </a:p>
        </p:txBody>
      </p:sp>
      <p:pic>
        <p:nvPicPr>
          <p:cNvPr id="218" name="Google Shape;218;p39"/>
          <p:cNvPicPr preferRelativeResize="0"/>
          <p:nvPr/>
        </p:nvPicPr>
        <p:blipFill>
          <a:blip r:embed="rId3">
            <a:alphaModFix/>
          </a:blip>
          <a:stretch>
            <a:fillRect/>
          </a:stretch>
        </p:blipFill>
        <p:spPr>
          <a:xfrm>
            <a:off x="3117550" y="1264850"/>
            <a:ext cx="5391774" cy="2807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Характеристики ERD</a:t>
            </a:r>
            <a:endParaRPr/>
          </a:p>
        </p:txBody>
      </p:sp>
      <p:sp>
        <p:nvSpPr>
          <p:cNvPr id="224" name="Google Shape;224;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Clr>
                <a:schemeClr val="dk1"/>
              </a:buClr>
              <a:buSzPct val="61111"/>
              <a:buFont typeface="Arial"/>
              <a:buNone/>
            </a:pPr>
            <a:r>
              <a:rPr lang="uk"/>
              <a:t>У ER-моделях та моделях даних зазвичай виділяють до трьох рівнів деталізації:</a:t>
            </a:r>
            <a:endParaRPr/>
          </a:p>
          <a:p>
            <a:pPr indent="-291465" lvl="0" marL="457200" rtl="0" algn="l">
              <a:spcBef>
                <a:spcPts val="1200"/>
              </a:spcBef>
              <a:spcAft>
                <a:spcPts val="0"/>
              </a:spcAft>
              <a:buSzPct val="100000"/>
              <a:buChar char="●"/>
            </a:pPr>
            <a:r>
              <a:rPr lang="uk"/>
              <a:t>Концептуальна модель даних – схема найвищого рівня з мінімальною кількістю подробиць. Перевага цього підходу полягає у можливості відобразити загальну структуру моделі та всю архітектуру системи. Менш масштабні системи можуть обійтися без цієї моделі. І тут можна відразу переходити до логічної моделі.</a:t>
            </a:r>
            <a:endParaRPr/>
          </a:p>
          <a:p>
            <a:pPr indent="-291465" lvl="0" marL="457200" rtl="0" algn="l">
              <a:spcBef>
                <a:spcPts val="0"/>
              </a:spcBef>
              <a:spcAft>
                <a:spcPts val="0"/>
              </a:spcAft>
              <a:buSzPct val="100000"/>
              <a:buChar char="●"/>
            </a:pPr>
            <a:r>
              <a:rPr lang="uk"/>
              <a:t>Логічна модель даних містить більш детальну інформацію, ніж концептуальна модель. На цьому рівні визначаються докладніші операційні та транзакційні сутності. Логічна модель залежить від технології, у якій застосовуватиметься.</a:t>
            </a:r>
            <a:endParaRPr/>
          </a:p>
          <a:p>
            <a:pPr indent="-291465" lvl="0" marL="457200" rtl="0" algn="l">
              <a:spcBef>
                <a:spcPts val="0"/>
              </a:spcBef>
              <a:spcAft>
                <a:spcPts val="0"/>
              </a:spcAft>
              <a:buSzPct val="100000"/>
              <a:buChar char="●"/>
            </a:pPr>
            <a:r>
              <a:rPr lang="uk"/>
              <a:t>Фізична модель даних: на основі кожної логічної моделі даних можна скласти одну чи дві фізичні моделі. В останніх має бути достатньо технічних подробиць для складання та впровадження самої бази даних.</a:t>
            </a:r>
            <a:endParaRPr/>
          </a:p>
          <a:p>
            <a:pPr indent="0" lvl="0" marL="0" rtl="0" algn="l">
              <a:spcBef>
                <a:spcPts val="1200"/>
              </a:spcBef>
              <a:spcAft>
                <a:spcPts val="0"/>
              </a:spcAft>
              <a:buClr>
                <a:schemeClr val="dk1"/>
              </a:buClr>
              <a:buSzPct val="61111"/>
              <a:buFont typeface="Arial"/>
              <a:buNone/>
            </a:pPr>
            <a:r>
              <a:rPr lang="uk"/>
              <a:t>Звертаємо вашу увагу на той факт, що схожі рівні масштабу та деталізації зустрічаються і в інших видах схем (наприклад, у діаграмах DFD), проте дана класифікація відрізняється від трисхемного підходу у розробці ПЗ, де розподіл інформації здійснюється за дещо іншим принципом. Щоправда, іноді розробники застосовують ER-діаграми із додатковими ієрархіями, якщо дизайн бази даних потребує більше інформаційних рівнів. Наприклад, розробник може додати нові групи за принципом розширення вгору (суперкласи) та вниз (підкласи)</a:t>
            </a:r>
            <a:r>
              <a:rPr lang="uk"/>
              <a:t>.</a:t>
            </a:r>
            <a:endParaRPr/>
          </a:p>
          <a:p>
            <a:pPr indent="-291465" lvl="0" marL="457200" rtl="0" algn="l">
              <a:spcBef>
                <a:spcPts val="1200"/>
              </a:spcBef>
              <a:spcAft>
                <a:spcPts val="0"/>
              </a:spcAft>
              <a:buSzPct val="100000"/>
              <a:buChar char="●"/>
            </a:pPr>
            <a:r>
              <a:rPr lang="uk"/>
              <a:t>Лише реляційні дані. Слід чітко розуміти, що мета ER-діаграм – показати зв'язки та відносини між елементами, тому вони відображають лише реляційну структуру.</a:t>
            </a:r>
            <a:endParaRPr/>
          </a:p>
          <a:p>
            <a:pPr indent="-291465" lvl="0" marL="457200" rtl="0" algn="l">
              <a:spcBef>
                <a:spcPts val="0"/>
              </a:spcBef>
              <a:spcAft>
                <a:spcPts val="0"/>
              </a:spcAft>
              <a:buSzPct val="100000"/>
              <a:buChar char="●"/>
            </a:pPr>
            <a:r>
              <a:rPr lang="uk"/>
              <a:t>Лише для структурованих даних. Дані мають бути чітко розбиті на поля, стовпці та рядки, інакше користі від ER-діаграми буде мало. Це стосується і частково структурованих даних, оскільки лише деякі з них будуть придатними для роботи.</a:t>
            </a:r>
            <a:endParaRPr/>
          </a:p>
          <a:p>
            <a:pPr indent="-291465" lvl="0" marL="457200" rtl="0" algn="l">
              <a:spcBef>
                <a:spcPts val="0"/>
              </a:spcBef>
              <a:spcAft>
                <a:spcPts val="0"/>
              </a:spcAft>
              <a:buSzPct val="100000"/>
              <a:buChar char="●"/>
            </a:pPr>
            <a:r>
              <a:rPr lang="uk"/>
              <a:t>Складність інтеграції з базою даних. Застосування ER-моделей для інтеграції з існуючою базою даних — непросте завдання через різницю в архітектурах.</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ERD інструменти</a:t>
            </a:r>
            <a:endParaRPr/>
          </a:p>
        </p:txBody>
      </p:sp>
      <p:sp>
        <p:nvSpPr>
          <p:cNvPr id="230" name="Google Shape;230;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uk"/>
              <a:t>Mysql Workbench</a:t>
            </a:r>
            <a:endParaRPr/>
          </a:p>
          <a:p>
            <a:pPr indent="-334327" lvl="0" marL="457200" rtl="0" algn="l">
              <a:spcBef>
                <a:spcPts val="0"/>
              </a:spcBef>
              <a:spcAft>
                <a:spcPts val="0"/>
              </a:spcAft>
              <a:buSzPct val="100000"/>
              <a:buChar char="●"/>
            </a:pPr>
            <a:r>
              <a:rPr lang="uk"/>
              <a:t>Intellij IDE</a:t>
            </a:r>
            <a:endParaRPr/>
          </a:p>
          <a:p>
            <a:pPr indent="-334327" lvl="0" marL="457200" rtl="0" algn="l">
              <a:spcBef>
                <a:spcPts val="0"/>
              </a:spcBef>
              <a:spcAft>
                <a:spcPts val="0"/>
              </a:spcAft>
              <a:buSzPct val="100000"/>
              <a:buChar char="●"/>
            </a:pPr>
            <a:r>
              <a:rPr lang="uk"/>
              <a:t>erwin Data Modeler, https://erwin.com/products/erwin-data-modeler/</a:t>
            </a:r>
            <a:endParaRPr/>
          </a:p>
          <a:p>
            <a:pPr indent="-334327" lvl="0" marL="457200" rtl="0" algn="l">
              <a:spcBef>
                <a:spcPts val="0"/>
              </a:spcBef>
              <a:spcAft>
                <a:spcPts val="0"/>
              </a:spcAft>
              <a:buSzPct val="100000"/>
              <a:buChar char="●"/>
            </a:pPr>
            <a:r>
              <a:rPr lang="uk"/>
              <a:t>DbSchema by WISE CODERS GmbH, https://dbschema.com/purchase.html</a:t>
            </a:r>
            <a:endParaRPr/>
          </a:p>
          <a:p>
            <a:pPr indent="-334327" lvl="0" marL="457200" rtl="0" algn="l">
              <a:spcBef>
                <a:spcPts val="0"/>
              </a:spcBef>
              <a:spcAft>
                <a:spcPts val="0"/>
              </a:spcAft>
              <a:buSzPct val="100000"/>
              <a:buChar char="●"/>
            </a:pPr>
            <a:r>
              <a:rPr lang="uk"/>
              <a:t>DbWrench, http://www.dbwrench.com/purchase/pp/purchase_pp_standard.shtml</a:t>
            </a:r>
            <a:endParaRPr/>
          </a:p>
          <a:p>
            <a:pPr indent="-334327" lvl="0" marL="457200" rtl="0" algn="l">
              <a:spcBef>
                <a:spcPts val="0"/>
              </a:spcBef>
              <a:spcAft>
                <a:spcPts val="0"/>
              </a:spcAft>
              <a:buSzPct val="100000"/>
              <a:buChar char="●"/>
            </a:pPr>
            <a:r>
              <a:rPr lang="uk"/>
              <a:t>Aqua Data Studio by ‘Precise Software Solutions’ and ‘Uptime Software’, https://www.aquafold.com/store</a:t>
            </a:r>
            <a:endParaRPr/>
          </a:p>
          <a:p>
            <a:pPr indent="-334327" lvl="0" marL="457200" rtl="0" algn="l">
              <a:spcBef>
                <a:spcPts val="0"/>
              </a:spcBef>
              <a:spcAft>
                <a:spcPts val="0"/>
              </a:spcAft>
              <a:buSzPct val="100000"/>
              <a:buChar char="●"/>
            </a:pPr>
            <a:r>
              <a:rPr lang="uk"/>
              <a:t>Database Designer for PostgreSQL by Microolap Technologies, https://www.microolap.com/products/database/postgresql-designer/</a:t>
            </a:r>
            <a:endParaRPr/>
          </a:p>
          <a:p>
            <a:pPr indent="-334327" lvl="0" marL="457200" rtl="0" algn="l">
              <a:spcBef>
                <a:spcPts val="0"/>
              </a:spcBef>
              <a:spcAft>
                <a:spcPts val="0"/>
              </a:spcAft>
              <a:buSzPct val="100000"/>
              <a:buChar char="●"/>
            </a:pPr>
            <a:r>
              <a:rPr lang="uk"/>
              <a:t>System Architect by Peter Harvey (Code by Design), https://www.codebydesign.com/SystemArchitect/ScreenShots/index.html</a:t>
            </a:r>
            <a:endParaRPr/>
          </a:p>
          <a:p>
            <a:pPr indent="-334327" lvl="0" marL="457200" rtl="0" algn="l">
              <a:spcBef>
                <a:spcPts val="0"/>
              </a:spcBef>
              <a:spcAft>
                <a:spcPts val="0"/>
              </a:spcAft>
              <a:buSzPct val="100000"/>
              <a:buChar char="●"/>
            </a:pPr>
            <a:r>
              <a:rPr lang="uk"/>
              <a:t>pgModeler by Raphael Araújo e Silva, https://github.com/rkhaotix/pgmodeler</a:t>
            </a:r>
            <a:endParaRPr/>
          </a:p>
          <a:p>
            <a:pPr indent="-334327" lvl="0" marL="457200" rtl="0" algn="l">
              <a:spcBef>
                <a:spcPts val="0"/>
              </a:spcBef>
              <a:spcAft>
                <a:spcPts val="0"/>
              </a:spcAft>
              <a:buSzPct val="100000"/>
              <a:buChar char="●"/>
            </a:pPr>
            <a:r>
              <a:rPr lang="uk"/>
              <a:t>DBDesigner by fabFORCE team, https://fabforce.eu/dbdesigner4/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486300" y="2169300"/>
            <a:ext cx="2171400" cy="80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uk" sz="5400"/>
              <a:t>BPMN</a:t>
            </a:r>
            <a:br>
              <a:rPr lang="uk" sz="5400"/>
            </a:br>
            <a:r>
              <a:rPr lang="uk" sz="1200"/>
              <a:t>(Business Process Model and Notation)</a:t>
            </a:r>
            <a:endParaRPr sz="1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2"/>
          <p:cNvSpPr txBox="1"/>
          <p:nvPr>
            <p:ph type="title"/>
          </p:nvPr>
        </p:nvSpPr>
        <p:spPr>
          <a:xfrm>
            <a:off x="3486300" y="2169300"/>
            <a:ext cx="2171400" cy="80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uk" sz="5400"/>
              <a:t> OLTP</a:t>
            </a:r>
            <a:endParaRPr sz="5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План</a:t>
            </a:r>
            <a:endParaRPr/>
          </a:p>
        </p:txBody>
      </p:sp>
      <p:sp>
        <p:nvSpPr>
          <p:cNvPr id="241" name="Google Shape;241;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uk"/>
              <a:t>Визначення і основні характеристики</a:t>
            </a:r>
            <a:endParaRPr/>
          </a:p>
          <a:p>
            <a:pPr indent="-342900" lvl="0" marL="457200" rtl="0" algn="l">
              <a:spcBef>
                <a:spcPts val="0"/>
              </a:spcBef>
              <a:spcAft>
                <a:spcPts val="0"/>
              </a:spcAft>
              <a:buSzPts val="1800"/>
              <a:buAutoNum type="arabicPeriod"/>
            </a:pPr>
            <a:r>
              <a:rPr lang="uk"/>
              <a:t>Модель даних</a:t>
            </a:r>
            <a:endParaRPr/>
          </a:p>
          <a:p>
            <a:pPr indent="-342900" lvl="0" marL="457200" rtl="0" algn="l">
              <a:spcBef>
                <a:spcPts val="0"/>
              </a:spcBef>
              <a:spcAft>
                <a:spcPts val="0"/>
              </a:spcAft>
              <a:buSzPts val="1800"/>
              <a:buAutoNum type="arabicPeriod"/>
            </a:pPr>
            <a:r>
              <a:rPr lang="uk"/>
              <a:t>Нормалізація</a:t>
            </a:r>
            <a:endParaRPr/>
          </a:p>
          <a:p>
            <a:pPr indent="-342900" lvl="0" marL="457200" rtl="0" algn="l">
              <a:spcBef>
                <a:spcPts val="0"/>
              </a:spcBef>
              <a:spcAft>
                <a:spcPts val="0"/>
              </a:spcAft>
              <a:buSzPts val="1800"/>
              <a:buAutoNum type="arabicPeriod"/>
            </a:pPr>
            <a:r>
              <a:rPr lang="uk"/>
              <a:t>Індексація</a:t>
            </a:r>
            <a:endParaRPr/>
          </a:p>
          <a:p>
            <a:pPr indent="-342900" lvl="0" marL="457200" rtl="0" algn="l">
              <a:spcBef>
                <a:spcPts val="0"/>
              </a:spcBef>
              <a:spcAft>
                <a:spcPts val="0"/>
              </a:spcAft>
              <a:buSzPts val="1800"/>
              <a:buAutoNum type="arabicPeriod"/>
            </a:pPr>
            <a:r>
              <a:rPr lang="uk"/>
              <a:t>Масштабованість</a:t>
            </a:r>
            <a:endParaRPr/>
          </a:p>
          <a:p>
            <a:pPr indent="-342900" lvl="0" marL="457200" rtl="0" algn="l">
              <a:spcBef>
                <a:spcPts val="0"/>
              </a:spcBef>
              <a:spcAft>
                <a:spcPts val="0"/>
              </a:spcAft>
              <a:buSzPts val="1800"/>
              <a:buAutoNum type="arabicPeriod"/>
            </a:pPr>
            <a:r>
              <a:rPr lang="uk"/>
              <a:t>Застосування, в</a:t>
            </a:r>
            <a:r>
              <a:rPr lang="uk"/>
              <a:t>иклики і тенденції</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Визначення і основні характеристики</a:t>
            </a:r>
            <a:endParaRPr/>
          </a:p>
        </p:txBody>
      </p:sp>
      <p:sp>
        <p:nvSpPr>
          <p:cNvPr id="247" name="Google Shape;247;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Clr>
                <a:schemeClr val="dk1"/>
              </a:buClr>
              <a:buSzPct val="61111"/>
              <a:buFont typeface="Arial"/>
              <a:buNone/>
            </a:pPr>
            <a:r>
              <a:rPr lang="uk"/>
              <a:t>Онлайн-транзакційна обробка (OLTP) - це підхід та системи обробки даних, які спрямовані на реєстрацію, збереження та обробку короткочасних, операційно-орієнтованих транзакцій в реальному часі. OLTP зазвичай використовується в контексті операційних систем та додатків, де важлива швидкодія обробки даних та надійність транзакцій. </a:t>
            </a:r>
            <a:r>
              <a:rPr lang="uk"/>
              <a:t>Основні характеристики та аспекти OLTP включають:</a:t>
            </a:r>
            <a:endParaRPr/>
          </a:p>
          <a:p>
            <a:pPr indent="-291465" lvl="0" marL="457200" rtl="0" algn="l">
              <a:spcBef>
                <a:spcPts val="1200"/>
              </a:spcBef>
              <a:spcAft>
                <a:spcPts val="0"/>
              </a:spcAft>
              <a:buSzPct val="100000"/>
              <a:buAutoNum type="arabicPeriod"/>
            </a:pPr>
            <a:r>
              <a:rPr lang="uk"/>
              <a:t>Операційні транзакції: OLTP системи спрямовані на обробку короткочасних операційних транзакцій. Це може бути, наприклад, обробка продажів, бронювання білетів, банківські операції тощо.</a:t>
            </a:r>
            <a:endParaRPr/>
          </a:p>
          <a:p>
            <a:pPr indent="-291465" lvl="0" marL="457200" rtl="0" algn="l">
              <a:spcBef>
                <a:spcPts val="0"/>
              </a:spcBef>
              <a:spcAft>
                <a:spcPts val="0"/>
              </a:spcAft>
              <a:buSzPct val="100000"/>
              <a:buAutoNum type="arabicPeriod"/>
            </a:pPr>
            <a:r>
              <a:rPr lang="uk"/>
              <a:t>Велика кількість користувачів: OLTP системи повинні обслуговувати багато користувачів одночасно, оскільки вони працюють в реальному часі та доступні для великої кількості клієнтів.</a:t>
            </a:r>
            <a:endParaRPr/>
          </a:p>
          <a:p>
            <a:pPr indent="-291465" lvl="0" marL="457200" rtl="0" algn="l">
              <a:spcBef>
                <a:spcPts val="0"/>
              </a:spcBef>
              <a:spcAft>
                <a:spcPts val="0"/>
              </a:spcAft>
              <a:buSzPct val="100000"/>
              <a:buAutoNum type="arabicPeriod"/>
            </a:pPr>
            <a:r>
              <a:rPr lang="uk"/>
              <a:t>Швидкодія: Важливим аспектом OLTP є швидкодія обробки транзакцій. Користувачі очікують миттєвих відповідей на свої запити.</a:t>
            </a:r>
            <a:endParaRPr/>
          </a:p>
          <a:p>
            <a:pPr indent="-291465" lvl="0" marL="457200" rtl="0" algn="l">
              <a:spcBef>
                <a:spcPts val="0"/>
              </a:spcBef>
              <a:spcAft>
                <a:spcPts val="0"/>
              </a:spcAft>
              <a:buSzPct val="100000"/>
              <a:buAutoNum type="arabicPeriod"/>
            </a:pPr>
            <a:r>
              <a:rPr lang="uk"/>
              <a:t>Забезпечення цілісності даних: OLTP системи повинні забезпечувати цілісність даних, що означає, що дані завжди знаходяться в коректному стані.</a:t>
            </a:r>
            <a:endParaRPr/>
          </a:p>
          <a:p>
            <a:pPr indent="-291465" lvl="0" marL="457200" rtl="0" algn="l">
              <a:spcBef>
                <a:spcPts val="0"/>
              </a:spcBef>
              <a:spcAft>
                <a:spcPts val="0"/>
              </a:spcAft>
              <a:buSzPct val="100000"/>
              <a:buAutoNum type="arabicPeriod"/>
            </a:pPr>
            <a:r>
              <a:rPr lang="uk"/>
              <a:t>Операційний характер: OLTP системи орієнтовані на підтримку операційного бізнесу, де важливо вчасно реагувати на події та проводити операції.</a:t>
            </a:r>
            <a:endParaRPr/>
          </a:p>
          <a:p>
            <a:pPr indent="-291465" lvl="0" marL="457200" rtl="0" algn="l">
              <a:spcBef>
                <a:spcPts val="0"/>
              </a:spcBef>
              <a:spcAft>
                <a:spcPts val="0"/>
              </a:spcAft>
              <a:buSzPct val="100000"/>
              <a:buAutoNum type="arabicPeriod"/>
            </a:pPr>
            <a:r>
              <a:rPr lang="uk"/>
              <a:t>Нормалізація даних: В системах OLTP дані зазвичай нормалізуються, щоб уникнути дублювання даних та зменшити ризик помилок.</a:t>
            </a:r>
            <a:endParaRPr/>
          </a:p>
          <a:p>
            <a:pPr indent="-291465" lvl="0" marL="457200" rtl="0" algn="l">
              <a:spcBef>
                <a:spcPts val="0"/>
              </a:spcBef>
              <a:spcAft>
                <a:spcPts val="0"/>
              </a:spcAft>
              <a:buSzPct val="100000"/>
              <a:buAutoNum type="arabicPeriod"/>
            </a:pPr>
            <a:r>
              <a:rPr lang="uk"/>
              <a:t>Спрямованість на одноразові запити: Запити до системи OLTP зазвичай короткочасні та одноразові, оскільки вони стосуються конкретних операцій.</a:t>
            </a:r>
            <a:endParaRPr/>
          </a:p>
          <a:p>
            <a:pPr indent="-291465" lvl="0" marL="457200" rtl="0" algn="l">
              <a:spcBef>
                <a:spcPts val="0"/>
              </a:spcBef>
              <a:spcAft>
                <a:spcPts val="0"/>
              </a:spcAft>
              <a:buSzPct val="100000"/>
              <a:buAutoNum type="arabicPeriod"/>
            </a:pPr>
            <a:r>
              <a:rPr lang="uk"/>
              <a:t>Транзакційна надійність: OLTP системи повинні гарантувати транзакційну надійність за допомогою принципів ACID (Atomicity, Consistency, Isolation, Durability), щоб забезпечити коректне виконання транзакцій навіть в разі збоїв системи.</a:t>
            </a:r>
            <a:endParaRPr/>
          </a:p>
          <a:p>
            <a:pPr indent="0" lvl="0" marL="0" rtl="0" algn="l">
              <a:spcBef>
                <a:spcPts val="1200"/>
              </a:spcBef>
              <a:spcAft>
                <a:spcPts val="1200"/>
              </a:spcAft>
              <a:buNone/>
            </a:pPr>
            <a:r>
              <a:rPr lang="uk"/>
              <a:t>Відмінність OLTP від інших систем, таких як OLAP (Online Analytical Processing), полягає у спрямованості на реєстрацію операційних транзакцій та забезпеченні доступу до актуальних даних в реальному часі. OLAP, навпаки, спрямована на аналіз та звітність на основі накопичених даних.</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Модель даних</a:t>
            </a:r>
            <a:endParaRPr/>
          </a:p>
        </p:txBody>
      </p:sp>
      <p:sp>
        <p:nvSpPr>
          <p:cNvPr id="253" name="Google Shape;253;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lnSpcReduction="10000"/>
          </a:bodyPr>
          <a:lstStyle/>
          <a:p>
            <a:pPr indent="-300037" lvl="0" marL="457200" rtl="0" algn="l">
              <a:spcBef>
                <a:spcPts val="0"/>
              </a:spcBef>
              <a:spcAft>
                <a:spcPts val="0"/>
              </a:spcAft>
              <a:buSzPct val="100000"/>
              <a:buAutoNum type="arabicPeriod"/>
            </a:pPr>
            <a:r>
              <a:rPr lang="uk"/>
              <a:t>Таблиці та сутності - Модель даних OLTP використовує таблиці для зберігання даних. Кожна таблиця представляє собою сутність або клас даних, який відображає конкретний тип інформації. Наприклад, в системі банківського обліку можуть бути таблиці для зберігання інформації про клієнтів, рахунки, операції тощо.</a:t>
            </a:r>
            <a:endParaRPr/>
          </a:p>
          <a:p>
            <a:pPr indent="-300037" lvl="0" marL="457200" rtl="0" algn="l">
              <a:spcBef>
                <a:spcPts val="0"/>
              </a:spcBef>
              <a:spcAft>
                <a:spcPts val="0"/>
              </a:spcAft>
              <a:buSzPct val="100000"/>
              <a:buAutoNum type="arabicPeriod"/>
            </a:pPr>
            <a:r>
              <a:rPr lang="uk"/>
              <a:t>Колонки та атрибути - Кожна таблиця містить колонки або атрибути, які відображають конкретні дані, що відносяться до цієї сутності. Наприклад, у таблиці "Клієнти" можуть бути атрибути, такі як ім'я, прізвище, адреса, номер телефону тощо.</a:t>
            </a:r>
            <a:endParaRPr/>
          </a:p>
          <a:p>
            <a:pPr indent="-300037" lvl="0" marL="457200" rtl="0" algn="l">
              <a:spcBef>
                <a:spcPts val="0"/>
              </a:spcBef>
              <a:spcAft>
                <a:spcPts val="0"/>
              </a:spcAft>
              <a:buSzPct val="100000"/>
              <a:buAutoNum type="arabicPeriod"/>
            </a:pPr>
            <a:r>
              <a:rPr lang="uk"/>
              <a:t>Первинні ключі (Primary Keys) - Для ідентифікації кожного запису в таблиці використовується первинний ключ. Це унікальне значення, яке однозначно ідентифікує запис. Наприклад, у таблиці "Рахунки" первинним ключем може бути номер рахунку.</a:t>
            </a:r>
            <a:endParaRPr/>
          </a:p>
          <a:p>
            <a:pPr indent="-300037" lvl="0" marL="457200" rtl="0" algn="l">
              <a:spcBef>
                <a:spcPts val="0"/>
              </a:spcBef>
              <a:spcAft>
                <a:spcPts val="0"/>
              </a:spcAft>
              <a:buSzPct val="100000"/>
              <a:buAutoNum type="arabicPeriod"/>
            </a:pPr>
            <a:r>
              <a:rPr lang="uk"/>
              <a:t>Зовнішні ключі (Foreign Keys) - Для встановлення зв'язків між таблицями використовуються зовнішні ключі. Зовнішні ключі вказують на зв'язані записи в інших таблицях. Наприклад, у таблиці "Операції" зовнішній ключ може посилатися на номер рахунку в таблиці "Рахунки", щоб показати, до якого рахунку відноситься операція.</a:t>
            </a:r>
            <a:endParaRPr/>
          </a:p>
          <a:p>
            <a:pPr indent="-300037" lvl="0" marL="457200" rtl="0" algn="l">
              <a:spcBef>
                <a:spcPts val="0"/>
              </a:spcBef>
              <a:spcAft>
                <a:spcPts val="0"/>
              </a:spcAft>
              <a:buSzPct val="100000"/>
              <a:buAutoNum type="arabicPeriod"/>
            </a:pPr>
            <a:r>
              <a:rPr lang="uk"/>
              <a:t>Індекси - Для покращення швидкодії запитів створюються індекси на деякі колонки таблиць. Індекси допомагають системі швидше знаходити та вибирати дані. Наприклад, може бути створений індекс за номером рахунку в таблиці "Рахунки".</a:t>
            </a:r>
            <a:endParaRPr/>
          </a:p>
          <a:p>
            <a:pPr indent="-300037" lvl="0" marL="457200" rtl="0" algn="l">
              <a:spcBef>
                <a:spcPts val="0"/>
              </a:spcBef>
              <a:spcAft>
                <a:spcPts val="0"/>
              </a:spcAft>
              <a:buSzPct val="100000"/>
              <a:buAutoNum type="arabicPeriod"/>
            </a:pPr>
            <a:r>
              <a:rPr lang="uk"/>
              <a:t>Нормалізація - В системах OLTP дані</a:t>
            </a:r>
            <a:r>
              <a:rPr lang="uk"/>
              <a:t> </a:t>
            </a:r>
            <a:r>
              <a:rPr lang="uk"/>
              <a:t>часто нормалізуються, щоб уникнути дублювання і підтримувати цілісність даних. Це означає, що дані розподіляються між таблицями таким чином, щоб кожен елемент інформації зберігався тільки в одному місці. Нормалізація допомагає зменшити ризик помилок та забезпечує консистентність даних.</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Нормалізація</a:t>
            </a:r>
            <a:endParaRPr/>
          </a:p>
        </p:txBody>
      </p:sp>
      <p:sp>
        <p:nvSpPr>
          <p:cNvPr id="259" name="Google Shape;259;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rgbClr val="222222"/>
              </a:buClr>
              <a:buSzPts val="1500"/>
              <a:buChar char="●"/>
            </a:pPr>
            <a:r>
              <a:rPr lang="uk" sz="1500">
                <a:solidFill>
                  <a:srgbClr val="222222"/>
                </a:solidFill>
                <a:highlight>
                  <a:srgbClr val="FFFFFF"/>
                </a:highlight>
              </a:rPr>
              <a:t>1NF (First Normal Form)</a:t>
            </a:r>
            <a:endParaRPr sz="1500">
              <a:solidFill>
                <a:srgbClr val="222222"/>
              </a:solidFill>
              <a:highlight>
                <a:srgbClr val="FFFFFF"/>
              </a:highlight>
            </a:endParaRPr>
          </a:p>
          <a:p>
            <a:pPr indent="-323850" lvl="0" marL="457200" rtl="0" algn="l">
              <a:spcBef>
                <a:spcPts val="0"/>
              </a:spcBef>
              <a:spcAft>
                <a:spcPts val="0"/>
              </a:spcAft>
              <a:buClr>
                <a:srgbClr val="222222"/>
              </a:buClr>
              <a:buSzPts val="1500"/>
              <a:buChar char="●"/>
            </a:pPr>
            <a:r>
              <a:rPr lang="uk" sz="1500">
                <a:solidFill>
                  <a:srgbClr val="222222"/>
                </a:solidFill>
                <a:highlight>
                  <a:srgbClr val="FFFFFF"/>
                </a:highlight>
              </a:rPr>
              <a:t>2NF (Second Normal Form)</a:t>
            </a:r>
            <a:endParaRPr sz="1500">
              <a:solidFill>
                <a:srgbClr val="222222"/>
              </a:solidFill>
              <a:highlight>
                <a:srgbClr val="FFFFFF"/>
              </a:highlight>
            </a:endParaRPr>
          </a:p>
          <a:p>
            <a:pPr indent="-323850" lvl="0" marL="457200" rtl="0" algn="l">
              <a:spcBef>
                <a:spcPts val="0"/>
              </a:spcBef>
              <a:spcAft>
                <a:spcPts val="0"/>
              </a:spcAft>
              <a:buClr>
                <a:srgbClr val="222222"/>
              </a:buClr>
              <a:buSzPts val="1500"/>
              <a:buChar char="●"/>
            </a:pPr>
            <a:r>
              <a:rPr lang="uk" sz="1500">
                <a:solidFill>
                  <a:srgbClr val="222222"/>
                </a:solidFill>
                <a:highlight>
                  <a:srgbClr val="FFFFFF"/>
                </a:highlight>
              </a:rPr>
              <a:t>3NF (Third Normal Form)</a:t>
            </a:r>
            <a:endParaRPr sz="1500">
              <a:solidFill>
                <a:srgbClr val="222222"/>
              </a:solidFill>
              <a:highlight>
                <a:srgbClr val="FFFFFF"/>
              </a:highlight>
            </a:endParaRPr>
          </a:p>
          <a:p>
            <a:pPr indent="-323850" lvl="0" marL="457200" rtl="0" algn="l">
              <a:spcBef>
                <a:spcPts val="0"/>
              </a:spcBef>
              <a:spcAft>
                <a:spcPts val="0"/>
              </a:spcAft>
              <a:buClr>
                <a:srgbClr val="222222"/>
              </a:buClr>
              <a:buSzPts val="1500"/>
              <a:buChar char="●"/>
            </a:pPr>
            <a:r>
              <a:rPr lang="uk" sz="1500">
                <a:solidFill>
                  <a:srgbClr val="222222"/>
                </a:solidFill>
                <a:highlight>
                  <a:srgbClr val="FFFFFF"/>
                </a:highlight>
              </a:rPr>
              <a:t>BCNF (Boyce-Codd Normal Form)</a:t>
            </a:r>
            <a:endParaRPr sz="1500">
              <a:solidFill>
                <a:srgbClr val="222222"/>
              </a:solidFill>
              <a:highlight>
                <a:srgbClr val="FFFFFF"/>
              </a:highlight>
            </a:endParaRPr>
          </a:p>
          <a:p>
            <a:pPr indent="-323850" lvl="0" marL="457200" rtl="0" algn="l">
              <a:spcBef>
                <a:spcPts val="0"/>
              </a:spcBef>
              <a:spcAft>
                <a:spcPts val="0"/>
              </a:spcAft>
              <a:buClr>
                <a:srgbClr val="222222"/>
              </a:buClr>
              <a:buSzPts val="1500"/>
              <a:buChar char="●"/>
            </a:pPr>
            <a:r>
              <a:rPr lang="uk" sz="1500">
                <a:solidFill>
                  <a:srgbClr val="222222"/>
                </a:solidFill>
                <a:highlight>
                  <a:srgbClr val="FFFFFF"/>
                </a:highlight>
              </a:rPr>
              <a:t>4NF (Fourth Normal Form)</a:t>
            </a:r>
            <a:endParaRPr sz="1500">
              <a:solidFill>
                <a:srgbClr val="222222"/>
              </a:solidFill>
              <a:highlight>
                <a:srgbClr val="FFFFFF"/>
              </a:highlight>
            </a:endParaRPr>
          </a:p>
          <a:p>
            <a:pPr indent="-323850" lvl="0" marL="457200" rtl="0" algn="l">
              <a:spcBef>
                <a:spcPts val="0"/>
              </a:spcBef>
              <a:spcAft>
                <a:spcPts val="0"/>
              </a:spcAft>
              <a:buClr>
                <a:srgbClr val="222222"/>
              </a:buClr>
              <a:buSzPts val="1500"/>
              <a:buChar char="●"/>
            </a:pPr>
            <a:r>
              <a:rPr lang="uk" sz="1500">
                <a:solidFill>
                  <a:srgbClr val="222222"/>
                </a:solidFill>
                <a:highlight>
                  <a:srgbClr val="FFFFFF"/>
                </a:highlight>
              </a:rPr>
              <a:t>5NF (Fifth Normal Form)</a:t>
            </a:r>
            <a:endParaRPr sz="1500">
              <a:solidFill>
                <a:srgbClr val="222222"/>
              </a:solidFill>
              <a:highlight>
                <a:srgbClr val="FFFFFF"/>
              </a:highlight>
            </a:endParaRPr>
          </a:p>
          <a:p>
            <a:pPr indent="-323850" lvl="0" marL="457200" rtl="0" algn="l">
              <a:spcBef>
                <a:spcPts val="0"/>
              </a:spcBef>
              <a:spcAft>
                <a:spcPts val="0"/>
              </a:spcAft>
              <a:buClr>
                <a:srgbClr val="222222"/>
              </a:buClr>
              <a:buSzPts val="1500"/>
              <a:buChar char="●"/>
            </a:pPr>
            <a:r>
              <a:rPr lang="uk" sz="1500">
                <a:solidFill>
                  <a:srgbClr val="222222"/>
                </a:solidFill>
                <a:highlight>
                  <a:srgbClr val="FFFFFF"/>
                </a:highlight>
              </a:rPr>
              <a:t>6NF (Sixth Normal Form)</a:t>
            </a:r>
            <a:endParaRPr sz="1050">
              <a:solidFill>
                <a:srgbClr val="202122"/>
              </a:solidFill>
              <a:highlight>
                <a:srgbClr val="FFFFFF"/>
              </a:highlight>
            </a:endParaRPr>
          </a:p>
        </p:txBody>
      </p:sp>
      <p:pic>
        <p:nvPicPr>
          <p:cNvPr id="260" name="Google Shape;260;p46"/>
          <p:cNvPicPr preferRelativeResize="0"/>
          <p:nvPr/>
        </p:nvPicPr>
        <p:blipFill>
          <a:blip r:embed="rId3">
            <a:alphaModFix/>
          </a:blip>
          <a:stretch>
            <a:fillRect/>
          </a:stretch>
        </p:blipFill>
        <p:spPr>
          <a:xfrm>
            <a:off x="1617375" y="3388877"/>
            <a:ext cx="6054176" cy="693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Індексація</a:t>
            </a:r>
            <a:endParaRPr/>
          </a:p>
        </p:txBody>
      </p:sp>
      <p:sp>
        <p:nvSpPr>
          <p:cNvPr id="266" name="Google Shape;266;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a:t>Індекси є наслідком моделювання, а не причиною, але є особливі нюанси.</a:t>
            </a:r>
            <a:endParaRPr/>
          </a:p>
          <a:p>
            <a:pPr indent="-342900" lvl="0" marL="457200" rtl="0" algn="l">
              <a:spcBef>
                <a:spcPts val="1200"/>
              </a:spcBef>
              <a:spcAft>
                <a:spcPts val="0"/>
              </a:spcAft>
              <a:buSzPts val="1800"/>
              <a:buChar char="●"/>
            </a:pPr>
            <a:r>
              <a:rPr lang="uk"/>
              <a:t>Індекси є наслідком нашого планування схеми таблиці, і навантажених запитів</a:t>
            </a:r>
            <a:endParaRPr/>
          </a:p>
          <a:p>
            <a:pPr indent="-342900" lvl="0" marL="457200" rtl="0" algn="l">
              <a:spcBef>
                <a:spcPts val="0"/>
              </a:spcBef>
              <a:spcAft>
                <a:spcPts val="0"/>
              </a:spcAft>
              <a:buSzPts val="1800"/>
              <a:buChar char="●"/>
            </a:pPr>
            <a:r>
              <a:rPr lang="uk"/>
              <a:t>У випадках оптимізації продуктивності необхідність пере-створення індексів (або краще більш загально - зміни схеми для покращення роботи запитів) може впливати на процес моделювання</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uk"/>
              <a:t>Масштабованість</a:t>
            </a:r>
            <a:endParaRPr/>
          </a:p>
          <a:p>
            <a:pPr indent="0" lvl="0" marL="0" rtl="0" algn="l">
              <a:spcBef>
                <a:spcPts val="0"/>
              </a:spcBef>
              <a:spcAft>
                <a:spcPts val="0"/>
              </a:spcAft>
              <a:buNone/>
            </a:pPr>
            <a:r>
              <a:t/>
            </a:r>
            <a:endParaRPr/>
          </a:p>
        </p:txBody>
      </p:sp>
      <p:sp>
        <p:nvSpPr>
          <p:cNvPr id="272" name="Google Shape;272;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a:t>Масштабованість можлива в умовно трьох варіантах</a:t>
            </a:r>
            <a:endParaRPr/>
          </a:p>
          <a:p>
            <a:pPr indent="-342900" lvl="0" marL="457200" rtl="0" algn="l">
              <a:spcBef>
                <a:spcPts val="1200"/>
              </a:spcBef>
              <a:spcAft>
                <a:spcPts val="0"/>
              </a:spcAft>
              <a:buSzPts val="1800"/>
              <a:buAutoNum type="arabicPeriod"/>
            </a:pPr>
            <a:r>
              <a:rPr lang="uk"/>
              <a:t>Індексація і схема даних, оптимізована для певних задач (таких як читання)</a:t>
            </a:r>
            <a:endParaRPr/>
          </a:p>
          <a:p>
            <a:pPr indent="-342900" lvl="0" marL="457200" rtl="0" algn="l">
              <a:spcBef>
                <a:spcPts val="0"/>
              </a:spcBef>
              <a:spcAft>
                <a:spcPts val="0"/>
              </a:spcAft>
              <a:buSzPts val="1800"/>
              <a:buAutoNum type="arabicPeriod"/>
            </a:pPr>
            <a:r>
              <a:rPr lang="uk"/>
              <a:t>Sharding - розбиття таблиці (або бази даних) горизонтально (окремі машини) що містить </a:t>
            </a:r>
            <a:r>
              <a:rPr lang="uk"/>
              <a:t>частину</a:t>
            </a:r>
            <a:r>
              <a:rPr lang="uk"/>
              <a:t> даних за певною ознакою.</a:t>
            </a:r>
            <a:endParaRPr/>
          </a:p>
          <a:p>
            <a:pPr indent="-342900" lvl="0" marL="457200" rtl="0" algn="l">
              <a:spcBef>
                <a:spcPts val="0"/>
              </a:spcBef>
              <a:spcAft>
                <a:spcPts val="0"/>
              </a:spcAft>
              <a:buSzPts val="1800"/>
              <a:buAutoNum type="arabicPeriod"/>
            </a:pPr>
            <a:r>
              <a:rPr lang="uk"/>
              <a:t>Replication - копіювання даних горизонтально (окремі машини) для надійності або покращення процесів читання</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Які це системи?</a:t>
            </a:r>
            <a:endParaRPr/>
          </a:p>
        </p:txBody>
      </p:sp>
      <p:sp>
        <p:nvSpPr>
          <p:cNvPr id="278" name="Google Shape;278;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55000" lnSpcReduction="20000"/>
          </a:bodyPr>
          <a:lstStyle/>
          <a:p>
            <a:pPr indent="-291465" lvl="0" marL="457200" marR="0" rtl="0" algn="l">
              <a:lnSpc>
                <a:spcPct val="115000"/>
              </a:lnSpc>
              <a:spcBef>
                <a:spcPts val="0"/>
              </a:spcBef>
              <a:spcAft>
                <a:spcPts val="0"/>
              </a:spcAft>
              <a:buSzPct val="100000"/>
              <a:buAutoNum type="arabicPeriod"/>
            </a:pPr>
            <a:r>
              <a:rPr lang="uk"/>
              <a:t>SQL Databases:</a:t>
            </a:r>
            <a:endParaRPr/>
          </a:p>
          <a:p>
            <a:pPr indent="-277494" lvl="1" marL="914400" marR="0" rtl="0" algn="l">
              <a:lnSpc>
                <a:spcPct val="115000"/>
              </a:lnSpc>
              <a:spcBef>
                <a:spcPts val="0"/>
              </a:spcBef>
              <a:spcAft>
                <a:spcPts val="0"/>
              </a:spcAft>
              <a:buSzPct val="77777"/>
              <a:buAutoNum type="alphaLcPeriod"/>
            </a:pPr>
            <a:r>
              <a:rPr lang="uk" sz="1800"/>
              <a:t>PostgreSQL</a:t>
            </a:r>
            <a:endParaRPr sz="1800"/>
          </a:p>
          <a:p>
            <a:pPr indent="-277494" lvl="1" marL="914400" marR="0" rtl="0" algn="l">
              <a:lnSpc>
                <a:spcPct val="115000"/>
              </a:lnSpc>
              <a:spcBef>
                <a:spcPts val="0"/>
              </a:spcBef>
              <a:spcAft>
                <a:spcPts val="0"/>
              </a:spcAft>
              <a:buSzPct val="77777"/>
              <a:buAutoNum type="alphaLcPeriod"/>
            </a:pPr>
            <a:r>
              <a:rPr lang="uk" sz="1800"/>
              <a:t>MySQL</a:t>
            </a:r>
            <a:endParaRPr sz="1800"/>
          </a:p>
          <a:p>
            <a:pPr indent="-277494" lvl="1" marL="914400" marR="0" rtl="0" algn="l">
              <a:lnSpc>
                <a:spcPct val="115000"/>
              </a:lnSpc>
              <a:spcBef>
                <a:spcPts val="0"/>
              </a:spcBef>
              <a:spcAft>
                <a:spcPts val="0"/>
              </a:spcAft>
              <a:buSzPct val="77777"/>
              <a:buAutoNum type="alphaLcPeriod"/>
            </a:pPr>
            <a:r>
              <a:rPr lang="uk" sz="1800"/>
              <a:t>Oracle Database</a:t>
            </a:r>
            <a:endParaRPr sz="1800"/>
          </a:p>
          <a:p>
            <a:pPr indent="-277494" lvl="1" marL="914400" marR="0" rtl="0" algn="l">
              <a:lnSpc>
                <a:spcPct val="115000"/>
              </a:lnSpc>
              <a:spcBef>
                <a:spcPts val="0"/>
              </a:spcBef>
              <a:spcAft>
                <a:spcPts val="0"/>
              </a:spcAft>
              <a:buSzPct val="77777"/>
              <a:buAutoNum type="alphaLcPeriod"/>
            </a:pPr>
            <a:r>
              <a:rPr lang="uk" sz="1800"/>
              <a:t>Microsoft SQL Server</a:t>
            </a:r>
            <a:endParaRPr sz="1800"/>
          </a:p>
          <a:p>
            <a:pPr indent="-277494" lvl="1" marL="914400" marR="0" rtl="0" algn="l">
              <a:lnSpc>
                <a:spcPct val="115000"/>
              </a:lnSpc>
              <a:spcBef>
                <a:spcPts val="0"/>
              </a:spcBef>
              <a:spcAft>
                <a:spcPts val="0"/>
              </a:spcAft>
              <a:buSzPct val="77777"/>
              <a:buAutoNum type="alphaLcPeriod"/>
            </a:pPr>
            <a:r>
              <a:rPr lang="uk" sz="1800"/>
              <a:t>IBM Db2</a:t>
            </a:r>
            <a:endParaRPr sz="1800"/>
          </a:p>
          <a:p>
            <a:pPr indent="-277494" lvl="1" marL="914400" marR="0" rtl="0" algn="l">
              <a:lnSpc>
                <a:spcPct val="115000"/>
              </a:lnSpc>
              <a:spcBef>
                <a:spcPts val="0"/>
              </a:spcBef>
              <a:spcAft>
                <a:spcPts val="0"/>
              </a:spcAft>
              <a:buSzPct val="77777"/>
              <a:buAutoNum type="alphaLcPeriod"/>
            </a:pPr>
            <a:r>
              <a:rPr lang="uk" sz="1800"/>
              <a:t>MariaDB</a:t>
            </a:r>
            <a:endParaRPr sz="1800"/>
          </a:p>
          <a:p>
            <a:pPr indent="-277494" lvl="1" marL="914400" marR="0" rtl="0" algn="l">
              <a:lnSpc>
                <a:spcPct val="115000"/>
              </a:lnSpc>
              <a:spcBef>
                <a:spcPts val="0"/>
              </a:spcBef>
              <a:spcAft>
                <a:spcPts val="0"/>
              </a:spcAft>
              <a:buSzPct val="77777"/>
              <a:buAutoNum type="alphaLcPeriod"/>
            </a:pPr>
            <a:r>
              <a:rPr lang="uk" sz="1800"/>
              <a:t>SAP HANA</a:t>
            </a:r>
            <a:endParaRPr sz="1800"/>
          </a:p>
          <a:p>
            <a:pPr indent="-277494" lvl="1" marL="914400" marR="0" rtl="0" algn="l">
              <a:lnSpc>
                <a:spcPct val="115000"/>
              </a:lnSpc>
              <a:spcBef>
                <a:spcPts val="0"/>
              </a:spcBef>
              <a:spcAft>
                <a:spcPts val="0"/>
              </a:spcAft>
              <a:buSzPct val="77777"/>
              <a:buAutoNum type="alphaLcPeriod"/>
            </a:pPr>
            <a:r>
              <a:rPr lang="uk" sz="1800"/>
              <a:t>Amazon Aurora</a:t>
            </a:r>
            <a:endParaRPr sz="1800"/>
          </a:p>
          <a:p>
            <a:pPr indent="-277494" lvl="1" marL="914400" marR="0" rtl="0" algn="l">
              <a:lnSpc>
                <a:spcPct val="115000"/>
              </a:lnSpc>
              <a:spcBef>
                <a:spcPts val="0"/>
              </a:spcBef>
              <a:spcAft>
                <a:spcPts val="0"/>
              </a:spcAft>
              <a:buSzPct val="77777"/>
              <a:buAutoNum type="alphaLcPeriod"/>
            </a:pPr>
            <a:r>
              <a:rPr lang="uk" sz="1800"/>
              <a:t>Google Cloud SQL</a:t>
            </a:r>
            <a:endParaRPr sz="1800"/>
          </a:p>
          <a:p>
            <a:pPr indent="-277494" lvl="1" marL="914400" marR="0" rtl="0" algn="l">
              <a:lnSpc>
                <a:spcPct val="115000"/>
              </a:lnSpc>
              <a:spcBef>
                <a:spcPts val="0"/>
              </a:spcBef>
              <a:spcAft>
                <a:spcPts val="0"/>
              </a:spcAft>
              <a:buSzPct val="77777"/>
              <a:buAutoNum type="alphaLcPeriod"/>
            </a:pPr>
            <a:r>
              <a:rPr lang="uk" sz="1800"/>
              <a:t>Azure SQL Database</a:t>
            </a:r>
            <a:endParaRPr sz="1800"/>
          </a:p>
          <a:p>
            <a:pPr indent="-291465" lvl="0" marL="457200" marR="0" rtl="0" algn="l">
              <a:lnSpc>
                <a:spcPct val="115000"/>
              </a:lnSpc>
              <a:spcBef>
                <a:spcPts val="0"/>
              </a:spcBef>
              <a:spcAft>
                <a:spcPts val="0"/>
              </a:spcAft>
              <a:buSzPct val="100000"/>
              <a:buAutoNum type="arabicPeriod"/>
            </a:pPr>
            <a:r>
              <a:rPr lang="uk"/>
              <a:t>NoSQL Databases:</a:t>
            </a:r>
            <a:endParaRPr/>
          </a:p>
          <a:p>
            <a:pPr indent="-277494" lvl="1" marL="914400" marR="0" rtl="0" algn="l">
              <a:lnSpc>
                <a:spcPct val="115000"/>
              </a:lnSpc>
              <a:spcBef>
                <a:spcPts val="0"/>
              </a:spcBef>
              <a:spcAft>
                <a:spcPts val="0"/>
              </a:spcAft>
              <a:buSzPct val="77777"/>
              <a:buAutoNum type="alphaLcPeriod"/>
            </a:pPr>
            <a:r>
              <a:rPr lang="uk" sz="1800"/>
              <a:t>MongoDB</a:t>
            </a:r>
            <a:endParaRPr sz="1800"/>
          </a:p>
          <a:p>
            <a:pPr indent="-277494" lvl="1" marL="914400" marR="0" rtl="0" algn="l">
              <a:lnSpc>
                <a:spcPct val="115000"/>
              </a:lnSpc>
              <a:spcBef>
                <a:spcPts val="0"/>
              </a:spcBef>
              <a:spcAft>
                <a:spcPts val="0"/>
              </a:spcAft>
              <a:buSzPct val="77777"/>
              <a:buAutoNum type="alphaLcPeriod"/>
            </a:pPr>
            <a:r>
              <a:rPr lang="uk" sz="1800"/>
              <a:t>Couchbase</a:t>
            </a:r>
            <a:endParaRPr sz="1800"/>
          </a:p>
          <a:p>
            <a:pPr indent="-277494" lvl="1" marL="914400" marR="0" rtl="0" algn="l">
              <a:lnSpc>
                <a:spcPct val="115000"/>
              </a:lnSpc>
              <a:spcBef>
                <a:spcPts val="0"/>
              </a:spcBef>
              <a:spcAft>
                <a:spcPts val="0"/>
              </a:spcAft>
              <a:buSzPct val="77777"/>
              <a:buAutoNum type="alphaLcPeriod"/>
            </a:pPr>
            <a:r>
              <a:rPr lang="uk" sz="1800"/>
              <a:t>Amazon DynamoDB</a:t>
            </a:r>
            <a:endParaRPr sz="1800"/>
          </a:p>
          <a:p>
            <a:pPr indent="-277494" lvl="1" marL="914400" marR="0" rtl="0" algn="l">
              <a:lnSpc>
                <a:spcPct val="115000"/>
              </a:lnSpc>
              <a:spcBef>
                <a:spcPts val="0"/>
              </a:spcBef>
              <a:spcAft>
                <a:spcPts val="0"/>
              </a:spcAft>
              <a:buSzPct val="77777"/>
              <a:buAutoNum type="alphaLcPeriod"/>
            </a:pPr>
            <a:r>
              <a:rPr lang="uk" sz="1800"/>
              <a:t>Cassandra (with certain configurations suitable for OLTP)</a:t>
            </a:r>
            <a:endParaRPr sz="1800"/>
          </a:p>
          <a:p>
            <a:pPr indent="-277494" lvl="1" marL="914400" marR="0" rtl="0" algn="l">
              <a:lnSpc>
                <a:spcPct val="115000"/>
              </a:lnSpc>
              <a:spcBef>
                <a:spcPts val="0"/>
              </a:spcBef>
              <a:spcAft>
                <a:spcPts val="0"/>
              </a:spcAft>
              <a:buSzPct val="77777"/>
              <a:buAutoNum type="alphaLcPeriod"/>
            </a:pPr>
            <a:r>
              <a:rPr lang="uk" sz="1800"/>
              <a:t>Google Cloud Firestore</a:t>
            </a:r>
            <a:endParaRPr sz="1800"/>
          </a:p>
          <a:p>
            <a:pPr indent="-277494" lvl="1" marL="914400" marR="0" rtl="0" algn="l">
              <a:lnSpc>
                <a:spcPct val="115000"/>
              </a:lnSpc>
              <a:spcBef>
                <a:spcPts val="0"/>
              </a:spcBef>
              <a:spcAft>
                <a:spcPts val="0"/>
              </a:spcAft>
              <a:buSzPct val="77777"/>
              <a:buAutoNum type="alphaLcPeriod"/>
            </a:pPr>
            <a:r>
              <a:rPr lang="uk" sz="1800"/>
              <a:t>Azure Cosmos DB</a:t>
            </a:r>
            <a:endParaRPr sz="1800"/>
          </a:p>
          <a:p>
            <a:pPr indent="-277494" lvl="1" marL="914400" marR="0" rtl="0" algn="l">
              <a:lnSpc>
                <a:spcPct val="115000"/>
              </a:lnSpc>
              <a:spcBef>
                <a:spcPts val="0"/>
              </a:spcBef>
              <a:spcAft>
                <a:spcPts val="0"/>
              </a:spcAft>
              <a:buSzPct val="77777"/>
              <a:buAutoNum type="alphaLcPeriod"/>
            </a:pPr>
            <a:r>
              <a:rPr lang="uk" sz="1800"/>
              <a:t>Redis (with certain configurations suitable for OLTP)</a:t>
            </a:r>
            <a:endParaRPr sz="1800"/>
          </a:p>
          <a:p>
            <a:pPr indent="-277494" lvl="1" marL="914400" marR="0" rtl="0" algn="l">
              <a:lnSpc>
                <a:spcPct val="115000"/>
              </a:lnSpc>
              <a:spcBef>
                <a:spcPts val="0"/>
              </a:spcBef>
              <a:spcAft>
                <a:spcPts val="0"/>
              </a:spcAft>
              <a:buSzPct val="77777"/>
              <a:buAutoNum type="alphaLcPeriod"/>
            </a:pPr>
            <a:r>
              <a:rPr lang="uk" sz="1800"/>
              <a:t>Google Cloud Datastore</a:t>
            </a:r>
            <a:endParaRPr sz="1200">
              <a:solidFill>
                <a:srgbClr val="374151"/>
              </a:solidFill>
              <a:highlight>
                <a:srgbClr val="F7F7F8"/>
              </a:highlight>
              <a:latin typeface="Roboto"/>
              <a:ea typeface="Roboto"/>
              <a:cs typeface="Roboto"/>
              <a:sym typeface="Roboto"/>
            </a:endParaRPr>
          </a:p>
          <a:p>
            <a:pPr indent="0" lvl="0" marL="0" rtl="0" algn="l">
              <a:spcBef>
                <a:spcPts val="1200"/>
              </a:spcBef>
              <a:spcAft>
                <a:spcPts val="120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Приклад</a:t>
            </a:r>
            <a:endParaRPr/>
          </a:p>
        </p:txBody>
      </p:sp>
      <p:pic>
        <p:nvPicPr>
          <p:cNvPr id="284" name="Google Shape;284;p50"/>
          <p:cNvPicPr preferRelativeResize="0"/>
          <p:nvPr/>
        </p:nvPicPr>
        <p:blipFill>
          <a:blip r:embed="rId3">
            <a:alphaModFix/>
          </a:blip>
          <a:stretch>
            <a:fillRect/>
          </a:stretch>
        </p:blipFill>
        <p:spPr>
          <a:xfrm>
            <a:off x="669813" y="1152475"/>
            <a:ext cx="7804376" cy="3752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Застосування, виклики і тенденції</a:t>
            </a:r>
            <a:endParaRPr/>
          </a:p>
        </p:txBody>
      </p:sp>
      <p:sp>
        <p:nvSpPr>
          <p:cNvPr id="290" name="Google Shape;290;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rPr lang="uk"/>
              <a:t>Пригадавши роботу з класичним RDBMS (і не тільки) сервісом ми можемо задати логічне питання - а як бути далі?</a:t>
            </a:r>
            <a:endParaRPr/>
          </a:p>
          <a:p>
            <a:pPr indent="0" lvl="0" marL="0" rtl="0" algn="l">
              <a:spcBef>
                <a:spcPts val="1200"/>
              </a:spcBef>
              <a:spcAft>
                <a:spcPts val="0"/>
              </a:spcAft>
              <a:buNone/>
            </a:pPr>
            <a:r>
              <a:rPr lang="uk"/>
              <a:t>Розглянемо наступний приклад: </a:t>
            </a:r>
            <a:endParaRPr/>
          </a:p>
          <a:p>
            <a:pPr indent="0" lvl="0" marL="0" rtl="0" algn="l">
              <a:spcBef>
                <a:spcPts val="1200"/>
              </a:spcBef>
              <a:spcAft>
                <a:spcPts val="0"/>
              </a:spcAft>
              <a:buNone/>
            </a:pPr>
            <a:r>
              <a:rPr lang="uk"/>
              <a:t>Уявімо ми продаємо товари (веселі шкарпетки з різними зображеннями). Ми створили сайт, маємо набір товарів, користувачів. Це все обслуговується обраною нами колись базою даних - Postgresql (реляційна база даних). Ми маємо схему, що має сутості:</a:t>
            </a:r>
            <a:endParaRPr/>
          </a:p>
          <a:p>
            <a:pPr indent="-282892" lvl="0" marL="457200" rtl="0" algn="l">
              <a:spcBef>
                <a:spcPts val="1200"/>
              </a:spcBef>
              <a:spcAft>
                <a:spcPts val="0"/>
              </a:spcAft>
              <a:buSzPct val="100000"/>
              <a:buChar char="●"/>
            </a:pPr>
            <a:r>
              <a:rPr lang="uk"/>
              <a:t>користувач</a:t>
            </a:r>
            <a:endParaRPr/>
          </a:p>
          <a:p>
            <a:pPr indent="-282892" lvl="0" marL="457200" rtl="0" algn="l">
              <a:spcBef>
                <a:spcPts val="0"/>
              </a:spcBef>
              <a:spcAft>
                <a:spcPts val="0"/>
              </a:spcAft>
              <a:buSzPct val="100000"/>
              <a:buChar char="●"/>
            </a:pPr>
            <a:r>
              <a:rPr lang="uk"/>
              <a:t>товар</a:t>
            </a:r>
            <a:endParaRPr/>
          </a:p>
          <a:p>
            <a:pPr indent="-282892" lvl="0" marL="457200" rtl="0" algn="l">
              <a:spcBef>
                <a:spcPts val="0"/>
              </a:spcBef>
              <a:spcAft>
                <a:spcPts val="0"/>
              </a:spcAft>
              <a:buSzPct val="100000"/>
              <a:buChar char="●"/>
            </a:pPr>
            <a:r>
              <a:rPr lang="uk"/>
              <a:t>продаж</a:t>
            </a:r>
            <a:endParaRPr/>
          </a:p>
          <a:p>
            <a:pPr indent="-282892" lvl="0" marL="457200" rtl="0" algn="l">
              <a:spcBef>
                <a:spcPts val="0"/>
              </a:spcBef>
              <a:spcAft>
                <a:spcPts val="0"/>
              </a:spcAft>
              <a:buSzPct val="100000"/>
              <a:buChar char="●"/>
            </a:pPr>
            <a:r>
              <a:rPr lang="uk"/>
              <a:t>мета інформація</a:t>
            </a:r>
            <a:r>
              <a:rPr lang="uk"/>
              <a:t> про користувача (auth).</a:t>
            </a:r>
            <a:endParaRPr/>
          </a:p>
          <a:p>
            <a:pPr indent="0" lvl="0" marL="0" rtl="0" algn="l">
              <a:spcBef>
                <a:spcPts val="1200"/>
              </a:spcBef>
              <a:spcAft>
                <a:spcPts val="0"/>
              </a:spcAft>
              <a:buNone/>
            </a:pPr>
            <a:r>
              <a:rPr lang="uk"/>
              <a:t>(конкретні відносини між ними не важливі)</a:t>
            </a:r>
            <a:endParaRPr/>
          </a:p>
          <a:p>
            <a:pPr indent="0" lvl="0" marL="0" rtl="0" algn="l">
              <a:spcBef>
                <a:spcPts val="1200"/>
              </a:spcBef>
              <a:spcAft>
                <a:spcPts val="0"/>
              </a:spcAft>
              <a:buNone/>
            </a:pPr>
            <a:r>
              <a:rPr lang="uk"/>
              <a:t>З часом даних стає більше, бізнес росте (ми оптимісти). Ми починаємо продавати наші товари по всій країні, або і за її межами. Таблиця “продаж” стає дуже великою (10 Billions of records). База даних не справляється. Що нам робити?</a:t>
            </a:r>
            <a:endParaRPr/>
          </a:p>
          <a:p>
            <a:pPr indent="-282892" lvl="0" marL="457200" rtl="0" algn="l">
              <a:spcBef>
                <a:spcPts val="1200"/>
              </a:spcBef>
              <a:spcAft>
                <a:spcPts val="0"/>
              </a:spcAft>
              <a:buSzPct val="100000"/>
              <a:buChar char="●"/>
            </a:pPr>
            <a:r>
              <a:rPr lang="uk"/>
              <a:t>Масштабувати?</a:t>
            </a:r>
            <a:endParaRPr/>
          </a:p>
          <a:p>
            <a:pPr indent="-270827" lvl="1" marL="914400" rtl="0" algn="l">
              <a:spcBef>
                <a:spcPts val="0"/>
              </a:spcBef>
              <a:spcAft>
                <a:spcPts val="0"/>
              </a:spcAft>
              <a:buSzPct val="100000"/>
              <a:buChar char="○"/>
            </a:pPr>
            <a:r>
              <a:rPr lang="uk"/>
              <a:t>Replication?</a:t>
            </a:r>
            <a:endParaRPr/>
          </a:p>
          <a:p>
            <a:pPr indent="-270827" lvl="1" marL="914400" rtl="0" algn="l">
              <a:spcBef>
                <a:spcPts val="0"/>
              </a:spcBef>
              <a:spcAft>
                <a:spcPts val="0"/>
              </a:spcAft>
              <a:buSzPct val="100000"/>
              <a:buChar char="○"/>
            </a:pPr>
            <a:r>
              <a:rPr lang="uk"/>
              <a:t>Sharding?</a:t>
            </a:r>
            <a:endParaRPr/>
          </a:p>
          <a:p>
            <a:pPr indent="-282892" lvl="0" marL="457200" rtl="0" algn="l">
              <a:spcBef>
                <a:spcPts val="0"/>
              </a:spcBef>
              <a:spcAft>
                <a:spcPts val="0"/>
              </a:spcAft>
              <a:buSzPct val="100000"/>
              <a:buChar char="●"/>
            </a:pPr>
            <a:r>
              <a:rPr lang="uk"/>
              <a:t>А якщо нам потрібна статистика?</a:t>
            </a:r>
            <a:endParaRPr/>
          </a:p>
          <a:p>
            <a:pPr indent="-270827" lvl="1" marL="914400" rtl="0" algn="l">
              <a:spcBef>
                <a:spcPts val="0"/>
              </a:spcBef>
              <a:spcAft>
                <a:spcPts val="0"/>
              </a:spcAft>
              <a:buSzPct val="100000"/>
              <a:buChar char="○"/>
            </a:pPr>
            <a:r>
              <a:rPr lang="uk"/>
              <a:t>Бізнес росте, і нам потрібно знати де і якого товару продається найбільше, задля розподілення ходових товарів ближче на складах?</a:t>
            </a:r>
            <a:endParaRPr/>
          </a:p>
          <a:p>
            <a:pPr indent="-282892" lvl="0" marL="457200" rtl="0" algn="l">
              <a:spcBef>
                <a:spcPts val="0"/>
              </a:spcBef>
              <a:spcAft>
                <a:spcPts val="0"/>
              </a:spcAft>
              <a:buSzPct val="100000"/>
              <a:buChar char="●"/>
            </a:pPr>
            <a:r>
              <a:rPr lang="uk"/>
              <a:t>Можливо краще просто розділяти обовязки? (Single responsibility)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План</a:t>
            </a:r>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uk"/>
              <a:t>Опис</a:t>
            </a:r>
            <a:endParaRPr/>
          </a:p>
          <a:p>
            <a:pPr indent="-342900" lvl="0" marL="457200" rtl="0" algn="l">
              <a:spcBef>
                <a:spcPts val="0"/>
              </a:spcBef>
              <a:spcAft>
                <a:spcPts val="0"/>
              </a:spcAft>
              <a:buSzPts val="1800"/>
              <a:buAutoNum type="arabicPeriod"/>
            </a:pPr>
            <a:r>
              <a:rPr lang="uk"/>
              <a:t>Основні елементи</a:t>
            </a:r>
            <a:endParaRPr/>
          </a:p>
          <a:p>
            <a:pPr indent="-342900" lvl="0" marL="457200" rtl="0" algn="l">
              <a:spcBef>
                <a:spcPts val="0"/>
              </a:spcBef>
              <a:spcAft>
                <a:spcPts val="0"/>
              </a:spcAft>
              <a:buSzPts val="1800"/>
              <a:buAutoNum type="arabicPeriod"/>
            </a:pPr>
            <a:r>
              <a:rPr lang="uk"/>
              <a:t>Короткий огляд офіційного стандарту</a:t>
            </a:r>
            <a:endParaRPr/>
          </a:p>
          <a:p>
            <a:pPr indent="-342900" lvl="0" marL="457200" rtl="0" algn="l">
              <a:spcBef>
                <a:spcPts val="0"/>
              </a:spcBef>
              <a:spcAft>
                <a:spcPts val="0"/>
              </a:spcAft>
              <a:buSzPts val="1800"/>
              <a:buAutoNum type="arabicPeriod"/>
            </a:pPr>
            <a:r>
              <a:rPr lang="uk"/>
              <a:t>Виконувані(executable) та не-виконувані бізнес-процеси</a:t>
            </a:r>
            <a:endParaRPr/>
          </a:p>
          <a:p>
            <a:pPr indent="-342900" lvl="0" marL="457200" rtl="0" algn="l">
              <a:spcBef>
                <a:spcPts val="0"/>
              </a:spcBef>
              <a:spcAft>
                <a:spcPts val="0"/>
              </a:spcAft>
              <a:buSzPts val="1800"/>
              <a:buAutoNum type="arabicPeriod"/>
            </a:pPr>
            <a:r>
              <a:rPr lang="uk"/>
              <a:t>Процес </a:t>
            </a:r>
            <a:r>
              <a:rPr lang="uk"/>
              <a:t>будування</a:t>
            </a:r>
            <a:endParaRPr/>
          </a:p>
          <a:p>
            <a:pPr indent="-342900" lvl="0" marL="457200" rtl="0" algn="l">
              <a:spcBef>
                <a:spcPts val="0"/>
              </a:spcBef>
              <a:spcAft>
                <a:spcPts val="0"/>
              </a:spcAft>
              <a:buSzPts val="1800"/>
              <a:buAutoNum type="arabicPeriod"/>
            </a:pPr>
            <a:r>
              <a:rPr lang="uk"/>
              <a:t>Плюси і мінуси</a:t>
            </a:r>
            <a:endParaRPr/>
          </a:p>
          <a:p>
            <a:pPr indent="-342900" lvl="0" marL="457200" rtl="0" algn="l">
              <a:spcBef>
                <a:spcPts val="0"/>
              </a:spcBef>
              <a:spcAft>
                <a:spcPts val="0"/>
              </a:spcAft>
              <a:buSzPts val="1800"/>
              <a:buAutoNum type="arabicPeriod"/>
            </a:pPr>
            <a:r>
              <a:rPr lang="uk"/>
              <a:t>Приклади</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2"/>
          <p:cNvSpPr txBox="1"/>
          <p:nvPr>
            <p:ph type="title"/>
          </p:nvPr>
        </p:nvSpPr>
        <p:spPr>
          <a:xfrm>
            <a:off x="3375450" y="2159250"/>
            <a:ext cx="2393100" cy="82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uk" sz="5400"/>
              <a:t> OLAP</a:t>
            </a:r>
            <a:endParaRPr sz="54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OLTP vs OLAP</a:t>
            </a:r>
            <a:endParaRPr/>
          </a:p>
        </p:txBody>
      </p:sp>
      <p:sp>
        <p:nvSpPr>
          <p:cNvPr id="301" name="Google Shape;301;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uk"/>
              <a:t>Обробка онлайнових транзакцій (OLTP): бази даних OLTP призначені для виконання багатьох невеликих транзакцій і зазвичай служать «єдиним джерелом зберігання». Прикладом системи OLTP є веб-сайт онлайн-бронювання квитків у кіно. Припустімо, що двоє людей одночасно хочуть забронювати одне й те саме місце для того самого фільму на той самий час перегляду, тоді в цьому випадку той, хто першим завершить операцію, отримає квиток. Тут слід зауважити, що системи OLTP призначені для пріоритету транзакцій замість аналізу даних.</a:t>
            </a:r>
            <a:endParaRPr/>
          </a:p>
          <a:p>
            <a:pPr indent="0" lvl="0" marL="0" rtl="0" algn="l">
              <a:spcBef>
                <a:spcPts val="1200"/>
              </a:spcBef>
              <a:spcAft>
                <a:spcPts val="1200"/>
              </a:spcAft>
              <a:buNone/>
            </a:pPr>
            <a:r>
              <a:rPr lang="uk"/>
              <a:t>Онлайн-аналітична обробка (OLAP): бази даних OLAP, з іншого боку, більше підходять для аналітики, аналізу даних, менше запитів, але зазвичай вони більші (вони працюють з більшою кількістю даних). Можна сказати, що будь-яка система Datawarehouse є системою OLAP. Багато компаній порівнюють свої продажі поточного місяця з попереднім, щоб відстежувати бізнес. Тут компанія порівнює продажі та зберігає результат в іншому місці, яке є окремою базою даних. Тут компанія використовує бази даних OLAP.</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uk"/>
              <a:t>OLTP vs OLAP</a:t>
            </a:r>
            <a:endParaRPr/>
          </a:p>
          <a:p>
            <a:pPr indent="0" lvl="0" marL="0" rtl="0" algn="l">
              <a:spcBef>
                <a:spcPts val="0"/>
              </a:spcBef>
              <a:spcAft>
                <a:spcPts val="0"/>
              </a:spcAft>
              <a:buNone/>
            </a:pPr>
            <a:r>
              <a:t/>
            </a:r>
            <a:endParaRPr/>
          </a:p>
        </p:txBody>
      </p:sp>
      <p:sp>
        <p:nvSpPr>
          <p:cNvPr id="307" name="Google Shape;307;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7500"/>
          </a:bodyPr>
          <a:lstStyle/>
          <a:p>
            <a:pPr indent="0" lvl="0" marL="0" rtl="0" algn="l">
              <a:spcBef>
                <a:spcPts val="0"/>
              </a:spcBef>
              <a:spcAft>
                <a:spcPts val="0"/>
              </a:spcAft>
              <a:buNone/>
            </a:pPr>
            <a:r>
              <a:rPr b="1" i="1" lang="uk"/>
              <a:t>Операції з даними в OLTP</a:t>
            </a:r>
            <a:r>
              <a:rPr lang="uk"/>
              <a:t>: Транзакційна база даних або база даних OLTP — це звичайне рішення для зберігання, з яким ми маємо справу для запису будь-якої бізнес-інформації. Скажімо, ми продаємо клієнту новий тип смартфона та хочемо записати цю транзакцію, включаючи тип продукту, ціну, дату, інформацію про клієнта, ім’я продавця тощо. Усі ці елементи зберігатимуться в плоский вигляд, що дозволяє швидко оперувати та шукати потрібну інформацію. Дані буде збережено як набір елементів і значень, які стосуються цієї транзакції. Рішення OLTP дозволить користувачеві виконувати такі операції з цими даними: вставляти, копіювати, вставляти, редагувати/оновлювати та видаляти. Такі транзакції мають короткий час відгуку (вимірюється в секундах), оскільки вони є природними для OLTP. Але коли справа доходить до більш складних запитів, які включають агрегування даних із кількох таблиць, транзакційна база даних зіткнеться з проблемами. Чим більше даних запитується, тим проблематичніше та ресурсомісткіше це для OLTP. Аналітичні запити часто набагато складніші, ніж «покажіть мені загальну суму продажів». Найчастіше нам потрібно порівнювати речі один з одним і розглядати дані з різних вимірів. Саме тут починає працювати технологія OLAP. </a:t>
            </a:r>
            <a:endParaRPr/>
          </a:p>
          <a:p>
            <a:pPr indent="0" lvl="0" marL="0" rtl="0" algn="l">
              <a:spcBef>
                <a:spcPts val="1200"/>
              </a:spcBef>
              <a:spcAft>
                <a:spcPts val="1200"/>
              </a:spcAft>
              <a:buNone/>
            </a:pPr>
            <a:r>
              <a:rPr b="1" i="1" lang="uk"/>
              <a:t>Операції з даними в OLAP</a:t>
            </a:r>
            <a:r>
              <a:rPr lang="uk"/>
              <a:t>: OLAP або онлайн-аналітична обробка агрегує дані транзакцій зі сховища, щоб перетворити їх у придатну для аналізу форму. Як джерело даних OLAP може використовувати певний тип уніфікованого сховища, наприклад сховище даних, озеро даних або вітрину даних, або просто будь-яке місце, де зберігаються історичні дані. Але щоб виконувати складні спеціальні запити, ми повинні правильно структурувати дані. Ось чому в більшості випадків виникає потреба в окремій базі даних OLAP або сховищі, яке моделюватиме дані для багатовимірного аналізу. Запит у OLAP може виглядати приблизно так: «показати продажі смартфонів 64 ГБ у Вінніпезі за останні 6 місяців», «порівняти продажі моделей 64 ГБ по всій Канаді з 256 ГБ у 4-му кварталі», «згрупувати всі повернення моделей 64 ГБ за 2021 рік, які продав Джон Продавець лані» та «показати середню маржу для певного постачальника смартфонів за цей рік». Такі аналітичні запити вимагають, щоб база даних збирала інформацію з кількох таблиць, які класифікують дані за «вимірами». Прикладом вимірювання може бути час, продукт, місце розташування, клієнт тощо. OLAP моделює базу даних таким чином, що стає можливим швидко збирати дані та представляти їх аналітикам у багатовимірному режимі, а не в плоскій таблиці. Ось чому бази даних OLTP і OLAP багато в чому відрізнятимуться. Тепер ми повинні відповісти на два простих питання. Чим моделювання даних OLAP відрізняється від транзакційних баз даних? І чому ми не можемо виконувати такі складні запити в OLTP?</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5"/>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Як це працює?</a:t>
            </a:r>
            <a:endParaRPr/>
          </a:p>
        </p:txBody>
      </p:sp>
      <p:sp>
        <p:nvSpPr>
          <p:cNvPr id="313" name="Google Shape;313;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14" name="Google Shape;314;p55"/>
          <p:cNvPicPr preferRelativeResize="0"/>
          <p:nvPr/>
        </p:nvPicPr>
        <p:blipFill>
          <a:blip r:embed="rId3">
            <a:alphaModFix/>
          </a:blip>
          <a:stretch>
            <a:fillRect/>
          </a:stretch>
        </p:blipFill>
        <p:spPr>
          <a:xfrm>
            <a:off x="0" y="582016"/>
            <a:ext cx="9144000" cy="397946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56"/>
          <p:cNvPicPr preferRelativeResize="0"/>
          <p:nvPr/>
        </p:nvPicPr>
        <p:blipFill>
          <a:blip r:embed="rId3">
            <a:alphaModFix/>
          </a:blip>
          <a:stretch>
            <a:fillRect/>
          </a:stretch>
        </p:blipFill>
        <p:spPr>
          <a:xfrm>
            <a:off x="1447701" y="190963"/>
            <a:ext cx="6248600" cy="47615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Schema types</a:t>
            </a:r>
            <a:endParaRPr/>
          </a:p>
        </p:txBody>
      </p:sp>
      <p:sp>
        <p:nvSpPr>
          <p:cNvPr id="325" name="Google Shape;325;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uk"/>
              <a:t>Зірчаста схема: у зірковій схемі є центральна таблиця фактів, оточена таблицями розмірів. Кожна таблиця розмірності безпосередньо пов’язана з таблицею фактів, утворюючи зіркоподібну структуру. Він простий і денормалізований, забезпечує швидку роботу запитів завдяки меншій кількості об’єднань. </a:t>
            </a:r>
            <a:endParaRPr/>
          </a:p>
          <a:p>
            <a:pPr indent="-334327" lvl="0" marL="457200" rtl="0" algn="l">
              <a:spcBef>
                <a:spcPts val="0"/>
              </a:spcBef>
              <a:spcAft>
                <a:spcPts val="0"/>
              </a:spcAft>
              <a:buSzPct val="100000"/>
              <a:buChar char="●"/>
            </a:pPr>
            <a:r>
              <a:rPr lang="uk"/>
              <a:t>Схема сніжинки: схема сніжинки є нормалізованою формою схеми зірки. У цій схемі таблиці розмірів нормалізовано та розділено на пов’язані таблиці. Ця схема може зменшити надмірність даних, але може вимагати складніших запитів і більшої кількості об’єднань порівняно зі зірковою схемою. </a:t>
            </a:r>
            <a:endParaRPr/>
          </a:p>
          <a:p>
            <a:pPr indent="-334327" lvl="0" marL="457200" rtl="0" algn="l">
              <a:spcBef>
                <a:spcPts val="0"/>
              </a:spcBef>
              <a:spcAft>
                <a:spcPts val="0"/>
              </a:spcAft>
              <a:buSzPct val="100000"/>
              <a:buChar char="●"/>
            </a:pPr>
            <a:r>
              <a:rPr lang="uk"/>
              <a:t>Схема галактики (або схема сузір’я): схема галактики складається з кількох таблиць фактів, які мають спільні таблиці вимірів, упорядкованих у вигляді зірки або сніжинки. Ця схема корисна, коли організація має кілька таблиць фактів і потребує спільного використання параметрів між ними.</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Star schema</a:t>
            </a:r>
            <a:endParaRPr/>
          </a:p>
        </p:txBody>
      </p:sp>
      <p:pic>
        <p:nvPicPr>
          <p:cNvPr id="331" name="Google Shape;331;p58"/>
          <p:cNvPicPr preferRelativeResize="0"/>
          <p:nvPr/>
        </p:nvPicPr>
        <p:blipFill>
          <a:blip r:embed="rId3">
            <a:alphaModFix/>
          </a:blip>
          <a:stretch>
            <a:fillRect/>
          </a:stretch>
        </p:blipFill>
        <p:spPr>
          <a:xfrm>
            <a:off x="2746600" y="769500"/>
            <a:ext cx="5516375" cy="378387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Snowflake</a:t>
            </a:r>
            <a:r>
              <a:rPr lang="uk"/>
              <a:t> schema</a:t>
            </a:r>
            <a:endParaRPr/>
          </a:p>
        </p:txBody>
      </p:sp>
      <p:pic>
        <p:nvPicPr>
          <p:cNvPr id="337" name="Google Shape;337;p59"/>
          <p:cNvPicPr preferRelativeResize="0"/>
          <p:nvPr/>
        </p:nvPicPr>
        <p:blipFill>
          <a:blip r:embed="rId3">
            <a:alphaModFix/>
          </a:blip>
          <a:stretch>
            <a:fillRect/>
          </a:stretch>
        </p:blipFill>
        <p:spPr>
          <a:xfrm>
            <a:off x="3183150" y="718425"/>
            <a:ext cx="5617807" cy="382097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Galaxy schema</a:t>
            </a:r>
            <a:endParaRPr/>
          </a:p>
        </p:txBody>
      </p:sp>
      <p:pic>
        <p:nvPicPr>
          <p:cNvPr id="343" name="Google Shape;343;p60"/>
          <p:cNvPicPr preferRelativeResize="0"/>
          <p:nvPr/>
        </p:nvPicPr>
        <p:blipFill>
          <a:blip r:embed="rId3">
            <a:alphaModFix/>
          </a:blip>
          <a:stretch>
            <a:fillRect/>
          </a:stretch>
        </p:blipFill>
        <p:spPr>
          <a:xfrm>
            <a:off x="3052575" y="775150"/>
            <a:ext cx="5484575" cy="34862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Important OLAP concepts</a:t>
            </a:r>
            <a:endParaRPr/>
          </a:p>
        </p:txBody>
      </p:sp>
      <p:sp>
        <p:nvSpPr>
          <p:cNvPr id="349" name="Google Shape;349;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308610" lvl="0" marL="457200" rtl="0" algn="l">
              <a:spcBef>
                <a:spcPts val="0"/>
              </a:spcBef>
              <a:spcAft>
                <a:spcPts val="0"/>
              </a:spcAft>
              <a:buSzPct val="100000"/>
              <a:buChar char="●"/>
            </a:pPr>
            <a:r>
              <a:rPr b="1" i="1" lang="uk"/>
              <a:t>Багатовимірний Аналіз (Multi-Dimensional Analysis):</a:t>
            </a:r>
            <a:r>
              <a:rPr lang="uk"/>
              <a:t> Дані організовані в багатовимірних кубах, які дозволяють аналізувати інформацію з різних вимірів, наприклад, час, продукт, регіон тощо.</a:t>
            </a:r>
            <a:endParaRPr/>
          </a:p>
          <a:p>
            <a:pPr indent="-308610" lvl="0" marL="457200" rtl="0" algn="l">
              <a:spcBef>
                <a:spcPts val="0"/>
              </a:spcBef>
              <a:spcAft>
                <a:spcPts val="0"/>
              </a:spcAft>
              <a:buSzPct val="100000"/>
              <a:buChar char="●"/>
            </a:pPr>
            <a:r>
              <a:rPr b="1" i="1" lang="uk"/>
              <a:t>Куби Даних (Data Cubes)</a:t>
            </a:r>
            <a:r>
              <a:rPr lang="uk"/>
              <a:t>: Куби даних є ключовою концепцією в OLAP, яка дозволяє зберігати дані в багатовимірних структурах для швидкого доступу та аналізу.</a:t>
            </a:r>
            <a:endParaRPr/>
          </a:p>
          <a:p>
            <a:pPr indent="-308610" lvl="0" marL="457200" rtl="0" algn="l">
              <a:spcBef>
                <a:spcPts val="0"/>
              </a:spcBef>
              <a:spcAft>
                <a:spcPts val="0"/>
              </a:spcAft>
              <a:buSzPct val="100000"/>
              <a:buChar char="●"/>
            </a:pPr>
            <a:r>
              <a:rPr b="1" i="1" lang="uk"/>
              <a:t>Виміри (Dimensions)</a:t>
            </a:r>
            <a:r>
              <a:rPr lang="uk"/>
              <a:t>: Виміри - це різні аспекти даних, які можна аналізувати, наприклад, географічне положення, час, категорії продуктів тощо.</a:t>
            </a:r>
            <a:endParaRPr/>
          </a:p>
          <a:p>
            <a:pPr indent="-308610" lvl="0" marL="457200" rtl="0" algn="l">
              <a:spcBef>
                <a:spcPts val="0"/>
              </a:spcBef>
              <a:spcAft>
                <a:spcPts val="0"/>
              </a:spcAft>
              <a:buSzPct val="100000"/>
              <a:buChar char="●"/>
            </a:pPr>
            <a:r>
              <a:rPr b="1" i="1" lang="uk"/>
              <a:t>Ієрархії (Hierarchies)</a:t>
            </a:r>
            <a:r>
              <a:rPr lang="uk"/>
              <a:t>: В ієрархіях відображаються відносини між різними рівнями деталізації в межах вимірів, наприклад, від року до кварталу до місяця в ієрархії часу.</a:t>
            </a:r>
            <a:endParaRPr/>
          </a:p>
          <a:p>
            <a:pPr indent="-308610" lvl="0" marL="457200" rtl="0" algn="l">
              <a:spcBef>
                <a:spcPts val="0"/>
              </a:spcBef>
              <a:spcAft>
                <a:spcPts val="0"/>
              </a:spcAft>
              <a:buSzPct val="100000"/>
              <a:buChar char="●"/>
            </a:pPr>
            <a:r>
              <a:rPr b="1" i="1" lang="uk"/>
              <a:t>Агрегація (Aggregation)</a:t>
            </a:r>
            <a:r>
              <a:rPr lang="uk"/>
              <a:t>: Агрегація даних є процесом об'єднання даних на вищому рівні для аналізу, наприклад, обчислення загальних продажів по регіонах.</a:t>
            </a:r>
            <a:endParaRPr/>
          </a:p>
          <a:p>
            <a:pPr indent="-308610" lvl="0" marL="457200" rtl="0" algn="l">
              <a:spcBef>
                <a:spcPts val="0"/>
              </a:spcBef>
              <a:spcAft>
                <a:spcPts val="0"/>
              </a:spcAft>
              <a:buSzPct val="100000"/>
              <a:buChar char="●"/>
            </a:pPr>
            <a:r>
              <a:rPr b="1" i="1" lang="uk"/>
              <a:t>Зрізи та Куби (Slices and Dices)</a:t>
            </a:r>
            <a:r>
              <a:rPr lang="uk"/>
              <a:t>: Зріз - це вибір одного рівня даних з одного виміру, а куб - це відображення даних в двох або більше вимірах.</a:t>
            </a:r>
            <a:endParaRPr/>
          </a:p>
          <a:p>
            <a:pPr indent="-308610" lvl="0" marL="457200" rtl="0" algn="l">
              <a:spcBef>
                <a:spcPts val="0"/>
              </a:spcBef>
              <a:spcAft>
                <a:spcPts val="0"/>
              </a:spcAft>
              <a:buSzPct val="100000"/>
              <a:buChar char="●"/>
            </a:pPr>
            <a:r>
              <a:rPr b="1" i="1" lang="uk"/>
              <a:t>Дріл-Даун та Дріл-Ап (Drill-Down and Drill-Up)</a:t>
            </a:r>
            <a:r>
              <a:rPr lang="uk"/>
              <a:t>: Дріл-даун - це процес переходу від менш деталізованого рівня до більш деталізованого рівня. Дріл-ап - це протилежний процес, перехід від більш деталізованого рівня до менш деталізованого.</a:t>
            </a:r>
            <a:endParaRPr/>
          </a:p>
          <a:p>
            <a:pPr indent="-308610" lvl="0" marL="457200" rtl="0" algn="l">
              <a:spcBef>
                <a:spcPts val="0"/>
              </a:spcBef>
              <a:spcAft>
                <a:spcPts val="0"/>
              </a:spcAft>
              <a:buSzPct val="100000"/>
              <a:buChar char="●"/>
            </a:pPr>
            <a:r>
              <a:rPr b="1" i="1" lang="uk"/>
              <a:t>MDX (Multi-Dimensional Expressions)</a:t>
            </a:r>
            <a:r>
              <a:rPr lang="uk"/>
              <a:t>: MDX є мовою запитів, яка використовується для взаємодії з багатовимірними базами даних в OLAP-системах.</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Що це?</a:t>
            </a:r>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uk"/>
              <a:t>Щоб розібратися, що таке BPMN , потрібно розуміти, що частина цієї абревіатури «BPM» має дві розшифровки - Business Process Modeling і Business Process Management. У першому випадку – це безпосередньо моделювання бізнес процесу, тоді як у другому – управління бізнес-процесами, тобто. загальна система, частиною якої є Business Process Modeling. При цьому моделювання бізнес-процесів є основою та основною метою. За допомогою моделювання ми можемо описати будь-який бізнес процес, а виконуватися вони можуть у різних системах управління. Є ще одне поняття, про яке варто відразу згадати – це «BPMS», тобто. Business Process Modeling System. Цей термін описує самі системи управління, у яких виробляється моделювання, і навіть виконання бізнес-процесів. Можна сказати, що BPMN є частиною двох найважливіших складових: </a:t>
            </a:r>
            <a:endParaRPr/>
          </a:p>
          <a:p>
            <a:pPr indent="-308610" lvl="0" marL="457200" rtl="0" algn="l">
              <a:spcBef>
                <a:spcPts val="1200"/>
              </a:spcBef>
              <a:spcAft>
                <a:spcPts val="0"/>
              </a:spcAft>
              <a:buSzPct val="100000"/>
              <a:buChar char="●"/>
            </a:pPr>
            <a:r>
              <a:rPr lang="uk"/>
              <a:t>BPM (Business Process Modeling) – це середовище, де ви займаєтеся безпосередньо моделюванням. Самостійно чи у команді. </a:t>
            </a:r>
            <a:endParaRPr/>
          </a:p>
          <a:p>
            <a:pPr indent="-308610" lvl="0" marL="457200" rtl="0" algn="l">
              <a:spcBef>
                <a:spcPts val="0"/>
              </a:spcBef>
              <a:spcAft>
                <a:spcPts val="0"/>
              </a:spcAft>
              <a:buSzPct val="100000"/>
              <a:buChar char="●"/>
            </a:pPr>
            <a:r>
              <a:rPr lang="uk"/>
              <a:t>BPMS (Business Process Modeling System) – це інструменти для виконання створених вами моделей. Це може бути Bizagi, Comundo, ELMA та ін.</a:t>
            </a:r>
            <a:endParaRPr/>
          </a:p>
          <a:p>
            <a:pPr indent="0" lvl="0" marL="0" rtl="0" algn="l">
              <a:spcBef>
                <a:spcPts val="1200"/>
              </a:spcBef>
              <a:spcAft>
                <a:spcPts val="1200"/>
              </a:spcAft>
              <a:buNone/>
            </a:pPr>
            <a:r>
              <a:rPr lang="uk"/>
              <a:t>На сьогоднішній день BPMN є одним із найпоширеніших методів опису бізнес-процесів, які сьогодні вже зрозумілі як бізнес-користувачам, так і програмним продуктам, призначеним для роботи з бізнес-моделями. Тобто. ця мова опису також є стандартом для створення алгоритмів, що виконуються в управлінні бізнесом.</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OLAP concepts: </a:t>
            </a:r>
            <a:r>
              <a:rPr lang="uk"/>
              <a:t>Data-cube</a:t>
            </a:r>
            <a:endParaRPr sz="1800">
              <a:solidFill>
                <a:schemeClr val="dk2"/>
              </a:solidFill>
            </a:endParaRPr>
          </a:p>
          <a:p>
            <a:pPr indent="0" lvl="0" marL="0" rtl="0" algn="l">
              <a:spcBef>
                <a:spcPts val="0"/>
              </a:spcBef>
              <a:spcAft>
                <a:spcPts val="0"/>
              </a:spcAft>
              <a:buNone/>
            </a:pPr>
            <a:r>
              <a:t/>
            </a:r>
            <a:endParaRPr/>
          </a:p>
        </p:txBody>
      </p:sp>
      <p:sp>
        <p:nvSpPr>
          <p:cNvPr id="355" name="Google Shape;355;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uk"/>
              <a:t>Dimensions</a:t>
            </a:r>
            <a:endParaRPr/>
          </a:p>
          <a:p>
            <a:pPr indent="-317500" lvl="1" marL="914400" rtl="0" algn="l">
              <a:spcBef>
                <a:spcPts val="0"/>
              </a:spcBef>
              <a:spcAft>
                <a:spcPts val="0"/>
              </a:spcAft>
              <a:buSzPts val="1400"/>
              <a:buChar char="○"/>
            </a:pPr>
            <a:r>
              <a:rPr lang="uk"/>
              <a:t>Genre</a:t>
            </a:r>
            <a:endParaRPr/>
          </a:p>
          <a:p>
            <a:pPr indent="-317500" lvl="1" marL="914400" rtl="0" algn="l">
              <a:spcBef>
                <a:spcPts val="0"/>
              </a:spcBef>
              <a:spcAft>
                <a:spcPts val="0"/>
              </a:spcAft>
              <a:buSzPts val="1400"/>
              <a:buChar char="○"/>
            </a:pPr>
            <a:r>
              <a:rPr lang="uk"/>
              <a:t>Month</a:t>
            </a:r>
            <a:endParaRPr/>
          </a:p>
          <a:p>
            <a:pPr indent="-317500" lvl="1" marL="914400" rtl="0" algn="l">
              <a:spcBef>
                <a:spcPts val="0"/>
              </a:spcBef>
              <a:spcAft>
                <a:spcPts val="0"/>
              </a:spcAft>
              <a:buSzPts val="1400"/>
              <a:buChar char="○"/>
            </a:pPr>
            <a:r>
              <a:rPr lang="uk"/>
              <a:t>Region</a:t>
            </a:r>
            <a:endParaRPr/>
          </a:p>
        </p:txBody>
      </p:sp>
      <p:pic>
        <p:nvPicPr>
          <p:cNvPr id="356" name="Google Shape;356;p62"/>
          <p:cNvPicPr preferRelativeResize="0"/>
          <p:nvPr/>
        </p:nvPicPr>
        <p:blipFill>
          <a:blip r:embed="rId3">
            <a:alphaModFix/>
          </a:blip>
          <a:stretch>
            <a:fillRect/>
          </a:stretch>
        </p:blipFill>
        <p:spPr>
          <a:xfrm>
            <a:off x="4887475" y="1252674"/>
            <a:ext cx="3944825" cy="33162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OLAP concepts: Data-cube</a:t>
            </a:r>
            <a:endParaRPr sz="1800">
              <a:solidFill>
                <a:schemeClr val="dk2"/>
              </a:solidFill>
            </a:endParaRPr>
          </a:p>
          <a:p>
            <a:pPr indent="0" lvl="0" marL="0" rtl="0" algn="l">
              <a:spcBef>
                <a:spcPts val="0"/>
              </a:spcBef>
              <a:spcAft>
                <a:spcPts val="0"/>
              </a:spcAft>
              <a:buNone/>
            </a:pPr>
            <a:r>
              <a:t/>
            </a:r>
            <a:endParaRPr/>
          </a:p>
        </p:txBody>
      </p:sp>
      <p:pic>
        <p:nvPicPr>
          <p:cNvPr id="362" name="Google Shape;362;p63"/>
          <p:cNvPicPr preferRelativeResize="0"/>
          <p:nvPr/>
        </p:nvPicPr>
        <p:blipFill>
          <a:blip r:embed="rId3">
            <a:alphaModFix/>
          </a:blip>
          <a:stretch>
            <a:fillRect/>
          </a:stretch>
        </p:blipFill>
        <p:spPr>
          <a:xfrm>
            <a:off x="311700" y="1017724"/>
            <a:ext cx="8147625" cy="383482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Drill down</a:t>
            </a:r>
            <a:endParaRPr/>
          </a:p>
        </p:txBody>
      </p:sp>
      <p:sp>
        <p:nvSpPr>
          <p:cNvPr id="368" name="Google Shape;368;p64"/>
          <p:cNvSpPr txBox="1"/>
          <p:nvPr>
            <p:ph idx="1" type="body"/>
          </p:nvPr>
        </p:nvSpPr>
        <p:spPr>
          <a:xfrm>
            <a:off x="311700" y="1152475"/>
            <a:ext cx="3301800" cy="31533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1200"/>
              </a:spcAft>
              <a:buNone/>
            </a:pPr>
            <a:r>
              <a:rPr lang="uk"/>
              <a:t>Деталізація дозволяє користувачеві переходити від даних високого рівня (наприклад, річні продажі) до нижчого рівня (наприклад, місячні продажі). Тут ми використовуємо концепцію ієрархії, яка застосовується до кожного окремого виміру. Отже, у вимірі «час» ми можемо перейти від річних цифр до тижневих або навіть щоденних записів. Це залежить від того, як ви зберігаєте дані та моделюєте фактичний куб.</a:t>
            </a:r>
            <a:endParaRPr/>
          </a:p>
        </p:txBody>
      </p:sp>
      <p:pic>
        <p:nvPicPr>
          <p:cNvPr id="369" name="Google Shape;369;p64"/>
          <p:cNvPicPr preferRelativeResize="0"/>
          <p:nvPr/>
        </p:nvPicPr>
        <p:blipFill>
          <a:blip r:embed="rId3">
            <a:alphaModFix/>
          </a:blip>
          <a:stretch>
            <a:fillRect/>
          </a:stretch>
        </p:blipFill>
        <p:spPr>
          <a:xfrm>
            <a:off x="3758600" y="601875"/>
            <a:ext cx="4847217" cy="38209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Roll up</a:t>
            </a:r>
            <a:endParaRPr/>
          </a:p>
        </p:txBody>
      </p:sp>
      <p:sp>
        <p:nvSpPr>
          <p:cNvPr id="375" name="Google Shape;375;p65"/>
          <p:cNvSpPr txBox="1"/>
          <p:nvPr>
            <p:ph idx="1" type="body"/>
          </p:nvPr>
        </p:nvSpPr>
        <p:spPr>
          <a:xfrm>
            <a:off x="311700" y="1152475"/>
            <a:ext cx="2609700" cy="3371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uk"/>
              <a:t>Згортання є протилежністю деталізації, оскільки воно в основному піднімає дані на рівнях ієрархії. Обидві операції або роблять дані більш чи менш деталізованими, або додають/вилучають розміри для аналізу.</a:t>
            </a:r>
            <a:endParaRPr/>
          </a:p>
        </p:txBody>
      </p:sp>
      <p:pic>
        <p:nvPicPr>
          <p:cNvPr id="376" name="Google Shape;376;p65"/>
          <p:cNvPicPr preferRelativeResize="0"/>
          <p:nvPr/>
        </p:nvPicPr>
        <p:blipFill>
          <a:blip r:embed="rId3">
            <a:alphaModFix/>
          </a:blip>
          <a:stretch>
            <a:fillRect/>
          </a:stretch>
        </p:blipFill>
        <p:spPr>
          <a:xfrm>
            <a:off x="4370600" y="478000"/>
            <a:ext cx="4016154" cy="382097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Slice</a:t>
            </a:r>
            <a:endParaRPr/>
          </a:p>
        </p:txBody>
      </p:sp>
      <p:sp>
        <p:nvSpPr>
          <p:cNvPr id="382" name="Google Shape;382;p66"/>
          <p:cNvSpPr txBox="1"/>
          <p:nvPr>
            <p:ph idx="1" type="body"/>
          </p:nvPr>
        </p:nvSpPr>
        <p:spPr>
          <a:xfrm>
            <a:off x="311700" y="1152475"/>
            <a:ext cx="3709800" cy="3320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uk"/>
              <a:t>Операції зрізів допомагають розділити певний вимір на окрему таблицю (одновимірне подання). «Зріз» може відокремити, скажімо, вимір міста від решти куба, що створить окрему електронну таблицю. Таким чином ми можемо аналізувати інформацію низького рівня в ізольованому середовищі.</a:t>
            </a:r>
            <a:endParaRPr/>
          </a:p>
        </p:txBody>
      </p:sp>
      <p:pic>
        <p:nvPicPr>
          <p:cNvPr id="383" name="Google Shape;383;p66"/>
          <p:cNvPicPr preferRelativeResize="0"/>
          <p:nvPr/>
        </p:nvPicPr>
        <p:blipFill>
          <a:blip r:embed="rId3">
            <a:alphaModFix/>
          </a:blip>
          <a:stretch>
            <a:fillRect/>
          </a:stretch>
        </p:blipFill>
        <p:spPr>
          <a:xfrm>
            <a:off x="5274000" y="565425"/>
            <a:ext cx="2999644" cy="38209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Dice</a:t>
            </a:r>
            <a:endParaRPr/>
          </a:p>
        </p:txBody>
      </p:sp>
      <p:sp>
        <p:nvSpPr>
          <p:cNvPr id="389" name="Google Shape;389;p67"/>
          <p:cNvSpPr txBox="1"/>
          <p:nvPr>
            <p:ph idx="1" type="body"/>
          </p:nvPr>
        </p:nvSpPr>
        <p:spPr>
          <a:xfrm>
            <a:off x="311700" y="1152475"/>
            <a:ext cx="2391300" cy="3473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a:t>Dice забезпечує таку саму функцію розділення, але дозволяє вибрати більше ніж один вимір, створюючи окремий куб.</a:t>
            </a:r>
            <a:endParaRPr/>
          </a:p>
        </p:txBody>
      </p:sp>
      <p:pic>
        <p:nvPicPr>
          <p:cNvPr id="390" name="Google Shape;390;p67"/>
          <p:cNvPicPr preferRelativeResize="0"/>
          <p:nvPr/>
        </p:nvPicPr>
        <p:blipFill>
          <a:blip r:embed="rId3">
            <a:alphaModFix/>
          </a:blip>
          <a:stretch>
            <a:fillRect/>
          </a:stretch>
        </p:blipFill>
        <p:spPr>
          <a:xfrm>
            <a:off x="3809800" y="179300"/>
            <a:ext cx="4043876" cy="490582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Pivot</a:t>
            </a:r>
            <a:endParaRPr/>
          </a:p>
        </p:txBody>
      </p:sp>
      <p:sp>
        <p:nvSpPr>
          <p:cNvPr id="396" name="Google Shape;396;p68"/>
          <p:cNvSpPr txBox="1"/>
          <p:nvPr>
            <p:ph idx="1" type="body"/>
          </p:nvPr>
        </p:nvSpPr>
        <p:spPr>
          <a:xfrm>
            <a:off x="311700" y="1152475"/>
            <a:ext cx="2405700" cy="3546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a:t>Зведення — це аналогічна операція для створення зведених таблиць у Excel. Ця функція дозволяє обертати куб, щоб отримати інше представлення даних між вимірами.</a:t>
            </a:r>
            <a:endParaRPr/>
          </a:p>
        </p:txBody>
      </p:sp>
      <p:pic>
        <p:nvPicPr>
          <p:cNvPr id="397" name="Google Shape;397;p68"/>
          <p:cNvPicPr preferRelativeResize="0"/>
          <p:nvPr/>
        </p:nvPicPr>
        <p:blipFill>
          <a:blip r:embed="rId3">
            <a:alphaModFix/>
          </a:blip>
          <a:stretch>
            <a:fillRect/>
          </a:stretch>
        </p:blipFill>
        <p:spPr>
          <a:xfrm>
            <a:off x="3591050" y="164750"/>
            <a:ext cx="4503049" cy="491399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9"/>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Плюси і мінуси</a:t>
            </a:r>
            <a:endParaRPr/>
          </a:p>
        </p:txBody>
      </p:sp>
      <p:sp>
        <p:nvSpPr>
          <p:cNvPr id="403" name="Google Shape;403;p69"/>
          <p:cNvSpPr txBox="1"/>
          <p:nvPr>
            <p:ph idx="1" type="body"/>
          </p:nvPr>
        </p:nvSpPr>
        <p:spPr>
          <a:xfrm>
            <a:off x="72850" y="572700"/>
            <a:ext cx="8759400" cy="39963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Clr>
                <a:schemeClr val="dk1"/>
              </a:buClr>
              <a:buSzPct val="61111"/>
              <a:buFont typeface="Arial"/>
              <a:buNone/>
            </a:pPr>
            <a:r>
              <a:rPr lang="uk"/>
              <a:t>Переваги використання служб OLAP:</a:t>
            </a:r>
            <a:endParaRPr/>
          </a:p>
          <a:p>
            <a:pPr indent="-282892" lvl="0" marL="457200" rtl="0" algn="l">
              <a:spcBef>
                <a:spcPts val="1200"/>
              </a:spcBef>
              <a:spcAft>
                <a:spcPts val="0"/>
              </a:spcAft>
              <a:buSzPct val="100000"/>
              <a:buChar char="●"/>
            </a:pPr>
            <a:r>
              <a:rPr lang="uk"/>
              <a:t>Основна перевага використання служб OLAP полягає в тому, що це допомагає відстежувати послідовність і обчислення.</a:t>
            </a:r>
            <a:endParaRPr/>
          </a:p>
          <a:p>
            <a:pPr indent="-282892" lvl="0" marL="457200" rtl="0" algn="l">
              <a:spcBef>
                <a:spcPts val="0"/>
              </a:spcBef>
              <a:spcAft>
                <a:spcPts val="0"/>
              </a:spcAft>
              <a:buSzPct val="100000"/>
              <a:buChar char="●"/>
            </a:pPr>
            <a:r>
              <a:rPr lang="uk"/>
              <a:t>OLAP створює єдину платформу, де ми можемо зберігати планування, аналіз і бюджет для бізнес-аналітики.</a:t>
            </a:r>
            <a:endParaRPr/>
          </a:p>
          <a:p>
            <a:pPr indent="-282892" lvl="0" marL="457200" rtl="0" algn="l">
              <a:spcBef>
                <a:spcPts val="0"/>
              </a:spcBef>
              <a:spcAft>
                <a:spcPts val="0"/>
              </a:spcAft>
              <a:buSzPct val="100000"/>
              <a:buChar char="●"/>
            </a:pPr>
            <a:r>
              <a:rPr lang="uk"/>
              <a:t>За допомогою служби OLAP як ми можемо легко застосувати обмеження безпеки для захисту даних.</a:t>
            </a:r>
            <a:endParaRPr/>
          </a:p>
          <a:p>
            <a:pPr indent="-282892" lvl="0" marL="457200" rtl="0" algn="l">
              <a:spcBef>
                <a:spcPts val="0"/>
              </a:spcBef>
              <a:spcAft>
                <a:spcPts val="0"/>
              </a:spcAft>
              <a:buSzPct val="100000"/>
              <a:buChar char="●"/>
            </a:pPr>
            <a:r>
              <a:rPr lang="uk"/>
              <a:t>Сервіси OLAP забезпечують уніфіковане уявлення про дані з різних джерел, що полегшує бізнес-аналітикам доступ і аналіз даних.</a:t>
            </a:r>
            <a:endParaRPr/>
          </a:p>
          <a:p>
            <a:pPr indent="-282892" lvl="0" marL="457200" rtl="0" algn="l">
              <a:spcBef>
                <a:spcPts val="0"/>
              </a:spcBef>
              <a:spcAft>
                <a:spcPts val="0"/>
              </a:spcAft>
              <a:buSzPct val="100000"/>
              <a:buChar char="●"/>
            </a:pPr>
            <a:r>
              <a:rPr lang="uk"/>
              <a:t>Сервіси OLAP дозволяють виконувати складні запити та аналізувати дані, надаючи багатовимірне представлення даних, дозволяючи користувачам розділяти дані різними способами.</a:t>
            </a:r>
            <a:endParaRPr/>
          </a:p>
          <a:p>
            <a:pPr indent="-282892" lvl="0" marL="457200" rtl="0" algn="l">
              <a:spcBef>
                <a:spcPts val="0"/>
              </a:spcBef>
              <a:spcAft>
                <a:spcPts val="0"/>
              </a:spcAft>
              <a:buSzPct val="100000"/>
              <a:buChar char="●"/>
            </a:pPr>
            <a:r>
              <a:rPr lang="uk"/>
              <a:t>Служби OLAP підтримують інтелектуальний аналіз даних і прогнозну аналітику, надаючи доступ до історичних даних і тенденцій, дозволяючи користувачам визначати закономірності та приймати обґрунтовані бізнес-рішення.</a:t>
            </a:r>
            <a:endParaRPr/>
          </a:p>
          <a:p>
            <a:pPr indent="-282892" lvl="0" marL="457200" rtl="0" algn="l">
              <a:spcBef>
                <a:spcPts val="0"/>
              </a:spcBef>
              <a:spcAft>
                <a:spcPts val="0"/>
              </a:spcAft>
              <a:buSzPct val="100000"/>
              <a:buChar char="●"/>
            </a:pPr>
            <a:r>
              <a:rPr lang="uk"/>
              <a:t>Служби OLAP можуть обробляти великі обсяги даних, що робить їх придатними для програм бізнес-аналітики корпоративного рівня.</a:t>
            </a:r>
            <a:endParaRPr/>
          </a:p>
          <a:p>
            <a:pPr indent="-282892" lvl="0" marL="457200" rtl="0" algn="l">
              <a:spcBef>
                <a:spcPts val="0"/>
              </a:spcBef>
              <a:spcAft>
                <a:spcPts val="0"/>
              </a:spcAft>
              <a:buSzPct val="100000"/>
              <a:buChar char="●"/>
            </a:pPr>
            <a:r>
              <a:rPr lang="uk"/>
              <a:t>Служби OLAP можна інтегрувати з іншими інструментами та програмами, такими як інструменти звітності та візуалізації, щоб забезпечити повне рішення бізнес-аналітики.</a:t>
            </a:r>
            <a:endParaRPr/>
          </a:p>
          <a:p>
            <a:pPr indent="0" lvl="0" marL="0" rtl="0" algn="l">
              <a:spcBef>
                <a:spcPts val="1200"/>
              </a:spcBef>
              <a:spcAft>
                <a:spcPts val="0"/>
              </a:spcAft>
              <a:buClr>
                <a:schemeClr val="dk1"/>
              </a:buClr>
              <a:buSzPct val="61111"/>
              <a:buFont typeface="Arial"/>
              <a:buNone/>
            </a:pPr>
            <a:r>
              <a:rPr lang="uk"/>
              <a:t>Недоліки служби OLAP:</a:t>
            </a:r>
            <a:endParaRPr/>
          </a:p>
          <a:p>
            <a:pPr indent="-282892" lvl="0" marL="457200" rtl="0" algn="l">
              <a:spcBef>
                <a:spcPts val="1200"/>
              </a:spcBef>
              <a:spcAft>
                <a:spcPts val="0"/>
              </a:spcAft>
              <a:buSzPct val="100000"/>
              <a:buChar char="●"/>
            </a:pPr>
            <a:r>
              <a:rPr lang="uk"/>
              <a:t>Основна проблема служб OLAP полягає в тому, що для обробки даних завжди потрібні ІТ-фахівці, оскільки інструменти OLAP вимагають складної процедури моделювання.</a:t>
            </a:r>
            <a:endParaRPr/>
          </a:p>
          <a:p>
            <a:pPr indent="-282892" lvl="0" marL="457200" rtl="0" algn="l">
              <a:spcBef>
                <a:spcPts val="0"/>
              </a:spcBef>
              <a:spcAft>
                <a:spcPts val="0"/>
              </a:spcAft>
              <a:buSzPct val="100000"/>
              <a:buChar char="●"/>
            </a:pPr>
            <a:r>
              <a:rPr lang="uk"/>
              <a:t>Як згадувалося в розділі про переваги використання служб OLAP, ми можемо використовувати OLAP як єдину платформу, де ми можемо зберігати планування, аналіз і бюджет для бізнес-аналітики, але тут нам потрібна допомога різних відділів одночасно, тобто інструменти OLAP потребують співпраці між людьми різні відділи, що призводить до проблеми залежності.</a:t>
            </a:r>
            <a:endParaRPr/>
          </a:p>
          <a:p>
            <a:pPr indent="-282892" lvl="0" marL="457200" rtl="0" algn="l">
              <a:spcBef>
                <a:spcPts val="0"/>
              </a:spcBef>
              <a:spcAft>
                <a:spcPts val="0"/>
              </a:spcAft>
              <a:buSzPct val="100000"/>
              <a:buChar char="●"/>
            </a:pPr>
            <a:r>
              <a:rPr lang="uk"/>
              <a:t>Служби OLAP можуть бути дуже дорогими для реалізації та підтримки, особливо для великих наборів даних.</a:t>
            </a:r>
            <a:endParaRPr/>
          </a:p>
          <a:p>
            <a:pPr indent="-282892" lvl="0" marL="457200" rtl="0" algn="l">
              <a:spcBef>
                <a:spcPts val="0"/>
              </a:spcBef>
              <a:spcAft>
                <a:spcPts val="0"/>
              </a:spcAft>
              <a:buSzPct val="100000"/>
              <a:buChar char="●"/>
            </a:pPr>
            <a:r>
              <a:rPr lang="uk"/>
              <a:t>Доступність даних може бути із затримкою, оскільки дані потрібно видобути, трансформувати та завантажити в систему OLAP, перш ніж їх можна буде проаналізувати.</a:t>
            </a:r>
            <a:endParaRPr/>
          </a:p>
          <a:p>
            <a:pPr indent="-282892" lvl="0" marL="457200" rtl="0" algn="l">
              <a:spcBef>
                <a:spcPts val="0"/>
              </a:spcBef>
              <a:spcAft>
                <a:spcPts val="0"/>
              </a:spcAft>
              <a:buSzPct val="100000"/>
              <a:buChar char="●"/>
            </a:pPr>
            <a:r>
              <a:rPr lang="uk"/>
              <a:t>Служби OLAP оптимізовано для важких навантажень читання, тому операції запису можуть бути повільнішими або менш ефективними.</a:t>
            </a:r>
            <a:endParaRPr/>
          </a:p>
          <a:p>
            <a:pPr indent="-282892" lvl="0" marL="457200" rtl="0" algn="l">
              <a:spcBef>
                <a:spcPts val="0"/>
              </a:spcBef>
              <a:spcAft>
                <a:spcPts val="0"/>
              </a:spcAft>
              <a:buSzPct val="100000"/>
              <a:buChar char="●"/>
            </a:pPr>
            <a:r>
              <a:rPr lang="uk"/>
              <a:t>Служби OLAP можуть бути непридатними для аналізу в реальному часі або прийняття рішень, оскільки дані зазвичай оновлюються на періодичній основі.</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Від OLTP до OLAP</a:t>
            </a:r>
            <a:endParaRPr/>
          </a:p>
        </p:txBody>
      </p:sp>
      <p:sp>
        <p:nvSpPr>
          <p:cNvPr id="409" name="Google Shape;409;p7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uk"/>
              <a:t>Мати джерело даних (в нашому випадку OLTP)</a:t>
            </a:r>
            <a:endParaRPr/>
          </a:p>
          <a:p>
            <a:pPr indent="-342900" lvl="0" marL="457200" rtl="0" algn="l">
              <a:spcBef>
                <a:spcPts val="0"/>
              </a:spcBef>
              <a:spcAft>
                <a:spcPts val="0"/>
              </a:spcAft>
              <a:buSzPts val="1800"/>
              <a:buAutoNum type="arabicPeriod"/>
            </a:pPr>
            <a:r>
              <a:rPr lang="uk"/>
              <a:t>Визначити які запити нам будуть потрібні</a:t>
            </a:r>
            <a:endParaRPr/>
          </a:p>
          <a:p>
            <a:pPr indent="-342900" lvl="0" marL="457200" rtl="0" algn="l">
              <a:spcBef>
                <a:spcPts val="0"/>
              </a:spcBef>
              <a:spcAft>
                <a:spcPts val="0"/>
              </a:spcAft>
              <a:buSzPts val="1800"/>
              <a:buAutoNum type="arabicPeriod"/>
            </a:pPr>
            <a:r>
              <a:rPr lang="uk"/>
              <a:t>Розробити схему “Зірка” для OLAP системи, відповідно до наших потреб</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Source OLTP</a:t>
            </a:r>
            <a:endParaRPr/>
          </a:p>
        </p:txBody>
      </p:sp>
      <p:pic>
        <p:nvPicPr>
          <p:cNvPr id="415" name="Google Shape;415;p71"/>
          <p:cNvPicPr preferRelativeResize="0"/>
          <p:nvPr/>
        </p:nvPicPr>
        <p:blipFill>
          <a:blip r:embed="rId3">
            <a:alphaModFix/>
          </a:blip>
          <a:stretch>
            <a:fillRect/>
          </a:stretch>
        </p:blipFill>
        <p:spPr>
          <a:xfrm>
            <a:off x="1527560" y="1108075"/>
            <a:ext cx="6088875" cy="2927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З чого складається?</a:t>
            </a:r>
            <a:endParaRPr/>
          </a:p>
        </p:txBody>
      </p:sp>
      <p:sp>
        <p:nvSpPr>
          <p:cNvPr id="84" name="Google Shape;84;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uk"/>
              <a:t>Графічна м</a:t>
            </a:r>
            <a:r>
              <a:rPr lang="uk"/>
              <a:t>ова опису бізнес-процесів спирається на такі базові об'єкти:</a:t>
            </a:r>
            <a:endParaRPr/>
          </a:p>
          <a:p>
            <a:pPr indent="-342900" lvl="0" marL="457200" rtl="0" algn="l">
              <a:spcBef>
                <a:spcPts val="1200"/>
              </a:spcBef>
              <a:spcAft>
                <a:spcPts val="0"/>
              </a:spcAft>
              <a:buSzPts val="1800"/>
              <a:buChar char="●"/>
            </a:pPr>
            <a:r>
              <a:rPr lang="uk"/>
              <a:t>Event - Подія;</a:t>
            </a:r>
            <a:endParaRPr/>
          </a:p>
          <a:p>
            <a:pPr indent="-342900" lvl="0" marL="457200" rtl="0" algn="l">
              <a:spcBef>
                <a:spcPts val="0"/>
              </a:spcBef>
              <a:spcAft>
                <a:spcPts val="0"/>
              </a:spcAft>
              <a:buSzPts val="1800"/>
              <a:buChar char="●"/>
            </a:pPr>
            <a:r>
              <a:rPr lang="uk"/>
              <a:t>Activity - Дії;</a:t>
            </a:r>
            <a:endParaRPr/>
          </a:p>
          <a:p>
            <a:pPr indent="-342900" lvl="0" marL="457200" rtl="0" algn="l">
              <a:spcBef>
                <a:spcPts val="0"/>
              </a:spcBef>
              <a:spcAft>
                <a:spcPts val="0"/>
              </a:spcAft>
              <a:buSzPts val="1800"/>
              <a:buChar char="●"/>
            </a:pPr>
            <a:r>
              <a:rPr lang="uk"/>
              <a:t>Gateway - Шлюзи або Розвилки;</a:t>
            </a:r>
            <a:endParaRPr/>
          </a:p>
          <a:p>
            <a:pPr indent="-342900" lvl="0" marL="457200" rtl="0" algn="l">
              <a:spcBef>
                <a:spcPts val="0"/>
              </a:spcBef>
              <a:spcAft>
                <a:spcPts val="0"/>
              </a:spcAft>
              <a:buSzPts val="1800"/>
              <a:buChar char="●"/>
            </a:pPr>
            <a:r>
              <a:rPr lang="uk"/>
              <a:t>Flow – Потік.</a:t>
            </a:r>
            <a:endParaRPr/>
          </a:p>
          <a:p>
            <a:pPr indent="-342900" lvl="0" marL="457200" rtl="0" algn="l">
              <a:spcBef>
                <a:spcPts val="0"/>
              </a:spcBef>
              <a:spcAft>
                <a:spcPts val="0"/>
              </a:spcAft>
              <a:buSzPts val="1800"/>
              <a:buChar char="●"/>
            </a:pPr>
            <a:r>
              <a:rPr lang="uk"/>
              <a:t>Data – Дані;</a:t>
            </a:r>
            <a:endParaRPr/>
          </a:p>
          <a:p>
            <a:pPr indent="-342900" lvl="0" marL="457200" rtl="0" algn="l">
              <a:spcBef>
                <a:spcPts val="0"/>
              </a:spcBef>
              <a:spcAft>
                <a:spcPts val="0"/>
              </a:spcAft>
              <a:buSzPts val="1800"/>
              <a:buChar char="●"/>
            </a:pPr>
            <a:r>
              <a:rPr lang="uk"/>
              <a:t>Artefact - Артефакти;</a:t>
            </a:r>
            <a:endParaRPr/>
          </a:p>
          <a:p>
            <a:pPr indent="-342900" lvl="0" marL="457200" rtl="0" algn="l">
              <a:spcBef>
                <a:spcPts val="0"/>
              </a:spcBef>
              <a:spcAft>
                <a:spcPts val="0"/>
              </a:spcAft>
              <a:buSzPts val="1800"/>
              <a:buChar char="●"/>
            </a:pPr>
            <a:r>
              <a:rPr lang="uk"/>
              <a:t>Pool (Пул) – набір.</a:t>
            </a:r>
            <a:endParaRPr/>
          </a:p>
          <a:p>
            <a:pPr indent="0" lvl="0" marL="0" rtl="0" algn="l">
              <a:spcBef>
                <a:spcPts val="1200"/>
              </a:spcBef>
              <a:spcAft>
                <a:spcPts val="1200"/>
              </a:spcAft>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Запити</a:t>
            </a:r>
            <a:endParaRPr/>
          </a:p>
        </p:txBody>
      </p:sp>
      <p:sp>
        <p:nvSpPr>
          <p:cNvPr id="421" name="Google Shape;421;p7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uk"/>
              <a:t>Де найбільші продажі</a:t>
            </a:r>
            <a:endParaRPr/>
          </a:p>
          <a:p>
            <a:pPr indent="-342900" lvl="0" marL="457200" rtl="0" algn="l">
              <a:spcBef>
                <a:spcPts val="0"/>
              </a:spcBef>
              <a:spcAft>
                <a:spcPts val="0"/>
              </a:spcAft>
              <a:buSzPts val="1800"/>
              <a:buAutoNum type="arabicPeriod"/>
            </a:pPr>
            <a:r>
              <a:rPr lang="uk"/>
              <a:t>Що продається відповідно до регіону </a:t>
            </a:r>
            <a:endParaRPr/>
          </a:p>
          <a:p>
            <a:pPr indent="-342900" lvl="0" marL="457200" rtl="0" algn="l">
              <a:spcBef>
                <a:spcPts val="0"/>
              </a:spcBef>
              <a:spcAft>
                <a:spcPts val="0"/>
              </a:spcAft>
              <a:buSzPts val="1800"/>
              <a:buAutoNum type="arabicPeriod"/>
            </a:pPr>
            <a:r>
              <a:rPr lang="uk"/>
              <a:t>Хто здійснює найбільше продаж</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Result OLAP</a:t>
            </a:r>
            <a:endParaRPr/>
          </a:p>
        </p:txBody>
      </p:sp>
      <p:pic>
        <p:nvPicPr>
          <p:cNvPr id="427" name="Google Shape;427;p73"/>
          <p:cNvPicPr preferRelativeResize="0"/>
          <p:nvPr/>
        </p:nvPicPr>
        <p:blipFill>
          <a:blip r:embed="rId3">
            <a:alphaModFix/>
          </a:blip>
          <a:stretch>
            <a:fillRect/>
          </a:stretch>
        </p:blipFill>
        <p:spPr>
          <a:xfrm>
            <a:off x="262275" y="1017725"/>
            <a:ext cx="5713074" cy="3918800"/>
          </a:xfrm>
          <a:prstGeom prst="rect">
            <a:avLst/>
          </a:prstGeom>
          <a:noFill/>
          <a:ln>
            <a:noFill/>
          </a:ln>
        </p:spPr>
      </p:pic>
      <p:pic>
        <p:nvPicPr>
          <p:cNvPr id="428" name="Google Shape;428;p73"/>
          <p:cNvPicPr preferRelativeResize="0"/>
          <p:nvPr/>
        </p:nvPicPr>
        <p:blipFill>
          <a:blip r:embed="rId4">
            <a:alphaModFix/>
          </a:blip>
          <a:stretch>
            <a:fillRect/>
          </a:stretch>
        </p:blipFill>
        <p:spPr>
          <a:xfrm>
            <a:off x="4495100" y="0"/>
            <a:ext cx="4648900" cy="9934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Сервера OLAP</a:t>
            </a:r>
            <a:endParaRPr/>
          </a:p>
        </p:txBody>
      </p:sp>
      <p:sp>
        <p:nvSpPr>
          <p:cNvPr id="434" name="Google Shape;434;p7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307895" lvl="0" marL="457200" rtl="0" algn="l">
              <a:lnSpc>
                <a:spcPct val="160000"/>
              </a:lnSpc>
              <a:spcBef>
                <a:spcPts val="1400"/>
              </a:spcBef>
              <a:spcAft>
                <a:spcPts val="0"/>
              </a:spcAft>
              <a:buSzPct val="100000"/>
              <a:buChar char="●"/>
            </a:pPr>
            <a:r>
              <a:rPr b="1" lang="uk" sz="1350">
                <a:solidFill>
                  <a:srgbClr val="00C0EB"/>
                </a:solidFill>
                <a:highlight>
                  <a:srgbClr val="FFFFFF"/>
                </a:highlight>
                <a:uFill>
                  <a:noFill/>
                </a:uFill>
                <a:hlinkClick r:id="rId3">
                  <a:extLst>
                    <a:ext uri="{A12FA001-AC4F-418D-AE19-62706E023703}">
                      <ahyp:hlinkClr val="tx"/>
                    </a:ext>
                  </a:extLst>
                </a:hlinkClick>
              </a:rPr>
              <a:t>AWS Redshift</a:t>
            </a:r>
            <a:r>
              <a:rPr lang="uk" sz="1350">
                <a:solidFill>
                  <a:schemeClr val="dk1"/>
                </a:solidFill>
                <a:highlight>
                  <a:srgbClr val="FFFFFF"/>
                </a:highlight>
              </a:rPr>
              <a:t> offers columnar storage as an option for high-volume analytical queries. The concept of a column database in Redshift is described on a </a:t>
            </a:r>
            <a:r>
              <a:rPr lang="uk" sz="1350">
                <a:solidFill>
                  <a:srgbClr val="00C0EB"/>
                </a:solidFill>
                <a:highlight>
                  <a:srgbClr val="FFFFFF"/>
                </a:highlight>
                <a:uFill>
                  <a:noFill/>
                </a:uFill>
                <a:hlinkClick r:id="rId4">
                  <a:extLst>
                    <a:ext uri="{A12FA001-AC4F-418D-AE19-62706E023703}">
                      <ahyp:hlinkClr val="tx"/>
                    </a:ext>
                  </a:extLst>
                </a:hlinkClick>
              </a:rPr>
              <a:t>dedicated page</a:t>
            </a:r>
            <a:r>
              <a:rPr lang="uk" sz="1350">
                <a:solidFill>
                  <a:schemeClr val="dk1"/>
                </a:solidFill>
                <a:highlight>
                  <a:srgbClr val="FFFFFF"/>
                </a:highlight>
              </a:rPr>
              <a:t>.</a:t>
            </a:r>
            <a:endParaRPr sz="1350">
              <a:solidFill>
                <a:schemeClr val="dk1"/>
              </a:solidFill>
              <a:highlight>
                <a:srgbClr val="FFFFFF"/>
              </a:highlight>
            </a:endParaRPr>
          </a:p>
          <a:p>
            <a:pPr indent="-307895" lvl="0" marL="457200" rtl="0" algn="l">
              <a:lnSpc>
                <a:spcPct val="160000"/>
              </a:lnSpc>
              <a:spcBef>
                <a:spcPts val="0"/>
              </a:spcBef>
              <a:spcAft>
                <a:spcPts val="0"/>
              </a:spcAft>
              <a:buSzPct val="100000"/>
              <a:buChar char="●"/>
            </a:pPr>
            <a:r>
              <a:rPr b="1" lang="uk" sz="1350">
                <a:solidFill>
                  <a:srgbClr val="00C0EB"/>
                </a:solidFill>
                <a:highlight>
                  <a:srgbClr val="FFFFFF"/>
                </a:highlight>
                <a:uFill>
                  <a:noFill/>
                </a:uFill>
                <a:hlinkClick r:id="rId5">
                  <a:extLst>
                    <a:ext uri="{A12FA001-AC4F-418D-AE19-62706E023703}">
                      <ahyp:hlinkClr val="tx"/>
                    </a:ext>
                  </a:extLst>
                </a:hlinkClick>
              </a:rPr>
              <a:t>Apache Kudu</a:t>
            </a:r>
            <a:r>
              <a:rPr lang="uk" sz="1350">
                <a:solidFill>
                  <a:schemeClr val="dk1"/>
                </a:solidFill>
                <a:highlight>
                  <a:srgbClr val="FFFFFF"/>
                </a:highlight>
              </a:rPr>
              <a:t> is an analytical data store that relates to the </a:t>
            </a:r>
            <a:r>
              <a:rPr lang="uk" sz="1350">
                <a:solidFill>
                  <a:srgbClr val="00C0EB"/>
                </a:solidFill>
                <a:highlight>
                  <a:srgbClr val="FFFFFF"/>
                </a:highlight>
                <a:uFill>
                  <a:noFill/>
                </a:uFill>
                <a:hlinkClick r:id="rId6">
                  <a:extLst>
                    <a:ext uri="{A12FA001-AC4F-418D-AE19-62706E023703}">
                      <ahyp:hlinkClr val="tx"/>
                    </a:ext>
                  </a:extLst>
                </a:hlinkClick>
              </a:rPr>
              <a:t>Apache Hadoop</a:t>
            </a:r>
            <a:r>
              <a:rPr lang="uk" sz="1350">
                <a:solidFill>
                  <a:schemeClr val="dk1"/>
                </a:solidFill>
                <a:highlight>
                  <a:srgbClr val="FFFFFF"/>
                </a:highlight>
              </a:rPr>
              <a:t> Kudu is an open-source solution designed specifically for analyzing dynamically changing data.</a:t>
            </a:r>
            <a:endParaRPr sz="1350">
              <a:solidFill>
                <a:schemeClr val="dk1"/>
              </a:solidFill>
              <a:highlight>
                <a:srgbClr val="FFFFFF"/>
              </a:highlight>
            </a:endParaRPr>
          </a:p>
          <a:p>
            <a:pPr indent="-307895" lvl="0" marL="457200" rtl="0" algn="l">
              <a:lnSpc>
                <a:spcPct val="160000"/>
              </a:lnSpc>
              <a:spcBef>
                <a:spcPts val="0"/>
              </a:spcBef>
              <a:spcAft>
                <a:spcPts val="0"/>
              </a:spcAft>
              <a:buSzPct val="100000"/>
              <a:buChar char="●"/>
            </a:pPr>
            <a:r>
              <a:rPr b="1" lang="uk" sz="1350">
                <a:solidFill>
                  <a:srgbClr val="00C0EB"/>
                </a:solidFill>
                <a:highlight>
                  <a:srgbClr val="FFFFFF"/>
                </a:highlight>
                <a:uFill>
                  <a:noFill/>
                </a:uFill>
                <a:hlinkClick r:id="rId7">
                  <a:extLst>
                    <a:ext uri="{A12FA001-AC4F-418D-AE19-62706E023703}">
                      <ahyp:hlinkClr val="tx"/>
                    </a:ext>
                  </a:extLst>
                </a:hlinkClick>
              </a:rPr>
              <a:t>MariaDB ColumnStore</a:t>
            </a:r>
            <a:r>
              <a:rPr lang="uk" sz="1350">
                <a:solidFill>
                  <a:schemeClr val="dk1"/>
                </a:solidFill>
                <a:highlight>
                  <a:srgbClr val="FFFFFF"/>
                </a:highlight>
              </a:rPr>
              <a:t> is a distributed data storage solution based on the </a:t>
            </a:r>
            <a:r>
              <a:rPr lang="uk" sz="1350">
                <a:solidFill>
                  <a:srgbClr val="00C0EB"/>
                </a:solidFill>
                <a:highlight>
                  <a:srgbClr val="FFFFFF"/>
                </a:highlight>
                <a:uFill>
                  <a:noFill/>
                </a:uFill>
                <a:hlinkClick r:id="rId8">
                  <a:extLst>
                    <a:ext uri="{A12FA001-AC4F-418D-AE19-62706E023703}">
                      <ahyp:hlinkClr val="tx"/>
                    </a:ext>
                  </a:extLst>
                </a:hlinkClick>
              </a:rPr>
              <a:t>MariaDB</a:t>
            </a:r>
            <a:r>
              <a:rPr lang="uk" sz="1350">
                <a:solidFill>
                  <a:schemeClr val="dk1"/>
                </a:solidFill>
                <a:highlight>
                  <a:srgbClr val="FFFFFF"/>
                </a:highlight>
              </a:rPr>
              <a:t> Enterprise server.</a:t>
            </a:r>
            <a:endParaRPr sz="1350">
              <a:solidFill>
                <a:schemeClr val="dk1"/>
              </a:solidFill>
              <a:highlight>
                <a:srgbClr val="FFFFFF"/>
              </a:highlight>
            </a:endParaRPr>
          </a:p>
          <a:p>
            <a:pPr indent="-307895" lvl="0" marL="457200" rtl="0" algn="l">
              <a:lnSpc>
                <a:spcPct val="160000"/>
              </a:lnSpc>
              <a:spcBef>
                <a:spcPts val="0"/>
              </a:spcBef>
              <a:spcAft>
                <a:spcPts val="0"/>
              </a:spcAft>
              <a:buSzPct val="100000"/>
              <a:buChar char="●"/>
            </a:pPr>
            <a:r>
              <a:rPr b="1" lang="uk" sz="1350">
                <a:solidFill>
                  <a:srgbClr val="00C0EB"/>
                </a:solidFill>
                <a:highlight>
                  <a:srgbClr val="FFFFFF"/>
                </a:highlight>
                <a:uFill>
                  <a:noFill/>
                </a:uFill>
                <a:hlinkClick r:id="rId9">
                  <a:extLst>
                    <a:ext uri="{A12FA001-AC4F-418D-AE19-62706E023703}">
                      <ahyp:hlinkClr val="tx"/>
                    </a:ext>
                  </a:extLst>
                </a:hlinkClick>
              </a:rPr>
              <a:t>Google Cloud Bigtable</a:t>
            </a:r>
            <a:r>
              <a:rPr lang="uk" sz="1350">
                <a:solidFill>
                  <a:schemeClr val="dk1"/>
                </a:solidFill>
                <a:highlight>
                  <a:srgbClr val="FFFFFF"/>
                </a:highlight>
              </a:rPr>
              <a:t> is a part of the Google Cloud ecosystem designed for large volume data analysis, big data, and </a:t>
            </a:r>
            <a:r>
              <a:rPr lang="uk" sz="1350">
                <a:solidFill>
                  <a:srgbClr val="00C0EB"/>
                </a:solidFill>
                <a:highlight>
                  <a:srgbClr val="FFFFFF"/>
                </a:highlight>
                <a:uFill>
                  <a:noFill/>
                </a:uFill>
                <a:hlinkClick r:id="rId10">
                  <a:extLst>
                    <a:ext uri="{A12FA001-AC4F-418D-AE19-62706E023703}">
                      <ahyp:hlinkClr val="tx"/>
                    </a:ext>
                  </a:extLst>
                </a:hlinkClick>
              </a:rPr>
              <a:t>streaming analytics</a:t>
            </a:r>
            <a:r>
              <a:rPr lang="uk" sz="1350">
                <a:solidFill>
                  <a:schemeClr val="dk1"/>
                </a:solidFill>
                <a:highlight>
                  <a:srgbClr val="FFFFFF"/>
                </a:highlight>
              </a:rPr>
              <a:t>.</a:t>
            </a:r>
            <a:endParaRPr sz="1350">
              <a:solidFill>
                <a:schemeClr val="dk1"/>
              </a:solidFill>
              <a:highlight>
                <a:srgbClr val="FFFFFF"/>
              </a:highlight>
            </a:endParaRPr>
          </a:p>
          <a:p>
            <a:pPr indent="-307895" lvl="0" marL="457200" rtl="0" algn="l">
              <a:lnSpc>
                <a:spcPct val="160000"/>
              </a:lnSpc>
              <a:spcBef>
                <a:spcPts val="0"/>
              </a:spcBef>
              <a:spcAft>
                <a:spcPts val="0"/>
              </a:spcAft>
              <a:buSzPct val="100000"/>
              <a:buChar char="●"/>
            </a:pPr>
            <a:r>
              <a:rPr b="1" lang="uk" sz="1350">
                <a:solidFill>
                  <a:srgbClr val="00C0EB"/>
                </a:solidFill>
                <a:highlight>
                  <a:srgbClr val="FFFFFF"/>
                </a:highlight>
                <a:uFill>
                  <a:noFill/>
                </a:uFill>
                <a:hlinkClick r:id="rId11">
                  <a:extLst>
                    <a:ext uri="{A12FA001-AC4F-418D-AE19-62706E023703}">
                      <ahyp:hlinkClr val="tx"/>
                    </a:ext>
                  </a:extLst>
                </a:hlinkClick>
              </a:rPr>
              <a:t>Azure Synapse Analytics</a:t>
            </a:r>
            <a:r>
              <a:rPr lang="uk" sz="1350">
                <a:solidFill>
                  <a:schemeClr val="dk1"/>
                </a:solidFill>
                <a:highlight>
                  <a:srgbClr val="FFFFFF"/>
                </a:highlight>
              </a:rPr>
              <a:t> connects a range of services for data warehousing, </a:t>
            </a:r>
            <a:r>
              <a:rPr lang="uk" sz="1350">
                <a:solidFill>
                  <a:srgbClr val="00C0EB"/>
                </a:solidFill>
                <a:highlight>
                  <a:srgbClr val="FFFFFF"/>
                </a:highlight>
                <a:uFill>
                  <a:noFill/>
                </a:uFill>
                <a:hlinkClick r:id="rId12">
                  <a:extLst>
                    <a:ext uri="{A12FA001-AC4F-418D-AE19-62706E023703}">
                      <ahyp:hlinkClr val="tx"/>
                    </a:ext>
                  </a:extLst>
                </a:hlinkClick>
              </a:rPr>
              <a:t>data integration</a:t>
            </a:r>
            <a:r>
              <a:rPr lang="uk" sz="1350">
                <a:solidFill>
                  <a:schemeClr val="dk1"/>
                </a:solidFill>
                <a:highlight>
                  <a:srgbClr val="FFFFFF"/>
                </a:highlight>
              </a:rPr>
              <a:t> (ETL), and big data analytics.</a:t>
            </a:r>
            <a:endParaRPr sz="1350">
              <a:solidFill>
                <a:schemeClr val="dk1"/>
              </a:solidFill>
              <a:highlight>
                <a:srgbClr val="FFFFFF"/>
              </a:highlight>
            </a:endParaRPr>
          </a:p>
          <a:p>
            <a:pPr indent="0" lvl="0" marL="0" rtl="0" algn="l">
              <a:spcBef>
                <a:spcPts val="31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Event (подія)</a:t>
            </a:r>
            <a:endParaRPr/>
          </a:p>
        </p:txBody>
      </p:sp>
      <p:sp>
        <p:nvSpPr>
          <p:cNvPr id="90" name="Google Shape;90;p19"/>
          <p:cNvSpPr txBox="1"/>
          <p:nvPr>
            <p:ph idx="1" type="body"/>
          </p:nvPr>
        </p:nvSpPr>
        <p:spPr>
          <a:xfrm>
            <a:off x="1988925" y="1152475"/>
            <a:ext cx="68433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61111"/>
              <a:buFont typeface="Arial"/>
              <a:buNone/>
            </a:pPr>
            <a:r>
              <a:rPr lang="uk"/>
              <a:t>Event – це та подія, яка сталася в описі процесу чи хореографії (про неї я розповім окремо). Ці події можуть бути початковими, кінцевими чи проміжними.</a:t>
            </a:r>
            <a:endParaRPr/>
          </a:p>
          <a:p>
            <a:pPr indent="0" lvl="0" marL="0" rtl="0" algn="l">
              <a:spcBef>
                <a:spcPts val="1200"/>
              </a:spcBef>
              <a:spcAft>
                <a:spcPts val="0"/>
              </a:spcAft>
              <a:buClr>
                <a:schemeClr val="dk1"/>
              </a:buClr>
              <a:buSzPct val="61111"/>
              <a:buFont typeface="Arial"/>
              <a:buNone/>
            </a:pPr>
            <a:r>
              <a:rPr lang="uk"/>
              <a:t>Наприклад, опишемо процес отримання замовлення від клієнта за телефоном:</a:t>
            </a:r>
            <a:endParaRPr/>
          </a:p>
          <a:p>
            <a:pPr indent="0" lvl="0" marL="0" rtl="0" algn="l">
              <a:spcBef>
                <a:spcPts val="1200"/>
              </a:spcBef>
              <a:spcAft>
                <a:spcPts val="0"/>
              </a:spcAft>
              <a:buClr>
                <a:schemeClr val="dk1"/>
              </a:buClr>
              <a:buSzPct val="61111"/>
              <a:buFont typeface="Arial"/>
              <a:buNone/>
            </a:pPr>
            <a:r>
              <a:rPr lang="uk"/>
              <a:t>Старт – це вхідний дзвінок від клієнта.</a:t>
            </a:r>
            <a:endParaRPr/>
          </a:p>
          <a:p>
            <a:pPr indent="0" lvl="0" marL="0" rtl="0" algn="l">
              <a:spcBef>
                <a:spcPts val="1200"/>
              </a:spcBef>
              <a:spcAft>
                <a:spcPts val="0"/>
              </a:spcAft>
              <a:buClr>
                <a:schemeClr val="dk1"/>
              </a:buClr>
              <a:buSzPct val="61111"/>
              <a:buFont typeface="Arial"/>
              <a:buNone/>
            </a:pPr>
            <a:r>
              <a:rPr lang="uk"/>
              <a:t>Фініш – це відправка готового видаткового документа на друк.</a:t>
            </a:r>
            <a:endParaRPr/>
          </a:p>
          <a:p>
            <a:pPr indent="0" lvl="0" marL="0" rtl="0" algn="l">
              <a:spcBef>
                <a:spcPts val="1200"/>
              </a:spcBef>
              <a:spcAft>
                <a:spcPts val="0"/>
              </a:spcAft>
              <a:buClr>
                <a:schemeClr val="dk1"/>
              </a:buClr>
              <a:buSzPct val="61111"/>
              <a:buFont typeface="Arial"/>
              <a:buNone/>
            </a:pPr>
            <a:r>
              <a:rPr lang="uk"/>
              <a:t>Кінцевими можуть бути різні події. Тут і запис переліку потреб клієнта, і збереження документа замовлення, і створення його основі видаткової накладної, податкової тощо.</a:t>
            </a:r>
            <a:endParaRPr/>
          </a:p>
          <a:p>
            <a:pPr indent="0" lvl="0" marL="0" rtl="0" algn="l">
              <a:spcBef>
                <a:spcPts val="1200"/>
              </a:spcBef>
              <a:spcAft>
                <a:spcPts val="1200"/>
              </a:spcAft>
              <a:buNone/>
            </a:pPr>
            <a:r>
              <a:t/>
            </a:r>
            <a:endParaRPr/>
          </a:p>
        </p:txBody>
      </p:sp>
      <p:pic>
        <p:nvPicPr>
          <p:cNvPr id="91" name="Google Shape;91;p19"/>
          <p:cNvPicPr preferRelativeResize="0"/>
          <p:nvPr/>
        </p:nvPicPr>
        <p:blipFill>
          <a:blip r:embed="rId3">
            <a:alphaModFix/>
          </a:blip>
          <a:stretch>
            <a:fillRect/>
          </a:stretch>
        </p:blipFill>
        <p:spPr>
          <a:xfrm>
            <a:off x="311700" y="1152475"/>
            <a:ext cx="1605275" cy="1521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Activity (Дія)</a:t>
            </a:r>
            <a:endParaRPr/>
          </a:p>
        </p:txBody>
      </p:sp>
      <p:sp>
        <p:nvSpPr>
          <p:cNvPr id="97" name="Google Shape;97;p20"/>
          <p:cNvSpPr txBox="1"/>
          <p:nvPr>
            <p:ph idx="1" type="body"/>
          </p:nvPr>
        </p:nvSpPr>
        <p:spPr>
          <a:xfrm>
            <a:off x="2353200" y="1152475"/>
            <a:ext cx="64791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61111"/>
              <a:buFont typeface="Arial"/>
              <a:buNone/>
            </a:pPr>
            <a:r>
              <a:rPr lang="uk"/>
              <a:t>Activity – це дії (завдання), які мають бути виконані певному етапі бізнес-процесу. Їх при моделюванні зазвичай позначають у вигляді прямокутників, які вписують суть дії.</a:t>
            </a:r>
            <a:endParaRPr/>
          </a:p>
          <a:p>
            <a:pPr indent="0" lvl="0" marL="0" rtl="0" algn="l">
              <a:spcBef>
                <a:spcPts val="1200"/>
              </a:spcBef>
              <a:spcAft>
                <a:spcPts val="0"/>
              </a:spcAft>
              <a:buClr>
                <a:schemeClr val="dk1"/>
              </a:buClr>
              <a:buSzPct val="61111"/>
              <a:buFont typeface="Arial"/>
              <a:buNone/>
            </a:pPr>
            <a:r>
              <a:rPr lang="uk"/>
              <a:t>Дії може бути елементарними, тобто. неподільними на якісь простіші дії, і не елементарними, тобто. такими, які при деталізації поділяються на послідовність певних простіших дій.</a:t>
            </a:r>
            <a:endParaRPr/>
          </a:p>
          <a:p>
            <a:pPr indent="0" lvl="0" marL="0" rtl="0" algn="l">
              <a:spcBef>
                <a:spcPts val="1200"/>
              </a:spcBef>
              <a:spcAft>
                <a:spcPts val="0"/>
              </a:spcAft>
              <a:buClr>
                <a:schemeClr val="dk1"/>
              </a:buClr>
              <a:buSzPct val="61111"/>
              <a:buFont typeface="Arial"/>
              <a:buNone/>
            </a:pPr>
            <a:r>
              <a:rPr lang="uk"/>
              <a:t>Зазвичай дії ділять в такий спосіб:</a:t>
            </a:r>
            <a:endParaRPr/>
          </a:p>
          <a:p>
            <a:pPr indent="0" lvl="0" marL="0" rtl="0" algn="l">
              <a:spcBef>
                <a:spcPts val="1200"/>
              </a:spcBef>
              <a:spcAft>
                <a:spcPts val="0"/>
              </a:spcAft>
              <a:buClr>
                <a:schemeClr val="dk1"/>
              </a:buClr>
              <a:buSzPct val="61111"/>
              <a:buFont typeface="Arial"/>
              <a:buNone/>
            </a:pPr>
            <a:r>
              <a:rPr lang="uk"/>
              <a:t>Процес – велика дія, яка потребує подальшої деталізації під час моделювання.</a:t>
            </a:r>
            <a:endParaRPr/>
          </a:p>
          <a:p>
            <a:pPr indent="0" lvl="0" marL="0" rtl="0" algn="l">
              <a:spcBef>
                <a:spcPts val="1200"/>
              </a:spcBef>
              <a:spcAft>
                <a:spcPts val="1200"/>
              </a:spcAft>
              <a:buNone/>
            </a:pPr>
            <a:r>
              <a:rPr lang="uk"/>
              <a:t>Завдання - елементарна дія, яка вже не може бути далі деталізована.</a:t>
            </a:r>
            <a:endParaRPr/>
          </a:p>
        </p:txBody>
      </p:sp>
      <p:pic>
        <p:nvPicPr>
          <p:cNvPr id="98" name="Google Shape;98;p20"/>
          <p:cNvPicPr preferRelativeResize="0"/>
          <p:nvPr/>
        </p:nvPicPr>
        <p:blipFill>
          <a:blip r:embed="rId3">
            <a:alphaModFix/>
          </a:blip>
          <a:stretch>
            <a:fillRect/>
          </a:stretch>
        </p:blipFill>
        <p:spPr>
          <a:xfrm>
            <a:off x="311700" y="1152475"/>
            <a:ext cx="1893625" cy="1860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Gateway</a:t>
            </a:r>
            <a:r>
              <a:rPr lang="uk"/>
              <a:t> (</a:t>
            </a:r>
            <a:r>
              <a:rPr lang="uk"/>
              <a:t>Шлюзи або Розвилки</a:t>
            </a:r>
            <a:r>
              <a:rPr lang="uk"/>
              <a:t>)</a:t>
            </a:r>
            <a:endParaRPr/>
          </a:p>
        </p:txBody>
      </p:sp>
      <p:sp>
        <p:nvSpPr>
          <p:cNvPr id="104" name="Google Shape;104;p21"/>
          <p:cNvSpPr txBox="1"/>
          <p:nvPr>
            <p:ph idx="1" type="body"/>
          </p:nvPr>
        </p:nvSpPr>
        <p:spPr>
          <a:xfrm>
            <a:off x="2353200" y="1152475"/>
            <a:ext cx="64791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uk"/>
              <a:t>Gateway – контрольний вузол, який з'являється у разі умовного розгалуження бізнес-процесу. Графічно зображується як ромба.</a:t>
            </a:r>
            <a:endParaRPr/>
          </a:p>
          <a:p>
            <a:pPr indent="0" lvl="0" marL="0" rtl="0" algn="l">
              <a:spcBef>
                <a:spcPts val="1200"/>
              </a:spcBef>
              <a:spcAft>
                <a:spcPts val="1200"/>
              </a:spcAft>
              <a:buNone/>
            </a:pPr>
            <a:r>
              <a:rPr lang="uk"/>
              <a:t>Також шлюзи необхідні у випадках, коли порядок дій залежить від тих чи інших факторів. Наприклад, під час роботи із замовниками шлюз з'являється на етапі прийняття клієнтом рішення про купівлю – «так чи ні». При позитивному рішенні необхідно оформити покупку, за негативного – з'ясувати можливі причини відмови, провести роботу з «відмовою» тощо.</a:t>
            </a:r>
            <a:endParaRPr/>
          </a:p>
        </p:txBody>
      </p:sp>
      <p:pic>
        <p:nvPicPr>
          <p:cNvPr id="105" name="Google Shape;105;p21"/>
          <p:cNvPicPr preferRelativeResize="0"/>
          <p:nvPr/>
        </p:nvPicPr>
        <p:blipFill>
          <a:blip r:embed="rId3">
            <a:alphaModFix/>
          </a:blip>
          <a:stretch>
            <a:fillRect/>
          </a:stretch>
        </p:blipFill>
        <p:spPr>
          <a:xfrm>
            <a:off x="311700" y="1152475"/>
            <a:ext cx="1457350" cy="1413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