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56" r:id="rId3"/>
    <p:sldId id="257" r:id="rId4"/>
    <p:sldId id="258" r:id="rId5"/>
    <p:sldId id="286" r:id="rId6"/>
    <p:sldId id="287" r:id="rId7"/>
    <p:sldId id="259" r:id="rId8"/>
    <p:sldId id="260" r:id="rId9"/>
    <p:sldId id="261" r:id="rId10"/>
    <p:sldId id="262" r:id="rId11"/>
    <p:sldId id="288" r:id="rId12"/>
    <p:sldId id="263" r:id="rId13"/>
    <p:sldId id="264" r:id="rId14"/>
    <p:sldId id="265" r:id="rId15"/>
    <p:sldId id="266" r:id="rId16"/>
    <p:sldId id="267" r:id="rId17"/>
    <p:sldId id="268" r:id="rId18"/>
    <p:sldId id="28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2858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sz="2700" b="1" dirty="0" smtClean="0">
                <a:latin typeface="Times New Roman" pitchFamily="18" charset="0"/>
                <a:cs typeface="Times New Roman" pitchFamily="18" charset="0"/>
              </a:rPr>
              <a:t>Тема 4.</a:t>
            </a:r>
            <a:r>
              <a:rPr lang="en-US" sz="27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uk-UA" sz="27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ОРГАНІЗАЦІЯ ВИРОБНИЦТВА В ДОГОТІВЕЛЬНИХ ЦЕХАХ ПІДПРИЄМСТВ РЕСТОРАННОГО ГОСПОДАРСТВА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H:\povar2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2643182"/>
            <a:ext cx="5072098" cy="40029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8"/>
            <a:ext cx="5715040" cy="635798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Для невеликих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ресторанів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на 40-60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посадкових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місць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досить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зручними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комбіновані</a:t>
            </a:r>
            <a:r>
              <a:rPr lang="ru-RU" sz="29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печі</a:t>
            </a:r>
            <a:r>
              <a:rPr lang="ru-RU" sz="29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пароконвектомати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функціонують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пари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гарячого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повітря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разом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окремо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дає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можливість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комбінованого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Найпростіші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моделі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апарата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три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i="1" dirty="0" err="1" smtClean="0">
                <a:latin typeface="Times New Roman" pitchFamily="18" charset="0"/>
                <a:cs typeface="Times New Roman" pitchFamily="18" charset="0"/>
              </a:rPr>
              <a:t>режими</a:t>
            </a:r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i="1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: пара,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конвекції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гарячого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повітря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сполучений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режим.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дозволяє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здійснювати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до 80%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усіх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можливих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приготуванню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страви.</a:t>
            </a:r>
          </a:p>
          <a:p>
            <a:pPr algn="just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режимі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пари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приготувати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будь-яку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страву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на пару при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температурі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100°С без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тиску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додавання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води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кип'ятіння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Пара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гарантує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рівномірне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прогрівання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усього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продукту. Вона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ідеально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підходить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тушкування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бланшування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виварювання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"у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мішечок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вимочування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При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використанні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режиму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страва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неповторний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смак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апетитний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вигляд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24577" name="Picture 1" descr="H:\1070721786_w921_h473_parokonvektomat-s-sensornoj.jpg"/>
          <p:cNvPicPr>
            <a:picLocks noChangeAspect="1" noChangeArrowheads="1"/>
          </p:cNvPicPr>
          <p:nvPr/>
        </p:nvPicPr>
        <p:blipFill>
          <a:blip r:embed="rId2"/>
          <a:srcRect l="6480" t="8017" r="7334"/>
          <a:stretch>
            <a:fillRect/>
          </a:stretch>
        </p:blipFill>
        <p:spPr bwMode="auto">
          <a:xfrm>
            <a:off x="6072166" y="0"/>
            <a:ext cx="3071834" cy="3278457"/>
          </a:xfrm>
          <a:prstGeom prst="rect">
            <a:avLst/>
          </a:prstGeom>
          <a:noFill/>
        </p:spPr>
      </p:pic>
      <p:pic>
        <p:nvPicPr>
          <p:cNvPr id="24578" name="Picture 2" descr="H:\20140524105230609f.jpg"/>
          <p:cNvPicPr>
            <a:picLocks noChangeAspect="1" noChangeArrowheads="1"/>
          </p:cNvPicPr>
          <p:nvPr/>
        </p:nvPicPr>
        <p:blipFill>
          <a:blip r:embed="rId3"/>
          <a:srcRect l="16785"/>
          <a:stretch>
            <a:fillRect/>
          </a:stretch>
        </p:blipFill>
        <p:spPr bwMode="auto">
          <a:xfrm>
            <a:off x="6286512" y="3357562"/>
            <a:ext cx="2734532" cy="32861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634" y="286258"/>
            <a:ext cx="801179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i="1" spc="-25" dirty="0">
                <a:latin typeface="Times New Roman" pitchFamily="18" charset="0"/>
                <a:cs typeface="Times New Roman" pitchFamily="18" charset="0"/>
              </a:rPr>
              <a:t>Режим </a:t>
            </a:r>
            <a:r>
              <a:rPr sz="2000" i="1" spc="-10" dirty="0">
                <a:latin typeface="Times New Roman" pitchFamily="18" charset="0"/>
                <a:cs typeface="Times New Roman" pitchFamily="18" charset="0"/>
              </a:rPr>
              <a:t>роботи гарячого </a:t>
            </a:r>
            <a:r>
              <a:rPr sz="2000" i="1" spc="-5" dirty="0">
                <a:latin typeface="Times New Roman" pitchFamily="18" charset="0"/>
                <a:cs typeface="Times New Roman" pitchFamily="18" charset="0"/>
              </a:rPr>
              <a:t>цеху </a:t>
            </a:r>
            <a:r>
              <a:rPr sz="2000" i="1" spc="-10" dirty="0">
                <a:latin typeface="Times New Roman" pitchFamily="18" charset="0"/>
                <a:cs typeface="Times New Roman" pitchFamily="18" charset="0"/>
              </a:rPr>
              <a:t>залежить </a:t>
            </a:r>
            <a:r>
              <a:rPr sz="2000" i="1" spc="-5" dirty="0">
                <a:latin typeface="Times New Roman" pitchFamily="18" charset="0"/>
                <a:cs typeface="Times New Roman" pitchFamily="18" charset="0"/>
              </a:rPr>
              <a:t>від </a:t>
            </a:r>
            <a:r>
              <a:rPr sz="2000" i="1" spc="-10" dirty="0">
                <a:latin typeface="Times New Roman" pitchFamily="18" charset="0"/>
                <a:cs typeface="Times New Roman" pitchFamily="18" charset="0"/>
              </a:rPr>
              <a:t>режиму </a:t>
            </a:r>
            <a:r>
              <a:rPr sz="2000" i="1" spc="-5" dirty="0">
                <a:latin typeface="Times New Roman" pitchFamily="18" charset="0"/>
                <a:cs typeface="Times New Roman" pitchFamily="18" charset="0"/>
              </a:rPr>
              <a:t>роботи </a:t>
            </a:r>
            <a:r>
              <a:rPr sz="2000" i="1" spc="-15" dirty="0">
                <a:latin typeface="Times New Roman" pitchFamily="18" charset="0"/>
                <a:cs typeface="Times New Roman" pitchFamily="18" charset="0"/>
              </a:rPr>
              <a:t>закладу, </a:t>
            </a:r>
            <a:r>
              <a:rPr sz="2000" i="1" spc="-20" dirty="0">
                <a:latin typeface="Times New Roman" pitchFamily="18" charset="0"/>
                <a:cs typeface="Times New Roman" pitchFamily="18" charset="0"/>
              </a:rPr>
              <a:t>форми  </a:t>
            </a:r>
            <a:r>
              <a:rPr sz="2000" i="1" spc="-5" dirty="0">
                <a:latin typeface="Times New Roman" pitchFamily="18" charset="0"/>
                <a:cs typeface="Times New Roman" pitchFamily="18" charset="0"/>
              </a:rPr>
              <a:t>обслуговування </a:t>
            </a:r>
            <a:r>
              <a:rPr sz="20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sz="2000" i="1" spc="-5" dirty="0">
                <a:latin typeface="Times New Roman" pitchFamily="18" charset="0"/>
                <a:cs typeface="Times New Roman" pitchFamily="18" charset="0"/>
              </a:rPr>
              <a:t>завантаження обідньої</a:t>
            </a:r>
            <a:r>
              <a:rPr sz="2000" i="1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i="1" spc="-5" dirty="0">
                <a:latin typeface="Times New Roman" pitchFamily="18" charset="0"/>
                <a:cs typeface="Times New Roman" pitchFamily="18" charset="0"/>
              </a:rPr>
              <a:t>зали.</a:t>
            </a:r>
          </a:p>
        </p:txBody>
      </p:sp>
      <p:sp>
        <p:nvSpPr>
          <p:cNvPr id="3" name="object 3"/>
          <p:cNvSpPr/>
          <p:nvPr/>
        </p:nvSpPr>
        <p:spPr>
          <a:xfrm>
            <a:off x="2783585" y="1427225"/>
            <a:ext cx="3456940" cy="719455"/>
          </a:xfrm>
          <a:custGeom>
            <a:avLst/>
            <a:gdLst/>
            <a:ahLst/>
            <a:cxnLst/>
            <a:rect l="l" t="t" r="r" b="b"/>
            <a:pathLst>
              <a:path w="3456940" h="719455">
                <a:moveTo>
                  <a:pt x="3336543" y="0"/>
                </a:moveTo>
                <a:lnTo>
                  <a:pt x="119887" y="0"/>
                </a:lnTo>
                <a:lnTo>
                  <a:pt x="73241" y="9427"/>
                </a:lnTo>
                <a:lnTo>
                  <a:pt x="35131" y="35131"/>
                </a:lnTo>
                <a:lnTo>
                  <a:pt x="9427" y="73241"/>
                </a:lnTo>
                <a:lnTo>
                  <a:pt x="0" y="119887"/>
                </a:lnTo>
                <a:lnTo>
                  <a:pt x="0" y="599439"/>
                </a:lnTo>
                <a:lnTo>
                  <a:pt x="9427" y="646086"/>
                </a:lnTo>
                <a:lnTo>
                  <a:pt x="35131" y="684196"/>
                </a:lnTo>
                <a:lnTo>
                  <a:pt x="73241" y="709900"/>
                </a:lnTo>
                <a:lnTo>
                  <a:pt x="119887" y="719327"/>
                </a:lnTo>
                <a:lnTo>
                  <a:pt x="3336543" y="719327"/>
                </a:lnTo>
                <a:lnTo>
                  <a:pt x="3383190" y="709900"/>
                </a:lnTo>
                <a:lnTo>
                  <a:pt x="3421300" y="684196"/>
                </a:lnTo>
                <a:lnTo>
                  <a:pt x="3447004" y="646086"/>
                </a:lnTo>
                <a:lnTo>
                  <a:pt x="3456431" y="599439"/>
                </a:lnTo>
                <a:lnTo>
                  <a:pt x="3456431" y="119887"/>
                </a:lnTo>
                <a:lnTo>
                  <a:pt x="3447004" y="73241"/>
                </a:lnTo>
                <a:lnTo>
                  <a:pt x="3421300" y="35131"/>
                </a:lnTo>
                <a:lnTo>
                  <a:pt x="3383190" y="9427"/>
                </a:lnTo>
                <a:lnTo>
                  <a:pt x="3336543" y="0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83585" y="1427225"/>
            <a:ext cx="3456940" cy="719455"/>
          </a:xfrm>
          <a:custGeom>
            <a:avLst/>
            <a:gdLst/>
            <a:ahLst/>
            <a:cxnLst/>
            <a:rect l="l" t="t" r="r" b="b"/>
            <a:pathLst>
              <a:path w="3456940" h="719455">
                <a:moveTo>
                  <a:pt x="0" y="119887"/>
                </a:moveTo>
                <a:lnTo>
                  <a:pt x="9427" y="73241"/>
                </a:lnTo>
                <a:lnTo>
                  <a:pt x="35131" y="35131"/>
                </a:lnTo>
                <a:lnTo>
                  <a:pt x="73241" y="9427"/>
                </a:lnTo>
                <a:lnTo>
                  <a:pt x="119887" y="0"/>
                </a:lnTo>
                <a:lnTo>
                  <a:pt x="3336543" y="0"/>
                </a:lnTo>
                <a:lnTo>
                  <a:pt x="3383190" y="9427"/>
                </a:lnTo>
                <a:lnTo>
                  <a:pt x="3421300" y="35131"/>
                </a:lnTo>
                <a:lnTo>
                  <a:pt x="3447004" y="73241"/>
                </a:lnTo>
                <a:lnTo>
                  <a:pt x="3456431" y="119887"/>
                </a:lnTo>
                <a:lnTo>
                  <a:pt x="3456431" y="599439"/>
                </a:lnTo>
                <a:lnTo>
                  <a:pt x="3447004" y="646086"/>
                </a:lnTo>
                <a:lnTo>
                  <a:pt x="3421300" y="684196"/>
                </a:lnTo>
                <a:lnTo>
                  <a:pt x="3383190" y="709900"/>
                </a:lnTo>
                <a:lnTo>
                  <a:pt x="3336543" y="719327"/>
                </a:lnTo>
                <a:lnTo>
                  <a:pt x="119887" y="719327"/>
                </a:lnTo>
                <a:lnTo>
                  <a:pt x="73241" y="709900"/>
                </a:lnTo>
                <a:lnTo>
                  <a:pt x="35131" y="684196"/>
                </a:lnTo>
                <a:lnTo>
                  <a:pt x="9427" y="646086"/>
                </a:lnTo>
                <a:lnTo>
                  <a:pt x="0" y="599439"/>
                </a:lnTo>
                <a:lnTo>
                  <a:pt x="0" y="119887"/>
                </a:lnTo>
                <a:close/>
              </a:path>
            </a:pathLst>
          </a:custGeom>
          <a:ln w="25908">
            <a:solidFill>
              <a:srgbClr val="2085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00634" y="889761"/>
            <a:ext cx="8010525" cy="1200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Робота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-10" dirty="0">
                <a:latin typeface="Times New Roman"/>
                <a:cs typeface="Times New Roman"/>
              </a:rPr>
              <a:t>гарячому </a:t>
            </a:r>
            <a:r>
              <a:rPr sz="1800" spc="-30" dirty="0">
                <a:latin typeface="Times New Roman"/>
                <a:cs typeface="Times New Roman"/>
              </a:rPr>
              <a:t>цеху </a:t>
            </a:r>
            <a:r>
              <a:rPr sz="1800" spc="-20" dirty="0">
                <a:latin typeface="Times New Roman"/>
                <a:cs typeface="Times New Roman"/>
              </a:rPr>
              <a:t>дуже </a:t>
            </a:r>
            <a:r>
              <a:rPr sz="1800" spc="-5" dirty="0">
                <a:latin typeface="Times New Roman"/>
                <a:cs typeface="Times New Roman"/>
              </a:rPr>
              <a:t>різноманітна, </a:t>
            </a:r>
            <a:r>
              <a:rPr sz="1800" spc="5" dirty="0">
                <a:latin typeface="Times New Roman"/>
                <a:cs typeface="Times New Roman"/>
              </a:rPr>
              <a:t>там </a:t>
            </a:r>
            <a:r>
              <a:rPr sz="1800" spc="-5" dirty="0">
                <a:latin typeface="Times New Roman"/>
                <a:cs typeface="Times New Roman"/>
              </a:rPr>
              <a:t>повинні </a:t>
            </a:r>
            <a:r>
              <a:rPr sz="1800" spc="-15" dirty="0">
                <a:latin typeface="Times New Roman"/>
                <a:cs typeface="Times New Roman"/>
              </a:rPr>
              <a:t>працювати </a:t>
            </a:r>
            <a:r>
              <a:rPr sz="1800" spc="-10" dirty="0">
                <a:latin typeface="Times New Roman"/>
                <a:cs typeface="Times New Roman"/>
              </a:rPr>
              <a:t>кухарі </a:t>
            </a:r>
            <a:r>
              <a:rPr sz="1800" spc="-5" dirty="0">
                <a:latin typeface="Times New Roman"/>
                <a:cs typeface="Times New Roman"/>
              </a:rPr>
              <a:t>різної  кваліфікації.</a:t>
            </a:r>
            <a:endParaRPr sz="1800">
              <a:latin typeface="Times New Roman"/>
              <a:cs typeface="Times New Roman"/>
            </a:endParaRPr>
          </a:p>
          <a:p>
            <a:pPr marL="3521075" marR="2559050" indent="-329565">
              <a:lnSpc>
                <a:spcPct val="100000"/>
              </a:lnSpc>
              <a:spcBef>
                <a:spcPts val="135"/>
              </a:spcBef>
            </a:pPr>
            <a:r>
              <a:rPr sz="2000" b="1" dirty="0">
                <a:latin typeface="Times New Roman"/>
                <a:cs typeface="Times New Roman"/>
              </a:rPr>
              <a:t>Виробнича</a:t>
            </a:r>
            <a:r>
              <a:rPr sz="2000" b="1" spc="-8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бригада  </a:t>
            </a:r>
            <a:r>
              <a:rPr sz="2000" b="1" spc="-10" dirty="0">
                <a:latin typeface="Times New Roman"/>
                <a:cs typeface="Times New Roman"/>
              </a:rPr>
              <a:t>гарячого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35" dirty="0">
                <a:latin typeface="Times New Roman"/>
                <a:cs typeface="Times New Roman"/>
              </a:rPr>
              <a:t>цеху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8965" y="2501645"/>
            <a:ext cx="2087880" cy="719455"/>
          </a:xfrm>
          <a:custGeom>
            <a:avLst/>
            <a:gdLst/>
            <a:ahLst/>
            <a:cxnLst/>
            <a:rect l="l" t="t" r="r" b="b"/>
            <a:pathLst>
              <a:path w="2087880" h="719455">
                <a:moveTo>
                  <a:pt x="1967991" y="0"/>
                </a:moveTo>
                <a:lnTo>
                  <a:pt x="119888" y="0"/>
                </a:lnTo>
                <a:lnTo>
                  <a:pt x="73225" y="9427"/>
                </a:lnTo>
                <a:lnTo>
                  <a:pt x="35117" y="35131"/>
                </a:lnTo>
                <a:lnTo>
                  <a:pt x="9422" y="73241"/>
                </a:lnTo>
                <a:lnTo>
                  <a:pt x="0" y="119887"/>
                </a:lnTo>
                <a:lnTo>
                  <a:pt x="0" y="599439"/>
                </a:lnTo>
                <a:lnTo>
                  <a:pt x="9422" y="646086"/>
                </a:lnTo>
                <a:lnTo>
                  <a:pt x="35117" y="684196"/>
                </a:lnTo>
                <a:lnTo>
                  <a:pt x="73225" y="709900"/>
                </a:lnTo>
                <a:lnTo>
                  <a:pt x="119888" y="719327"/>
                </a:lnTo>
                <a:lnTo>
                  <a:pt x="1967991" y="719327"/>
                </a:lnTo>
                <a:lnTo>
                  <a:pt x="2014638" y="709900"/>
                </a:lnTo>
                <a:lnTo>
                  <a:pt x="2052748" y="684196"/>
                </a:lnTo>
                <a:lnTo>
                  <a:pt x="2078452" y="646086"/>
                </a:lnTo>
                <a:lnTo>
                  <a:pt x="2087879" y="599439"/>
                </a:lnTo>
                <a:lnTo>
                  <a:pt x="2087879" y="119887"/>
                </a:lnTo>
                <a:lnTo>
                  <a:pt x="2078452" y="73241"/>
                </a:lnTo>
                <a:lnTo>
                  <a:pt x="2052748" y="35131"/>
                </a:lnTo>
                <a:lnTo>
                  <a:pt x="2014638" y="9427"/>
                </a:lnTo>
                <a:lnTo>
                  <a:pt x="1967991" y="0"/>
                </a:lnTo>
                <a:close/>
              </a:path>
            </a:pathLst>
          </a:custGeom>
          <a:solidFill>
            <a:srgbClr val="BCEB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8965" y="2501645"/>
            <a:ext cx="2087880" cy="719455"/>
          </a:xfrm>
          <a:custGeom>
            <a:avLst/>
            <a:gdLst/>
            <a:ahLst/>
            <a:cxnLst/>
            <a:rect l="l" t="t" r="r" b="b"/>
            <a:pathLst>
              <a:path w="2087880" h="719455">
                <a:moveTo>
                  <a:pt x="0" y="119887"/>
                </a:moveTo>
                <a:lnTo>
                  <a:pt x="9422" y="73241"/>
                </a:lnTo>
                <a:lnTo>
                  <a:pt x="35117" y="35131"/>
                </a:lnTo>
                <a:lnTo>
                  <a:pt x="73225" y="9427"/>
                </a:lnTo>
                <a:lnTo>
                  <a:pt x="119888" y="0"/>
                </a:lnTo>
                <a:lnTo>
                  <a:pt x="1967991" y="0"/>
                </a:lnTo>
                <a:lnTo>
                  <a:pt x="2014638" y="9427"/>
                </a:lnTo>
                <a:lnTo>
                  <a:pt x="2052748" y="35131"/>
                </a:lnTo>
                <a:lnTo>
                  <a:pt x="2078452" y="73241"/>
                </a:lnTo>
                <a:lnTo>
                  <a:pt x="2087879" y="119887"/>
                </a:lnTo>
                <a:lnTo>
                  <a:pt x="2087879" y="599439"/>
                </a:lnTo>
                <a:lnTo>
                  <a:pt x="2078452" y="646086"/>
                </a:lnTo>
                <a:lnTo>
                  <a:pt x="2052748" y="684196"/>
                </a:lnTo>
                <a:lnTo>
                  <a:pt x="2014638" y="709900"/>
                </a:lnTo>
                <a:lnTo>
                  <a:pt x="1967991" y="719327"/>
                </a:lnTo>
                <a:lnTo>
                  <a:pt x="119888" y="719327"/>
                </a:lnTo>
                <a:lnTo>
                  <a:pt x="73225" y="709900"/>
                </a:lnTo>
                <a:lnTo>
                  <a:pt x="35117" y="684196"/>
                </a:lnTo>
                <a:lnTo>
                  <a:pt x="9422" y="646086"/>
                </a:lnTo>
                <a:lnTo>
                  <a:pt x="0" y="599439"/>
                </a:lnTo>
                <a:lnTo>
                  <a:pt x="0" y="119887"/>
                </a:lnTo>
                <a:close/>
              </a:path>
            </a:pathLst>
          </a:custGeom>
          <a:ln w="25907">
            <a:solidFill>
              <a:srgbClr val="2085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66188" y="2476500"/>
            <a:ext cx="2115312" cy="7437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0371" y="2476500"/>
            <a:ext cx="2115312" cy="7452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701028" y="2476500"/>
            <a:ext cx="2115312" cy="7452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29920" y="2701797"/>
            <a:ext cx="18288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latin typeface="Times New Roman"/>
                <a:cs typeface="Times New Roman"/>
              </a:rPr>
              <a:t>Кухар </a:t>
            </a:r>
            <a:r>
              <a:rPr sz="1800" b="1" spc="-5" dirty="0">
                <a:latin typeface="Times New Roman"/>
                <a:cs typeface="Times New Roman"/>
              </a:rPr>
              <a:t>VI</a:t>
            </a:r>
            <a:r>
              <a:rPr sz="1800" b="1" spc="-10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розряду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387600" y="2700274"/>
            <a:ext cx="192976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Times New Roman"/>
                <a:cs typeface="Times New Roman"/>
              </a:rPr>
              <a:t>Кухар </a:t>
            </a:r>
            <a:r>
              <a:rPr sz="2000" b="1" dirty="0">
                <a:latin typeface="Times New Roman"/>
                <a:cs typeface="Times New Roman"/>
              </a:rPr>
              <a:t>V</a:t>
            </a:r>
            <a:r>
              <a:rPr sz="2000" b="1" spc="-1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розряду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537328" y="2700274"/>
            <a:ext cx="20332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Times New Roman"/>
                <a:cs typeface="Times New Roman"/>
              </a:rPr>
              <a:t>Кухар </a:t>
            </a:r>
            <a:r>
              <a:rPr sz="2000" b="1" dirty="0">
                <a:latin typeface="Times New Roman"/>
                <a:cs typeface="Times New Roman"/>
              </a:rPr>
              <a:t>IV</a:t>
            </a:r>
            <a:r>
              <a:rPr sz="2000" b="1" spc="-1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розряду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731634" y="2700274"/>
            <a:ext cx="205041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Times New Roman"/>
                <a:cs typeface="Times New Roman"/>
              </a:rPr>
              <a:t>Кухар </a:t>
            </a:r>
            <a:r>
              <a:rPr sz="2000" b="1" dirty="0">
                <a:latin typeface="Times New Roman"/>
                <a:cs typeface="Times New Roman"/>
              </a:rPr>
              <a:t>III</a:t>
            </a:r>
            <a:r>
              <a:rPr sz="2000" b="1" spc="-1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розряду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043683" y="1874266"/>
            <a:ext cx="472440" cy="436245"/>
          </a:xfrm>
          <a:custGeom>
            <a:avLst/>
            <a:gdLst/>
            <a:ahLst/>
            <a:cxnLst/>
            <a:rect l="l" t="t" r="r" b="b"/>
            <a:pathLst>
              <a:path w="472439" h="436244">
                <a:moveTo>
                  <a:pt x="6731" y="307975"/>
                </a:moveTo>
                <a:lnTo>
                  <a:pt x="0" y="429133"/>
                </a:lnTo>
                <a:lnTo>
                  <a:pt x="121158" y="435737"/>
                </a:lnTo>
                <a:lnTo>
                  <a:pt x="92456" y="403860"/>
                </a:lnTo>
                <a:lnTo>
                  <a:pt x="163829" y="339979"/>
                </a:lnTo>
                <a:lnTo>
                  <a:pt x="35306" y="339979"/>
                </a:lnTo>
                <a:lnTo>
                  <a:pt x="6731" y="307975"/>
                </a:lnTo>
                <a:close/>
              </a:path>
              <a:path w="472439" h="436244">
                <a:moveTo>
                  <a:pt x="415036" y="0"/>
                </a:moveTo>
                <a:lnTo>
                  <a:pt x="35306" y="339979"/>
                </a:lnTo>
                <a:lnTo>
                  <a:pt x="163829" y="339979"/>
                </a:lnTo>
                <a:lnTo>
                  <a:pt x="472313" y="63881"/>
                </a:lnTo>
                <a:lnTo>
                  <a:pt x="415036" y="0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043683" y="1874266"/>
            <a:ext cx="472440" cy="436245"/>
          </a:xfrm>
          <a:custGeom>
            <a:avLst/>
            <a:gdLst/>
            <a:ahLst/>
            <a:cxnLst/>
            <a:rect l="l" t="t" r="r" b="b"/>
            <a:pathLst>
              <a:path w="472439" h="436244">
                <a:moveTo>
                  <a:pt x="6731" y="307975"/>
                </a:moveTo>
                <a:lnTo>
                  <a:pt x="35306" y="339979"/>
                </a:lnTo>
                <a:lnTo>
                  <a:pt x="415036" y="0"/>
                </a:lnTo>
                <a:lnTo>
                  <a:pt x="472313" y="63881"/>
                </a:lnTo>
                <a:lnTo>
                  <a:pt x="92456" y="403860"/>
                </a:lnTo>
                <a:lnTo>
                  <a:pt x="121158" y="435737"/>
                </a:lnTo>
                <a:lnTo>
                  <a:pt x="0" y="429133"/>
                </a:lnTo>
                <a:lnTo>
                  <a:pt x="6731" y="307975"/>
                </a:lnTo>
                <a:close/>
              </a:path>
            </a:pathLst>
          </a:custGeom>
          <a:ln w="25400">
            <a:solidFill>
              <a:srgbClr val="2085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407937" y="1889315"/>
            <a:ext cx="547471" cy="5727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355085" y="2132838"/>
            <a:ext cx="154305" cy="288290"/>
          </a:xfrm>
          <a:custGeom>
            <a:avLst/>
            <a:gdLst/>
            <a:ahLst/>
            <a:cxnLst/>
            <a:rect l="l" t="t" r="r" b="b"/>
            <a:pathLst>
              <a:path w="154304" h="288289">
                <a:moveTo>
                  <a:pt x="153924" y="211074"/>
                </a:moveTo>
                <a:lnTo>
                  <a:pt x="0" y="211074"/>
                </a:lnTo>
                <a:lnTo>
                  <a:pt x="76962" y="288036"/>
                </a:lnTo>
                <a:lnTo>
                  <a:pt x="153924" y="211074"/>
                </a:lnTo>
                <a:close/>
              </a:path>
              <a:path w="154304" h="288289">
                <a:moveTo>
                  <a:pt x="115442" y="0"/>
                </a:moveTo>
                <a:lnTo>
                  <a:pt x="38480" y="0"/>
                </a:lnTo>
                <a:lnTo>
                  <a:pt x="38480" y="211074"/>
                </a:lnTo>
                <a:lnTo>
                  <a:pt x="115442" y="211074"/>
                </a:lnTo>
                <a:lnTo>
                  <a:pt x="115442" y="0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355085" y="2132838"/>
            <a:ext cx="154305" cy="288290"/>
          </a:xfrm>
          <a:custGeom>
            <a:avLst/>
            <a:gdLst/>
            <a:ahLst/>
            <a:cxnLst/>
            <a:rect l="l" t="t" r="r" b="b"/>
            <a:pathLst>
              <a:path w="154304" h="288289">
                <a:moveTo>
                  <a:pt x="0" y="211074"/>
                </a:moveTo>
                <a:lnTo>
                  <a:pt x="38480" y="211074"/>
                </a:lnTo>
                <a:lnTo>
                  <a:pt x="38480" y="0"/>
                </a:lnTo>
                <a:lnTo>
                  <a:pt x="115442" y="0"/>
                </a:lnTo>
                <a:lnTo>
                  <a:pt x="115442" y="211074"/>
                </a:lnTo>
                <a:lnTo>
                  <a:pt x="153924" y="211074"/>
                </a:lnTo>
                <a:lnTo>
                  <a:pt x="76962" y="288036"/>
                </a:lnTo>
                <a:lnTo>
                  <a:pt x="0" y="211074"/>
                </a:lnTo>
                <a:close/>
              </a:path>
            </a:pathLst>
          </a:custGeom>
          <a:ln w="25908">
            <a:solidFill>
              <a:srgbClr val="2085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446776" y="2132076"/>
            <a:ext cx="213360" cy="3169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08965" y="3271265"/>
            <a:ext cx="2044064" cy="3046730"/>
          </a:xfrm>
          <a:prstGeom prst="rect">
            <a:avLst/>
          </a:prstGeom>
          <a:solidFill>
            <a:srgbClr val="ECF7D2"/>
          </a:solidFill>
          <a:ln w="25908">
            <a:solidFill>
              <a:srgbClr val="2085B9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133350" marR="326390" algn="just">
              <a:lnSpc>
                <a:spcPct val="100000"/>
              </a:lnSpc>
              <a:spcBef>
                <a:spcPts val="300"/>
              </a:spcBef>
            </a:pPr>
            <a:r>
              <a:rPr sz="1600" spc="-5" dirty="0">
                <a:latin typeface="Times New Roman"/>
                <a:cs typeface="Times New Roman"/>
              </a:rPr>
              <a:t>Є </a:t>
            </a:r>
            <a:r>
              <a:rPr sz="1600" spc="-10" dirty="0">
                <a:latin typeface="Times New Roman"/>
                <a:cs typeface="Times New Roman"/>
              </a:rPr>
              <a:t>бригадиром </a:t>
            </a:r>
            <a:r>
              <a:rPr sz="1600" spc="-5" dirty="0">
                <a:latin typeface="Times New Roman"/>
                <a:cs typeface="Times New Roman"/>
              </a:rPr>
              <a:t>або  старшим </a:t>
            </a:r>
            <a:r>
              <a:rPr sz="1600" spc="-10" dirty="0">
                <a:latin typeface="Times New Roman"/>
                <a:cs typeface="Times New Roman"/>
              </a:rPr>
              <a:t>кухарем,  </a:t>
            </a:r>
            <a:r>
              <a:rPr sz="1600" spc="-5" dirty="0">
                <a:latin typeface="Times New Roman"/>
                <a:cs typeface="Times New Roman"/>
              </a:rPr>
              <a:t>відповідає за</a:t>
            </a:r>
            <a:endParaRPr sz="1600">
              <a:latin typeface="Times New Roman"/>
              <a:cs typeface="Times New Roman"/>
            </a:endParaRPr>
          </a:p>
          <a:p>
            <a:pPr marL="133350" marR="354965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Times New Roman"/>
                <a:cs typeface="Times New Roman"/>
              </a:rPr>
              <a:t>організацію  </a:t>
            </a:r>
            <a:r>
              <a:rPr sz="1600" spc="-10" dirty="0">
                <a:latin typeface="Times New Roman"/>
                <a:cs typeface="Times New Roman"/>
              </a:rPr>
              <a:t>технологічного  </a:t>
            </a:r>
            <a:r>
              <a:rPr sz="1600" spc="-5" dirty="0">
                <a:latin typeface="Times New Roman"/>
                <a:cs typeface="Times New Roman"/>
              </a:rPr>
              <a:t>процесу в </a:t>
            </a:r>
            <a:r>
              <a:rPr sz="1600" spc="-55" dirty="0">
                <a:latin typeface="Times New Roman"/>
                <a:cs typeface="Times New Roman"/>
              </a:rPr>
              <a:t>цеху,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за</a:t>
            </a:r>
            <a:endParaRPr sz="1600">
              <a:latin typeface="Times New Roman"/>
              <a:cs typeface="Times New Roman"/>
            </a:endParaRPr>
          </a:p>
          <a:p>
            <a:pPr marL="133350" marR="61594">
              <a:lnSpc>
                <a:spcPct val="100000"/>
              </a:lnSpc>
            </a:pPr>
            <a:r>
              <a:rPr sz="1600" spc="-5" dirty="0">
                <a:latin typeface="Times New Roman"/>
                <a:cs typeface="Times New Roman"/>
              </a:rPr>
              <a:t>якість </a:t>
            </a:r>
            <a:r>
              <a:rPr sz="1600" spc="5" dirty="0">
                <a:latin typeface="Times New Roman"/>
                <a:cs typeface="Times New Roman"/>
              </a:rPr>
              <a:t>та </a:t>
            </a:r>
            <a:r>
              <a:rPr sz="1600" spc="-5" dirty="0">
                <a:latin typeface="Times New Roman"/>
                <a:cs typeface="Times New Roman"/>
              </a:rPr>
              <a:t>вихід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страв,  </a:t>
            </a:r>
            <a:r>
              <a:rPr sz="1600" spc="-5" dirty="0">
                <a:latin typeface="Times New Roman"/>
                <a:cs typeface="Times New Roman"/>
              </a:rPr>
              <a:t>стежить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за</a:t>
            </a:r>
            <a:endParaRPr sz="1600">
              <a:latin typeface="Times New Roman"/>
              <a:cs typeface="Times New Roman"/>
            </a:endParaRPr>
          </a:p>
          <a:p>
            <a:pPr marL="133350" marR="743585">
              <a:lnSpc>
                <a:spcPct val="100000"/>
              </a:lnSpc>
            </a:pPr>
            <a:r>
              <a:rPr sz="1600" spc="-5" dirty="0">
                <a:latin typeface="Times New Roman"/>
                <a:cs typeface="Times New Roman"/>
              </a:rPr>
              <a:t>д</a:t>
            </a:r>
            <a:r>
              <a:rPr sz="1600" spc="-20" dirty="0">
                <a:latin typeface="Times New Roman"/>
                <a:cs typeface="Times New Roman"/>
              </a:rPr>
              <a:t>о</a:t>
            </a:r>
            <a:r>
              <a:rPr sz="1600" spc="15" dirty="0">
                <a:latin typeface="Times New Roman"/>
                <a:cs typeface="Times New Roman"/>
              </a:rPr>
              <a:t>т</a:t>
            </a:r>
            <a:r>
              <a:rPr sz="1600" spc="-5" dirty="0">
                <a:latin typeface="Times New Roman"/>
                <a:cs typeface="Times New Roman"/>
              </a:rPr>
              <a:t>р</a:t>
            </a:r>
            <a:r>
              <a:rPr sz="1600" spc="-10" dirty="0">
                <a:latin typeface="Times New Roman"/>
                <a:cs typeface="Times New Roman"/>
              </a:rPr>
              <a:t>и</a:t>
            </a:r>
            <a:r>
              <a:rPr sz="1600" spc="-25" dirty="0">
                <a:latin typeface="Times New Roman"/>
                <a:cs typeface="Times New Roman"/>
              </a:rPr>
              <a:t>м</a:t>
            </a:r>
            <a:r>
              <a:rPr sz="1600" spc="-5" dirty="0">
                <a:latin typeface="Times New Roman"/>
                <a:cs typeface="Times New Roman"/>
              </a:rPr>
              <a:t>анн</a:t>
            </a:r>
            <a:r>
              <a:rPr sz="1600" spc="-15" dirty="0">
                <a:latin typeface="Times New Roman"/>
                <a:cs typeface="Times New Roman"/>
              </a:rPr>
              <a:t>я</a:t>
            </a:r>
            <a:r>
              <a:rPr sz="1600" spc="-5" dirty="0">
                <a:latin typeface="Times New Roman"/>
                <a:cs typeface="Times New Roman"/>
              </a:rPr>
              <a:t>м  </a:t>
            </a:r>
            <a:r>
              <a:rPr sz="1600" spc="-10" dirty="0">
                <a:latin typeface="Times New Roman"/>
                <a:cs typeface="Times New Roman"/>
              </a:rPr>
              <a:t>технології</a:t>
            </a:r>
            <a:endParaRPr sz="1600">
              <a:latin typeface="Times New Roman"/>
              <a:cs typeface="Times New Roman"/>
            </a:endParaRPr>
          </a:p>
          <a:p>
            <a:pPr marL="133350">
              <a:lnSpc>
                <a:spcPts val="1900"/>
              </a:lnSpc>
            </a:pPr>
            <a:r>
              <a:rPr sz="1600" spc="-15" dirty="0">
                <a:latin typeface="Times New Roman"/>
                <a:cs typeface="Times New Roman"/>
              </a:rPr>
              <a:t>приготування </a:t>
            </a:r>
            <a:r>
              <a:rPr sz="1600" dirty="0">
                <a:latin typeface="Times New Roman"/>
                <a:cs typeface="Times New Roman"/>
              </a:rPr>
              <a:t>страв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і</a:t>
            </a:r>
            <a:endParaRPr sz="1600">
              <a:latin typeface="Times New Roman"/>
              <a:cs typeface="Times New Roman"/>
            </a:endParaRPr>
          </a:p>
          <a:p>
            <a:pPr marL="133350">
              <a:lnSpc>
                <a:spcPts val="1900"/>
              </a:lnSpc>
            </a:pPr>
            <a:r>
              <a:rPr sz="1600" spc="-15" dirty="0">
                <a:latin typeface="Times New Roman"/>
                <a:cs typeface="Times New Roman"/>
              </a:rPr>
              <a:t>кулінарних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виробів</a:t>
            </a:r>
            <a:r>
              <a:rPr sz="1600" spc="-1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266188" y="3270503"/>
            <a:ext cx="2066543" cy="8976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533900" y="3270503"/>
            <a:ext cx="2068068" cy="8976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701028" y="3278123"/>
            <a:ext cx="2066544" cy="15392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2344673" y="3365119"/>
            <a:ext cx="14801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latin typeface="Times New Roman"/>
                <a:cs typeface="Times New Roman"/>
              </a:rPr>
              <a:t>готує </a:t>
            </a:r>
            <a:r>
              <a:rPr sz="1600" spc="-5" dirty="0">
                <a:latin typeface="Times New Roman"/>
                <a:cs typeface="Times New Roman"/>
              </a:rPr>
              <a:t>і </a:t>
            </a:r>
            <a:r>
              <a:rPr sz="1600" spc="-10" dirty="0">
                <a:latin typeface="Times New Roman"/>
                <a:cs typeface="Times New Roman"/>
              </a:rPr>
              <a:t>оформляє  </a:t>
            </a:r>
            <a:r>
              <a:rPr sz="1600" dirty="0">
                <a:latin typeface="Times New Roman"/>
                <a:cs typeface="Times New Roman"/>
              </a:rPr>
              <a:t>страви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613909" y="3365119"/>
            <a:ext cx="1780539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latin typeface="Times New Roman"/>
                <a:cs typeface="Times New Roman"/>
              </a:rPr>
              <a:t>готує </a:t>
            </a:r>
            <a:r>
              <a:rPr sz="1600" spc="-15" dirty="0">
                <a:latin typeface="Times New Roman"/>
                <a:cs typeface="Times New Roman"/>
              </a:rPr>
              <a:t>супи </a:t>
            </a:r>
            <a:r>
              <a:rPr sz="1600" spc="-5" dirty="0">
                <a:latin typeface="Times New Roman"/>
                <a:cs typeface="Times New Roman"/>
              </a:rPr>
              <a:t>й гарячі  </a:t>
            </a:r>
            <a:r>
              <a:rPr sz="1600" dirty="0">
                <a:latin typeface="Times New Roman"/>
                <a:cs typeface="Times New Roman"/>
              </a:rPr>
              <a:t>страви </a:t>
            </a:r>
            <a:r>
              <a:rPr sz="1600" spc="-5" dirty="0">
                <a:latin typeface="Times New Roman"/>
                <a:cs typeface="Times New Roman"/>
              </a:rPr>
              <a:t>не </a:t>
            </a:r>
            <a:r>
              <a:rPr sz="1600" spc="-10" dirty="0">
                <a:latin typeface="Times New Roman"/>
                <a:cs typeface="Times New Roman"/>
              </a:rPr>
              <a:t>складного  </a:t>
            </a:r>
            <a:r>
              <a:rPr sz="1600" spc="-15" dirty="0">
                <a:latin typeface="Times New Roman"/>
                <a:cs typeface="Times New Roman"/>
              </a:rPr>
              <a:t>приготування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808089" y="3275203"/>
            <a:ext cx="156337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5" dirty="0">
                <a:latin typeface="Times New Roman"/>
                <a:cs typeface="Times New Roman"/>
              </a:rPr>
              <a:t>підготовляє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15" dirty="0">
                <a:latin typeface="Times New Roman"/>
                <a:cs typeface="Times New Roman"/>
              </a:rPr>
              <a:t>продукти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(нарізає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808089" y="3763136"/>
            <a:ext cx="17691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imes New Roman"/>
                <a:cs typeface="Times New Roman"/>
              </a:rPr>
              <a:t>овочі, варить</a:t>
            </a:r>
            <a:r>
              <a:rPr sz="1600" spc="-7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крупи,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808089" y="4006977"/>
            <a:ext cx="169798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смажить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картоплю,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808089" y="4250816"/>
            <a:ext cx="16452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вироби з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котлетної  </a:t>
            </a:r>
            <a:r>
              <a:rPr sz="1600" spc="-10" dirty="0">
                <a:latin typeface="Times New Roman"/>
                <a:cs typeface="Times New Roman"/>
              </a:rPr>
              <a:t>маси </a:t>
            </a:r>
            <a:r>
              <a:rPr sz="1600" spc="-5" dirty="0">
                <a:latin typeface="Times New Roman"/>
                <a:cs typeface="Times New Roman"/>
              </a:rPr>
              <a:t>і </a:t>
            </a:r>
            <a:r>
              <a:rPr sz="1600" spc="-65" dirty="0">
                <a:latin typeface="Times New Roman"/>
                <a:cs typeface="Times New Roman"/>
              </a:rPr>
              <a:t>т.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ін.).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874264" y="4364735"/>
            <a:ext cx="3220212" cy="231800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357562"/>
            <a:ext cx="8143932" cy="321471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Технологічний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процес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перших блюд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двох</a:t>
            </a:r>
            <a:r>
              <a:rPr lang="ru-RU" sz="2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2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стадій</a:t>
            </a:r>
            <a:r>
              <a:rPr lang="ru-RU" sz="2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бульйону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супів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цих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робочі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місця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кухарів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забезпечені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необхідним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обладнанням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посудом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інвентарем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інструментами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Основним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обладнанням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перших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котли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 Для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підбору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котлів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необхідної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ємності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визначають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закладаються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в них, та води. </a:t>
            </a:r>
          </a:p>
          <a:p>
            <a:pPr algn="just"/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порцій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перших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визначається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розрахунку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двогодинної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потреби для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торговельному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залі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 Величина потреби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встановлюється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виходячи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досвіду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23553" name="Picture 1" descr="H:\3602884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38730" y="214290"/>
            <a:ext cx="4405270" cy="2935512"/>
          </a:xfrm>
          <a:prstGeom prst="rect">
            <a:avLst/>
          </a:prstGeom>
          <a:noFill/>
        </p:spPr>
      </p:pic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85720" y="785794"/>
            <a:ext cx="45005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Організація роботи супового відділення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Об'єм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котла для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першої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страви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розрахунку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двогодинної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потреби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визначити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 формулою: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бп</a:t>
            </a: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k</a:t>
            </a:r>
            <a:endParaRPr lang="uk-UA" sz="4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об'єм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котла,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необхідний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першої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страви, дм3;</a:t>
            </a:r>
          </a:p>
          <a:p>
            <a:pPr algn="just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порцій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перших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реалізованих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дві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години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торговельному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залі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норма готового супу на одну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порцію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приймається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Збірнику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рецептур), дм ;</a:t>
            </a:r>
          </a:p>
          <a:p>
            <a:pPr algn="just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коефіцієнт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заповнення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котла.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Об'єм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бульйонів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розраховується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загальну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потребу перших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виготовлених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бульйоні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дня.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бульйону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визначається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 формулою: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332037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 *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 V -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об'єм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займає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бульйон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дат;</a:t>
            </a:r>
          </a:p>
          <a:p>
            <a:pPr algn="just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порцій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супу,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готується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даному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бульйоні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по м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норма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бульйону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 одну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порцію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14290"/>
            <a:ext cx="6143668" cy="6215106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перших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других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великих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кількостях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застосовуються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стаціонарні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варочні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котли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використанням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теплоносіїв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Електричні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газові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котли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випускаються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промисловістю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ємністю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250, 125, 50,40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20 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парові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ємністю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125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250 л.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невеликої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перших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використовують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наплитні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котли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неіржавіючої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сталі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алюмінію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Найбільш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досконалими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котли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неіржавіючої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сталі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Вони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випускаються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ємністю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15, 20, 30, 40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60 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необхідну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міцність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жорсткість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зручні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експлуатації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Алюмінієві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котли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випускаються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ємністю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10 до 50 л.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Дно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1 мм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товще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стінку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посилення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міцності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жорсткості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верхній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край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алюмінієвого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посуду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подовжений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обідок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точного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дотримання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норм закладки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високої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мірної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застосовують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заздалегідь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виміряну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тару,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призначену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напівфабрикатів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картоплі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капусти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моркви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крупи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т. д.). Такою тарою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кухонний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посуд,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бідони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20481" name="Picture 1" descr="H:\kastrul07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4016072"/>
            <a:ext cx="2928926" cy="2511383"/>
          </a:xfrm>
          <a:prstGeom prst="rect">
            <a:avLst/>
          </a:prstGeom>
          <a:noFill/>
        </p:spPr>
      </p:pic>
      <p:pic>
        <p:nvPicPr>
          <p:cNvPr id="20482" name="Picture 2" descr="H:\mjaso2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372035">
            <a:off x="6215074" y="807847"/>
            <a:ext cx="3034314" cy="24068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515352" cy="6429396"/>
          </a:xfrm>
        </p:spPr>
        <p:txBody>
          <a:bodyPr numCol="2" spcCol="144000">
            <a:normAutofit fontScale="47500" lnSpcReduction="20000"/>
          </a:bodyPr>
          <a:lstStyle/>
          <a:p>
            <a:pPr algn="just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38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sz="3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перших </a:t>
            </a:r>
            <a:r>
              <a:rPr lang="ru-RU" sz="38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sz="3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8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робочому</a:t>
            </a:r>
            <a:r>
              <a:rPr lang="ru-RU" sz="3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місці</a:t>
            </a:r>
            <a:r>
              <a:rPr lang="ru-RU" sz="3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кухаря </a:t>
            </a:r>
            <a:r>
              <a:rPr lang="ru-RU" sz="38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варто</a:t>
            </a:r>
            <a:r>
              <a:rPr lang="ru-RU" sz="3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мати</a:t>
            </a:r>
            <a:r>
              <a:rPr lang="ru-RU" sz="3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необхідну</a:t>
            </a:r>
            <a:r>
              <a:rPr lang="ru-RU" sz="3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3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котлів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різної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ємності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/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мірну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тару, </a:t>
            </a:r>
          </a:p>
          <a:p>
            <a:pPr algn="just"/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інвентар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(шумовки, ложки та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.), </a:t>
            </a:r>
          </a:p>
          <a:p>
            <a:pPr algn="just"/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спеції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заздалегідь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заготовлені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пасеровані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коріння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 цибулю,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тушкований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буряк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38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3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3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кухарі</a:t>
            </a:r>
            <a:r>
              <a:rPr lang="ru-RU" sz="3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використовують</a:t>
            </a:r>
            <a:r>
              <a:rPr lang="ru-RU" sz="3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Font typeface="Wingdings" pitchFamily="2" charset="2"/>
              <a:buChar char="ü"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протиральну машину,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овочерізку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машини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механізми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ванну для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промивання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настільні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ваги,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охолоджувану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шафу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>
              <a:buNone/>
            </a:pP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До комплекту </a:t>
            </a:r>
            <a:r>
              <a:rPr lang="ru-RU" sz="38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3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місця</a:t>
            </a:r>
            <a:r>
              <a:rPr lang="ru-RU" sz="3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кухаря </a:t>
            </a:r>
            <a:r>
              <a:rPr lang="ru-RU" sz="38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входять</a:t>
            </a:r>
            <a:r>
              <a:rPr lang="ru-RU" sz="3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стіл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вбудованою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мийною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ванною, </a:t>
            </a:r>
          </a:p>
          <a:p>
            <a:pPr algn="just"/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стіл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малої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механізації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/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стіл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охолоджувальною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шафою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гіркою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короткочасного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напівфабрикатів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None/>
            </a:pP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     На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полицях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спеціальних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ящиках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розмішують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кухонний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посуд та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інвентар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Поряд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гіркою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встановлюють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ваги. Для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нарізання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овочів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у невеликих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кількостях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застосовують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настільні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дошки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 комплект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ножів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кухарської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трійки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",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корінчаті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ножі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Напроти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місця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розміщуються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варочні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казани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плита,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перші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блюда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готують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плиті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малих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казанах.</a:t>
            </a:r>
          </a:p>
          <a:p>
            <a:endParaRPr lang="ru-RU" dirty="0"/>
          </a:p>
        </p:txBody>
      </p:sp>
      <p:pic>
        <p:nvPicPr>
          <p:cNvPr id="19457" name="Picture 1" descr="H:\kastrul06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4586400"/>
            <a:ext cx="2689751" cy="2271600"/>
          </a:xfrm>
          <a:prstGeom prst="rect">
            <a:avLst/>
          </a:prstGeom>
          <a:noFill/>
        </p:spPr>
      </p:pic>
      <p:pic>
        <p:nvPicPr>
          <p:cNvPr id="19458" name="Picture 2" descr="H:\blin4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5000636"/>
            <a:ext cx="2680867" cy="15915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5500702"/>
            <a:ext cx="5072098" cy="11430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Рис.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Розміщення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гарячому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цеху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:\image023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5643570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214942" y="428604"/>
            <a:ext cx="392905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1 -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Шафа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холодильна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напівфабрикатної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надійшла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допоміжних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цехів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2 -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Шафа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морозильна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замороженої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напівфабрикатної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3 -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Жарочна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поверхня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обжарювання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м'ясних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рибних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4 -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Плити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4-ма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квадратними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конфорками.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5 -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Робоча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поверхня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стіл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виробничий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вбудовується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теплову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лінію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).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6 -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Фритюрниця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фритюрі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блюд, а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гарнірної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7 -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Тепловий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мармит для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підігрітому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стані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гарнірів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гарячих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соусів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заготовок для них.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8 - В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арочний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казан для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супів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соусів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киселів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компотів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т.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9 -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Пароконвектомат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10 -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Підставка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пароконвектомата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напрямними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гастроємності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11 -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Стіл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холодильний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заготовочної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оздоблення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12 -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Полиці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настінні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інвертаря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спецій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сипучих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13 Гриль-саламандра для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швидкого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запікання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продукту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Стіл-тубма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Стіл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виробничий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16 Ванна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мийна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17 Раковина для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миття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18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Стіл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виробничий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19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Стіл-тумба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допоміжного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інвертаря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посуду,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видачі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т.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Стіл-охолоджуваний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допоміжних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напівфабрикатів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гарнірів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т. д.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21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Універсальний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привід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36420" y="405384"/>
            <a:ext cx="5279135" cy="59740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8204" y="1266444"/>
            <a:ext cx="3887724" cy="8778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212335" y="1260347"/>
            <a:ext cx="4247388" cy="8656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399535" y="500043"/>
            <a:ext cx="2244035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5" dirty="0">
                <a:latin typeface="Times New Roman" pitchFamily="18" charset="0"/>
                <a:cs typeface="Times New Roman" pitchFamily="18" charset="0"/>
              </a:rPr>
              <a:t>Супове</a:t>
            </a:r>
            <a:r>
              <a:rPr sz="2000" spc="-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відділення</a:t>
            </a:r>
            <a:endParaRPr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700527" y="947927"/>
            <a:ext cx="217931" cy="3185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40552" y="955547"/>
            <a:ext cx="217932" cy="3169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32333" y="1517141"/>
            <a:ext cx="34385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latin typeface="Times New Roman"/>
                <a:cs typeface="Times New Roman"/>
              </a:rPr>
              <a:t>лінія </a:t>
            </a:r>
            <a:r>
              <a:rPr sz="2000" b="1" spc="-15" dirty="0">
                <a:latin typeface="Times New Roman"/>
                <a:cs typeface="Times New Roman"/>
              </a:rPr>
              <a:t>теплового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устаткування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56861" y="1528952"/>
            <a:ext cx="396112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latin typeface="Times New Roman"/>
                <a:cs typeface="Times New Roman"/>
              </a:rPr>
              <a:t>лінія </a:t>
            </a:r>
            <a:r>
              <a:rPr sz="2000" b="1" spc="-15" dirty="0">
                <a:latin typeface="Times New Roman"/>
                <a:cs typeface="Times New Roman"/>
              </a:rPr>
              <a:t>немеханічното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устаткування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08204" y="2250948"/>
            <a:ext cx="3887724" cy="96164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16509" y="2446782"/>
            <a:ext cx="3685540" cy="568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35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Плити (електричні,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газові),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2135"/>
              </a:lnSpc>
            </a:pPr>
            <a:r>
              <a:rPr sz="1800" spc="-10" dirty="0">
                <a:latin typeface="Times New Roman"/>
                <a:cs typeface="Times New Roman"/>
              </a:rPr>
              <a:t>електросковороди, </a:t>
            </a:r>
            <a:r>
              <a:rPr sz="1800" dirty="0">
                <a:latin typeface="Times New Roman"/>
                <a:cs typeface="Times New Roman"/>
              </a:rPr>
              <a:t>стаціонарні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40" dirty="0">
                <a:latin typeface="Times New Roman"/>
                <a:cs typeface="Times New Roman"/>
              </a:rPr>
              <a:t>котли</a:t>
            </a:r>
            <a:r>
              <a:rPr sz="1800" spc="-40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223003" y="2261616"/>
            <a:ext cx="4247388" cy="96469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422775" y="2434844"/>
            <a:ext cx="397065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181100" algn="l"/>
                <a:tab pos="1856739" algn="l"/>
                <a:tab pos="2190115" algn="l"/>
                <a:tab pos="3383915" algn="l"/>
              </a:tabLst>
            </a:pPr>
            <a:r>
              <a:rPr sz="1800" spc="-5" dirty="0">
                <a:latin typeface="Times New Roman"/>
                <a:cs typeface="Times New Roman"/>
              </a:rPr>
              <a:t>Виро</a:t>
            </a:r>
            <a:r>
              <a:rPr sz="1800" spc="-10" dirty="0">
                <a:latin typeface="Times New Roman"/>
                <a:cs typeface="Times New Roman"/>
              </a:rPr>
              <a:t>б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spc="-10" dirty="0">
                <a:latin typeface="Times New Roman"/>
                <a:cs typeface="Times New Roman"/>
              </a:rPr>
              <a:t>ич</a:t>
            </a:r>
            <a:r>
              <a:rPr sz="1800" dirty="0">
                <a:latin typeface="Times New Roman"/>
                <a:cs typeface="Times New Roman"/>
              </a:rPr>
              <a:t>і	с</a:t>
            </a:r>
            <a:r>
              <a:rPr sz="1800" spc="-15" dirty="0">
                <a:latin typeface="Times New Roman"/>
                <a:cs typeface="Times New Roman"/>
              </a:rPr>
              <a:t>т</a:t>
            </a:r>
            <a:r>
              <a:rPr sz="1800" spc="-25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ли	</a:t>
            </a:r>
            <a:r>
              <a:rPr sz="1800" spc="25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а	</a:t>
            </a:r>
            <a:r>
              <a:rPr sz="1800" spc="-5" dirty="0">
                <a:latin typeface="Times New Roman"/>
                <a:cs typeface="Times New Roman"/>
              </a:rPr>
              <a:t>пе</a:t>
            </a:r>
            <a:r>
              <a:rPr sz="1800" spc="-15" dirty="0">
                <a:latin typeface="Times New Roman"/>
                <a:cs typeface="Times New Roman"/>
              </a:rPr>
              <a:t>р</a:t>
            </a:r>
            <a:r>
              <a:rPr sz="1800" spc="50" dirty="0">
                <a:latin typeface="Times New Roman"/>
                <a:cs typeface="Times New Roman"/>
              </a:rPr>
              <a:t>е</a:t>
            </a:r>
            <a:r>
              <a:rPr sz="1800" spc="-35" dirty="0">
                <a:latin typeface="Times New Roman"/>
                <a:cs typeface="Times New Roman"/>
              </a:rPr>
              <a:t>с</a:t>
            </a:r>
            <a:r>
              <a:rPr sz="1800" spc="10" dirty="0">
                <a:latin typeface="Times New Roman"/>
                <a:cs typeface="Times New Roman"/>
              </a:rPr>
              <a:t>у</a:t>
            </a:r>
            <a:r>
              <a:rPr sz="1800" spc="-1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но</a:t>
            </a:r>
            <a:r>
              <a:rPr sz="1800" dirty="0">
                <a:latin typeface="Times New Roman"/>
                <a:cs typeface="Times New Roman"/>
              </a:rPr>
              <a:t>ї	</a:t>
            </a:r>
            <a:r>
              <a:rPr sz="1800" spc="-25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анни  для </a:t>
            </a:r>
            <a:r>
              <a:rPr sz="1800" spc="-10" dirty="0">
                <a:latin typeface="Times New Roman"/>
                <a:cs typeface="Times New Roman"/>
              </a:rPr>
              <a:t>промивання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гарнірів.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6334" y="3456813"/>
            <a:ext cx="819785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b="1" i="1" smtClean="0">
                <a:latin typeface="Times New Roman"/>
                <a:cs typeface="Times New Roman"/>
              </a:rPr>
              <a:t>На </a:t>
            </a:r>
            <a:r>
              <a:rPr sz="1800" b="1" i="1" spc="-20" smtClean="0">
                <a:latin typeface="Times New Roman"/>
                <a:cs typeface="Times New Roman"/>
              </a:rPr>
              <a:t>робочому </a:t>
            </a:r>
            <a:r>
              <a:rPr sz="1800" b="1" i="1" smtClean="0">
                <a:latin typeface="Times New Roman"/>
                <a:cs typeface="Times New Roman"/>
              </a:rPr>
              <a:t>місці </a:t>
            </a:r>
            <a:r>
              <a:rPr sz="1800" b="1" i="1" spc="-15" smtClean="0">
                <a:latin typeface="Times New Roman"/>
                <a:cs typeface="Times New Roman"/>
              </a:rPr>
              <a:t>кухаря, </a:t>
            </a:r>
            <a:r>
              <a:rPr sz="1800" b="1" i="1" spc="-5" smtClean="0">
                <a:latin typeface="Times New Roman"/>
                <a:cs typeface="Times New Roman"/>
              </a:rPr>
              <a:t>який </a:t>
            </a:r>
            <a:r>
              <a:rPr sz="1800" b="1" i="1" spc="-20" smtClean="0">
                <a:latin typeface="Times New Roman"/>
                <a:cs typeface="Times New Roman"/>
              </a:rPr>
              <a:t>готує </a:t>
            </a:r>
            <a:r>
              <a:rPr sz="1800" b="1" i="1" spc="-5" smtClean="0">
                <a:latin typeface="Times New Roman"/>
                <a:cs typeface="Times New Roman"/>
              </a:rPr>
              <a:t>супи, </a:t>
            </a:r>
            <a:r>
              <a:rPr sz="1800" b="1" i="1" spc="-10" smtClean="0">
                <a:latin typeface="Times New Roman"/>
                <a:cs typeface="Times New Roman"/>
              </a:rPr>
              <a:t>використовують</a:t>
            </a:r>
            <a:r>
              <a:rPr sz="1800" spc="-10" smtClean="0">
                <a:latin typeface="Times New Roman"/>
                <a:cs typeface="Times New Roman"/>
              </a:rPr>
              <a:t>, </a:t>
            </a:r>
            <a:r>
              <a:rPr sz="1800" smtClean="0">
                <a:latin typeface="Times New Roman"/>
                <a:cs typeface="Times New Roman"/>
              </a:rPr>
              <a:t>стіл із  </a:t>
            </a:r>
            <a:r>
              <a:rPr sz="1800" spc="-10" smtClean="0">
                <a:latin typeface="Times New Roman"/>
                <a:cs typeface="Times New Roman"/>
              </a:rPr>
              <a:t>вмонтованою </a:t>
            </a:r>
            <a:r>
              <a:rPr sz="1800" spc="-5" smtClean="0">
                <a:latin typeface="Times New Roman"/>
                <a:cs typeface="Times New Roman"/>
              </a:rPr>
              <a:t>ванною, </a:t>
            </a:r>
            <a:r>
              <a:rPr sz="1800" smtClean="0">
                <a:latin typeface="Times New Roman"/>
                <a:cs typeface="Times New Roman"/>
              </a:rPr>
              <a:t>стіл </a:t>
            </a:r>
            <a:r>
              <a:rPr sz="1800" spc="-5" smtClean="0">
                <a:latin typeface="Times New Roman"/>
                <a:cs typeface="Times New Roman"/>
              </a:rPr>
              <a:t>для малої </a:t>
            </a:r>
            <a:r>
              <a:rPr sz="1800" spc="-10" smtClean="0">
                <a:latin typeface="Times New Roman"/>
                <a:cs typeface="Times New Roman"/>
              </a:rPr>
              <a:t>механізації, </a:t>
            </a:r>
            <a:r>
              <a:rPr sz="1800" smtClean="0">
                <a:latin typeface="Times New Roman"/>
                <a:cs typeface="Times New Roman"/>
              </a:rPr>
              <a:t>стіл з </a:t>
            </a:r>
            <a:r>
              <a:rPr sz="1800" spc="-20" smtClean="0">
                <a:latin typeface="Times New Roman"/>
                <a:cs typeface="Times New Roman"/>
              </a:rPr>
              <a:t>охолоджуваною </a:t>
            </a:r>
            <a:r>
              <a:rPr sz="1800" spc="-5" smtClean="0">
                <a:latin typeface="Times New Roman"/>
                <a:cs typeface="Times New Roman"/>
              </a:rPr>
              <a:t>шафою </a:t>
            </a:r>
            <a:r>
              <a:rPr sz="1800" smtClean="0">
                <a:latin typeface="Times New Roman"/>
                <a:cs typeface="Times New Roman"/>
              </a:rPr>
              <a:t>для  </a:t>
            </a:r>
            <a:r>
              <a:rPr sz="1800" spc="-5" smtClean="0">
                <a:latin typeface="Times New Roman"/>
                <a:cs typeface="Times New Roman"/>
              </a:rPr>
              <a:t>зберігання </a:t>
            </a:r>
            <a:r>
              <a:rPr sz="1800" spc="-10" smtClean="0">
                <a:latin typeface="Times New Roman"/>
                <a:cs typeface="Times New Roman"/>
              </a:rPr>
              <a:t>запасу продуктів.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9154" name="Picture 2" descr="H:\207337520_stoli-virobnichi-zvarniz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05748" y="4143380"/>
            <a:ext cx="3033382" cy="2714620"/>
          </a:xfrm>
          <a:prstGeom prst="rect">
            <a:avLst/>
          </a:prstGeom>
          <a:noFill/>
        </p:spPr>
      </p:pic>
      <p:pic>
        <p:nvPicPr>
          <p:cNvPr id="49155" name="Picture 3" descr="H:\shop_items_catalog_image3221.jpg"/>
          <p:cNvPicPr>
            <a:picLocks noChangeAspect="1" noChangeArrowheads="1"/>
          </p:cNvPicPr>
          <p:nvPr/>
        </p:nvPicPr>
        <p:blipFill>
          <a:blip r:embed="rId9" cstate="print"/>
          <a:srcRect t="12719" b="12835"/>
          <a:stretch>
            <a:fillRect/>
          </a:stretch>
        </p:blipFill>
        <p:spPr bwMode="auto">
          <a:xfrm>
            <a:off x="714348" y="4429132"/>
            <a:ext cx="3056102" cy="24288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85728"/>
            <a:ext cx="3571900" cy="584195"/>
          </a:xfrm>
        </p:spPr>
        <p:txBody>
          <a:bodyPr>
            <a:norm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14282" y="857232"/>
            <a:ext cx="507209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Загальні принципи організації роботи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доготівельних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цехів закладів ресторанного господарства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Організація роботи гарячого цеху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Організація роботи супового відділення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Організація виробництва других страв, соусів та гарнірів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Організація роботи холодного цеху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H:\kuhnya-restoran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44314" y="500042"/>
            <a:ext cx="3675954" cy="2428892"/>
          </a:xfrm>
          <a:prstGeom prst="rect">
            <a:avLst/>
          </a:prstGeom>
          <a:noFill/>
        </p:spPr>
      </p:pic>
      <p:sp>
        <p:nvSpPr>
          <p:cNvPr id="7" name="object 4"/>
          <p:cNvSpPr/>
          <p:nvPr/>
        </p:nvSpPr>
        <p:spPr>
          <a:xfrm>
            <a:off x="5286380" y="3286124"/>
            <a:ext cx="3857620" cy="23814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Загальні принципи організації роботи </a:t>
            </a:r>
            <a:r>
              <a:rPr lang="uk-UA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доготівельних</a:t>
            </a:r>
            <a:r>
              <a:rPr lang="uk-UA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цехів закладів ресторанного господарства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uk-UA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доготівельних</a:t>
            </a:r>
            <a:r>
              <a:rPr lang="uk-UA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цехах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встановлюють тільки таке обладнання, яке необхідне для доробки напівфабрикатів (миття зелені, обмивання і нарізання порціонних м'ясних і рибних напівфабрикатів, шпигування м'яса, приготування за необхідності додаткової кількості фаршу і січених напівфабрикатів, промивання свіжих грибів, соління і т. ін.).</a:t>
            </a:r>
          </a:p>
          <a:p>
            <a:pPr algn="just"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Для оснащення таких цехів підприємства, які мають до 150 місць, з механізованого обладнання використовують універсальні приводи, до комплекту змінних механізмів яких входять м'ясорубки,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фаршемішалки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куттери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овочерізки, механізми для розпушування м'яса,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котлетоформувальна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машина.</a:t>
            </a:r>
          </a:p>
          <a:p>
            <a:pPr algn="just"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Залежно від потужності (кількості посадкових місць) підприємства можуть сьогодні придбати практично будь-яке електрифіковане обладнання.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429264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Рис. 1. 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Розміщення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догот</a:t>
            </a:r>
            <a:r>
              <a:rPr lang="uk-UA" sz="2400" b="1" dirty="0" err="1" smtClean="0">
                <a:latin typeface="Times New Roman" pitchFamily="18" charset="0"/>
                <a:cs typeface="Times New Roman" pitchFamily="18" charset="0"/>
              </a:rPr>
              <a:t>івель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ному цеху: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холодильні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шафи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3-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механічна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м'ясорубка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4-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розпушувачі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5 - машина для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різання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овочів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6 -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виробничий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стіл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7,8 -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мийні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ванни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:\image020 (1).jpg"/>
          <p:cNvPicPr>
            <a:picLocks noGrp="1"/>
          </p:cNvPicPr>
          <p:nvPr>
            <p:ph idx="1"/>
          </p:nvPr>
        </p:nvPicPr>
        <p:blipFill>
          <a:blip r:embed="rId2"/>
          <a:srcRect t="3896" b="9091"/>
          <a:stretch>
            <a:fillRect/>
          </a:stretch>
        </p:blipFill>
        <p:spPr bwMode="auto">
          <a:xfrm>
            <a:off x="1142976" y="214290"/>
            <a:ext cx="6429420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14612" y="571480"/>
            <a:ext cx="3672840" cy="658495"/>
          </a:xfrm>
          <a:prstGeom prst="rect">
            <a:avLst/>
          </a:prstGeom>
          <a:solidFill>
            <a:schemeClr val="bg1"/>
          </a:solidFill>
          <a:ln w="25907">
            <a:solidFill>
              <a:srgbClr val="2085B9"/>
            </a:solidFill>
          </a:ln>
        </p:spPr>
        <p:txBody>
          <a:bodyPr vert="horz" wrap="square" lIns="0" tIns="99695" rIns="0" bIns="0" rtlCol="0">
            <a:spAutoFit/>
          </a:bodyPr>
          <a:lstStyle/>
          <a:p>
            <a:pPr marL="363220">
              <a:lnSpc>
                <a:spcPct val="100000"/>
              </a:lnSpc>
              <a:spcBef>
                <a:spcPts val="785"/>
              </a:spcBef>
            </a:pPr>
            <a:r>
              <a:rPr sz="2800" b="1" spc="-15" dirty="0">
                <a:latin typeface="Times New Roman"/>
                <a:cs typeface="Times New Roman"/>
              </a:rPr>
              <a:t>Доготівельні</a:t>
            </a:r>
            <a:r>
              <a:rPr sz="2800" b="1" spc="-20" dirty="0">
                <a:latin typeface="Times New Roman"/>
                <a:cs typeface="Times New Roman"/>
              </a:rPr>
              <a:t> цехи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43042" y="1857364"/>
            <a:ext cx="2628900" cy="657225"/>
          </a:xfrm>
          <a:prstGeom prst="rect">
            <a:avLst/>
          </a:prstGeom>
          <a:solidFill>
            <a:srgbClr val="D5EFFF"/>
          </a:solidFill>
          <a:ln w="25907">
            <a:solidFill>
              <a:srgbClr val="2085B9"/>
            </a:solidFill>
          </a:ln>
        </p:spPr>
        <p:txBody>
          <a:bodyPr vert="horz" wrap="square" lIns="0" tIns="132080" rIns="0" bIns="0" rtlCol="0">
            <a:spAutoFit/>
          </a:bodyPr>
          <a:lstStyle/>
          <a:p>
            <a:pPr marL="741680">
              <a:lnSpc>
                <a:spcPct val="100000"/>
              </a:lnSpc>
              <a:spcBef>
                <a:spcPts val="1040"/>
              </a:spcBef>
            </a:pPr>
            <a:r>
              <a:rPr sz="2400" spc="-35" dirty="0">
                <a:latin typeface="Times New Roman"/>
                <a:cs typeface="Times New Roman"/>
              </a:rPr>
              <a:t>Холодний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43438" y="1857364"/>
            <a:ext cx="2807335" cy="669290"/>
          </a:xfrm>
          <a:prstGeom prst="rect">
            <a:avLst/>
          </a:prstGeom>
          <a:solidFill>
            <a:srgbClr val="F98A82"/>
          </a:solidFill>
          <a:ln w="25907">
            <a:solidFill>
              <a:srgbClr val="2085B9"/>
            </a:solidFill>
          </a:ln>
        </p:spPr>
        <p:txBody>
          <a:bodyPr vert="horz" wrap="square" lIns="0" tIns="138430" rIns="0" bIns="0" rtlCol="0">
            <a:spAutoFit/>
          </a:bodyPr>
          <a:lstStyle/>
          <a:p>
            <a:pPr marL="948055">
              <a:lnSpc>
                <a:spcPct val="100000"/>
              </a:lnSpc>
              <a:spcBef>
                <a:spcPts val="1090"/>
              </a:spcBef>
            </a:pPr>
            <a:r>
              <a:rPr sz="2400" spc="-10" dirty="0">
                <a:latin typeface="Times New Roman"/>
                <a:cs typeface="Times New Roman"/>
              </a:rPr>
              <a:t>Гарячий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8728" y="2786058"/>
            <a:ext cx="2790444" cy="18573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43438" y="2786058"/>
            <a:ext cx="2786082" cy="18211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214678" y="1285860"/>
            <a:ext cx="144780" cy="443865"/>
          </a:xfrm>
          <a:custGeom>
            <a:avLst/>
            <a:gdLst/>
            <a:ahLst/>
            <a:cxnLst/>
            <a:rect l="l" t="t" r="r" b="b"/>
            <a:pathLst>
              <a:path w="144779" h="443864">
                <a:moveTo>
                  <a:pt x="144779" y="371094"/>
                </a:moveTo>
                <a:lnTo>
                  <a:pt x="0" y="371094"/>
                </a:lnTo>
                <a:lnTo>
                  <a:pt x="72389" y="443484"/>
                </a:lnTo>
                <a:lnTo>
                  <a:pt x="144779" y="371094"/>
                </a:lnTo>
                <a:close/>
              </a:path>
              <a:path w="144779" h="443864">
                <a:moveTo>
                  <a:pt x="108585" y="0"/>
                </a:moveTo>
                <a:lnTo>
                  <a:pt x="36194" y="0"/>
                </a:lnTo>
                <a:lnTo>
                  <a:pt x="36194" y="371094"/>
                </a:lnTo>
                <a:lnTo>
                  <a:pt x="108585" y="371094"/>
                </a:lnTo>
                <a:lnTo>
                  <a:pt x="108585" y="0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214678" y="1285860"/>
            <a:ext cx="144780" cy="443865"/>
          </a:xfrm>
          <a:custGeom>
            <a:avLst/>
            <a:gdLst/>
            <a:ahLst/>
            <a:cxnLst/>
            <a:rect l="l" t="t" r="r" b="b"/>
            <a:pathLst>
              <a:path w="144779" h="443864">
                <a:moveTo>
                  <a:pt x="0" y="371094"/>
                </a:moveTo>
                <a:lnTo>
                  <a:pt x="36194" y="371094"/>
                </a:lnTo>
                <a:lnTo>
                  <a:pt x="36194" y="0"/>
                </a:lnTo>
                <a:lnTo>
                  <a:pt x="108585" y="0"/>
                </a:lnTo>
                <a:lnTo>
                  <a:pt x="108585" y="371094"/>
                </a:lnTo>
                <a:lnTo>
                  <a:pt x="144779" y="371094"/>
                </a:lnTo>
                <a:lnTo>
                  <a:pt x="72389" y="443484"/>
                </a:lnTo>
                <a:lnTo>
                  <a:pt x="0" y="371094"/>
                </a:lnTo>
                <a:close/>
              </a:path>
            </a:pathLst>
          </a:custGeom>
          <a:ln w="25907">
            <a:solidFill>
              <a:srgbClr val="2085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72066" y="1214422"/>
            <a:ext cx="208787" cy="4754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42910" y="5072074"/>
            <a:ext cx="7693659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Times New Roman"/>
                <a:cs typeface="Times New Roman"/>
              </a:rPr>
              <a:t>Для </a:t>
            </a:r>
            <a:r>
              <a:rPr sz="2000" dirty="0">
                <a:latin typeface="Times New Roman"/>
                <a:cs typeface="Times New Roman"/>
              </a:rPr>
              <a:t>підприємств </a:t>
            </a:r>
            <a:r>
              <a:rPr sz="2000" spc="-5" dirty="0">
                <a:latin typeface="Times New Roman"/>
                <a:cs typeface="Times New Roman"/>
              </a:rPr>
              <a:t>ресторанного </a:t>
            </a:r>
            <a:r>
              <a:rPr sz="2000" spc="-10" dirty="0">
                <a:latin typeface="Times New Roman"/>
                <a:cs typeface="Times New Roman"/>
              </a:rPr>
              <a:t>господарства, </a:t>
            </a:r>
            <a:r>
              <a:rPr sz="2000" dirty="0">
                <a:latin typeface="Times New Roman"/>
                <a:cs typeface="Times New Roman"/>
              </a:rPr>
              <a:t>які </a:t>
            </a:r>
            <a:r>
              <a:rPr sz="2000" spc="-5" dirty="0">
                <a:latin typeface="Times New Roman"/>
                <a:cs typeface="Times New Roman"/>
              </a:rPr>
              <a:t>не </a:t>
            </a:r>
            <a:r>
              <a:rPr sz="2000" spc="-10" dirty="0">
                <a:latin typeface="Times New Roman"/>
                <a:cs typeface="Times New Roman"/>
              </a:rPr>
              <a:t>мають </a:t>
            </a:r>
            <a:r>
              <a:rPr sz="2000" spc="-5" dirty="0">
                <a:latin typeface="Times New Roman"/>
                <a:cs typeface="Times New Roman"/>
              </a:rPr>
              <a:t>своєї  обідньої </a:t>
            </a:r>
            <a:r>
              <a:rPr sz="2000" dirty="0">
                <a:latin typeface="Times New Roman"/>
                <a:cs typeface="Times New Roman"/>
              </a:rPr>
              <a:t>зали </a:t>
            </a:r>
            <a:r>
              <a:rPr sz="2000" spc="-10" dirty="0">
                <a:latin typeface="Times New Roman"/>
                <a:cs typeface="Times New Roman"/>
              </a:rPr>
              <a:t>(заготівельні </a:t>
            </a:r>
            <a:r>
              <a:rPr sz="2000" spc="-5" dirty="0">
                <a:latin typeface="Times New Roman"/>
                <a:cs typeface="Times New Roman"/>
              </a:rPr>
              <a:t>підприємств), </a:t>
            </a:r>
            <a:r>
              <a:rPr sz="2000" spc="-10" dirty="0">
                <a:latin typeface="Times New Roman"/>
                <a:cs typeface="Times New Roman"/>
              </a:rPr>
              <a:t>організовується </a:t>
            </a:r>
            <a:r>
              <a:rPr sz="2000" b="1" i="1" spc="-10" dirty="0">
                <a:latin typeface="Times New Roman"/>
                <a:cs typeface="Times New Roman"/>
              </a:rPr>
              <a:t>кулінарний  </a:t>
            </a:r>
            <a:r>
              <a:rPr sz="2000" b="1" i="1" spc="-5" dirty="0">
                <a:latin typeface="Times New Roman"/>
                <a:cs typeface="Times New Roman"/>
              </a:rPr>
              <a:t>цех.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458200" y="5619394"/>
            <a:ext cx="6858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565" algn="ctr">
              <a:lnSpc>
                <a:spcPct val="100000"/>
              </a:lnSpc>
              <a:spcBef>
                <a:spcPts val="100"/>
              </a:spcBef>
            </a:pPr>
            <a:r>
              <a:rPr sz="2000" b="1" spc="-100" dirty="0">
                <a:latin typeface="Arial"/>
                <a:cs typeface="Arial"/>
              </a:rPr>
              <a:t>4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41017" y="385698"/>
            <a:ext cx="45599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sz="2400" b="1" spc="-21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9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sz="2400" b="1" spc="-24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9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sz="2400" b="1" spc="-21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9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гарячого</a:t>
            </a:r>
            <a:r>
              <a:rPr sz="2400" b="1" spc="-24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1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цеху</a:t>
            </a:r>
            <a:endParaRPr sz="2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788408" y="1845564"/>
            <a:ext cx="2433828" cy="2080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57126" y="1071546"/>
            <a:ext cx="8786874" cy="6023444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Призначення гарячого</a:t>
            </a:r>
            <a:r>
              <a:rPr sz="2000" b="1" spc="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spc="-3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цеху:</a:t>
            </a:r>
            <a:endParaRPr sz="20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911225" indent="57785">
              <a:lnSpc>
                <a:spcPct val="100000"/>
              </a:lnSpc>
              <a:spcBef>
                <a:spcPts val="430"/>
              </a:spcBef>
            </a:pPr>
            <a:r>
              <a:rPr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теплова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обробка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продуктів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напівфабрикатів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sz="2000" spc="-25" dirty="0">
                <a:latin typeface="Times New Roman" pitchFamily="18" charset="0"/>
                <a:cs typeface="Times New Roman" pitchFamily="18" charset="0"/>
              </a:rPr>
              <a:t>холодних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страв </a:t>
            </a:r>
            <a:r>
              <a:rPr sz="2000" spc="5" dirty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закусок,  солодких </a:t>
            </a:r>
            <a:r>
              <a:rPr sz="2000" spc="5" dirty="0">
                <a:latin typeface="Times New Roman" pitchFamily="18" charset="0"/>
                <a:cs typeface="Times New Roman" pitchFamily="18" charset="0"/>
              </a:rPr>
              <a:t>страв,</a:t>
            </a:r>
            <a:endParaRPr sz="2000">
              <a:latin typeface="Times New Roman" pitchFamily="18" charset="0"/>
              <a:cs typeface="Times New Roman" pitchFamily="18" charset="0"/>
            </a:endParaRPr>
          </a:p>
          <a:p>
            <a:pPr marL="145415" indent="-132715" algn="just">
              <a:lnSpc>
                <a:spcPct val="100000"/>
              </a:lnSpc>
              <a:spcBef>
                <a:spcPts val="434"/>
              </a:spcBef>
              <a:buChar char="-"/>
              <a:tabLst>
                <a:tab pos="146050" algn="l"/>
              </a:tabLst>
            </a:pPr>
            <a:r>
              <a:rPr sz="2000" spc="-5" dirty="0">
                <a:latin typeface="Times New Roman" pitchFamily="18" charset="0"/>
                <a:cs typeface="Times New Roman" pitchFamily="18" charset="0"/>
              </a:rPr>
              <a:t>варіння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 бульйонів,</a:t>
            </a:r>
            <a:endParaRPr sz="2000">
              <a:latin typeface="Times New Roman" pitchFamily="18" charset="0"/>
              <a:cs typeface="Times New Roman" pitchFamily="18" charset="0"/>
            </a:endParaRPr>
          </a:p>
          <a:p>
            <a:pPr marL="68580" algn="just">
              <a:lnSpc>
                <a:spcPct val="100000"/>
              </a:lnSpc>
              <a:spcBef>
                <a:spcPts val="434"/>
              </a:spcBef>
            </a:pPr>
            <a:r>
              <a:rPr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sz="20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супів,</a:t>
            </a:r>
            <a:endParaRPr sz="2000">
              <a:latin typeface="Times New Roman" pitchFamily="18" charset="0"/>
              <a:cs typeface="Times New Roman" pitchFamily="18" charset="0"/>
            </a:endParaRPr>
          </a:p>
          <a:p>
            <a:pPr marL="145415" indent="-132715" algn="just">
              <a:lnSpc>
                <a:spcPct val="100000"/>
              </a:lnSpc>
              <a:spcBef>
                <a:spcPts val="430"/>
              </a:spcBef>
              <a:buChar char="-"/>
              <a:tabLst>
                <a:tab pos="146050" algn="l"/>
              </a:tabLst>
            </a:pPr>
            <a:r>
              <a:rPr sz="2000" spc="-10" dirty="0">
                <a:latin typeface="Times New Roman" pitchFamily="18" charset="0"/>
                <a:cs typeface="Times New Roman" pitchFamily="18" charset="0"/>
              </a:rPr>
              <a:t>соусів,</a:t>
            </a:r>
            <a:endParaRPr sz="2000">
              <a:latin typeface="Times New Roman" pitchFamily="18" charset="0"/>
              <a:cs typeface="Times New Roman" pitchFamily="18" charset="0"/>
            </a:endParaRPr>
          </a:p>
          <a:p>
            <a:pPr marL="145415" indent="-132715" algn="just">
              <a:lnSpc>
                <a:spcPct val="100000"/>
              </a:lnSpc>
              <a:spcBef>
                <a:spcPts val="430"/>
              </a:spcBef>
              <a:buChar char="-"/>
              <a:tabLst>
                <a:tab pos="146050" algn="l"/>
              </a:tabLst>
            </a:pPr>
            <a:r>
              <a:rPr sz="2000" dirty="0">
                <a:latin typeface="Times New Roman" pitchFamily="18" charset="0"/>
                <a:cs typeface="Times New Roman" pitchFamily="18" charset="0"/>
              </a:rPr>
              <a:t>гарнірів,</a:t>
            </a:r>
            <a:endParaRPr sz="2000">
              <a:latin typeface="Times New Roman" pitchFamily="18" charset="0"/>
              <a:cs typeface="Times New Roman" pitchFamily="18" charset="0"/>
            </a:endParaRPr>
          </a:p>
          <a:p>
            <a:pPr marL="145415" indent="-132715" algn="just">
              <a:lnSpc>
                <a:spcPct val="100000"/>
              </a:lnSpc>
              <a:spcBef>
                <a:spcPts val="434"/>
              </a:spcBef>
              <a:buChar char="-"/>
              <a:tabLst>
                <a:tab pos="146050" algn="l"/>
              </a:tabLst>
            </a:pPr>
            <a:r>
              <a:rPr sz="2000" dirty="0">
                <a:latin typeface="Times New Roman" pitchFamily="18" charset="0"/>
                <a:cs typeface="Times New Roman" pitchFamily="18" charset="0"/>
              </a:rPr>
              <a:t>гарячих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закусок,</a:t>
            </a:r>
            <a:endParaRPr sz="2000">
              <a:latin typeface="Times New Roman" pitchFamily="18" charset="0"/>
              <a:cs typeface="Times New Roman" pitchFamily="18" charset="0"/>
            </a:endParaRPr>
          </a:p>
          <a:p>
            <a:pPr marL="203200" indent="-190500" algn="just">
              <a:lnSpc>
                <a:spcPct val="100000"/>
              </a:lnSpc>
              <a:spcBef>
                <a:spcPts val="430"/>
              </a:spcBef>
              <a:buChar char="-"/>
              <a:tabLst>
                <a:tab pos="203835" algn="l"/>
              </a:tabLst>
            </a:pPr>
            <a:r>
              <a:rPr sz="2000" spc="-5" dirty="0">
                <a:latin typeface="Times New Roman" pitchFamily="18" charset="0"/>
                <a:cs typeface="Times New Roman" pitchFamily="18" charset="0"/>
              </a:rPr>
              <a:t>других</a:t>
            </a:r>
            <a:r>
              <a:rPr sz="20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5" dirty="0">
                <a:latin typeface="Times New Roman" pitchFamily="18" charset="0"/>
                <a:cs typeface="Times New Roman" pitchFamily="18" charset="0"/>
              </a:rPr>
              <a:t>страв</a:t>
            </a:r>
            <a:endParaRPr sz="2000">
              <a:latin typeface="Times New Roman" pitchFamily="18" charset="0"/>
              <a:cs typeface="Times New Roman" pitchFamily="18" charset="0"/>
            </a:endParaRPr>
          </a:p>
          <a:p>
            <a:pPr marL="241300" indent="-228600" algn="just">
              <a:lnSpc>
                <a:spcPct val="100000"/>
              </a:lnSpc>
              <a:spcBef>
                <a:spcPts val="434"/>
              </a:spcBef>
              <a:buClr>
                <a:srgbClr val="30B6FC"/>
              </a:buClr>
              <a:buChar char="-"/>
              <a:tabLst>
                <a:tab pos="241935" algn="l"/>
              </a:tabLst>
            </a:pPr>
            <a:r>
              <a:rPr sz="2000" dirty="0">
                <a:latin typeface="Times New Roman" pitchFamily="18" charset="0"/>
                <a:cs typeface="Times New Roman" pitchFamily="18" charset="0"/>
              </a:rPr>
              <a:t>гарячих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напоїв.</a:t>
            </a:r>
            <a:endParaRPr sz="2000">
              <a:latin typeface="Times New Roman" pitchFamily="18" charset="0"/>
              <a:cs typeface="Times New Roman" pitchFamily="18" charset="0"/>
            </a:endParaRPr>
          </a:p>
          <a:p>
            <a:pPr marL="12700" marR="908685" algn="just">
              <a:lnSpc>
                <a:spcPct val="100000"/>
              </a:lnSpc>
              <a:spcBef>
                <a:spcPts val="434"/>
              </a:spcBef>
            </a:pPr>
            <a:r>
              <a:rPr sz="20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Виробнича програма </a:t>
            </a:r>
            <a:r>
              <a:rPr sz="2000" b="1" spc="-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гарячого </a:t>
            </a:r>
            <a:r>
              <a:rPr sz="2000" b="1" spc="-3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цеху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це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погодинна 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програма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виробництва  напівфабрикатів </a:t>
            </a:r>
            <a:r>
              <a:rPr sz="2000" spc="10" dirty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sz="2000" spc="-15" dirty="0">
                <a:latin typeface="Times New Roman" pitchFamily="18" charset="0"/>
                <a:cs typeface="Times New Roman" pitchFamily="18" charset="0"/>
              </a:rPr>
              <a:t>готових </a:t>
            </a:r>
            <a:r>
              <a:rPr sz="2000" spc="5" dirty="0">
                <a:latin typeface="Times New Roman" pitchFamily="18" charset="0"/>
                <a:cs typeface="Times New Roman" pitchFamily="18" charset="0"/>
              </a:rPr>
              <a:t>страв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з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зазначенням 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їх </a:t>
            </a:r>
            <a:r>
              <a:rPr sz="2000" spc="-10" dirty="0">
                <a:latin typeface="Times New Roman" pitchFamily="18" charset="0"/>
                <a:cs typeface="Times New Roman" pitchFamily="18" charset="0"/>
              </a:rPr>
              <a:t>кількості </a:t>
            </a:r>
            <a:r>
              <a:rPr sz="2000" spc="10" dirty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sz="20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-45">
                <a:latin typeface="Times New Roman" pitchFamily="18" charset="0"/>
                <a:cs typeface="Times New Roman" pitchFamily="18" charset="0"/>
              </a:rPr>
              <a:t>виходу</a:t>
            </a:r>
            <a:r>
              <a:rPr sz="2000" spc="-45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000" spc="-45" dirty="0" smtClean="0">
              <a:latin typeface="Times New Roman" pitchFamily="18" charset="0"/>
              <a:cs typeface="Times New Roman" pitchFamily="18" charset="0"/>
            </a:endParaRPr>
          </a:p>
          <a:p>
            <a:pPr marL="12700" marR="908685" algn="just">
              <a:lnSpc>
                <a:spcPct val="100000"/>
              </a:lnSpc>
              <a:spcBef>
                <a:spcPts val="434"/>
              </a:spcBef>
            </a:pPr>
            <a:endParaRPr lang="uk-UA" sz="900" spc="-45" dirty="0" smtClean="0">
              <a:latin typeface="Times New Roman" pitchFamily="18" charset="0"/>
              <a:cs typeface="Times New Roman" pitchFamily="18" charset="0"/>
            </a:endParaRPr>
          </a:p>
          <a:p>
            <a:pPr marL="12700" marR="908685" algn="just">
              <a:spcBef>
                <a:spcPts val="434"/>
              </a:spcBef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Невеликі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кондитерського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цеху, 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гарячому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цеху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роблять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випічку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кондитерських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крім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того,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здійснюють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теплову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обробку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холодного цеху.</a:t>
            </a:r>
          </a:p>
          <a:p>
            <a:pPr marL="12700" marR="908685">
              <a:lnSpc>
                <a:spcPct val="100000"/>
              </a:lnSpc>
              <a:spcBef>
                <a:spcPts val="434"/>
              </a:spcBef>
            </a:pP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71480"/>
            <a:ext cx="8229600" cy="5357850"/>
          </a:xfrm>
        </p:spPr>
        <p:txBody>
          <a:bodyPr>
            <a:normAutofit fontScale="62500" lnSpcReduction="20000"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гарячого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цеху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напівфабрикати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надходять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заготівельних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цехів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тому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повинен бути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зв'язаний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групою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заготівельних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складських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приміщень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роздавальною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яка входить до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торговельного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залу,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розташований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поблизу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холодного цеху.</a:t>
            </a:r>
          </a:p>
          <a:p>
            <a:pPr algn="just">
              <a:buFont typeface="Wingdings" pitchFamily="2" charset="2"/>
              <a:buChar char="ü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відпуск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готової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безпосередньо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гарячого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цеху,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плити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то при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кухні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приміщення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миття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посуду. 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допускати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холодний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цех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мийна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кухонного посуду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віддалені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гарячого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цеху.</a:t>
            </a:r>
          </a:p>
          <a:p>
            <a:pPr algn="just">
              <a:buFont typeface="Wingdings" pitchFamily="2" charset="2"/>
              <a:buChar char="ü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гарячий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цех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обслуговує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кілька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торговельних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залів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розташованих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поверхах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доцільно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розмістити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одному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поверсі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торговельним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залом,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найбільшу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місць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поверхах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такому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роздавальні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плитою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смаження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порціонних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мармитами.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Постачання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роздавальних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готовою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продукцією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забезпечується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підйомниками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розміщенні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виробничих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приміщень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декількох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поверхах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напівфабрикати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доставляються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гарячий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цех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підіймальних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пристроїв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Розмір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площі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гарячого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цеху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типів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різною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кількістю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місць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торговельному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визначається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урахуванням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необхідного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закусочних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25-50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місць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кафе на 25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місць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працюють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напівфабрикатах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холодних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гарячих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нарізка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хліба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здійснюються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одному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приміщенні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закусочних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на 75-100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місць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кафе на 50-100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місць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працюють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напівфабрикатах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холодних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гарячих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окремі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приміщення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нарізка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хліба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холодному цеху.</a:t>
            </a:r>
          </a:p>
          <a:p>
            <a:pPr algn="just">
              <a:buFont typeface="Wingdings" pitchFamily="2" charset="2"/>
              <a:buChar char="ü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закусочних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на 25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місць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працюють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сировині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холодна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обробка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м'яса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риби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овочів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холодних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гарячих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нарізка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хліба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здійснюються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одному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приміщенні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закусочних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на 50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місць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працюють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сировині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холодна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обробка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м'яса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риби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овочів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виконується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окремому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приміщенні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закусочних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на 75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місць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працюють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сировині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як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закусочних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працюють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напівфабрикатах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холодних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гарячих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існують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окремі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приміщення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нарізка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хліба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такому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холодному цеху.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" descr="H:\Плита-электрическая-LOTUS-PCQ-74ET-двухконфорочная-без-жарочного-шкафа-серия-70..jpg"/>
          <p:cNvPicPr>
            <a:picLocks noChangeAspect="1" noChangeArrowheads="1"/>
          </p:cNvPicPr>
          <p:nvPr/>
        </p:nvPicPr>
        <p:blipFill>
          <a:blip r:embed="rId2"/>
          <a:srcRect b="2258"/>
          <a:stretch>
            <a:fillRect/>
          </a:stretch>
        </p:blipFill>
        <p:spPr bwMode="auto">
          <a:xfrm>
            <a:off x="1142976" y="2857496"/>
            <a:ext cx="7124720" cy="378502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229600" cy="314327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Великі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оснащуються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технологічними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лініями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перших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других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соусів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гарнірів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розмішують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трьома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паралельними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лініями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: у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середній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частині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цеху на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одній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лінії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встановлюють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теплове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а по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обидва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боки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нього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обладнують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робочі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місця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підготовки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теплової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обробки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спеціально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обладнаній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лінії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обробляють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продукти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для перших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на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іншій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- для других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соусів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гарнірів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види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i="1" dirty="0" err="1" smtClean="0">
                <a:latin typeface="Times New Roman" pitchFamily="18" charset="0"/>
                <a:cs typeface="Times New Roman" pitchFamily="18" charset="0"/>
              </a:rPr>
              <a:t>гарячого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 цеху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плити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кошти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жарочні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шафи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електричні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сковорідки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фритюрниці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холодильні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шафи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виробничі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столи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стелажі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1590</Words>
  <Application>Microsoft Office PowerPoint</Application>
  <PresentationFormat>Экран (4:3)</PresentationFormat>
  <Paragraphs>127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Wingdings</vt:lpstr>
      <vt:lpstr>Тема Office</vt:lpstr>
      <vt:lpstr>Тема 4.4. ОРГАНІЗАЦІЯ ВИРОБНИЦТВА В ДОГОТІВЕЛЬНИХ ЦЕХАХ ПІДПРИЄМСТВ РЕСТОРАННОГО ГОСПОДАРСТВА </vt:lpstr>
      <vt:lpstr>План</vt:lpstr>
      <vt:lpstr>1. Загальні принципи організації роботи доготівельних цехів закладів ресторанного господарства</vt:lpstr>
      <vt:lpstr>Рис. 1. Розміщення обладнання в доготівельному цеху: 1, 2- холодильні шафи; 3- механічна м'ясорубка; 4- розпушувачі; 5 - машина для різання овочів; 6 - виробничий стіл; 7,8 - мийні ванни. </vt:lpstr>
      <vt:lpstr>Презентация PowerPoint</vt:lpstr>
      <vt:lpstr>2. Організація роботи гарячого цеху</vt:lpstr>
      <vt:lpstr>Презентация PowerPoint</vt:lpstr>
      <vt:lpstr>Презентация PowerPoint</vt:lpstr>
      <vt:lpstr>Презентация PowerPoint</vt:lpstr>
      <vt:lpstr>Презентация PowerPoint</vt:lpstr>
      <vt:lpstr>Режим роботи гарячого цеху залежить від режиму роботи закладу, форми  обслуговування , завантаження обідньої зали.</vt:lpstr>
      <vt:lpstr>Презентация PowerPoint</vt:lpstr>
      <vt:lpstr>Об'єм котла для приготування першої страви з розрахунку двогодинної потреби можна визначити за формулою:</vt:lpstr>
      <vt:lpstr>Об'єм коштів для приготування бульйонів розраховується на загальну потребу перших страв, виготовлених на цьому бульйоні протягом дня.  Кількість бульйону визначається за формулою:</vt:lpstr>
      <vt:lpstr>Презентация PowerPoint</vt:lpstr>
      <vt:lpstr>Презентация PowerPoint</vt:lpstr>
      <vt:lpstr>Рис. 2. Розміщення обладнання в гарячому цеху</vt:lpstr>
      <vt:lpstr>Супове відділення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4.4. ОРГАНІЗАЦІЯ ВИРОБНИЦТВА В ДОГОТІВЕЛЬНИХ ЦЕХАХ ПІДПРИЄМСТВ РЕСТОРАННОГО ГОСПОДАРСТВА </dc:title>
  <cp:lastModifiedBy>Олег</cp:lastModifiedBy>
  <cp:revision>53</cp:revision>
  <dcterms:modified xsi:type="dcterms:W3CDTF">2020-05-01T10:05:16Z</dcterms:modified>
</cp:coreProperties>
</file>