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86" r:id="rId6"/>
    <p:sldId id="287" r:id="rId7"/>
    <p:sldId id="259" r:id="rId8"/>
    <p:sldId id="260" r:id="rId9"/>
    <p:sldId id="261" r:id="rId10"/>
    <p:sldId id="262" r:id="rId11"/>
    <p:sldId id="288" r:id="rId12"/>
    <p:sldId id="263" r:id="rId13"/>
    <p:sldId id="264" r:id="rId14"/>
    <p:sldId id="265" r:id="rId15"/>
    <p:sldId id="266" r:id="rId16"/>
    <p:sldId id="267" r:id="rId17"/>
    <p:sldId id="26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Тема 4.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ОРГАНІЗАЦІЯ ВИРОБНИЦТВА В ДОГОТІВЕЛЬНИХ ЦЕХАХ ПІДПРИЄМСТВ РЕСТОРАННОГО ГОСПОДАРСТВА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povar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5072098" cy="4002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715040" cy="635798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невеликих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ресторанів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40-60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посадкових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зручними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комбіновані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пароконвектомати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функціонують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комбінованого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Найпростіші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апарата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режими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: пара,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конвекції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сполучений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режим.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 80%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можливих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приготуванню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страви.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приготувати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будь-яку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страву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пару при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100°С без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кип'ятіння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Пара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гарантує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рівномірне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продукту. Вона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ідеально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тушкування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бланшування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виварювання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"у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мішечок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вимочування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страва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неповторний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смак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апетитний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4577" name="Picture 1" descr="H:\1070721786_w921_h473_parokonvektomat-s-sensornoj.jpg"/>
          <p:cNvPicPr>
            <a:picLocks noChangeAspect="1" noChangeArrowheads="1"/>
          </p:cNvPicPr>
          <p:nvPr/>
        </p:nvPicPr>
        <p:blipFill>
          <a:blip r:embed="rId2"/>
          <a:srcRect l="6480" t="8017" r="7334"/>
          <a:stretch>
            <a:fillRect/>
          </a:stretch>
        </p:blipFill>
        <p:spPr bwMode="auto">
          <a:xfrm>
            <a:off x="6072166" y="0"/>
            <a:ext cx="3071834" cy="3278457"/>
          </a:xfrm>
          <a:prstGeom prst="rect">
            <a:avLst/>
          </a:prstGeom>
          <a:noFill/>
        </p:spPr>
      </p:pic>
      <p:pic>
        <p:nvPicPr>
          <p:cNvPr id="24578" name="Picture 2" descr="H:\20140524105230609f.jpg"/>
          <p:cNvPicPr>
            <a:picLocks noChangeAspect="1" noChangeArrowheads="1"/>
          </p:cNvPicPr>
          <p:nvPr/>
        </p:nvPicPr>
        <p:blipFill>
          <a:blip r:embed="rId3"/>
          <a:srcRect l="16785"/>
          <a:stretch>
            <a:fillRect/>
          </a:stretch>
        </p:blipFill>
        <p:spPr bwMode="auto">
          <a:xfrm>
            <a:off x="6286512" y="3357562"/>
            <a:ext cx="273453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34" y="286258"/>
            <a:ext cx="80117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i="1" spc="-25" dirty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роботи гарячого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цеху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залежить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режиму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sz="2000" i="1" spc="-15" dirty="0">
                <a:latin typeface="Times New Roman" pitchFamily="18" charset="0"/>
                <a:cs typeface="Times New Roman" pitchFamily="18" charset="0"/>
              </a:rPr>
              <a:t>закладу, </a:t>
            </a:r>
            <a:r>
              <a:rPr sz="2000" i="1" spc="-20" dirty="0">
                <a:latin typeface="Times New Roman" pitchFamily="18" charset="0"/>
                <a:cs typeface="Times New Roman" pitchFamily="18" charset="0"/>
              </a:rPr>
              <a:t>форми 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обслуговування </a:t>
            </a:r>
            <a:r>
              <a:rPr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завантаження обідньої</a:t>
            </a:r>
            <a:r>
              <a:rPr sz="2000" i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5" dirty="0">
                <a:latin typeface="Times New Roman" pitchFamily="18" charset="0"/>
                <a:cs typeface="Times New Roman" pitchFamily="18" charset="0"/>
              </a:rPr>
              <a:t>зали.</a:t>
            </a:r>
          </a:p>
        </p:txBody>
      </p:sp>
      <p:sp>
        <p:nvSpPr>
          <p:cNvPr id="3" name="object 3"/>
          <p:cNvSpPr/>
          <p:nvPr/>
        </p:nvSpPr>
        <p:spPr>
          <a:xfrm>
            <a:off x="2783585" y="1427225"/>
            <a:ext cx="3456940" cy="719455"/>
          </a:xfrm>
          <a:custGeom>
            <a:avLst/>
            <a:gdLst/>
            <a:ahLst/>
            <a:cxnLst/>
            <a:rect l="l" t="t" r="r" b="b"/>
            <a:pathLst>
              <a:path w="3456940" h="719455">
                <a:moveTo>
                  <a:pt x="3336543" y="0"/>
                </a:moveTo>
                <a:lnTo>
                  <a:pt x="119887" y="0"/>
                </a:lnTo>
                <a:lnTo>
                  <a:pt x="73241" y="9427"/>
                </a:lnTo>
                <a:lnTo>
                  <a:pt x="35131" y="35131"/>
                </a:lnTo>
                <a:lnTo>
                  <a:pt x="9427" y="73241"/>
                </a:lnTo>
                <a:lnTo>
                  <a:pt x="0" y="119887"/>
                </a:lnTo>
                <a:lnTo>
                  <a:pt x="0" y="599439"/>
                </a:lnTo>
                <a:lnTo>
                  <a:pt x="9427" y="646086"/>
                </a:lnTo>
                <a:lnTo>
                  <a:pt x="35131" y="684196"/>
                </a:lnTo>
                <a:lnTo>
                  <a:pt x="73241" y="709900"/>
                </a:lnTo>
                <a:lnTo>
                  <a:pt x="119887" y="719327"/>
                </a:lnTo>
                <a:lnTo>
                  <a:pt x="3336543" y="719327"/>
                </a:lnTo>
                <a:lnTo>
                  <a:pt x="3383190" y="709900"/>
                </a:lnTo>
                <a:lnTo>
                  <a:pt x="3421300" y="684196"/>
                </a:lnTo>
                <a:lnTo>
                  <a:pt x="3447004" y="646086"/>
                </a:lnTo>
                <a:lnTo>
                  <a:pt x="3456431" y="599439"/>
                </a:lnTo>
                <a:lnTo>
                  <a:pt x="3456431" y="119887"/>
                </a:lnTo>
                <a:lnTo>
                  <a:pt x="3447004" y="73241"/>
                </a:lnTo>
                <a:lnTo>
                  <a:pt x="3421300" y="35131"/>
                </a:lnTo>
                <a:lnTo>
                  <a:pt x="3383190" y="9427"/>
                </a:lnTo>
                <a:lnTo>
                  <a:pt x="3336543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3585" y="1427225"/>
            <a:ext cx="3456940" cy="719455"/>
          </a:xfrm>
          <a:custGeom>
            <a:avLst/>
            <a:gdLst/>
            <a:ahLst/>
            <a:cxnLst/>
            <a:rect l="l" t="t" r="r" b="b"/>
            <a:pathLst>
              <a:path w="3456940" h="719455">
                <a:moveTo>
                  <a:pt x="0" y="119887"/>
                </a:moveTo>
                <a:lnTo>
                  <a:pt x="9427" y="73241"/>
                </a:lnTo>
                <a:lnTo>
                  <a:pt x="35131" y="35131"/>
                </a:lnTo>
                <a:lnTo>
                  <a:pt x="73241" y="9427"/>
                </a:lnTo>
                <a:lnTo>
                  <a:pt x="119887" y="0"/>
                </a:lnTo>
                <a:lnTo>
                  <a:pt x="3336543" y="0"/>
                </a:lnTo>
                <a:lnTo>
                  <a:pt x="3383190" y="9427"/>
                </a:lnTo>
                <a:lnTo>
                  <a:pt x="3421300" y="35131"/>
                </a:lnTo>
                <a:lnTo>
                  <a:pt x="3447004" y="73241"/>
                </a:lnTo>
                <a:lnTo>
                  <a:pt x="3456431" y="119887"/>
                </a:lnTo>
                <a:lnTo>
                  <a:pt x="3456431" y="599439"/>
                </a:lnTo>
                <a:lnTo>
                  <a:pt x="3447004" y="646086"/>
                </a:lnTo>
                <a:lnTo>
                  <a:pt x="3421300" y="684196"/>
                </a:lnTo>
                <a:lnTo>
                  <a:pt x="3383190" y="709900"/>
                </a:lnTo>
                <a:lnTo>
                  <a:pt x="3336543" y="719327"/>
                </a:lnTo>
                <a:lnTo>
                  <a:pt x="119887" y="719327"/>
                </a:lnTo>
                <a:lnTo>
                  <a:pt x="73241" y="709900"/>
                </a:lnTo>
                <a:lnTo>
                  <a:pt x="35131" y="684196"/>
                </a:lnTo>
                <a:lnTo>
                  <a:pt x="9427" y="646086"/>
                </a:lnTo>
                <a:lnTo>
                  <a:pt x="0" y="599439"/>
                </a:lnTo>
                <a:lnTo>
                  <a:pt x="0" y="119887"/>
                </a:lnTo>
                <a:close/>
              </a:path>
            </a:pathLst>
          </a:custGeom>
          <a:ln w="25908">
            <a:solidFill>
              <a:srgbClr val="208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634" y="889761"/>
            <a:ext cx="8010525" cy="1200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Робота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гарячому </a:t>
            </a:r>
            <a:r>
              <a:rPr sz="1800" spc="-30" dirty="0">
                <a:latin typeface="Times New Roman"/>
                <a:cs typeface="Times New Roman"/>
              </a:rPr>
              <a:t>цеху </a:t>
            </a:r>
            <a:r>
              <a:rPr sz="1800" spc="-20" dirty="0">
                <a:latin typeface="Times New Roman"/>
                <a:cs typeface="Times New Roman"/>
              </a:rPr>
              <a:t>дуже </a:t>
            </a:r>
            <a:r>
              <a:rPr sz="1800" spc="-5" dirty="0">
                <a:latin typeface="Times New Roman"/>
                <a:cs typeface="Times New Roman"/>
              </a:rPr>
              <a:t>різноманітна, </a:t>
            </a:r>
            <a:r>
              <a:rPr sz="1800" spc="5" dirty="0">
                <a:latin typeface="Times New Roman"/>
                <a:cs typeface="Times New Roman"/>
              </a:rPr>
              <a:t>там </a:t>
            </a:r>
            <a:r>
              <a:rPr sz="1800" spc="-5" dirty="0">
                <a:latin typeface="Times New Roman"/>
                <a:cs typeface="Times New Roman"/>
              </a:rPr>
              <a:t>повинні </a:t>
            </a:r>
            <a:r>
              <a:rPr sz="1800" spc="-15" dirty="0">
                <a:latin typeface="Times New Roman"/>
                <a:cs typeface="Times New Roman"/>
              </a:rPr>
              <a:t>працювати </a:t>
            </a:r>
            <a:r>
              <a:rPr sz="1800" spc="-10" dirty="0">
                <a:latin typeface="Times New Roman"/>
                <a:cs typeface="Times New Roman"/>
              </a:rPr>
              <a:t>кухарі </a:t>
            </a:r>
            <a:r>
              <a:rPr sz="1800" spc="-5" dirty="0">
                <a:latin typeface="Times New Roman"/>
                <a:cs typeface="Times New Roman"/>
              </a:rPr>
              <a:t>різної  кваліфікації.</a:t>
            </a:r>
            <a:endParaRPr sz="1800">
              <a:latin typeface="Times New Roman"/>
              <a:cs typeface="Times New Roman"/>
            </a:endParaRPr>
          </a:p>
          <a:p>
            <a:pPr marL="3521075" marR="2559050" indent="-329565">
              <a:lnSpc>
                <a:spcPct val="100000"/>
              </a:lnSpc>
              <a:spcBef>
                <a:spcPts val="135"/>
              </a:spcBef>
            </a:pPr>
            <a:r>
              <a:rPr sz="2000" b="1" dirty="0">
                <a:latin typeface="Times New Roman"/>
                <a:cs typeface="Times New Roman"/>
              </a:rPr>
              <a:t>Виробнича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бригада  </a:t>
            </a:r>
            <a:r>
              <a:rPr sz="2000" b="1" spc="-10" dirty="0">
                <a:latin typeface="Times New Roman"/>
                <a:cs typeface="Times New Roman"/>
              </a:rPr>
              <a:t>гарячого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цеху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965" y="2501645"/>
            <a:ext cx="2087880" cy="719455"/>
          </a:xfrm>
          <a:custGeom>
            <a:avLst/>
            <a:gdLst/>
            <a:ahLst/>
            <a:cxnLst/>
            <a:rect l="l" t="t" r="r" b="b"/>
            <a:pathLst>
              <a:path w="2087880" h="719455">
                <a:moveTo>
                  <a:pt x="1967991" y="0"/>
                </a:moveTo>
                <a:lnTo>
                  <a:pt x="119888" y="0"/>
                </a:lnTo>
                <a:lnTo>
                  <a:pt x="73225" y="9427"/>
                </a:lnTo>
                <a:lnTo>
                  <a:pt x="35117" y="35131"/>
                </a:lnTo>
                <a:lnTo>
                  <a:pt x="9422" y="73241"/>
                </a:lnTo>
                <a:lnTo>
                  <a:pt x="0" y="119887"/>
                </a:lnTo>
                <a:lnTo>
                  <a:pt x="0" y="599439"/>
                </a:lnTo>
                <a:lnTo>
                  <a:pt x="9422" y="646086"/>
                </a:lnTo>
                <a:lnTo>
                  <a:pt x="35117" y="684196"/>
                </a:lnTo>
                <a:lnTo>
                  <a:pt x="73225" y="709900"/>
                </a:lnTo>
                <a:lnTo>
                  <a:pt x="119888" y="719327"/>
                </a:lnTo>
                <a:lnTo>
                  <a:pt x="1967991" y="719327"/>
                </a:lnTo>
                <a:lnTo>
                  <a:pt x="2014638" y="709900"/>
                </a:lnTo>
                <a:lnTo>
                  <a:pt x="2052748" y="684196"/>
                </a:lnTo>
                <a:lnTo>
                  <a:pt x="2078452" y="646086"/>
                </a:lnTo>
                <a:lnTo>
                  <a:pt x="2087879" y="599439"/>
                </a:lnTo>
                <a:lnTo>
                  <a:pt x="2087879" y="119887"/>
                </a:lnTo>
                <a:lnTo>
                  <a:pt x="2078452" y="73241"/>
                </a:lnTo>
                <a:lnTo>
                  <a:pt x="2052748" y="35131"/>
                </a:lnTo>
                <a:lnTo>
                  <a:pt x="2014638" y="9427"/>
                </a:lnTo>
                <a:lnTo>
                  <a:pt x="1967991" y="0"/>
                </a:lnTo>
                <a:close/>
              </a:path>
            </a:pathLst>
          </a:custGeom>
          <a:solidFill>
            <a:srgbClr val="BCE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965" y="2501645"/>
            <a:ext cx="2087880" cy="719455"/>
          </a:xfrm>
          <a:custGeom>
            <a:avLst/>
            <a:gdLst/>
            <a:ahLst/>
            <a:cxnLst/>
            <a:rect l="l" t="t" r="r" b="b"/>
            <a:pathLst>
              <a:path w="2087880" h="719455">
                <a:moveTo>
                  <a:pt x="0" y="119887"/>
                </a:moveTo>
                <a:lnTo>
                  <a:pt x="9422" y="73241"/>
                </a:lnTo>
                <a:lnTo>
                  <a:pt x="35117" y="35131"/>
                </a:lnTo>
                <a:lnTo>
                  <a:pt x="73225" y="9427"/>
                </a:lnTo>
                <a:lnTo>
                  <a:pt x="119888" y="0"/>
                </a:lnTo>
                <a:lnTo>
                  <a:pt x="1967991" y="0"/>
                </a:lnTo>
                <a:lnTo>
                  <a:pt x="2014638" y="9427"/>
                </a:lnTo>
                <a:lnTo>
                  <a:pt x="2052748" y="35131"/>
                </a:lnTo>
                <a:lnTo>
                  <a:pt x="2078452" y="73241"/>
                </a:lnTo>
                <a:lnTo>
                  <a:pt x="2087879" y="119887"/>
                </a:lnTo>
                <a:lnTo>
                  <a:pt x="2087879" y="599439"/>
                </a:lnTo>
                <a:lnTo>
                  <a:pt x="2078452" y="646086"/>
                </a:lnTo>
                <a:lnTo>
                  <a:pt x="2052748" y="684196"/>
                </a:lnTo>
                <a:lnTo>
                  <a:pt x="2014638" y="709900"/>
                </a:lnTo>
                <a:lnTo>
                  <a:pt x="1967991" y="719327"/>
                </a:lnTo>
                <a:lnTo>
                  <a:pt x="119888" y="719327"/>
                </a:lnTo>
                <a:lnTo>
                  <a:pt x="73225" y="709900"/>
                </a:lnTo>
                <a:lnTo>
                  <a:pt x="35117" y="684196"/>
                </a:lnTo>
                <a:lnTo>
                  <a:pt x="9422" y="646086"/>
                </a:lnTo>
                <a:lnTo>
                  <a:pt x="0" y="599439"/>
                </a:lnTo>
                <a:lnTo>
                  <a:pt x="0" y="119887"/>
                </a:lnTo>
                <a:close/>
              </a:path>
            </a:pathLst>
          </a:custGeom>
          <a:ln w="25907">
            <a:solidFill>
              <a:srgbClr val="208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6188" y="2476500"/>
            <a:ext cx="2115312" cy="74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0371" y="2476500"/>
            <a:ext cx="2115312" cy="745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01028" y="2476500"/>
            <a:ext cx="2115312" cy="745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9920" y="2701797"/>
            <a:ext cx="1828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Кухар </a:t>
            </a:r>
            <a:r>
              <a:rPr sz="1800" b="1" spc="-5" dirty="0">
                <a:latin typeface="Times New Roman"/>
                <a:cs typeface="Times New Roman"/>
              </a:rPr>
              <a:t>VI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розряду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7600" y="2700274"/>
            <a:ext cx="19297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Кухар </a:t>
            </a:r>
            <a:r>
              <a:rPr sz="2000" b="1" dirty="0">
                <a:latin typeface="Times New Roman"/>
                <a:cs typeface="Times New Roman"/>
              </a:rPr>
              <a:t>V</a:t>
            </a:r>
            <a:r>
              <a:rPr sz="2000" b="1" spc="-1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розряду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7328" y="2700274"/>
            <a:ext cx="2033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Кухар </a:t>
            </a:r>
            <a:r>
              <a:rPr sz="2000" b="1" dirty="0">
                <a:latin typeface="Times New Roman"/>
                <a:cs typeface="Times New Roman"/>
              </a:rPr>
              <a:t>IV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розряду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634" y="2700274"/>
            <a:ext cx="20504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Кухар </a:t>
            </a:r>
            <a:r>
              <a:rPr sz="2000" b="1" dirty="0">
                <a:latin typeface="Times New Roman"/>
                <a:cs typeface="Times New Roman"/>
              </a:rPr>
              <a:t>III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розряду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3683" y="1874266"/>
            <a:ext cx="472440" cy="436245"/>
          </a:xfrm>
          <a:custGeom>
            <a:avLst/>
            <a:gdLst/>
            <a:ahLst/>
            <a:cxnLst/>
            <a:rect l="l" t="t" r="r" b="b"/>
            <a:pathLst>
              <a:path w="472439" h="436244">
                <a:moveTo>
                  <a:pt x="6731" y="307975"/>
                </a:moveTo>
                <a:lnTo>
                  <a:pt x="0" y="429133"/>
                </a:lnTo>
                <a:lnTo>
                  <a:pt x="121158" y="435737"/>
                </a:lnTo>
                <a:lnTo>
                  <a:pt x="92456" y="403860"/>
                </a:lnTo>
                <a:lnTo>
                  <a:pt x="163829" y="339979"/>
                </a:lnTo>
                <a:lnTo>
                  <a:pt x="35306" y="339979"/>
                </a:lnTo>
                <a:lnTo>
                  <a:pt x="6731" y="307975"/>
                </a:lnTo>
                <a:close/>
              </a:path>
              <a:path w="472439" h="436244">
                <a:moveTo>
                  <a:pt x="415036" y="0"/>
                </a:moveTo>
                <a:lnTo>
                  <a:pt x="35306" y="339979"/>
                </a:lnTo>
                <a:lnTo>
                  <a:pt x="163829" y="339979"/>
                </a:lnTo>
                <a:lnTo>
                  <a:pt x="472313" y="63881"/>
                </a:lnTo>
                <a:lnTo>
                  <a:pt x="415036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683" y="1874266"/>
            <a:ext cx="472440" cy="436245"/>
          </a:xfrm>
          <a:custGeom>
            <a:avLst/>
            <a:gdLst/>
            <a:ahLst/>
            <a:cxnLst/>
            <a:rect l="l" t="t" r="r" b="b"/>
            <a:pathLst>
              <a:path w="472439" h="436244">
                <a:moveTo>
                  <a:pt x="6731" y="307975"/>
                </a:moveTo>
                <a:lnTo>
                  <a:pt x="35306" y="339979"/>
                </a:lnTo>
                <a:lnTo>
                  <a:pt x="415036" y="0"/>
                </a:lnTo>
                <a:lnTo>
                  <a:pt x="472313" y="63881"/>
                </a:lnTo>
                <a:lnTo>
                  <a:pt x="92456" y="403860"/>
                </a:lnTo>
                <a:lnTo>
                  <a:pt x="121158" y="435737"/>
                </a:lnTo>
                <a:lnTo>
                  <a:pt x="0" y="429133"/>
                </a:lnTo>
                <a:lnTo>
                  <a:pt x="6731" y="307975"/>
                </a:lnTo>
                <a:close/>
              </a:path>
            </a:pathLst>
          </a:custGeom>
          <a:ln w="25400">
            <a:solidFill>
              <a:srgbClr val="208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7937" y="1889315"/>
            <a:ext cx="547471" cy="572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5085" y="2132838"/>
            <a:ext cx="154305" cy="288290"/>
          </a:xfrm>
          <a:custGeom>
            <a:avLst/>
            <a:gdLst/>
            <a:ahLst/>
            <a:cxnLst/>
            <a:rect l="l" t="t" r="r" b="b"/>
            <a:pathLst>
              <a:path w="154304" h="288289">
                <a:moveTo>
                  <a:pt x="153924" y="211074"/>
                </a:moveTo>
                <a:lnTo>
                  <a:pt x="0" y="211074"/>
                </a:lnTo>
                <a:lnTo>
                  <a:pt x="76962" y="288036"/>
                </a:lnTo>
                <a:lnTo>
                  <a:pt x="153924" y="211074"/>
                </a:lnTo>
                <a:close/>
              </a:path>
              <a:path w="154304" h="288289">
                <a:moveTo>
                  <a:pt x="115442" y="0"/>
                </a:moveTo>
                <a:lnTo>
                  <a:pt x="38480" y="0"/>
                </a:lnTo>
                <a:lnTo>
                  <a:pt x="38480" y="211074"/>
                </a:lnTo>
                <a:lnTo>
                  <a:pt x="115442" y="211074"/>
                </a:lnTo>
                <a:lnTo>
                  <a:pt x="115442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5085" y="2132838"/>
            <a:ext cx="154305" cy="288290"/>
          </a:xfrm>
          <a:custGeom>
            <a:avLst/>
            <a:gdLst/>
            <a:ahLst/>
            <a:cxnLst/>
            <a:rect l="l" t="t" r="r" b="b"/>
            <a:pathLst>
              <a:path w="154304" h="288289">
                <a:moveTo>
                  <a:pt x="0" y="211074"/>
                </a:moveTo>
                <a:lnTo>
                  <a:pt x="38480" y="211074"/>
                </a:lnTo>
                <a:lnTo>
                  <a:pt x="38480" y="0"/>
                </a:lnTo>
                <a:lnTo>
                  <a:pt x="115442" y="0"/>
                </a:lnTo>
                <a:lnTo>
                  <a:pt x="115442" y="211074"/>
                </a:lnTo>
                <a:lnTo>
                  <a:pt x="153924" y="211074"/>
                </a:lnTo>
                <a:lnTo>
                  <a:pt x="76962" y="288036"/>
                </a:lnTo>
                <a:lnTo>
                  <a:pt x="0" y="211074"/>
                </a:lnTo>
                <a:close/>
              </a:path>
            </a:pathLst>
          </a:custGeom>
          <a:ln w="25908">
            <a:solidFill>
              <a:srgbClr val="208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6776" y="2132076"/>
            <a:ext cx="213360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965" y="3271265"/>
            <a:ext cx="2044064" cy="3046730"/>
          </a:xfrm>
          <a:prstGeom prst="rect">
            <a:avLst/>
          </a:prstGeom>
          <a:solidFill>
            <a:srgbClr val="ECF7D2"/>
          </a:solidFill>
          <a:ln w="25908">
            <a:solidFill>
              <a:srgbClr val="2085B9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33350" marR="326390" algn="just"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latin typeface="Times New Roman"/>
                <a:cs typeface="Times New Roman"/>
              </a:rPr>
              <a:t>Є </a:t>
            </a:r>
            <a:r>
              <a:rPr sz="1600" spc="-10" dirty="0">
                <a:latin typeface="Times New Roman"/>
                <a:cs typeface="Times New Roman"/>
              </a:rPr>
              <a:t>бригадиром </a:t>
            </a:r>
            <a:r>
              <a:rPr sz="1600" spc="-5" dirty="0">
                <a:latin typeface="Times New Roman"/>
                <a:cs typeface="Times New Roman"/>
              </a:rPr>
              <a:t>або  старшим </a:t>
            </a:r>
            <a:r>
              <a:rPr sz="1600" spc="-10" dirty="0">
                <a:latin typeface="Times New Roman"/>
                <a:cs typeface="Times New Roman"/>
              </a:rPr>
              <a:t>кухарем,  </a:t>
            </a:r>
            <a:r>
              <a:rPr sz="1600" spc="-5" dirty="0">
                <a:latin typeface="Times New Roman"/>
                <a:cs typeface="Times New Roman"/>
              </a:rPr>
              <a:t>відповідає за</a:t>
            </a:r>
            <a:endParaRPr sz="1600">
              <a:latin typeface="Times New Roman"/>
              <a:cs typeface="Times New Roman"/>
            </a:endParaRPr>
          </a:p>
          <a:p>
            <a:pPr marL="133350" marR="35496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організацію  </a:t>
            </a:r>
            <a:r>
              <a:rPr sz="1600" spc="-10" dirty="0">
                <a:latin typeface="Times New Roman"/>
                <a:cs typeface="Times New Roman"/>
              </a:rPr>
              <a:t>технологічного  </a:t>
            </a:r>
            <a:r>
              <a:rPr sz="1600" spc="-5" dirty="0">
                <a:latin typeface="Times New Roman"/>
                <a:cs typeface="Times New Roman"/>
              </a:rPr>
              <a:t>процесу в </a:t>
            </a:r>
            <a:r>
              <a:rPr sz="1600" spc="-55" dirty="0">
                <a:latin typeface="Times New Roman"/>
                <a:cs typeface="Times New Roman"/>
              </a:rPr>
              <a:t>цеху,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</a:t>
            </a:r>
            <a:endParaRPr sz="1600">
              <a:latin typeface="Times New Roman"/>
              <a:cs typeface="Times New Roman"/>
            </a:endParaRPr>
          </a:p>
          <a:p>
            <a:pPr marL="133350" marR="61594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якість </a:t>
            </a:r>
            <a:r>
              <a:rPr sz="1600" spc="5" dirty="0">
                <a:latin typeface="Times New Roman"/>
                <a:cs typeface="Times New Roman"/>
              </a:rPr>
              <a:t>та </a:t>
            </a:r>
            <a:r>
              <a:rPr sz="1600" spc="-5" dirty="0">
                <a:latin typeface="Times New Roman"/>
                <a:cs typeface="Times New Roman"/>
              </a:rPr>
              <a:t>вихід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страв,  </a:t>
            </a:r>
            <a:r>
              <a:rPr sz="1600" spc="-5" dirty="0">
                <a:latin typeface="Times New Roman"/>
                <a:cs typeface="Times New Roman"/>
              </a:rPr>
              <a:t>стежить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</a:t>
            </a:r>
            <a:endParaRPr sz="1600">
              <a:latin typeface="Times New Roman"/>
              <a:cs typeface="Times New Roman"/>
            </a:endParaRPr>
          </a:p>
          <a:p>
            <a:pPr marL="133350" marR="74358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-20" dirty="0">
                <a:latin typeface="Times New Roman"/>
                <a:cs typeface="Times New Roman"/>
              </a:rPr>
              <a:t>о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25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анн</a:t>
            </a:r>
            <a:r>
              <a:rPr sz="1600" spc="-15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м  </a:t>
            </a:r>
            <a:r>
              <a:rPr sz="1600" spc="-10" dirty="0">
                <a:latin typeface="Times New Roman"/>
                <a:cs typeface="Times New Roman"/>
              </a:rPr>
              <a:t>технології</a:t>
            </a:r>
            <a:endParaRPr sz="1600">
              <a:latin typeface="Times New Roman"/>
              <a:cs typeface="Times New Roman"/>
            </a:endParaRPr>
          </a:p>
          <a:p>
            <a:pPr marL="133350">
              <a:lnSpc>
                <a:spcPts val="1900"/>
              </a:lnSpc>
            </a:pPr>
            <a:r>
              <a:rPr sz="1600" spc="-15" dirty="0">
                <a:latin typeface="Times New Roman"/>
                <a:cs typeface="Times New Roman"/>
              </a:rPr>
              <a:t>приготування </a:t>
            </a:r>
            <a:r>
              <a:rPr sz="1600" dirty="0">
                <a:latin typeface="Times New Roman"/>
                <a:cs typeface="Times New Roman"/>
              </a:rPr>
              <a:t>страв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</a:t>
            </a:r>
            <a:endParaRPr sz="1600">
              <a:latin typeface="Times New Roman"/>
              <a:cs typeface="Times New Roman"/>
            </a:endParaRPr>
          </a:p>
          <a:p>
            <a:pPr marL="133350">
              <a:lnSpc>
                <a:spcPts val="1900"/>
              </a:lnSpc>
            </a:pPr>
            <a:r>
              <a:rPr sz="1600" spc="-15" dirty="0">
                <a:latin typeface="Times New Roman"/>
                <a:cs typeface="Times New Roman"/>
              </a:rPr>
              <a:t>кулінарних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виробів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66188" y="3270503"/>
            <a:ext cx="2066543" cy="897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3900" y="3270503"/>
            <a:ext cx="2068068" cy="897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01028" y="3278123"/>
            <a:ext cx="2066544" cy="1539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44673" y="3365119"/>
            <a:ext cx="1480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imes New Roman"/>
                <a:cs typeface="Times New Roman"/>
              </a:rPr>
              <a:t>готує </a:t>
            </a:r>
            <a:r>
              <a:rPr sz="1600" spc="-5" dirty="0">
                <a:latin typeface="Times New Roman"/>
                <a:cs typeface="Times New Roman"/>
              </a:rPr>
              <a:t>і </a:t>
            </a:r>
            <a:r>
              <a:rPr sz="1600" spc="-10" dirty="0">
                <a:latin typeface="Times New Roman"/>
                <a:cs typeface="Times New Roman"/>
              </a:rPr>
              <a:t>оформляє  </a:t>
            </a:r>
            <a:r>
              <a:rPr sz="1600" dirty="0">
                <a:latin typeface="Times New Roman"/>
                <a:cs typeface="Times New Roman"/>
              </a:rPr>
              <a:t>страви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13909" y="3365119"/>
            <a:ext cx="17805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imes New Roman"/>
                <a:cs typeface="Times New Roman"/>
              </a:rPr>
              <a:t>готує </a:t>
            </a:r>
            <a:r>
              <a:rPr sz="1600" spc="-15" dirty="0">
                <a:latin typeface="Times New Roman"/>
                <a:cs typeface="Times New Roman"/>
              </a:rPr>
              <a:t>супи </a:t>
            </a:r>
            <a:r>
              <a:rPr sz="1600" spc="-5" dirty="0">
                <a:latin typeface="Times New Roman"/>
                <a:cs typeface="Times New Roman"/>
              </a:rPr>
              <a:t>й гарячі  </a:t>
            </a:r>
            <a:r>
              <a:rPr sz="1600" dirty="0">
                <a:latin typeface="Times New Roman"/>
                <a:cs typeface="Times New Roman"/>
              </a:rPr>
              <a:t>страви </a:t>
            </a:r>
            <a:r>
              <a:rPr sz="1600" spc="-5" dirty="0">
                <a:latin typeface="Times New Roman"/>
                <a:cs typeface="Times New Roman"/>
              </a:rPr>
              <a:t>не </a:t>
            </a:r>
            <a:r>
              <a:rPr sz="1600" spc="-10" dirty="0">
                <a:latin typeface="Times New Roman"/>
                <a:cs typeface="Times New Roman"/>
              </a:rPr>
              <a:t>складного  </a:t>
            </a:r>
            <a:r>
              <a:rPr sz="1600" spc="-15" dirty="0">
                <a:latin typeface="Times New Roman"/>
                <a:cs typeface="Times New Roman"/>
              </a:rPr>
              <a:t>приготування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08089" y="3275203"/>
            <a:ext cx="15633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Times New Roman"/>
                <a:cs typeface="Times New Roman"/>
              </a:rPr>
              <a:t>підготовляє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продукти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(нарізає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08089" y="3763136"/>
            <a:ext cx="1769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овочі, варить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крупи,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08089" y="4006977"/>
            <a:ext cx="16979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смажить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картоплю,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08089" y="4250816"/>
            <a:ext cx="16452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вироби з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котлетної  </a:t>
            </a:r>
            <a:r>
              <a:rPr sz="1600" spc="-10" dirty="0">
                <a:latin typeface="Times New Roman"/>
                <a:cs typeface="Times New Roman"/>
              </a:rPr>
              <a:t>маси </a:t>
            </a:r>
            <a:r>
              <a:rPr sz="1600" spc="-5" dirty="0">
                <a:latin typeface="Times New Roman"/>
                <a:cs typeface="Times New Roman"/>
              </a:rPr>
              <a:t>і </a:t>
            </a:r>
            <a:r>
              <a:rPr sz="1600" spc="-65" dirty="0">
                <a:latin typeface="Times New Roman"/>
                <a:cs typeface="Times New Roman"/>
              </a:rPr>
              <a:t>т.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ін.).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74264" y="4364735"/>
            <a:ext cx="3220212" cy="2318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57562"/>
            <a:ext cx="8143932" cy="32147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перших блюд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бульйону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супів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кухарів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забезпечені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посудом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інвентарем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інструментами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підбору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котлів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ємності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закладаються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них, та води. </a:t>
            </a:r>
          </a:p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порцій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двогодинної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потреби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Величина потреби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3553" name="Picture 1" descr="H:\360288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730" y="214290"/>
            <a:ext cx="4405270" cy="2935512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785794"/>
            <a:ext cx="45005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Організація роботи супового відділення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Об'єм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котла для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страви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двогодинної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формулою: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бп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страви, дм3;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норма готового супу на одну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Збірнику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рецептур), дм ;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Об'єм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бульйонів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потребу перших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бульйоні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бульйону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формулою: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 V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об'єм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бульйон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дат;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супу,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бульйоні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норма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бульйону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одну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порцію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6143668" cy="621510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стаціонарні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варочні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теплоносіїв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ємністю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250, 125, 50,40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ємністю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250 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наплитні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неіржавіючої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алюмінію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досконалими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неіржавіючої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ємністю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15, 20, 30, 40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60 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Алюмінієві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ємністю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10 до 50 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алюмінієвого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посуду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подовжений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закладки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виміряну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тару,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капусти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д.). Такою тарою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бідони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1" name="Picture 1" descr="H:\kastrul0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16072"/>
            <a:ext cx="2928926" cy="2511383"/>
          </a:xfrm>
          <a:prstGeom prst="rect">
            <a:avLst/>
          </a:prstGeom>
          <a:noFill/>
        </p:spPr>
      </p:pic>
      <p:pic>
        <p:nvPicPr>
          <p:cNvPr id="20482" name="Picture 2" descr="H:\mjaso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2035">
            <a:off x="6215074" y="807847"/>
            <a:ext cx="3034314" cy="240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15352" cy="6429396"/>
          </a:xfrm>
        </p:spPr>
        <p:txBody>
          <a:bodyPr numCol="2" spcCol="144000">
            <a:normAutofit fontScale="47500" lnSpcReduction="20000"/>
          </a:bodyPr>
          <a:lstStyle/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кухаря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котлів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різної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ємності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мірну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тару,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(шумовки, ложки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.),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спеції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заготовлені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пасеровані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цибулю,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тушкований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буряк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кухарі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протиральну машину,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овочерізку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ванну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промивання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настільні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ваги,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охолоджувану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шафу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До комплекту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кухаря </a:t>
            </a:r>
            <a:r>
              <a:rPr lang="ru-RU" sz="3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вбудованою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мийною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ванною,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охолоджувальною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шафою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гіркою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короткочасного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ящиках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розмішують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кухонний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посуд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гіркою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ваги. Для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нарізання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у невеликих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кількостях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настільні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дошки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комплект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ножів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кухарської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трійки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корінчаті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ножі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Напроти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розміщуються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варочні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казани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плита,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блюда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плиті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казанах.</a:t>
            </a:r>
          </a:p>
          <a:p>
            <a:endParaRPr lang="ru-RU" dirty="0"/>
          </a:p>
        </p:txBody>
      </p:sp>
      <p:pic>
        <p:nvPicPr>
          <p:cNvPr id="19457" name="Picture 1" descr="H:\kastrul0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86400"/>
            <a:ext cx="2689751" cy="2271600"/>
          </a:xfrm>
          <a:prstGeom prst="rect">
            <a:avLst/>
          </a:prstGeom>
          <a:noFill/>
        </p:spPr>
      </p:pic>
      <p:pic>
        <p:nvPicPr>
          <p:cNvPr id="19458" name="Picture 2" descr="H:\blin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000636"/>
            <a:ext cx="2680867" cy="159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500702"/>
            <a:ext cx="5072098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цеху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image0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6435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428604"/>
            <a:ext cx="39290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Шафа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холодильна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напівфабрикатної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надійшла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допоміжних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цехів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Шафа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морозильна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замороженої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напівфабрикатної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Жарочна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обжарювання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м'ясних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рибних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4-ма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квадратними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конфорками.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Робоча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вбудовується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Фритюрниця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фритюрі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блюд,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гарнірної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мармит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підігрітому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гарнірів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соусів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заготовок для них.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8 -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арочний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казан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супів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соусів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киселів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компотів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Підставка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пароконвектомата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напрямними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гастроємності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холодильний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заготовочної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Полиці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настінні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інвертаря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сипучих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 Гриль-саламандра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запікання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продукту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Стіл-тубма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 Ванна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мийна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 Раковина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Стіл-тумба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допоміжного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інвертаря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посуду,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видачі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Стіл-охолоджуваний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допоміжних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гарнірів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 д.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Універсальний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6420" y="405384"/>
            <a:ext cx="5279135" cy="5974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1266444"/>
            <a:ext cx="3887724" cy="87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2335" y="1260347"/>
            <a:ext cx="4247388" cy="865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9535" y="500043"/>
            <a:ext cx="22440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Times New Roman" pitchFamily="18" charset="0"/>
                <a:cs typeface="Times New Roman" pitchFamily="18" charset="0"/>
              </a:rPr>
              <a:t>Супове</a:t>
            </a:r>
            <a:r>
              <a:rPr sz="2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відділення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00527" y="947927"/>
            <a:ext cx="217931" cy="318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955547"/>
            <a:ext cx="217932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2333" y="1517141"/>
            <a:ext cx="3438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лінія </a:t>
            </a:r>
            <a:r>
              <a:rPr sz="2000" b="1" spc="-15" dirty="0">
                <a:latin typeface="Times New Roman"/>
                <a:cs typeface="Times New Roman"/>
              </a:rPr>
              <a:t>теплового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устаткування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6861" y="1528952"/>
            <a:ext cx="396112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лінія </a:t>
            </a:r>
            <a:r>
              <a:rPr sz="2000" b="1" spc="-15" dirty="0">
                <a:latin typeface="Times New Roman"/>
                <a:cs typeface="Times New Roman"/>
              </a:rPr>
              <a:t>немеханічното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устаткування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204" y="2250948"/>
            <a:ext cx="3887724" cy="961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509" y="2446782"/>
            <a:ext cx="368554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Плити (електричні,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газові),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latin typeface="Times New Roman"/>
                <a:cs typeface="Times New Roman"/>
              </a:rPr>
              <a:t>електросковороди, </a:t>
            </a:r>
            <a:r>
              <a:rPr sz="1800" dirty="0">
                <a:latin typeface="Times New Roman"/>
                <a:cs typeface="Times New Roman"/>
              </a:rPr>
              <a:t>стаціонарні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котли</a:t>
            </a:r>
            <a:r>
              <a:rPr sz="1800" spc="-4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23003" y="2261616"/>
            <a:ext cx="4247388" cy="964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2775" y="2434844"/>
            <a:ext cx="39706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1100" algn="l"/>
                <a:tab pos="1856739" algn="l"/>
                <a:tab pos="2190115" algn="l"/>
                <a:tab pos="3383915" algn="l"/>
              </a:tabLst>
            </a:pPr>
            <a:r>
              <a:rPr sz="1800" spc="-5" dirty="0">
                <a:latin typeface="Times New Roman"/>
                <a:cs typeface="Times New Roman"/>
              </a:rPr>
              <a:t>Виро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ич</a:t>
            </a:r>
            <a:r>
              <a:rPr sz="1800" dirty="0">
                <a:latin typeface="Times New Roman"/>
                <a:cs typeface="Times New Roman"/>
              </a:rPr>
              <a:t>і	с</a:t>
            </a:r>
            <a:r>
              <a:rPr sz="1800" spc="-1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ли	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5" dirty="0">
                <a:latin typeface="Times New Roman"/>
                <a:cs typeface="Times New Roman"/>
              </a:rPr>
              <a:t>пе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но</a:t>
            </a:r>
            <a:r>
              <a:rPr sz="1800" dirty="0">
                <a:latin typeface="Times New Roman"/>
                <a:cs typeface="Times New Roman"/>
              </a:rPr>
              <a:t>ї	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анни  для </a:t>
            </a:r>
            <a:r>
              <a:rPr sz="1800" spc="-10" dirty="0">
                <a:latin typeface="Times New Roman"/>
                <a:cs typeface="Times New Roman"/>
              </a:rPr>
              <a:t>промивання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гарнірів.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334" y="3456813"/>
            <a:ext cx="8197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mtClean="0">
                <a:latin typeface="Times New Roman"/>
                <a:cs typeface="Times New Roman"/>
              </a:rPr>
              <a:t>На </a:t>
            </a:r>
            <a:r>
              <a:rPr sz="1800" b="1" i="1" spc="-20" smtClean="0">
                <a:latin typeface="Times New Roman"/>
                <a:cs typeface="Times New Roman"/>
              </a:rPr>
              <a:t>робочому </a:t>
            </a:r>
            <a:r>
              <a:rPr sz="1800" b="1" i="1" smtClean="0">
                <a:latin typeface="Times New Roman"/>
                <a:cs typeface="Times New Roman"/>
              </a:rPr>
              <a:t>місці </a:t>
            </a:r>
            <a:r>
              <a:rPr sz="1800" b="1" i="1" spc="-15" smtClean="0">
                <a:latin typeface="Times New Roman"/>
                <a:cs typeface="Times New Roman"/>
              </a:rPr>
              <a:t>кухаря, </a:t>
            </a:r>
            <a:r>
              <a:rPr sz="1800" b="1" i="1" spc="-5" smtClean="0">
                <a:latin typeface="Times New Roman"/>
                <a:cs typeface="Times New Roman"/>
              </a:rPr>
              <a:t>який </a:t>
            </a:r>
            <a:r>
              <a:rPr sz="1800" b="1" i="1" spc="-20" smtClean="0">
                <a:latin typeface="Times New Roman"/>
                <a:cs typeface="Times New Roman"/>
              </a:rPr>
              <a:t>готує </a:t>
            </a:r>
            <a:r>
              <a:rPr sz="1800" b="1" i="1" spc="-5" smtClean="0">
                <a:latin typeface="Times New Roman"/>
                <a:cs typeface="Times New Roman"/>
              </a:rPr>
              <a:t>супи, </a:t>
            </a:r>
            <a:r>
              <a:rPr sz="1800" b="1" i="1" spc="-10" smtClean="0">
                <a:latin typeface="Times New Roman"/>
                <a:cs typeface="Times New Roman"/>
              </a:rPr>
              <a:t>використовують</a:t>
            </a:r>
            <a:r>
              <a:rPr sz="1800" spc="-10" smtClean="0">
                <a:latin typeface="Times New Roman"/>
                <a:cs typeface="Times New Roman"/>
              </a:rPr>
              <a:t>, </a:t>
            </a:r>
            <a:r>
              <a:rPr sz="1800" smtClean="0">
                <a:latin typeface="Times New Roman"/>
                <a:cs typeface="Times New Roman"/>
              </a:rPr>
              <a:t>стіл із  </a:t>
            </a:r>
            <a:r>
              <a:rPr sz="1800" spc="-10" smtClean="0">
                <a:latin typeface="Times New Roman"/>
                <a:cs typeface="Times New Roman"/>
              </a:rPr>
              <a:t>вмонтованою </a:t>
            </a:r>
            <a:r>
              <a:rPr sz="1800" spc="-5" smtClean="0">
                <a:latin typeface="Times New Roman"/>
                <a:cs typeface="Times New Roman"/>
              </a:rPr>
              <a:t>ванною, </a:t>
            </a:r>
            <a:r>
              <a:rPr sz="1800" smtClean="0">
                <a:latin typeface="Times New Roman"/>
                <a:cs typeface="Times New Roman"/>
              </a:rPr>
              <a:t>стіл </a:t>
            </a:r>
            <a:r>
              <a:rPr sz="1800" spc="-5" smtClean="0">
                <a:latin typeface="Times New Roman"/>
                <a:cs typeface="Times New Roman"/>
              </a:rPr>
              <a:t>для малої </a:t>
            </a:r>
            <a:r>
              <a:rPr sz="1800" spc="-10" smtClean="0">
                <a:latin typeface="Times New Roman"/>
                <a:cs typeface="Times New Roman"/>
              </a:rPr>
              <a:t>механізації, </a:t>
            </a:r>
            <a:r>
              <a:rPr sz="1800" smtClean="0">
                <a:latin typeface="Times New Roman"/>
                <a:cs typeface="Times New Roman"/>
              </a:rPr>
              <a:t>стіл з </a:t>
            </a:r>
            <a:r>
              <a:rPr sz="1800" spc="-20" smtClean="0">
                <a:latin typeface="Times New Roman"/>
                <a:cs typeface="Times New Roman"/>
              </a:rPr>
              <a:t>охолоджуваною </a:t>
            </a:r>
            <a:r>
              <a:rPr sz="1800" spc="-5" smtClean="0">
                <a:latin typeface="Times New Roman"/>
                <a:cs typeface="Times New Roman"/>
              </a:rPr>
              <a:t>шафою </a:t>
            </a:r>
            <a:r>
              <a:rPr sz="1800" smtClean="0">
                <a:latin typeface="Times New Roman"/>
                <a:cs typeface="Times New Roman"/>
              </a:rPr>
              <a:t>для  </a:t>
            </a:r>
            <a:r>
              <a:rPr sz="1800" spc="-5" smtClean="0">
                <a:latin typeface="Times New Roman"/>
                <a:cs typeface="Times New Roman"/>
              </a:rPr>
              <a:t>зберігання </a:t>
            </a:r>
            <a:r>
              <a:rPr sz="1800" spc="-10" smtClean="0">
                <a:latin typeface="Times New Roman"/>
                <a:cs typeface="Times New Roman"/>
              </a:rPr>
              <a:t>запасу продуктів.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9154" name="Picture 2" descr="H:\207337520_stoli-virobnichi-zvarniz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05748" y="4143380"/>
            <a:ext cx="3033382" cy="2714620"/>
          </a:xfrm>
          <a:prstGeom prst="rect">
            <a:avLst/>
          </a:prstGeom>
          <a:noFill/>
        </p:spPr>
      </p:pic>
      <p:pic>
        <p:nvPicPr>
          <p:cNvPr id="49155" name="Picture 3" descr="H:\shop_items_catalog_image3221.jpg"/>
          <p:cNvPicPr>
            <a:picLocks noChangeAspect="1" noChangeArrowheads="1"/>
          </p:cNvPicPr>
          <p:nvPr/>
        </p:nvPicPr>
        <p:blipFill>
          <a:blip r:embed="rId9" cstate="print"/>
          <a:srcRect t="12719" b="12835"/>
          <a:stretch>
            <a:fillRect/>
          </a:stretch>
        </p:blipFill>
        <p:spPr bwMode="auto">
          <a:xfrm>
            <a:off x="714348" y="4429132"/>
            <a:ext cx="305610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3571900" cy="58419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857232"/>
            <a:ext cx="50720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Загальні принципи організації роботи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доготівельних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цехів закладів ресторанного господарства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роботи гарячого цеху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роботи супового відділення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виробництва других страв, соусів та гарнірів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роботи холодного цеху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:\kuhnya-restor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314" y="500042"/>
            <a:ext cx="3675954" cy="2428892"/>
          </a:xfrm>
          <a:prstGeom prst="rect">
            <a:avLst/>
          </a:prstGeom>
          <a:noFill/>
        </p:spPr>
      </p:pic>
      <p:sp>
        <p:nvSpPr>
          <p:cNvPr id="7" name="object 4"/>
          <p:cNvSpPr/>
          <p:nvPr/>
        </p:nvSpPr>
        <p:spPr>
          <a:xfrm>
            <a:off x="5286380" y="3286124"/>
            <a:ext cx="3857620" cy="2381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Загальні принципи організації роботи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доготівельних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цехів закладів ресторанного господарства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доготівельних</a:t>
            </a: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цехах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встановлюють тільки таке обладнання, яке необхідне для доробки напівфабрикатів (миття зелені, обмивання і нарізання порціонних м'ясних і рибних напівфабрикатів, шпигування м'яса, приготування за необхідності додаткової кількості фаршу і січених напівфабрикатів, промивання свіжих грибів, соління і т. ін.).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оснащення таких цехів підприємства, які мають до 150 місць, з механізованого обладнання використовують універсальні приводи, до комплекту змінних механізмів яких входять м'ясорубки,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фаршемішалки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куттери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овочерізки, механізми для розпушування м'яса,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котлетоформувальна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машина.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Залежно від потужності (кількості посадкових місць) підприємства можуть сьогодні придбати практично будь-яке електрифіковане обладнання.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Рис. 1.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догот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івель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ному цеху: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холодильні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шафи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3-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м'ясорубка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4-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розпушувачі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5 - машина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6 -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7,8 -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ванни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image020 (1).jpg"/>
          <p:cNvPicPr>
            <a:picLocks noGrp="1"/>
          </p:cNvPicPr>
          <p:nvPr>
            <p:ph idx="1"/>
          </p:nvPr>
        </p:nvPicPr>
        <p:blipFill>
          <a:blip r:embed="rId2"/>
          <a:srcRect t="3896" b="9091"/>
          <a:stretch>
            <a:fillRect/>
          </a:stretch>
        </p:blipFill>
        <p:spPr bwMode="auto">
          <a:xfrm>
            <a:off x="1142976" y="214290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4612" y="571480"/>
            <a:ext cx="3672840" cy="658495"/>
          </a:xfrm>
          <a:prstGeom prst="rect">
            <a:avLst/>
          </a:prstGeom>
          <a:solidFill>
            <a:schemeClr val="bg1"/>
          </a:solidFill>
          <a:ln w="25907">
            <a:solidFill>
              <a:srgbClr val="2085B9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785"/>
              </a:spcBef>
            </a:pPr>
            <a:r>
              <a:rPr sz="2800" b="1" spc="-15" dirty="0">
                <a:latin typeface="Times New Roman"/>
                <a:cs typeface="Times New Roman"/>
              </a:rPr>
              <a:t>Доготівельні</a:t>
            </a:r>
            <a:r>
              <a:rPr sz="2800" b="1" spc="-20" dirty="0">
                <a:latin typeface="Times New Roman"/>
                <a:cs typeface="Times New Roman"/>
              </a:rPr>
              <a:t> цехи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3042" y="1857364"/>
            <a:ext cx="2628900" cy="657225"/>
          </a:xfrm>
          <a:prstGeom prst="rect">
            <a:avLst/>
          </a:prstGeom>
          <a:solidFill>
            <a:srgbClr val="D5EFFF"/>
          </a:solidFill>
          <a:ln w="25907">
            <a:solidFill>
              <a:srgbClr val="2085B9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741680">
              <a:lnSpc>
                <a:spcPct val="100000"/>
              </a:lnSpc>
              <a:spcBef>
                <a:spcPts val="1040"/>
              </a:spcBef>
            </a:pPr>
            <a:r>
              <a:rPr sz="2400" spc="-35" dirty="0">
                <a:latin typeface="Times New Roman"/>
                <a:cs typeface="Times New Roman"/>
              </a:rPr>
              <a:t>Холодний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3438" y="1857364"/>
            <a:ext cx="2807335" cy="669290"/>
          </a:xfrm>
          <a:prstGeom prst="rect">
            <a:avLst/>
          </a:prstGeom>
          <a:solidFill>
            <a:srgbClr val="F98A82"/>
          </a:solidFill>
          <a:ln w="25907">
            <a:solidFill>
              <a:srgbClr val="2085B9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948055">
              <a:lnSpc>
                <a:spcPct val="100000"/>
              </a:lnSpc>
              <a:spcBef>
                <a:spcPts val="1090"/>
              </a:spcBef>
            </a:pPr>
            <a:r>
              <a:rPr sz="2400" spc="-10" dirty="0">
                <a:latin typeface="Times New Roman"/>
                <a:cs typeface="Times New Roman"/>
              </a:rPr>
              <a:t>Гарячий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8728" y="2786058"/>
            <a:ext cx="2790444" cy="185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438" y="2786058"/>
            <a:ext cx="2786082" cy="182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4678" y="1285860"/>
            <a:ext cx="144780" cy="443865"/>
          </a:xfrm>
          <a:custGeom>
            <a:avLst/>
            <a:gdLst/>
            <a:ahLst/>
            <a:cxnLst/>
            <a:rect l="l" t="t" r="r" b="b"/>
            <a:pathLst>
              <a:path w="144779" h="443864">
                <a:moveTo>
                  <a:pt x="144779" y="371094"/>
                </a:moveTo>
                <a:lnTo>
                  <a:pt x="0" y="371094"/>
                </a:lnTo>
                <a:lnTo>
                  <a:pt x="72389" y="443484"/>
                </a:lnTo>
                <a:lnTo>
                  <a:pt x="144779" y="371094"/>
                </a:lnTo>
                <a:close/>
              </a:path>
              <a:path w="144779" h="443864">
                <a:moveTo>
                  <a:pt x="108585" y="0"/>
                </a:moveTo>
                <a:lnTo>
                  <a:pt x="36194" y="0"/>
                </a:lnTo>
                <a:lnTo>
                  <a:pt x="36194" y="371094"/>
                </a:lnTo>
                <a:lnTo>
                  <a:pt x="108585" y="371094"/>
                </a:lnTo>
                <a:lnTo>
                  <a:pt x="108585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4678" y="1285860"/>
            <a:ext cx="144780" cy="443865"/>
          </a:xfrm>
          <a:custGeom>
            <a:avLst/>
            <a:gdLst/>
            <a:ahLst/>
            <a:cxnLst/>
            <a:rect l="l" t="t" r="r" b="b"/>
            <a:pathLst>
              <a:path w="144779" h="443864">
                <a:moveTo>
                  <a:pt x="0" y="371094"/>
                </a:moveTo>
                <a:lnTo>
                  <a:pt x="36194" y="371094"/>
                </a:lnTo>
                <a:lnTo>
                  <a:pt x="36194" y="0"/>
                </a:lnTo>
                <a:lnTo>
                  <a:pt x="108585" y="0"/>
                </a:lnTo>
                <a:lnTo>
                  <a:pt x="108585" y="371094"/>
                </a:lnTo>
                <a:lnTo>
                  <a:pt x="144779" y="371094"/>
                </a:lnTo>
                <a:lnTo>
                  <a:pt x="72389" y="443484"/>
                </a:lnTo>
                <a:lnTo>
                  <a:pt x="0" y="371094"/>
                </a:lnTo>
                <a:close/>
              </a:path>
            </a:pathLst>
          </a:custGeom>
          <a:ln w="25907">
            <a:solidFill>
              <a:srgbClr val="208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2066" y="1214422"/>
            <a:ext cx="208787" cy="475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2910" y="5072074"/>
            <a:ext cx="76936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Для </a:t>
            </a:r>
            <a:r>
              <a:rPr sz="2000" dirty="0">
                <a:latin typeface="Times New Roman"/>
                <a:cs typeface="Times New Roman"/>
              </a:rPr>
              <a:t>підприємств </a:t>
            </a:r>
            <a:r>
              <a:rPr sz="2000" spc="-5" dirty="0">
                <a:latin typeface="Times New Roman"/>
                <a:cs typeface="Times New Roman"/>
              </a:rPr>
              <a:t>ресторанного </a:t>
            </a:r>
            <a:r>
              <a:rPr sz="2000" spc="-10" dirty="0">
                <a:latin typeface="Times New Roman"/>
                <a:cs typeface="Times New Roman"/>
              </a:rPr>
              <a:t>господарства, </a:t>
            </a:r>
            <a:r>
              <a:rPr sz="2000" dirty="0">
                <a:latin typeface="Times New Roman"/>
                <a:cs typeface="Times New Roman"/>
              </a:rPr>
              <a:t>які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10" dirty="0">
                <a:latin typeface="Times New Roman"/>
                <a:cs typeface="Times New Roman"/>
              </a:rPr>
              <a:t>мають </a:t>
            </a:r>
            <a:r>
              <a:rPr sz="2000" spc="-5" dirty="0">
                <a:latin typeface="Times New Roman"/>
                <a:cs typeface="Times New Roman"/>
              </a:rPr>
              <a:t>своєї  обідньої </a:t>
            </a:r>
            <a:r>
              <a:rPr sz="2000" dirty="0">
                <a:latin typeface="Times New Roman"/>
                <a:cs typeface="Times New Roman"/>
              </a:rPr>
              <a:t>зали </a:t>
            </a:r>
            <a:r>
              <a:rPr sz="2000" spc="-10" dirty="0">
                <a:latin typeface="Times New Roman"/>
                <a:cs typeface="Times New Roman"/>
              </a:rPr>
              <a:t>(заготівельні </a:t>
            </a:r>
            <a:r>
              <a:rPr sz="2000" spc="-5" dirty="0">
                <a:latin typeface="Times New Roman"/>
                <a:cs typeface="Times New Roman"/>
              </a:rPr>
              <a:t>підприємств), </a:t>
            </a:r>
            <a:r>
              <a:rPr sz="2000" spc="-10" dirty="0">
                <a:latin typeface="Times New Roman"/>
                <a:cs typeface="Times New Roman"/>
              </a:rPr>
              <a:t>організовується </a:t>
            </a:r>
            <a:r>
              <a:rPr sz="2000" b="1" i="1" spc="-10" dirty="0">
                <a:latin typeface="Times New Roman"/>
                <a:cs typeface="Times New Roman"/>
              </a:rPr>
              <a:t>кулінарний  </a:t>
            </a:r>
            <a:r>
              <a:rPr sz="2000" b="1" i="1" spc="-5" dirty="0">
                <a:latin typeface="Times New Roman"/>
                <a:cs typeface="Times New Roman"/>
              </a:rPr>
              <a:t>цех.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8200" y="5619394"/>
            <a:ext cx="6858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100"/>
              </a:spcBef>
            </a:pPr>
            <a:r>
              <a:rPr sz="2000" b="1" spc="-1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385698"/>
            <a:ext cx="4559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sz="2400" b="1" spc="-2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sz="2400" b="1" spc="-2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цеху</a:t>
            </a:r>
            <a:endParaRPr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8408" y="1845564"/>
            <a:ext cx="2433828" cy="208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7126" y="1071546"/>
            <a:ext cx="8786874" cy="60234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Призначення гарячого</a:t>
            </a:r>
            <a:r>
              <a:rPr sz="20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цеху:</a:t>
            </a:r>
            <a:endParaRPr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911225" indent="57785">
              <a:lnSpc>
                <a:spcPct val="100000"/>
              </a:lnSpc>
              <a:spcBef>
                <a:spcPts val="43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теплова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обробка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продуктів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напівфабрикатів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холодних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страв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закусок,  солодких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страв,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45415" indent="-132715" algn="just">
              <a:lnSpc>
                <a:spcPct val="100000"/>
              </a:lnSpc>
              <a:spcBef>
                <a:spcPts val="434"/>
              </a:spcBef>
              <a:buChar char="-"/>
              <a:tabLst>
                <a:tab pos="14605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варіння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бульйонів,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68580" algn="just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супів,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45415" indent="-132715" algn="just">
              <a:lnSpc>
                <a:spcPct val="100000"/>
              </a:lnSpc>
              <a:spcBef>
                <a:spcPts val="430"/>
              </a:spcBef>
              <a:buChar char="-"/>
              <a:tabLst>
                <a:tab pos="146050" algn="l"/>
              </a:tabLst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соусів,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45415" indent="-132715" algn="just">
              <a:lnSpc>
                <a:spcPct val="100000"/>
              </a:lnSpc>
              <a:spcBef>
                <a:spcPts val="430"/>
              </a:spcBef>
              <a:buChar char="-"/>
              <a:tabLst>
                <a:tab pos="14605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гарнірів,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45415" indent="-132715" algn="just">
              <a:lnSpc>
                <a:spcPct val="100000"/>
              </a:lnSpc>
              <a:spcBef>
                <a:spcPts val="434"/>
              </a:spcBef>
              <a:buChar char="-"/>
              <a:tabLst>
                <a:tab pos="146050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закусок,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03200" indent="-190500" algn="just">
              <a:lnSpc>
                <a:spcPct val="100000"/>
              </a:lnSpc>
              <a:spcBef>
                <a:spcPts val="430"/>
              </a:spcBef>
              <a:buChar char="-"/>
              <a:tabLst>
                <a:tab pos="20383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страв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Char char="-"/>
              <a:tabLst>
                <a:tab pos="24193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напоїв.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2700" marR="908685" algn="just">
              <a:lnSpc>
                <a:spcPct val="1000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Виробнича програма 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гарячого 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цеху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погодинна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виробництва  напівфабрикатів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готових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страв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зазначенням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їх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5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sz="2000" spc="-45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spc="-4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908685" algn="just">
              <a:lnSpc>
                <a:spcPct val="100000"/>
              </a:lnSpc>
              <a:spcBef>
                <a:spcPts val="434"/>
              </a:spcBef>
            </a:pPr>
            <a:endParaRPr lang="uk-UA" sz="900" spc="-4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908685" algn="just">
              <a:spcBef>
                <a:spcPts val="434"/>
              </a:spcBef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кондитерського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цеху,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випічку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кондитерських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холодного цеху.</a:t>
            </a:r>
          </a:p>
          <a:p>
            <a:pPr marL="12700" marR="908685">
              <a:lnSpc>
                <a:spcPct val="100000"/>
              </a:lnSpc>
              <a:spcBef>
                <a:spcPts val="434"/>
              </a:spcBef>
            </a:pP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35785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заготівельних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заготівельних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роздавальною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входить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холодного цеху.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посуду.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допускати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кухонного посуду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такому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роздавальні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плитою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порціонних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мармитами.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роздавальних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готовою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підйомниками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підіймальних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Розмір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25-50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кафе на 25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нарізка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75-100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кафе на 50-100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нарізка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холодному цеху.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25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холодна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нарізка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50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холодна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75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закусочних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напівфабрикатах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нарізка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холодному цеху.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H:\Плита-электрическая-LOTUS-PCQ-74ET-двухконфорочная-без-жарочного-шкафа-серия-70..jpg"/>
          <p:cNvPicPr>
            <a:picLocks noChangeAspect="1" noChangeArrowheads="1"/>
          </p:cNvPicPr>
          <p:nvPr/>
        </p:nvPicPr>
        <p:blipFill>
          <a:blip r:embed="rId2"/>
          <a:srcRect b="2258"/>
          <a:stretch>
            <a:fillRect/>
          </a:stretch>
        </p:blipFill>
        <p:spPr bwMode="auto">
          <a:xfrm>
            <a:off x="1142976" y="2857496"/>
            <a:ext cx="7124720" cy="37850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31432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оснащуються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технологічними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лініями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других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соусів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гарнірів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розмішують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паралельними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лініями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цеху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теплове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по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боки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обладнують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обладнаній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обробляють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перших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для других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соусів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гарнірів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жарочні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шафи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електричні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сковорідки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фритюрниці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холодильні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шафи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столи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стелажі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1590</Words>
  <Application>Microsoft Office PowerPoint</Application>
  <PresentationFormat>Экран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Тема 4.4. ОРГАНІЗАЦІЯ ВИРОБНИЦТВА В ДОГОТІВЕЛЬНИХ ЦЕХАХ ПІДПРИЄМСТВ РЕСТОРАННОГО ГОСПОДАРСТВА </vt:lpstr>
      <vt:lpstr>План</vt:lpstr>
      <vt:lpstr>1. Загальні принципи організації роботи доготівельних цехів закладів ресторанного господарства</vt:lpstr>
      <vt:lpstr>Рис. 1. Розміщення обладнання в доготівельному цеху: 1, 2- холодильні шафи; 3- механічна м'ясорубка; 4- розпушувачі; 5 - машина для різання овочів; 6 - виробничий стіл; 7,8 - мийні ванни. </vt:lpstr>
      <vt:lpstr>Презентация PowerPoint</vt:lpstr>
      <vt:lpstr>2. Організація роботи гарячого цеху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роботи гарячого цеху залежить від режиму роботи закладу, форми  обслуговування , завантаження обідньої зали.</vt:lpstr>
      <vt:lpstr>Презентация PowerPoint</vt:lpstr>
      <vt:lpstr>Об'єм котла для приготування першої страви з розрахунку двогодинної потреби можна визначити за формулою:</vt:lpstr>
      <vt:lpstr>Об'єм коштів для приготування бульйонів розраховується на загальну потребу перших страв, виготовлених на цьому бульйоні протягом дня.  Кількість бульйону визначається за формулою:</vt:lpstr>
      <vt:lpstr>Презентация PowerPoint</vt:lpstr>
      <vt:lpstr>Презентация PowerPoint</vt:lpstr>
      <vt:lpstr>Рис. 2. Розміщення обладнання в гарячому цеху</vt:lpstr>
      <vt:lpstr>Супове відділення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4.4. ОРГАНІЗАЦІЯ ВИРОБНИЦТВА В ДОГОТІВЕЛЬНИХ ЦЕХАХ ПІДПРИЄМСТВ РЕСТОРАННОГО ГОСПОДАРСТВА </dc:title>
  <cp:lastModifiedBy>Олег</cp:lastModifiedBy>
  <cp:revision>53</cp:revision>
  <dcterms:modified xsi:type="dcterms:W3CDTF">2020-05-01T10:05:16Z</dcterms:modified>
</cp:coreProperties>
</file>