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4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4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0909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5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36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2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3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3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1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3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2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1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9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7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2348BFB-E65C-492A-BF1D-C1DBAD07DFDB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75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habrahabr.ru/company/intel/blog/205524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bberhose_(file_system)" TargetMode="External"/><Relationship Id="rId2" Type="http://schemas.openxmlformats.org/officeDocument/2006/relationships/hyperlink" Target="http://www.netlore.ru/rarjpe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ru.wikipedia.org/wiki/&#1056;&#1077;&#1096;&#1077;&#1090;&#1082;&#1072;_&#1050;&#1072;&#1088;&#1076;&#1072;&#1085;&#1086;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SS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955" y="1447800"/>
            <a:ext cx="10163078" cy="3329581"/>
          </a:xfrm>
        </p:spPr>
        <p:txBody>
          <a:bodyPr/>
          <a:lstStyle/>
          <a:p>
            <a:pPr algn="ctr"/>
            <a:r>
              <a:rPr lang="ru-RU" altLang="ru-RU" sz="5400" b="1" dirty="0" err="1" smtClean="0"/>
              <a:t>Лекція</a:t>
            </a:r>
            <a:r>
              <a:rPr lang="ru-RU" altLang="ru-RU" sz="5400" b="1" dirty="0" smtClean="0"/>
              <a:t> 9</a:t>
            </a:r>
            <a:br>
              <a:rPr lang="ru-RU" altLang="ru-RU" sz="5400" b="1" dirty="0" smtClean="0"/>
            </a:br>
            <a:r>
              <a:rPr lang="ru-RU" altLang="ru-RU" sz="5400" b="1" dirty="0" smtClean="0"/>
              <a:t/>
            </a:r>
            <a:br>
              <a:rPr lang="ru-RU" altLang="ru-RU" sz="5400" b="1" dirty="0" smtClean="0"/>
            </a:br>
            <a:r>
              <a:rPr lang="ru-RU" altLang="ru-RU" sz="5400" b="1" dirty="0" err="1" smtClean="0"/>
              <a:t>Практичні</a:t>
            </a:r>
            <a:r>
              <a:rPr lang="ru-RU" altLang="ru-RU" sz="5400" b="1" dirty="0" smtClean="0"/>
              <a:t> </a:t>
            </a:r>
            <a:r>
              <a:rPr lang="ru-RU" altLang="ru-RU" sz="5400" b="1" dirty="0" err="1" smtClean="0"/>
              <a:t>аспекти</a:t>
            </a:r>
            <a:r>
              <a:rPr lang="ru-RU" altLang="ru-RU" sz="5400" b="1" dirty="0" smtClean="0"/>
              <a:t> </a:t>
            </a:r>
            <a:r>
              <a:rPr lang="ru-RU" altLang="ru-RU" sz="5400" b="1" dirty="0" err="1" smtClean="0"/>
              <a:t>криптографії</a:t>
            </a:r>
            <a:endParaRPr lang="ru-RU" alt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7592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E8BE-D486-4A12-8C59-8BC50886502D}" type="slidenum">
              <a:rPr lang="ru-RU" altLang="ru-RU"/>
              <a:pPr/>
              <a:t>10</a:t>
            </a:fld>
            <a:endParaRPr lang="ru-RU" altLang="ru-RU"/>
          </a:p>
        </p:txBody>
      </p:sp>
      <p:pic>
        <p:nvPicPr>
          <p:cNvPr id="126981" name="Picture 5" descr="Tor circuit step t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76251"/>
            <a:ext cx="903605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14B6-E0A9-4690-AAD3-E8923433E677}" type="slidenum">
              <a:rPr lang="ru-RU" altLang="ru-RU"/>
              <a:pPr/>
              <a:t>11</a:t>
            </a:fld>
            <a:endParaRPr lang="ru-RU" altLang="ru-RU"/>
          </a:p>
        </p:txBody>
      </p:sp>
      <p:pic>
        <p:nvPicPr>
          <p:cNvPr id="128005" name="Picture 5" descr="Tor circuit step th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04813"/>
            <a:ext cx="9069388" cy="57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TOR </a:t>
            </a:r>
            <a:r>
              <a:rPr lang="en-US" altLang="ru-RU" sz="3200"/>
              <a:t>(</a:t>
            </a:r>
            <a:r>
              <a:rPr lang="ru-RU" altLang="ru-RU" sz="3200" i="1"/>
              <a:t>The Onion Router</a:t>
            </a:r>
            <a:r>
              <a:rPr lang="en-US" altLang="ru-RU" sz="3200"/>
              <a:t>)</a:t>
            </a:r>
            <a:endParaRPr lang="ru-RU" altLang="ru-RU" sz="3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CC10-3E11-4353-AC31-3ADBA8B05F3F}" type="slidenum">
              <a:rPr lang="ru-RU" altLang="ru-RU"/>
              <a:pPr/>
              <a:t>12</a:t>
            </a:fld>
            <a:endParaRPr lang="ru-RU" altLang="ru-RU"/>
          </a:p>
        </p:txBody>
      </p:sp>
      <p:pic>
        <p:nvPicPr>
          <p:cNvPr id="124935" name="Picture 7" descr="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239964"/>
            <a:ext cx="795972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7450" y="116816"/>
            <a:ext cx="9404723" cy="1400530"/>
          </a:xfrm>
        </p:spPr>
        <p:txBody>
          <a:bodyPr/>
          <a:lstStyle/>
          <a:p>
            <a:r>
              <a:rPr lang="uk-UA" dirty="0"/>
              <a:t>Електронний цифровий підпис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7951" y="1063416"/>
            <a:ext cx="11821886" cy="556131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 err="1" smtClean="0"/>
              <a:t>Призначення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uk-UA" sz="2400" dirty="0"/>
              <a:t>Контроль цілісності переданого документа: при </a:t>
            </a:r>
            <a:r>
              <a:rPr lang="uk-UA" sz="2400" dirty="0" smtClean="0"/>
              <a:t>будь-якій випадковій </a:t>
            </a:r>
            <a:r>
              <a:rPr lang="uk-UA" sz="2400" dirty="0"/>
              <a:t>або </a:t>
            </a:r>
            <a:r>
              <a:rPr lang="uk-UA" sz="2400" dirty="0" smtClean="0"/>
              <a:t>навмисній </a:t>
            </a:r>
            <a:r>
              <a:rPr lang="uk-UA" sz="2400" dirty="0"/>
              <a:t>зміні </a:t>
            </a:r>
            <a:r>
              <a:rPr lang="uk-UA" sz="2400" dirty="0" smtClean="0"/>
              <a:t>в документі </a:t>
            </a:r>
            <a:r>
              <a:rPr lang="uk-UA" sz="2400" dirty="0"/>
              <a:t>підпис стане недійсним, тому що </a:t>
            </a:r>
            <a:r>
              <a:rPr lang="uk-UA" sz="2400" dirty="0" smtClean="0"/>
              <a:t>обчислений він </a:t>
            </a:r>
            <a:r>
              <a:rPr lang="uk-UA" sz="2400" dirty="0"/>
              <a:t>на підставі вихідного стану документа і відповідає лише </a:t>
            </a:r>
            <a:r>
              <a:rPr lang="uk-UA" sz="2400" dirty="0" smtClean="0"/>
              <a:t>йому.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Захист </a:t>
            </a:r>
            <a:r>
              <a:rPr lang="uk-UA" sz="2400" dirty="0"/>
              <a:t>від змін (підроблення) документа: гарантія виявлення підробки при контролі цілісності </a:t>
            </a:r>
            <a:r>
              <a:rPr lang="uk-UA" sz="2400" dirty="0" smtClean="0"/>
              <a:t>робить </a:t>
            </a:r>
            <a:r>
              <a:rPr lang="uk-UA" sz="2400" dirty="0"/>
              <a:t>підроблення недоцільним в більшості </a:t>
            </a:r>
            <a:r>
              <a:rPr lang="uk-UA" sz="2400" dirty="0" smtClean="0"/>
              <a:t>випадків.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Неможливість </a:t>
            </a:r>
            <a:r>
              <a:rPr lang="uk-UA" sz="2400" dirty="0"/>
              <a:t>відмови від авторства. Так як створити коректну підпис можна, лише знаючи закритий ключ, а він повинен бути відомий тільки власнику, то власник не може відмовитися від свого підпису під </a:t>
            </a:r>
            <a:r>
              <a:rPr lang="uk-UA" sz="2400" dirty="0" smtClean="0"/>
              <a:t>документом.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Доказове </a:t>
            </a:r>
            <a:r>
              <a:rPr lang="uk-UA" sz="2400" dirty="0"/>
              <a:t>підтвердження авторства документа: Так як створити коректну підпис можна, лише знаючи закритий ключ, а він повинен бути відомий тільки власнику, то власник пари ключів може довести своє авторство підпису під документом.</a:t>
            </a:r>
            <a:endParaRPr lang="ru-RU" altLang="ru-RU" sz="2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0BFA-C3EF-4A45-9C62-46CF5D61D2CF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2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3294" y="1315617"/>
            <a:ext cx="11047445" cy="507300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400" b="1" dirty="0" err="1" smtClean="0"/>
              <a:t>Імітозахист</a:t>
            </a:r>
            <a:r>
              <a:rPr lang="uk-UA" sz="2400" dirty="0" smtClean="0"/>
              <a:t> </a:t>
            </a:r>
            <a:r>
              <a:rPr lang="uk-UA" sz="2400" dirty="0"/>
              <a:t>- захист від нав'язування хибної інформації. </a:t>
            </a:r>
            <a:r>
              <a:rPr lang="uk-UA" sz="2400" dirty="0" err="1" smtClean="0"/>
              <a:t>Імітозахист</a:t>
            </a:r>
            <a:r>
              <a:rPr lang="uk-UA" sz="2400" dirty="0" smtClean="0"/>
              <a:t> </a:t>
            </a:r>
            <a:r>
              <a:rPr lang="uk-UA" sz="2400" dirty="0"/>
              <a:t>досягається зазвичай за рахунок включення в пакет переданих даних </a:t>
            </a:r>
            <a:r>
              <a:rPr lang="uk-UA" sz="2400" dirty="0" err="1" smtClean="0"/>
              <a:t>імітовставки</a:t>
            </a:r>
            <a:r>
              <a:rPr lang="uk-UA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uk-UA" sz="2400" b="1" dirty="0" err="1" smtClean="0"/>
              <a:t>імітовставка</a:t>
            </a:r>
            <a:r>
              <a:rPr lang="uk-UA" sz="2400" dirty="0" smtClean="0"/>
              <a:t> </a:t>
            </a:r>
            <a:r>
              <a:rPr lang="uk-UA" sz="2400" dirty="0"/>
              <a:t>- блок інформації, який застосовується для </a:t>
            </a:r>
            <a:r>
              <a:rPr lang="uk-UA" sz="2400" dirty="0" err="1" smtClean="0"/>
              <a:t>імітозахисту</a:t>
            </a:r>
            <a:r>
              <a:rPr lang="uk-UA" sz="2400" dirty="0" smtClean="0"/>
              <a:t>, </a:t>
            </a:r>
            <a:r>
              <a:rPr lang="uk-UA" sz="2400" dirty="0"/>
              <a:t>що залежить від ключа і даних</a:t>
            </a:r>
            <a:r>
              <a:rPr lang="uk-UA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uk-UA" sz="2400" b="1" dirty="0" smtClean="0"/>
              <a:t>Електронний </a:t>
            </a:r>
            <a:r>
              <a:rPr lang="uk-UA" sz="2400" b="1" dirty="0"/>
              <a:t>цифровий підпис</a:t>
            </a:r>
            <a:r>
              <a:rPr lang="uk-UA" sz="2400" dirty="0"/>
              <a:t>, або електронний підпис - асиметрична </a:t>
            </a:r>
            <a:r>
              <a:rPr lang="uk-UA" sz="2400" dirty="0" err="1" smtClean="0"/>
              <a:t>імітовставка</a:t>
            </a:r>
            <a:r>
              <a:rPr lang="uk-UA" sz="2400" dirty="0" smtClean="0"/>
              <a:t> </a:t>
            </a:r>
            <a:r>
              <a:rPr lang="uk-UA" sz="2400" dirty="0"/>
              <a:t>(ключ захисту відрізняється від ключа перевірки). Іншими словами, така </a:t>
            </a:r>
            <a:r>
              <a:rPr lang="uk-UA" sz="2400" dirty="0" err="1" smtClean="0"/>
              <a:t>імітовставка</a:t>
            </a:r>
            <a:r>
              <a:rPr lang="uk-UA" sz="2400" dirty="0"/>
              <a:t>, яку перевіряючий не може </a:t>
            </a:r>
            <a:r>
              <a:rPr lang="uk-UA" sz="2400" dirty="0" smtClean="0"/>
              <a:t>підробити.</a:t>
            </a:r>
          </a:p>
          <a:p>
            <a:pPr>
              <a:lnSpc>
                <a:spcPct val="80000"/>
              </a:lnSpc>
            </a:pPr>
            <a:r>
              <a:rPr lang="uk-UA" sz="2400" b="1" dirty="0" smtClean="0"/>
              <a:t>Центр </a:t>
            </a:r>
            <a:r>
              <a:rPr lang="uk-UA" sz="2400" b="1" dirty="0"/>
              <a:t>сертифікації </a:t>
            </a:r>
            <a:r>
              <a:rPr lang="uk-UA" sz="2400" dirty="0"/>
              <a:t>- сторона, чия чесність незаперечна, а відкритий ключ широко відомий. Електронний підпис центру сертифікації підтверджує справжність відкритого </a:t>
            </a:r>
            <a:r>
              <a:rPr lang="uk-UA" sz="2400" dirty="0" smtClean="0"/>
              <a:t>ключа.</a:t>
            </a:r>
          </a:p>
          <a:p>
            <a:pPr>
              <a:lnSpc>
                <a:spcPct val="80000"/>
              </a:lnSpc>
            </a:pPr>
            <a:r>
              <a:rPr lang="uk-UA" sz="2400" b="1" dirty="0" smtClean="0"/>
              <a:t>Хеш-функція</a:t>
            </a:r>
            <a:r>
              <a:rPr lang="uk-UA" sz="2400" dirty="0" smtClean="0"/>
              <a:t> </a:t>
            </a:r>
            <a:r>
              <a:rPr lang="uk-UA" sz="2400" dirty="0"/>
              <a:t>- функція, яка перетворює повідомлення довільної довжини в число ( «згортку») фіксованої довжини.</a:t>
            </a:r>
            <a:endParaRPr lang="ru-RU" altLang="ru-RU" sz="23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DF99-25D9-43B3-BE9D-63CE1493697D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64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949B-5356-4DE3-A18C-875D4C5C154E}" type="slidenum">
              <a:rPr lang="ru-RU" altLang="ru-RU"/>
              <a:pPr/>
              <a:t>15</a:t>
            </a:fld>
            <a:endParaRPr lang="ru-RU" altLang="ru-RU"/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188913"/>
            <a:ext cx="8281987" cy="64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3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4906963" cy="736600"/>
          </a:xfrm>
        </p:spPr>
        <p:txBody>
          <a:bodyPr/>
          <a:lstStyle/>
          <a:p>
            <a:r>
              <a:rPr lang="ru-RU" altLang="ru-RU" sz="4000" dirty="0" err="1" smtClean="0"/>
              <a:t>Біткойни</a:t>
            </a:r>
            <a:endParaRPr lang="ru-RU" altLang="ru-RU" sz="4000" dirty="0"/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74825" y="1268413"/>
            <a:ext cx="8007350" cy="52562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 err="1"/>
              <a:t>Сатоши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Накамото</a:t>
            </a:r>
            <a:r>
              <a:rPr lang="ru-RU" altLang="ru-RU" sz="2400" dirty="0"/>
              <a:t>, 2008 г.</a:t>
            </a:r>
          </a:p>
          <a:p>
            <a:pPr>
              <a:lnSpc>
                <a:spcPct val="90000"/>
              </a:lnSpc>
            </a:pPr>
            <a:endParaRPr lang="ru-RU" altLang="ru-RU" sz="2400" dirty="0"/>
          </a:p>
          <a:p>
            <a:pPr>
              <a:lnSpc>
                <a:spcPct val="90000"/>
              </a:lnSpc>
            </a:pPr>
            <a:r>
              <a:rPr lang="ru-RU" altLang="ru-RU" sz="2400" dirty="0" err="1"/>
              <a:t>Биткойн</a:t>
            </a:r>
            <a:endParaRPr lang="ru-RU" altLang="ru-RU" sz="2400" dirty="0"/>
          </a:p>
          <a:p>
            <a:pPr lvl="1">
              <a:lnSpc>
                <a:spcPct val="90000"/>
              </a:lnSpc>
            </a:pPr>
            <a:r>
              <a:rPr lang="ru-RU" altLang="ru-RU" sz="2000" dirty="0" err="1"/>
              <a:t>сатоши</a:t>
            </a:r>
            <a:endParaRPr lang="ru-RU" altLang="ru-RU" sz="2000" dirty="0"/>
          </a:p>
          <a:p>
            <a:pPr lvl="1">
              <a:lnSpc>
                <a:spcPct val="90000"/>
              </a:lnSpc>
            </a:pPr>
            <a:r>
              <a:rPr lang="ru-RU" altLang="ru-RU" sz="2000" dirty="0"/>
              <a:t>1 </a:t>
            </a:r>
            <a:r>
              <a:rPr lang="ru-RU" altLang="ru-RU" sz="2000" dirty="0" err="1"/>
              <a:t>сатоши</a:t>
            </a:r>
            <a:r>
              <a:rPr lang="ru-RU" altLang="ru-RU" sz="2000" dirty="0"/>
              <a:t> = 0.00000001 BTC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/>
              <a:t>блокчейн</a:t>
            </a:r>
            <a:r>
              <a:rPr lang="ru-RU" altLang="ru-RU" sz="2400" dirty="0"/>
              <a:t> (</a:t>
            </a:r>
            <a:r>
              <a:rPr lang="ru-RU" altLang="ru-RU" sz="2400" dirty="0" err="1"/>
              <a:t>blockchain</a:t>
            </a:r>
            <a:r>
              <a:rPr lang="ru-RU" altLang="ru-RU" sz="2400" dirty="0"/>
              <a:t>)  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/>
              <a:t>гаманець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(</a:t>
            </a:r>
            <a:r>
              <a:rPr lang="ru-RU" altLang="ru-RU" sz="2400" dirty="0" err="1"/>
              <a:t>wallet</a:t>
            </a:r>
            <a:r>
              <a:rPr lang="ru-RU" altLang="ru-RU" sz="2400" dirty="0"/>
              <a:t>)  </a:t>
            </a:r>
          </a:p>
          <a:p>
            <a:pPr lvl="1">
              <a:lnSpc>
                <a:spcPct val="90000"/>
              </a:lnSpc>
            </a:pPr>
            <a:r>
              <a:rPr lang="ru-RU" altLang="ru-RU" sz="2000" dirty="0" smtClean="0"/>
              <a:t>адреса</a:t>
            </a:r>
            <a:r>
              <a:rPr lang="ru-RU" altLang="ru-RU" sz="2000" dirty="0"/>
              <a:t>  </a:t>
            </a:r>
          </a:p>
          <a:p>
            <a:pPr lvl="2">
              <a:lnSpc>
                <a:spcPct val="90000"/>
              </a:lnSpc>
            </a:pPr>
            <a:r>
              <a:rPr lang="ru-RU" altLang="ru-RU" sz="1800" dirty="0"/>
              <a:t>1Jhbck6ziWRmQBp67GVDgLSJ9eFF5xNXgB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/>
              <a:t>Підтвердження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транзакції</a:t>
            </a:r>
            <a:r>
              <a:rPr lang="ru-RU" altLang="ru-RU" sz="2400" dirty="0" smtClean="0"/>
              <a:t>(</a:t>
            </a:r>
            <a:r>
              <a:rPr lang="ru-RU" altLang="ru-RU" sz="2400" dirty="0" err="1" smtClean="0"/>
              <a:t>confirmation</a:t>
            </a:r>
            <a:r>
              <a:rPr lang="ru-RU" altLang="ru-RU" sz="2400" dirty="0"/>
              <a:t>) 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/>
              <a:t>винагорода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за </a:t>
            </a:r>
            <a:r>
              <a:rPr lang="ru-RU" altLang="ru-RU" sz="2400" dirty="0" err="1" smtClean="0"/>
              <a:t>транзакцію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(</a:t>
            </a:r>
            <a:r>
              <a:rPr lang="ru-RU" altLang="ru-RU" sz="2400" dirty="0" err="1"/>
              <a:t>transaction</a:t>
            </a:r>
            <a:r>
              <a:rPr lang="ru-RU" altLang="ru-RU" sz="2400" dirty="0"/>
              <a:t> </a:t>
            </a:r>
            <a:r>
              <a:rPr lang="ru-RU" altLang="ru-RU" sz="2400" dirty="0" err="1"/>
              <a:t>fee</a:t>
            </a:r>
            <a:r>
              <a:rPr lang="ru-RU" altLang="ru-RU" sz="2400" dirty="0"/>
              <a:t>) 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/>
              <a:t>майнінг</a:t>
            </a:r>
            <a:r>
              <a:rPr lang="ru-RU" altLang="ru-RU" sz="2400" dirty="0"/>
              <a:t>  </a:t>
            </a:r>
          </a:p>
          <a:p>
            <a:pPr lvl="1">
              <a:lnSpc>
                <a:spcPct val="90000"/>
              </a:lnSpc>
            </a:pPr>
            <a:r>
              <a:rPr lang="ru-RU" altLang="ru-RU" sz="2000" dirty="0" err="1" smtClean="0"/>
              <a:t>Складність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майнінга</a:t>
            </a:r>
            <a:r>
              <a:rPr lang="ru-RU" altLang="ru-RU" sz="2000" dirty="0" smtClean="0"/>
              <a:t> (</a:t>
            </a:r>
            <a:r>
              <a:rPr lang="ru-RU" altLang="ru-RU" sz="2000" dirty="0" err="1" smtClean="0"/>
              <a:t>mining</a:t>
            </a:r>
            <a:r>
              <a:rPr lang="ru-RU" altLang="ru-RU" sz="2000" dirty="0" smtClean="0"/>
              <a:t> </a:t>
            </a:r>
            <a:r>
              <a:rPr lang="ru-RU" altLang="ru-RU" sz="2000" dirty="0" err="1"/>
              <a:t>difficulty</a:t>
            </a:r>
            <a:r>
              <a:rPr lang="ru-RU" altLang="ru-RU" sz="2000" dirty="0"/>
              <a:t>) </a:t>
            </a:r>
          </a:p>
          <a:p>
            <a:pPr lvl="1">
              <a:lnSpc>
                <a:spcPct val="90000"/>
              </a:lnSpc>
            </a:pPr>
            <a:r>
              <a:rPr lang="ru-RU" altLang="ru-RU" sz="2000" dirty="0" err="1" smtClean="0"/>
              <a:t>хешрейт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(</a:t>
            </a:r>
            <a:r>
              <a:rPr lang="ru-RU" altLang="ru-RU" sz="2000" dirty="0" err="1"/>
              <a:t>hash</a:t>
            </a:r>
            <a:r>
              <a:rPr lang="ru-RU" altLang="ru-RU" sz="2000" dirty="0"/>
              <a:t> </a:t>
            </a:r>
            <a:r>
              <a:rPr lang="ru-RU" altLang="ru-RU" sz="2000" dirty="0" err="1"/>
              <a:t>rate</a:t>
            </a:r>
            <a:r>
              <a:rPr lang="ru-RU" altLang="ru-RU" sz="2000" dirty="0"/>
              <a:t>) </a:t>
            </a:r>
          </a:p>
          <a:p>
            <a:pPr>
              <a:lnSpc>
                <a:spcPct val="90000"/>
              </a:lnSpc>
            </a:pPr>
            <a:endParaRPr lang="ru-RU" alt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6415-D0CC-4648-BD9D-05C98C27CFE1}" type="slidenum">
              <a:rPr lang="ru-RU" altLang="ru-RU"/>
              <a:pPr/>
              <a:t>16</a:t>
            </a:fld>
            <a:endParaRPr lang="ru-RU" altLang="ru-RU"/>
          </a:p>
        </p:txBody>
      </p:sp>
      <p:pic>
        <p:nvPicPr>
          <p:cNvPr id="100359" name="Picture 7" descr="Bitcoin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44463"/>
            <a:ext cx="3790950" cy="2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Rectangle 9"/>
          <p:cNvSpPr>
            <a:spLocks noGrp="1" noRot="1" noChangeArrowheads="1"/>
          </p:cNvSpPr>
          <p:nvPr>
            <p:ph idx="1"/>
          </p:nvPr>
        </p:nvSpPr>
        <p:spPr>
          <a:xfrm>
            <a:off x="6311900" y="5516563"/>
            <a:ext cx="3841750" cy="938212"/>
          </a:xfrm>
        </p:spPr>
        <p:txBody>
          <a:bodyPr>
            <a:normAutofit lnSpcReduction="10000"/>
          </a:bodyPr>
          <a:lstStyle/>
          <a:p>
            <a:r>
              <a:rPr lang="ru-RU" altLang="ru-RU" sz="2800">
                <a:hlinkClick r:id="rId2"/>
              </a:rPr>
              <a:t>Майнинг биткойнов</a:t>
            </a:r>
            <a:endParaRPr lang="ru-RU" altLang="ru-RU" sz="280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0775-1897-4429-AB07-F1C06C5D7159}" type="slidenum">
              <a:rPr lang="ru-RU" altLang="ru-RU"/>
              <a:pPr/>
              <a:t>17</a:t>
            </a:fld>
            <a:endParaRPr lang="ru-RU" altLang="ru-RU"/>
          </a:p>
        </p:txBody>
      </p:sp>
      <p:pic>
        <p:nvPicPr>
          <p:cNvPr id="122886" name="Picture 6" descr="&amp;Fcy;&amp;acy;&amp;jcy;&amp;lcy;:Bitcoin ferm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39700"/>
            <a:ext cx="8705850" cy="65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592138"/>
          </a:xfrm>
        </p:spPr>
        <p:txBody>
          <a:bodyPr>
            <a:normAutofit fontScale="90000"/>
          </a:bodyPr>
          <a:lstStyle/>
          <a:p>
            <a:r>
              <a:rPr lang="ru-RU" altLang="ru-RU" sz="4000" dirty="0" err="1" smtClean="0"/>
              <a:t>Біткойни</a:t>
            </a:r>
            <a:endParaRPr lang="ru-RU" altLang="ru-RU" sz="4000" dirty="0"/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362200" y="908051"/>
            <a:ext cx="8007350" cy="56165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dirty="0"/>
              <a:t>Плюсы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Немає інфляції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Анонімність </a:t>
            </a:r>
            <a:r>
              <a:rPr lang="uk-UA" sz="2400" dirty="0"/>
              <a:t>і </a:t>
            </a:r>
            <a:r>
              <a:rPr lang="uk-UA" sz="2400" dirty="0" err="1" smtClean="0"/>
              <a:t>приватність</a:t>
            </a:r>
            <a:endParaRPr lang="uk-UA" sz="2400" dirty="0" smtClean="0"/>
          </a:p>
          <a:p>
            <a:pPr>
              <a:lnSpc>
                <a:spcPct val="80000"/>
              </a:lnSpc>
            </a:pPr>
            <a:r>
              <a:rPr lang="uk-UA" sz="2400" dirty="0" err="1" smtClean="0"/>
              <a:t>Децентралізованість</a:t>
            </a:r>
            <a:endParaRPr lang="uk-UA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Висока швидкість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публічність пересування</a:t>
            </a:r>
          </a:p>
          <a:p>
            <a:pPr>
              <a:lnSpc>
                <a:spcPct val="80000"/>
              </a:lnSpc>
            </a:pPr>
            <a:r>
              <a:rPr lang="uk-UA" sz="2400" dirty="0" err="1" smtClean="0"/>
              <a:t>Теперь</a:t>
            </a:r>
            <a:r>
              <a:rPr lang="uk-UA" sz="2400" dirty="0" smtClean="0"/>
              <a:t> </a:t>
            </a:r>
            <a:r>
              <a:rPr lang="uk-UA" sz="2400" dirty="0"/>
              <a:t>не потрібна </a:t>
            </a:r>
            <a:r>
              <a:rPr lang="uk-UA" sz="2400" dirty="0" smtClean="0"/>
              <a:t>реєстрація</a:t>
            </a:r>
          </a:p>
          <a:p>
            <a:pPr>
              <a:lnSpc>
                <a:spcPct val="80000"/>
              </a:lnSpc>
            </a:pPr>
            <a:r>
              <a:rPr lang="uk-UA" sz="2400" dirty="0" err="1" smtClean="0"/>
              <a:t>надмалі</a:t>
            </a:r>
            <a:r>
              <a:rPr lang="uk-UA" sz="2400" dirty="0" smtClean="0"/>
              <a:t> транзакції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Вимагає </a:t>
            </a:r>
            <a:r>
              <a:rPr lang="uk-UA" sz="2400" dirty="0"/>
              <a:t>тільки наявності Мережі</a:t>
            </a:r>
            <a:endParaRPr lang="ru-RU" altLang="ru-RU" sz="22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dirty="0" err="1" smtClean="0"/>
              <a:t>Мінуси</a:t>
            </a:r>
            <a:endParaRPr lang="ru-RU" altLang="ru-RU" sz="2200" dirty="0"/>
          </a:p>
          <a:p>
            <a:pPr>
              <a:lnSpc>
                <a:spcPct val="80000"/>
              </a:lnSpc>
            </a:pPr>
            <a:r>
              <a:rPr lang="uk-UA" sz="2400" dirty="0"/>
              <a:t>легко </a:t>
            </a:r>
            <a:r>
              <a:rPr lang="uk-UA" sz="2400" dirty="0" smtClean="0"/>
              <a:t>втратити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потенційна уразливість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нестабільний курс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Великий </a:t>
            </a:r>
            <a:r>
              <a:rPr lang="uk-UA" sz="2400" dirty="0"/>
              <a:t>розмір бази </a:t>
            </a:r>
            <a:r>
              <a:rPr lang="uk-UA" sz="2400" dirty="0" smtClean="0"/>
              <a:t>транзакцій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Потенційна </a:t>
            </a:r>
            <a:r>
              <a:rPr lang="uk-UA" sz="2400" dirty="0"/>
              <a:t>нелегальність ІРЛ</a:t>
            </a:r>
            <a:endParaRPr lang="ru-RU" altLang="ru-RU" sz="22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BACA-9E34-41FD-A7D2-41BB3698143D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6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Стеганографія</a:t>
            </a:r>
            <a:endParaRPr lang="ru-RU" altLang="ru-RU" dirty="0"/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err="1">
                <a:hlinkClick r:id="rId2"/>
              </a:rPr>
              <a:t>RarJpeg</a:t>
            </a:r>
            <a:endParaRPr lang="en-US" altLang="ru-RU" dirty="0"/>
          </a:p>
          <a:p>
            <a:r>
              <a:rPr lang="en-US" altLang="ru-RU" dirty="0" err="1">
                <a:hlinkClick r:id="rId3"/>
              </a:rPr>
              <a:t>RubberhoseFS</a:t>
            </a:r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32A-832F-4473-BEFC-101DA7BCA84A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4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Способи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аутентифікації</a:t>
            </a:r>
            <a:endParaRPr lang="ru-RU" altLang="ru-RU" dirty="0"/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uk-UA" sz="2400" dirty="0"/>
              <a:t>Пряма передача </a:t>
            </a:r>
            <a:r>
              <a:rPr lang="uk-UA" sz="2400" dirty="0" smtClean="0"/>
              <a:t>пароля</a:t>
            </a:r>
          </a:p>
          <a:p>
            <a:pPr marL="609600" indent="-609600"/>
            <a:r>
              <a:rPr lang="uk-UA" sz="2400" dirty="0" smtClean="0"/>
              <a:t>Використання хешу</a:t>
            </a:r>
          </a:p>
          <a:p>
            <a:pPr marL="609600" indent="-609600"/>
            <a:r>
              <a:rPr lang="uk-UA" sz="2400" dirty="0" smtClean="0"/>
              <a:t>          в </a:t>
            </a:r>
            <a:r>
              <a:rPr lang="uk-UA" sz="2400" dirty="0" err="1"/>
              <a:t>т.ч</a:t>
            </a:r>
            <a:r>
              <a:rPr lang="uk-UA" sz="2400" dirty="0"/>
              <a:t>. через </a:t>
            </a:r>
            <a:r>
              <a:rPr lang="uk-UA" sz="2400" dirty="0" err="1" smtClean="0"/>
              <a:t>cookie</a:t>
            </a:r>
            <a:endParaRPr lang="uk-UA" sz="2400" dirty="0" smtClean="0"/>
          </a:p>
          <a:p>
            <a:pPr marL="609600" indent="-609600"/>
            <a:r>
              <a:rPr lang="uk-UA" sz="2400" dirty="0" smtClean="0"/>
              <a:t>Використання </a:t>
            </a:r>
            <a:r>
              <a:rPr lang="uk-UA" sz="2400" dirty="0"/>
              <a:t>шифрування</a:t>
            </a:r>
            <a:endParaRPr lang="ru-RU" altLang="ru-RU" sz="2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200B-88E1-4B3B-884C-D46379444A46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8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847850" y="260350"/>
            <a:ext cx="4330700" cy="2089150"/>
          </a:xfrm>
        </p:spPr>
        <p:txBody>
          <a:bodyPr/>
          <a:lstStyle/>
          <a:p>
            <a:r>
              <a:rPr lang="ru-RU" altLang="ru-RU" sz="4000" dirty="0" err="1" smtClean="0">
                <a:hlinkClick r:id="rId2"/>
              </a:rPr>
              <a:t>Решітка</a:t>
            </a:r>
            <a:r>
              <a:rPr lang="ru-RU" altLang="ru-RU" sz="4000" dirty="0" smtClean="0">
                <a:hlinkClick r:id="rId2"/>
              </a:rPr>
              <a:t> </a:t>
            </a:r>
            <a:r>
              <a:rPr lang="ru-RU" altLang="ru-RU" sz="4000" dirty="0" err="1">
                <a:hlinkClick r:id="rId2"/>
              </a:rPr>
              <a:t>Кардано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altLang="ru-RU" sz="4000" dirty="0"/>
          </a:p>
        </p:txBody>
      </p:sp>
      <p:sp>
        <p:nvSpPr>
          <p:cNvPr id="32774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1703389" y="4422776"/>
            <a:ext cx="8713787" cy="22463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400" dirty="0"/>
              <a:t>Текст записки: Сер Джон високо цінує Вас і знову повторює, що всі, що є йому, тепер ваше, назавжди. Чи може він заслужити прощення за свої колишні зволікання допомогою своєї </a:t>
            </a:r>
            <a:r>
              <a:rPr lang="uk-UA" sz="2400" dirty="0" smtClean="0"/>
              <a:t>чарівності.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Шифрування </a:t>
            </a:r>
            <a:r>
              <a:rPr lang="uk-UA" sz="2400" dirty="0"/>
              <a:t>послання: У травні Іспанія направить свої кораблі на війну.</a:t>
            </a:r>
            <a:endParaRPr lang="ru-RU" alt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14D8-DB04-4DEF-8D3B-A24C217B9CA7}" type="slidenum">
              <a:rPr lang="ru-RU" altLang="ru-RU"/>
              <a:pPr/>
              <a:t>20</a:t>
            </a:fld>
            <a:endParaRPr lang="ru-RU" altLang="ru-RU"/>
          </a:p>
        </p:txBody>
      </p:sp>
      <p:pic>
        <p:nvPicPr>
          <p:cNvPr id="32776" name="Picture 8" descr="CardanGri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44450"/>
            <a:ext cx="6264275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808038"/>
          </a:xfrm>
        </p:spPr>
        <p:txBody>
          <a:bodyPr/>
          <a:lstStyle/>
          <a:p>
            <a:r>
              <a:rPr lang="ru-RU" altLang="ru-RU" dirty="0" err="1" smtClean="0"/>
              <a:t>Взлам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програм</a:t>
            </a:r>
            <a:endParaRPr lang="ru-RU" altLang="ru-RU" dirty="0"/>
          </a:p>
        </p:txBody>
      </p:sp>
      <p:sp>
        <p:nvSpPr>
          <p:cNvPr id="1177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362200" y="1268413"/>
            <a:ext cx="8007350" cy="52562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uk-UA" sz="2800" dirty="0"/>
              <a:t>реверсивний </a:t>
            </a:r>
            <a:r>
              <a:rPr lang="uk-UA" sz="2800" dirty="0" smtClean="0"/>
              <a:t>інжиніринг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брудний </a:t>
            </a:r>
            <a:r>
              <a:rPr lang="uk-UA" sz="2800" dirty="0" err="1" smtClean="0"/>
              <a:t>хак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заміна бібліотеки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Генератор </a:t>
            </a:r>
            <a:r>
              <a:rPr lang="uk-UA" sz="2800" dirty="0" err="1" smtClean="0"/>
              <a:t>паролей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Дірки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сервер паролів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Захист </a:t>
            </a:r>
            <a:r>
              <a:rPr lang="uk-UA" sz="2800" dirty="0"/>
              <a:t>від </a:t>
            </a:r>
            <a:r>
              <a:rPr lang="uk-UA" sz="2800" dirty="0" smtClean="0"/>
              <a:t>злому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Шифрування </a:t>
            </a:r>
            <a:r>
              <a:rPr lang="uk-UA" sz="2800" dirty="0"/>
              <a:t>і упаковка </a:t>
            </a:r>
            <a:r>
              <a:rPr lang="uk-UA" sz="2800" dirty="0" smtClean="0"/>
              <a:t>коду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Поліморфізм</a:t>
            </a:r>
          </a:p>
          <a:p>
            <a:pPr>
              <a:lnSpc>
                <a:spcPct val="90000"/>
              </a:lnSpc>
            </a:pPr>
            <a:r>
              <a:rPr lang="uk-UA" sz="2800" dirty="0" err="1" smtClean="0"/>
              <a:t>обфускація</a:t>
            </a:r>
            <a:r>
              <a:rPr lang="uk-UA" sz="2800" dirty="0" smtClean="0"/>
              <a:t> коду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Захист </a:t>
            </a:r>
            <a:r>
              <a:rPr lang="uk-UA" sz="2800" dirty="0"/>
              <a:t>від </a:t>
            </a:r>
            <a:r>
              <a:rPr lang="uk-UA" sz="2800" dirty="0" smtClean="0"/>
              <a:t>налагодження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Винос </a:t>
            </a:r>
            <a:r>
              <a:rPr lang="uk-UA" sz="2800" dirty="0"/>
              <a:t>перевірки в Інтернет</a:t>
            </a:r>
            <a:endParaRPr lang="ru-RU" altLang="ru-RU" sz="2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A270-7FFA-4EFE-AE14-6F062680158D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02277" y="2970732"/>
            <a:ext cx="8450263" cy="75218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uk-UA" altLang="ru-RU" sz="4400" dirty="0" smtClean="0"/>
              <a:t>Дякую за увагу!</a:t>
            </a:r>
            <a:endParaRPr lang="ru-RU" altLang="ru-RU" sz="4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1888-924E-485E-8AFF-3BE4F68A82B1}" type="slidenum">
              <a:rPr lang="ru-RU" altLang="ru-RU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1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Способи злому і крадіжки даних в мережах</a:t>
            </a:r>
            <a:endParaRPr lang="ru-RU" altLang="ru-RU" dirty="0"/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Сніффінг</a:t>
            </a:r>
            <a:endParaRPr lang="uk-UA" dirty="0" smtClean="0"/>
          </a:p>
          <a:p>
            <a:r>
              <a:rPr lang="uk-UA" dirty="0" err="1" smtClean="0"/>
              <a:t>Фішинг</a:t>
            </a:r>
            <a:endParaRPr lang="uk-UA" dirty="0" smtClean="0"/>
          </a:p>
          <a:p>
            <a:r>
              <a:rPr lang="uk-UA" dirty="0" smtClean="0"/>
              <a:t>Підміна IP-адрес</a:t>
            </a:r>
          </a:p>
          <a:p>
            <a:r>
              <a:rPr lang="uk-UA" dirty="0" smtClean="0"/>
              <a:t>підміна DNS</a:t>
            </a:r>
          </a:p>
          <a:p>
            <a:r>
              <a:rPr lang="uk-UA" dirty="0" smtClean="0"/>
              <a:t>крадіжка </a:t>
            </a:r>
            <a:r>
              <a:rPr lang="uk-UA" dirty="0" err="1" smtClean="0"/>
              <a:t>cookie</a:t>
            </a:r>
            <a:endParaRPr lang="uk-UA" dirty="0" smtClean="0"/>
          </a:p>
          <a:p>
            <a:r>
              <a:rPr lang="uk-UA" dirty="0" err="1" smtClean="0"/>
              <a:t>Кейлогери</a:t>
            </a:r>
            <a:endParaRPr lang="uk-UA" dirty="0" smtClean="0"/>
          </a:p>
          <a:p>
            <a:r>
              <a:rPr lang="uk-UA" dirty="0" smtClean="0"/>
              <a:t>Соціальна </a:t>
            </a:r>
            <a:r>
              <a:rPr lang="uk-UA" dirty="0"/>
              <a:t>інженерія</a:t>
            </a:r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CB4E-1687-4796-97A3-35F7C817BFEB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4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Захист</a:t>
            </a:r>
            <a:r>
              <a:rPr lang="ru-RU" altLang="ru-RU" dirty="0" smtClean="0"/>
              <a:t> </a:t>
            </a:r>
            <a:r>
              <a:rPr lang="en-US" altLang="ru-RU" dirty="0" err="1"/>
              <a:t>WiFi</a:t>
            </a:r>
            <a:endParaRPr lang="ru-RU" altLang="ru-RU" dirty="0"/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err="1" smtClean="0"/>
              <a:t>Парольн</a:t>
            </a:r>
            <a:r>
              <a:rPr lang="uk-UA" altLang="ru-RU" dirty="0" err="1" smtClean="0"/>
              <a:t>ий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захист</a:t>
            </a:r>
            <a:endParaRPr lang="en-US" altLang="ru-RU" dirty="0"/>
          </a:p>
          <a:p>
            <a:pPr lvl="1"/>
            <a:r>
              <a:rPr lang="en-US" altLang="ru-RU" dirty="0" smtClean="0"/>
              <a:t>WPA2 </a:t>
            </a:r>
            <a:r>
              <a:rPr lang="en-US" altLang="ru-RU" dirty="0"/>
              <a:t>PSK </a:t>
            </a:r>
            <a:r>
              <a:rPr lang="en-US" altLang="ru-RU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uk-UA" altLang="ru-RU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ru-RU" dirty="0" smtClean="0">
                <a:sym typeface="Wingdings" panose="05000000000000000000" pitchFamily="2" charset="2"/>
              </a:rPr>
              <a:t>WPA 3</a:t>
            </a:r>
            <a:endParaRPr lang="ru-RU" altLang="ru-RU" dirty="0">
              <a:sym typeface="Wingdings" panose="05000000000000000000" pitchFamily="2" charset="2"/>
            </a:endParaRPr>
          </a:p>
          <a:p>
            <a:r>
              <a:rPr lang="ru-RU" altLang="ru-RU" dirty="0" err="1" smtClean="0">
                <a:sym typeface="Wingdings" panose="05000000000000000000" pitchFamily="2" charset="2"/>
              </a:rPr>
              <a:t>Приховування</a:t>
            </a:r>
            <a:r>
              <a:rPr lang="ru-RU" altLang="ru-RU" dirty="0" smtClean="0">
                <a:sym typeface="Wingdings" panose="05000000000000000000" pitchFamily="2" charset="2"/>
              </a:rPr>
              <a:t> </a:t>
            </a:r>
            <a:r>
              <a:rPr lang="en-US" altLang="ru-RU" dirty="0">
                <a:sym typeface="Wingdings" panose="05000000000000000000" pitchFamily="2" charset="2"/>
              </a:rPr>
              <a:t>SSID</a:t>
            </a:r>
          </a:p>
          <a:p>
            <a:r>
              <a:rPr lang="ru-RU" altLang="ru-RU" dirty="0" err="1" smtClean="0">
                <a:sym typeface="Wingdings" panose="05000000000000000000" pitchFamily="2" charset="2"/>
              </a:rPr>
              <a:t>Прив’язка</a:t>
            </a:r>
            <a:r>
              <a:rPr lang="ru-RU" altLang="ru-RU" dirty="0" smtClean="0">
                <a:sym typeface="Wingdings" panose="05000000000000000000" pitchFamily="2" charset="2"/>
              </a:rPr>
              <a:t> </a:t>
            </a:r>
            <a:r>
              <a:rPr lang="ru-RU" altLang="ru-RU" dirty="0">
                <a:sym typeface="Wingdings" panose="05000000000000000000" pitchFamily="2" charset="2"/>
              </a:rPr>
              <a:t>по </a:t>
            </a:r>
            <a:r>
              <a:rPr lang="en-US" altLang="ru-RU" dirty="0">
                <a:sym typeface="Wingdings" panose="05000000000000000000" pitchFamily="2" charset="2"/>
              </a:rPr>
              <a:t>MAC</a:t>
            </a:r>
            <a:endParaRPr lang="en-US" altLang="ru-RU" dirty="0"/>
          </a:p>
          <a:p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4219-3602-4AF3-8110-B1ED7C064B48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9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HTTPS</a:t>
            </a:r>
            <a:endParaRPr lang="ru-RU" altLang="ru-RU" dirty="0"/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03312" y="2052918"/>
            <a:ext cx="10699912" cy="4195481"/>
          </a:xfrm>
        </p:spPr>
        <p:txBody>
          <a:bodyPr>
            <a:normAutofit/>
          </a:bodyPr>
          <a:lstStyle/>
          <a:p>
            <a:r>
              <a:rPr lang="uk-UA" sz="2800" dirty="0"/>
              <a:t>SSL (</a:t>
            </a:r>
            <a:r>
              <a:rPr lang="uk-UA" sz="2800" dirty="0" err="1"/>
              <a:t>secure</a:t>
            </a:r>
            <a:r>
              <a:rPr lang="uk-UA" sz="2800" dirty="0"/>
              <a:t> </a:t>
            </a:r>
            <a:r>
              <a:rPr lang="uk-UA" sz="2800" dirty="0" err="1"/>
              <a:t>sockets</a:t>
            </a:r>
            <a:r>
              <a:rPr lang="uk-UA" sz="2800" dirty="0"/>
              <a:t> </a:t>
            </a:r>
            <a:r>
              <a:rPr lang="uk-UA" sz="2800" dirty="0" err="1"/>
              <a:t>layer</a:t>
            </a:r>
            <a:r>
              <a:rPr lang="uk-UA" sz="2800" dirty="0"/>
              <a:t> - рівень захищених </a:t>
            </a:r>
            <a:r>
              <a:rPr lang="uk-UA" sz="2800" dirty="0" err="1" smtClean="0"/>
              <a:t>сокетів</a:t>
            </a:r>
            <a:r>
              <a:rPr lang="uk-UA" sz="2800" dirty="0" smtClean="0"/>
              <a:t>)</a:t>
            </a:r>
          </a:p>
          <a:p>
            <a:r>
              <a:rPr lang="uk-UA" sz="2800" dirty="0" smtClean="0"/>
              <a:t>TLS </a:t>
            </a:r>
            <a:r>
              <a:rPr lang="uk-UA" sz="2800" dirty="0"/>
              <a:t>(</a:t>
            </a:r>
            <a:r>
              <a:rPr lang="uk-UA" sz="2800" dirty="0" err="1"/>
              <a:t>Transport</a:t>
            </a:r>
            <a:r>
              <a:rPr lang="uk-UA" sz="2800" dirty="0"/>
              <a:t> </a:t>
            </a:r>
            <a:r>
              <a:rPr lang="uk-UA" sz="2800" dirty="0" err="1"/>
              <a:t>Layer</a:t>
            </a:r>
            <a:r>
              <a:rPr lang="uk-UA" sz="2800" dirty="0"/>
              <a:t> </a:t>
            </a:r>
            <a:r>
              <a:rPr lang="uk-UA" sz="2800" dirty="0" err="1"/>
              <a:t>Security</a:t>
            </a:r>
            <a:r>
              <a:rPr lang="uk-UA" sz="2800" dirty="0"/>
              <a:t> - безпека транспортного </a:t>
            </a:r>
            <a:r>
              <a:rPr lang="uk-UA" sz="2800" dirty="0" smtClean="0"/>
              <a:t>рівня)</a:t>
            </a:r>
          </a:p>
          <a:p>
            <a:r>
              <a:rPr lang="uk-UA" sz="2800" dirty="0"/>
              <a:t> </a:t>
            </a:r>
            <a:r>
              <a:rPr lang="uk-UA" sz="2800" dirty="0" smtClean="0"/>
              <a:t>             порт </a:t>
            </a:r>
            <a:r>
              <a:rPr lang="uk-UA" sz="2800" dirty="0"/>
              <a:t>443</a:t>
            </a:r>
            <a:endParaRPr lang="ru-RU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D631-8B8C-4AC9-AA49-9C82FB952CCB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4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1596" y="453998"/>
            <a:ext cx="11462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VPN (</a:t>
            </a:r>
            <a:r>
              <a:rPr lang="en-US" sz="2800" i="1" dirty="0" smtClean="0"/>
              <a:t>Virtual </a:t>
            </a:r>
            <a:r>
              <a:rPr lang="en-US" sz="2800" i="1" dirty="0"/>
              <a:t>Private </a:t>
            </a:r>
            <a:r>
              <a:rPr lang="en-US" sz="2800" i="1" dirty="0" smtClean="0"/>
              <a:t>Network)</a:t>
            </a:r>
            <a:r>
              <a:rPr lang="en-US" sz="2800" dirty="0"/>
              <a:t> — </a:t>
            </a:r>
            <a:r>
              <a:rPr lang="uk-UA" sz="2800" b="1" dirty="0"/>
              <a:t>віртуальна приватна мережа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12" y="2293462"/>
            <a:ext cx="11214125" cy="40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1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>
                <a:hlinkClick r:id="rId2"/>
              </a:rPr>
              <a:t>SSH</a:t>
            </a:r>
            <a:endParaRPr lang="ru-RU" altLang="ru-RU" dirty="0"/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03312" y="2052918"/>
            <a:ext cx="10242712" cy="4195481"/>
          </a:xfrm>
        </p:spPr>
        <p:txBody>
          <a:bodyPr/>
          <a:lstStyle/>
          <a:p>
            <a:r>
              <a:rPr lang="ru-RU" altLang="ru-RU" dirty="0"/>
              <a:t>— </a:t>
            </a:r>
            <a:r>
              <a:rPr lang="uk-UA" sz="2400" dirty="0"/>
              <a:t>мережевий протокол прикладного рівня, що дозволяє </a:t>
            </a:r>
            <a:r>
              <a:rPr lang="uk-UA" sz="2400" dirty="0" smtClean="0"/>
              <a:t>виконувати </a:t>
            </a:r>
            <a:r>
              <a:rPr lang="uk-UA" sz="2400" dirty="0"/>
              <a:t>віддалене управління операційною системою і </a:t>
            </a:r>
            <a:r>
              <a:rPr lang="uk-UA" sz="2400" dirty="0" err="1"/>
              <a:t>тунелювання</a:t>
            </a:r>
            <a:r>
              <a:rPr lang="uk-UA" sz="2400" dirty="0"/>
              <a:t> TCP-з'єднань.</a:t>
            </a:r>
            <a:endParaRPr lang="ru-RU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2DC-8873-4ACB-BA69-BCA8944FAF50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92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TOR </a:t>
            </a:r>
            <a:r>
              <a:rPr lang="en-US" altLang="ru-RU" sz="3200" dirty="0"/>
              <a:t>(</a:t>
            </a:r>
            <a:r>
              <a:rPr lang="ru-RU" altLang="ru-RU" sz="3200" i="1" dirty="0" err="1"/>
              <a:t>The</a:t>
            </a:r>
            <a:r>
              <a:rPr lang="ru-RU" altLang="ru-RU" sz="3200" i="1" dirty="0"/>
              <a:t> </a:t>
            </a:r>
            <a:r>
              <a:rPr lang="ru-RU" altLang="ru-RU" sz="3200" i="1" dirty="0" err="1"/>
              <a:t>Onion</a:t>
            </a:r>
            <a:r>
              <a:rPr lang="ru-RU" altLang="ru-RU" sz="3200" i="1" dirty="0"/>
              <a:t> </a:t>
            </a:r>
            <a:r>
              <a:rPr lang="ru-RU" altLang="ru-RU" sz="3200" i="1" dirty="0" err="1"/>
              <a:t>Router</a:t>
            </a:r>
            <a:r>
              <a:rPr lang="en-US" altLang="ru-RU" sz="3200" dirty="0"/>
              <a:t>)</a:t>
            </a:r>
            <a:endParaRPr lang="ru-RU" altLang="ru-RU" sz="3200" dirty="0"/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967664" y="1905000"/>
            <a:ext cx="2592387" cy="41910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(</a:t>
            </a:r>
            <a:r>
              <a:rPr lang="ru-RU" altLang="ru-RU" i="1" dirty="0" err="1"/>
              <a:t>Onion</a:t>
            </a:r>
            <a:r>
              <a:rPr lang="ru-RU" altLang="ru-RU" i="1" dirty="0"/>
              <a:t> </a:t>
            </a:r>
            <a:r>
              <a:rPr lang="ru-RU" altLang="ru-RU" i="1" dirty="0" err="1"/>
              <a:t>routing</a:t>
            </a:r>
            <a:r>
              <a:rPr lang="ru-RU" altLang="ru-RU" dirty="0"/>
              <a:t>)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7129-AD83-41B0-9FB4-20F4218B0EC7}" type="slidenum">
              <a:rPr lang="ru-RU" altLang="ru-RU"/>
              <a:pPr/>
              <a:t>8</a:t>
            </a:fld>
            <a:endParaRPr lang="ru-RU" altLang="ru-RU"/>
          </a:p>
        </p:txBody>
      </p:sp>
      <p:pic>
        <p:nvPicPr>
          <p:cNvPr id="103429" name="Picture 5" descr="Tor-logo-2011-fla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333376"/>
            <a:ext cx="2201863" cy="13239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3433" name="Picture 9" descr="&amp;Pcy;&amp;acy;&amp;kcy;&amp;iecy;&amp;tcy; &amp;pcy;&amp;rcy;&amp;ocy;&amp;tcy;&amp;ocy;&amp;kcy;&amp;ocy;&amp;lcy;&amp;acy; 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1628776"/>
            <a:ext cx="6207125" cy="503237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83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0A58-4E73-4FF1-9EAE-4B426BDC7506}" type="slidenum">
              <a:rPr lang="ru-RU" altLang="ru-RU"/>
              <a:pPr/>
              <a:t>9</a:t>
            </a:fld>
            <a:endParaRPr lang="ru-RU" altLang="ru-RU"/>
          </a:p>
        </p:txBody>
      </p:sp>
      <p:pic>
        <p:nvPicPr>
          <p:cNvPr id="125959" name="Picture 7" descr="Tor circuit step 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476250"/>
            <a:ext cx="9072563" cy="57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283</TotalTime>
  <Words>516</Words>
  <Application>Microsoft Office PowerPoint</Application>
  <PresentationFormat>Широкоэкранный</PresentationFormat>
  <Paragraphs>113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</vt:lpstr>
      <vt:lpstr>Wingdings 3</vt:lpstr>
      <vt:lpstr>Ион</vt:lpstr>
      <vt:lpstr>Лекція 9  Практичні аспекти криптографії</vt:lpstr>
      <vt:lpstr>Способи аутентифікації</vt:lpstr>
      <vt:lpstr>Способи злому і крадіжки даних в мережах</vt:lpstr>
      <vt:lpstr>Захист WiFi</vt:lpstr>
      <vt:lpstr>HTTPS</vt:lpstr>
      <vt:lpstr>Презентация PowerPoint</vt:lpstr>
      <vt:lpstr>SSH</vt:lpstr>
      <vt:lpstr>TOR (The Onion Router)</vt:lpstr>
      <vt:lpstr>Презентация PowerPoint</vt:lpstr>
      <vt:lpstr>Презентация PowerPoint</vt:lpstr>
      <vt:lpstr>Презентация PowerPoint</vt:lpstr>
      <vt:lpstr>TOR (The Onion Router)</vt:lpstr>
      <vt:lpstr>Електронний цифровий підпис</vt:lpstr>
      <vt:lpstr>Презентация PowerPoint</vt:lpstr>
      <vt:lpstr>Презентация PowerPoint</vt:lpstr>
      <vt:lpstr>Біткойни</vt:lpstr>
      <vt:lpstr>Презентация PowerPoint</vt:lpstr>
      <vt:lpstr>Біткойни</vt:lpstr>
      <vt:lpstr>Стеганографія</vt:lpstr>
      <vt:lpstr>Решітка Кардано </vt:lpstr>
      <vt:lpstr>Взлам програм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9  Практичні аспекти криптографії</dc:title>
  <dc:creator>user</dc:creator>
  <cp:lastModifiedBy>Lenovo</cp:lastModifiedBy>
  <cp:revision>6</cp:revision>
  <dcterms:created xsi:type="dcterms:W3CDTF">2020-03-18T10:13:35Z</dcterms:created>
  <dcterms:modified xsi:type="dcterms:W3CDTF">2024-03-15T08:58:06Z</dcterms:modified>
</cp:coreProperties>
</file>