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58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uk-UA" smtClean="0"/>
              <a:t>Зразок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p:txBody>
          <a:bodyPr/>
          <a:lstStyle/>
          <a:p>
            <a:fld id="{C90A66AE-81F5-474A-B74B-EE41E9320F19}" type="datetimeFigureOut">
              <a:rPr lang="uk-UA" smtClean="0"/>
              <a:t>09.02.2024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C90A66AE-81F5-474A-B74B-EE41E9320F19}" type="datetimeFigureOut">
              <a:rPr lang="uk-UA" smtClean="0"/>
              <a:t>09.02.2024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uk-UA" smtClean="0"/>
              <a:t>Зразок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C90A66AE-81F5-474A-B74B-EE41E9320F19}" type="datetimeFigureOut">
              <a:rPr lang="uk-UA" smtClean="0"/>
              <a:t>09.02.2024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C90A66AE-81F5-474A-B74B-EE41E9320F19}" type="datetimeFigureOut">
              <a:rPr lang="uk-UA" smtClean="0"/>
              <a:t>09.02.2024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uk-UA" smtClean="0"/>
              <a:t>Зразок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C90A66AE-81F5-474A-B74B-EE41E9320F19}" type="datetimeFigureOut">
              <a:rPr lang="uk-UA" smtClean="0"/>
              <a:t>09.02.2024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C90A66AE-81F5-474A-B74B-EE41E9320F19}" type="datetimeFigureOut">
              <a:rPr lang="uk-UA" smtClean="0"/>
              <a:t>09.02.2024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Date Placeholder 6"/>
          <p:cNvSpPr>
            <a:spLocks noGrp="1"/>
          </p:cNvSpPr>
          <p:nvPr>
            <p:ph type="dt" sz="half" idx="10"/>
          </p:nvPr>
        </p:nvSpPr>
        <p:spPr/>
        <p:txBody>
          <a:bodyPr/>
          <a:lstStyle/>
          <a:p>
            <a:fld id="{C90A66AE-81F5-474A-B74B-EE41E9320F19}" type="datetimeFigureOut">
              <a:rPr lang="uk-UA" smtClean="0"/>
              <a:t>09.02.2024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Date Placeholder 2"/>
          <p:cNvSpPr>
            <a:spLocks noGrp="1"/>
          </p:cNvSpPr>
          <p:nvPr>
            <p:ph type="dt" sz="half" idx="10"/>
          </p:nvPr>
        </p:nvSpPr>
        <p:spPr/>
        <p:txBody>
          <a:bodyPr/>
          <a:lstStyle/>
          <a:p>
            <a:fld id="{C90A66AE-81F5-474A-B74B-EE41E9320F19}" type="datetimeFigureOut">
              <a:rPr lang="uk-UA" smtClean="0"/>
              <a:t>09.02.2024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A66AE-81F5-474A-B74B-EE41E9320F19}" type="datetimeFigureOut">
              <a:rPr lang="uk-UA" smtClean="0"/>
              <a:t>09.02.2024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uk-UA" smtClean="0"/>
              <a:t>Зразок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C90A66AE-81F5-474A-B74B-EE41E9320F19}" type="datetimeFigureOut">
              <a:rPr lang="uk-UA" smtClean="0"/>
              <a:t>09.02.2024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64F593F-0D5B-4CF0-BEE2-6583C73E7271}" type="slidenum">
              <a:rPr lang="uk-UA" smtClean="0"/>
              <a:t>‹№›</a:t>
            </a:fld>
            <a:endParaRPr lang="uk-UA"/>
          </a:p>
        </p:txBody>
      </p:sp>
      <p:sp>
        <p:nvSpPr>
          <p:cNvPr id="9" name="Content Placeholder 8"/>
          <p:cNvSpPr>
            <a:spLocks noGrp="1"/>
          </p:cNvSpPr>
          <p:nvPr>
            <p:ph sz="quarter" idx="13"/>
          </p:nvPr>
        </p:nvSpPr>
        <p:spPr>
          <a:xfrm>
            <a:off x="304800" y="381000"/>
            <a:ext cx="7772400" cy="494284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uk-UA" smtClean="0"/>
              <a:t>Зразок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8" name="Date Placeholder 7"/>
          <p:cNvSpPr>
            <a:spLocks noGrp="1"/>
          </p:cNvSpPr>
          <p:nvPr>
            <p:ph type="dt" sz="half" idx="10"/>
          </p:nvPr>
        </p:nvSpPr>
        <p:spPr/>
        <p:txBody>
          <a:bodyPr/>
          <a:lstStyle/>
          <a:p>
            <a:fld id="{C90A66AE-81F5-474A-B74B-EE41E9320F19}" type="datetimeFigureOut">
              <a:rPr lang="uk-UA" smtClean="0"/>
              <a:t>09.02.2024</a:t>
            </a:fld>
            <a:endParaRPr lang="uk-UA"/>
          </a:p>
        </p:txBody>
      </p:sp>
      <p:sp>
        <p:nvSpPr>
          <p:cNvPr id="9" name="Slide Number Placeholder 8"/>
          <p:cNvSpPr>
            <a:spLocks noGrp="1"/>
          </p:cNvSpPr>
          <p:nvPr>
            <p:ph type="sldNum" sz="quarter" idx="11"/>
          </p:nvPr>
        </p:nvSpPr>
        <p:spPr/>
        <p:txBody>
          <a:bodyPr/>
          <a:lstStyle/>
          <a:p>
            <a:fld id="{764F593F-0D5B-4CF0-BEE2-6583C73E7271}" type="slidenum">
              <a:rPr lang="uk-UA" smtClean="0"/>
              <a:t>‹№›</a:t>
            </a:fld>
            <a:endParaRPr lang="uk-UA"/>
          </a:p>
        </p:txBody>
      </p:sp>
      <p:sp>
        <p:nvSpPr>
          <p:cNvPr id="10" name="Footer Placeholder 9"/>
          <p:cNvSpPr>
            <a:spLocks noGrp="1"/>
          </p:cNvSpPr>
          <p:nvPr>
            <p:ph type="ftr" sz="quarter" idx="12"/>
          </p:nvPr>
        </p:nvSpPr>
        <p:spPr/>
        <p:txBody>
          <a:bodyPr/>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uk-UA" smtClean="0"/>
              <a:t>Зразок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64F593F-0D5B-4CF0-BEE2-6583C73E7271}" type="slidenum">
              <a:rPr lang="uk-UA" smtClean="0"/>
              <a:t>‹№›</a:t>
            </a:fld>
            <a:endParaRPr lang="uk-U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uk-U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90A66AE-81F5-474A-B74B-EE41E9320F19}" type="datetimeFigureOut">
              <a:rPr lang="uk-UA" smtClean="0"/>
              <a:t>09.02.2024</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5400" dirty="0" err="1"/>
              <a:t>Теоретичні</a:t>
            </a:r>
            <a:r>
              <a:rPr lang="ru-RU" sz="5400" dirty="0"/>
              <a:t> засади </a:t>
            </a:r>
            <a:r>
              <a:rPr lang="ru-RU" sz="5400" dirty="0" err="1"/>
              <a:t>публічного</a:t>
            </a:r>
            <a:r>
              <a:rPr lang="ru-RU" sz="5400" dirty="0"/>
              <a:t> </a:t>
            </a:r>
            <a:r>
              <a:rPr lang="ru-RU" sz="5400" dirty="0" err="1"/>
              <a:t>управління</a:t>
            </a:r>
            <a:r>
              <a:rPr lang="ru-RU" sz="5400" dirty="0"/>
              <a:t> в </a:t>
            </a:r>
            <a:r>
              <a:rPr lang="ru-RU" sz="5400" dirty="0" err="1"/>
              <a:t>Європейському</a:t>
            </a:r>
            <a:r>
              <a:rPr lang="ru-RU" sz="5400" dirty="0"/>
              <a:t> </a:t>
            </a:r>
            <a:r>
              <a:rPr lang="ru-RU" sz="5400" dirty="0" err="1"/>
              <a:t>союзі</a:t>
            </a:r>
            <a:endParaRPr lang="uk-UA" sz="5400" dirty="0"/>
          </a:p>
        </p:txBody>
      </p:sp>
      <p:sp>
        <p:nvSpPr>
          <p:cNvPr id="3" name="Підзаголовок 2"/>
          <p:cNvSpPr>
            <a:spLocks noGrp="1"/>
          </p:cNvSpPr>
          <p:nvPr>
            <p:ph type="subTitle" idx="1"/>
          </p:nvPr>
        </p:nvSpPr>
        <p:spPr/>
        <p:txBody>
          <a:bodyPr/>
          <a:lstStyle/>
          <a:p>
            <a:r>
              <a:rPr lang="uk-UA" dirty="0" smtClean="0"/>
              <a:t>Лекція 2</a:t>
            </a:r>
            <a:endParaRPr lang="uk-UA" dirty="0"/>
          </a:p>
        </p:txBody>
      </p:sp>
    </p:spTree>
    <p:extLst>
      <p:ext uri="{BB962C8B-B14F-4D97-AF65-F5344CB8AC3E}">
        <p14:creationId xmlns:p14="http://schemas.microsoft.com/office/powerpoint/2010/main" val="3922465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2. </a:t>
            </a:r>
            <a:r>
              <a:rPr lang="ru-RU" dirty="0" err="1"/>
              <a:t>Основні</a:t>
            </a:r>
            <a:r>
              <a:rPr lang="ru-RU" dirty="0"/>
              <a:t> </a:t>
            </a:r>
            <a:r>
              <a:rPr lang="ru-RU" dirty="0" err="1"/>
              <a:t>принципи</a:t>
            </a:r>
            <a:r>
              <a:rPr lang="ru-RU" dirty="0"/>
              <a:t> </a:t>
            </a:r>
            <a:r>
              <a:rPr lang="ru-RU" dirty="0" err="1"/>
              <a:t>європейського</a:t>
            </a:r>
            <a:r>
              <a:rPr lang="ru-RU" dirty="0"/>
              <a:t> </a:t>
            </a:r>
            <a:r>
              <a:rPr lang="ru-RU" dirty="0" err="1"/>
              <a:t>управління</a:t>
            </a:r>
            <a:r>
              <a:rPr lang="ru-RU" dirty="0"/>
              <a:t>.</a:t>
            </a:r>
            <a:endParaRPr lang="uk-UA" dirty="0"/>
          </a:p>
        </p:txBody>
      </p:sp>
      <p:sp>
        <p:nvSpPr>
          <p:cNvPr id="3" name="Місце для вмісту 2"/>
          <p:cNvSpPr>
            <a:spLocks noGrp="1"/>
          </p:cNvSpPr>
          <p:nvPr>
            <p:ph idx="1"/>
          </p:nvPr>
        </p:nvSpPr>
        <p:spPr>
          <a:xfrm>
            <a:off x="467544" y="1988840"/>
            <a:ext cx="7620000" cy="2404864"/>
          </a:xfrm>
        </p:spPr>
        <p:txBody>
          <a:bodyPr>
            <a:normAutofit/>
          </a:bodyPr>
          <a:lstStyle/>
          <a:p>
            <a:pPr algn="just"/>
            <a:r>
              <a:rPr lang="ru-RU" sz="2800" dirty="0" err="1" smtClean="0"/>
              <a:t>Існує</a:t>
            </a:r>
            <a:r>
              <a:rPr lang="ru-RU" sz="2800" dirty="0" smtClean="0"/>
              <a:t> </a:t>
            </a:r>
            <a:r>
              <a:rPr lang="ru-RU" sz="2800" dirty="0" err="1"/>
              <a:t>декілька</a:t>
            </a:r>
            <a:r>
              <a:rPr lang="ru-RU" sz="2800" dirty="0"/>
              <a:t> </a:t>
            </a:r>
            <a:r>
              <a:rPr lang="ru-RU" sz="2800" dirty="0" err="1"/>
              <a:t>основних</a:t>
            </a:r>
            <a:r>
              <a:rPr lang="ru-RU" sz="2800" dirty="0"/>
              <a:t> </a:t>
            </a:r>
            <a:r>
              <a:rPr lang="ru-RU" sz="2800" dirty="0" err="1"/>
              <a:t>підходів</a:t>
            </a:r>
            <a:r>
              <a:rPr lang="ru-RU" sz="2800" dirty="0"/>
              <a:t> </a:t>
            </a:r>
            <a:r>
              <a:rPr lang="ru-RU" sz="2800" dirty="0" err="1"/>
              <a:t>щодо</a:t>
            </a:r>
            <a:r>
              <a:rPr lang="ru-RU" sz="2800" dirty="0"/>
              <a:t> </a:t>
            </a:r>
            <a:r>
              <a:rPr lang="ru-RU" sz="2800" dirty="0" err="1"/>
              <a:t>визначення</a:t>
            </a:r>
            <a:r>
              <a:rPr lang="ru-RU" sz="2800" dirty="0"/>
              <a:t> </a:t>
            </a:r>
            <a:r>
              <a:rPr lang="ru-RU" sz="2800" dirty="0" err="1"/>
              <a:t>основних</a:t>
            </a:r>
            <a:r>
              <a:rPr lang="ru-RU" sz="2800" dirty="0"/>
              <a:t> </a:t>
            </a:r>
            <a:r>
              <a:rPr lang="ru-RU" sz="2800" dirty="0" err="1"/>
              <a:t>принципів</a:t>
            </a:r>
            <a:r>
              <a:rPr lang="ru-RU" sz="2800" dirty="0"/>
              <a:t> державного </a:t>
            </a:r>
            <a:r>
              <a:rPr lang="ru-RU" sz="2800" dirty="0" err="1"/>
              <a:t>управління</a:t>
            </a:r>
            <a:r>
              <a:rPr lang="ru-RU" sz="2800" dirty="0"/>
              <a:t>: </a:t>
            </a:r>
            <a:r>
              <a:rPr lang="ru-RU" sz="2800" dirty="0" err="1"/>
              <a:t>правовий</a:t>
            </a:r>
            <a:r>
              <a:rPr lang="ru-RU" sz="2800" dirty="0"/>
              <a:t>; </a:t>
            </a:r>
            <a:r>
              <a:rPr lang="ru-RU" sz="2800" dirty="0" err="1"/>
              <a:t>політичний</a:t>
            </a:r>
            <a:r>
              <a:rPr lang="ru-RU" sz="2800" dirty="0"/>
              <a:t>; </a:t>
            </a:r>
            <a:r>
              <a:rPr lang="ru-RU" sz="2800" dirty="0" err="1"/>
              <a:t>управлінський</a:t>
            </a:r>
            <a:r>
              <a:rPr lang="ru-RU" sz="2800" dirty="0"/>
              <a:t>.</a:t>
            </a:r>
            <a:endParaRPr lang="uk-UA" sz="2800" dirty="0"/>
          </a:p>
        </p:txBody>
      </p:sp>
    </p:spTree>
    <p:extLst>
      <p:ext uri="{BB962C8B-B14F-4D97-AF65-F5344CB8AC3E}">
        <p14:creationId xmlns:p14="http://schemas.microsoft.com/office/powerpoint/2010/main" val="573438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pPr algn="just"/>
            <a:r>
              <a:rPr lang="uk-UA" dirty="0"/>
              <a:t>Згідно </a:t>
            </a:r>
            <a:r>
              <a:rPr lang="uk-UA" b="1" i="1" dirty="0"/>
              <a:t>правового підходу</a:t>
            </a:r>
            <a:r>
              <a:rPr lang="uk-UA" dirty="0"/>
              <a:t>, ключовими цінностями державного управління є цінності верховенства права, захисту прав громадян. Відповідно до </a:t>
            </a:r>
            <a:r>
              <a:rPr lang="uk-UA" b="1" i="1" dirty="0"/>
              <a:t>політичного підходу</a:t>
            </a:r>
            <a:r>
              <a:rPr lang="uk-UA" dirty="0"/>
              <a:t>, основним завданням державного управління є оптимальне втілення волі народу, тобто державні органи повинні бути політично відповідальними та підзвітними громадянам, забезпечувати реалізацію інтересів громадян.</a:t>
            </a:r>
          </a:p>
        </p:txBody>
      </p:sp>
    </p:spTree>
    <p:extLst>
      <p:ext uri="{BB962C8B-B14F-4D97-AF65-F5344CB8AC3E}">
        <p14:creationId xmlns:p14="http://schemas.microsoft.com/office/powerpoint/2010/main" val="3726571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pPr algn="just"/>
            <a:r>
              <a:rPr lang="ru-RU" dirty="0" err="1"/>
              <a:t>Згідно</a:t>
            </a:r>
            <a:r>
              <a:rPr lang="ru-RU" dirty="0"/>
              <a:t> </a:t>
            </a:r>
            <a:r>
              <a:rPr lang="ru-RU" b="1" i="1" dirty="0" err="1"/>
              <a:t>управлінському</a:t>
            </a:r>
            <a:r>
              <a:rPr lang="ru-RU" b="1" i="1" dirty="0"/>
              <a:t> </a:t>
            </a:r>
            <a:r>
              <a:rPr lang="ru-RU" b="1" i="1" dirty="0" err="1"/>
              <a:t>підходу</a:t>
            </a:r>
            <a:r>
              <a:rPr lang="ru-RU" dirty="0"/>
              <a:t>, </a:t>
            </a:r>
            <a:r>
              <a:rPr lang="ru-RU" dirty="0" err="1"/>
              <a:t>основними</a:t>
            </a:r>
            <a:r>
              <a:rPr lang="ru-RU" dirty="0"/>
              <a:t> </a:t>
            </a:r>
            <a:r>
              <a:rPr lang="ru-RU" dirty="0" err="1"/>
              <a:t>цінностями</a:t>
            </a:r>
            <a:r>
              <a:rPr lang="ru-RU" dirty="0"/>
              <a:t> державного </a:t>
            </a:r>
            <a:r>
              <a:rPr lang="ru-RU" dirty="0" err="1"/>
              <a:t>управління</a:t>
            </a:r>
            <a:r>
              <a:rPr lang="ru-RU" dirty="0"/>
              <a:t> </a:t>
            </a:r>
            <a:r>
              <a:rPr lang="ru-RU" dirty="0" err="1"/>
              <a:t>повинні</a:t>
            </a:r>
            <a:r>
              <a:rPr lang="ru-RU" dirty="0"/>
              <a:t> бути </a:t>
            </a:r>
            <a:r>
              <a:rPr lang="ru-RU" dirty="0" err="1"/>
              <a:t>ефективність</a:t>
            </a:r>
            <a:r>
              <a:rPr lang="ru-RU" dirty="0"/>
              <a:t>, </a:t>
            </a:r>
            <a:r>
              <a:rPr lang="ru-RU" dirty="0" err="1"/>
              <a:t>економічність</a:t>
            </a:r>
            <a:r>
              <a:rPr lang="ru-RU" dirty="0"/>
              <a:t> та </a:t>
            </a:r>
            <a:r>
              <a:rPr lang="ru-RU" dirty="0" err="1"/>
              <a:t>результативність</a:t>
            </a:r>
            <a:r>
              <a:rPr lang="ru-RU" dirty="0"/>
              <a:t>. Основою </a:t>
            </a:r>
            <a:r>
              <a:rPr lang="ru-RU" dirty="0" err="1"/>
              <a:t>використання</a:t>
            </a:r>
            <a:r>
              <a:rPr lang="ru-RU" dirty="0"/>
              <a:t> </a:t>
            </a:r>
            <a:r>
              <a:rPr lang="ru-RU" dirty="0" err="1"/>
              <a:t>цих</a:t>
            </a:r>
            <a:r>
              <a:rPr lang="ru-RU" dirty="0"/>
              <a:t> </a:t>
            </a:r>
            <a:r>
              <a:rPr lang="ru-RU" dirty="0" err="1"/>
              <a:t>трьох</a:t>
            </a:r>
            <a:r>
              <a:rPr lang="ru-RU" dirty="0"/>
              <a:t> </a:t>
            </a:r>
            <a:r>
              <a:rPr lang="ru-RU" dirty="0" err="1"/>
              <a:t>підходів</a:t>
            </a:r>
            <a:r>
              <a:rPr lang="ru-RU" dirty="0"/>
              <a:t> є принцип верховенства права та принцип </a:t>
            </a:r>
            <a:r>
              <a:rPr lang="ru-RU" dirty="0" err="1"/>
              <a:t>демократії</a:t>
            </a:r>
            <a:r>
              <a:rPr lang="ru-RU" dirty="0"/>
              <a:t>. Як правило </a:t>
            </a:r>
            <a:r>
              <a:rPr lang="ru-RU" dirty="0" err="1"/>
              <a:t>виділяють</a:t>
            </a:r>
            <a:r>
              <a:rPr lang="ru-RU" dirty="0"/>
              <a:t> </a:t>
            </a:r>
            <a:r>
              <a:rPr lang="ru-RU" dirty="0" err="1"/>
              <a:t>такі</a:t>
            </a:r>
            <a:r>
              <a:rPr lang="ru-RU" dirty="0"/>
              <a:t> </a:t>
            </a:r>
            <a:r>
              <a:rPr lang="ru-RU" dirty="0" err="1"/>
              <a:t>основоположні</a:t>
            </a:r>
            <a:r>
              <a:rPr lang="ru-RU" dirty="0"/>
              <a:t> </a:t>
            </a:r>
            <a:r>
              <a:rPr lang="ru-RU" dirty="0" err="1"/>
              <a:t>принципи</a:t>
            </a:r>
            <a:r>
              <a:rPr lang="ru-RU" dirty="0"/>
              <a:t> </a:t>
            </a:r>
            <a:r>
              <a:rPr lang="ru-RU" dirty="0" err="1"/>
              <a:t>публічного</a:t>
            </a:r>
            <a:r>
              <a:rPr lang="ru-RU" dirty="0"/>
              <a:t> </a:t>
            </a:r>
            <a:r>
              <a:rPr lang="ru-RU" dirty="0" err="1"/>
              <a:t>управління</a:t>
            </a:r>
            <a:r>
              <a:rPr lang="ru-RU" dirty="0"/>
              <a:t>: </a:t>
            </a:r>
            <a:r>
              <a:rPr lang="ru-RU" dirty="0" err="1"/>
              <a:t>об’єктивність</a:t>
            </a:r>
            <a:r>
              <a:rPr lang="ru-RU" dirty="0"/>
              <a:t>, демократизм, </a:t>
            </a:r>
            <a:r>
              <a:rPr lang="ru-RU" dirty="0" err="1"/>
              <a:t>правова</a:t>
            </a:r>
            <a:r>
              <a:rPr lang="ru-RU" dirty="0"/>
              <a:t> </a:t>
            </a:r>
            <a:r>
              <a:rPr lang="ru-RU" dirty="0" err="1"/>
              <a:t>впорядкованість</a:t>
            </a:r>
            <a:r>
              <a:rPr lang="ru-RU" dirty="0"/>
              <a:t>, </a:t>
            </a:r>
            <a:r>
              <a:rPr lang="ru-RU" dirty="0" err="1"/>
              <a:t>законність</a:t>
            </a:r>
            <a:r>
              <a:rPr lang="ru-RU" dirty="0"/>
              <a:t>, </a:t>
            </a:r>
            <a:r>
              <a:rPr lang="ru-RU" dirty="0" err="1"/>
              <a:t>поділ</a:t>
            </a:r>
            <a:r>
              <a:rPr lang="ru-RU" dirty="0"/>
              <a:t> </a:t>
            </a:r>
            <a:r>
              <a:rPr lang="ru-RU" dirty="0" err="1"/>
              <a:t>влади</a:t>
            </a:r>
            <a:r>
              <a:rPr lang="ru-RU" dirty="0"/>
              <a:t>, </a:t>
            </a:r>
            <a:r>
              <a:rPr lang="ru-RU" dirty="0" err="1"/>
              <a:t>публічність</a:t>
            </a:r>
            <a:r>
              <a:rPr lang="ru-RU" dirty="0"/>
              <a:t> </a:t>
            </a:r>
            <a:r>
              <a:rPr lang="ru-RU" dirty="0" err="1"/>
              <a:t>тощо</a:t>
            </a:r>
            <a:r>
              <a:rPr lang="ru-RU" dirty="0"/>
              <a:t>. </a:t>
            </a:r>
            <a:endParaRPr lang="uk-UA" dirty="0"/>
          </a:p>
        </p:txBody>
      </p:sp>
    </p:spTree>
    <p:extLst>
      <p:ext uri="{BB962C8B-B14F-4D97-AF65-F5344CB8AC3E}">
        <p14:creationId xmlns:p14="http://schemas.microsoft.com/office/powerpoint/2010/main" val="3966813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476672"/>
            <a:ext cx="7620000" cy="5924128"/>
          </a:xfrm>
        </p:spPr>
        <p:txBody>
          <a:bodyPr>
            <a:normAutofit fontScale="92500"/>
          </a:bodyPr>
          <a:lstStyle/>
          <a:p>
            <a:pPr algn="just"/>
            <a:r>
              <a:rPr lang="uk-UA" b="1" i="1" dirty="0"/>
              <a:t>Принцип об’єктивності </a:t>
            </a:r>
            <a:r>
              <a:rPr lang="uk-UA" dirty="0"/>
              <a:t>публічного управління є вихідним і зумовлює необхідність підпорядкованості всіх управлінських процесів вимогам об’єктивних природних і суспільноісторичних закономірностей, та реальним можливостям громадських сил. </a:t>
            </a:r>
            <a:endParaRPr lang="uk-UA" dirty="0" smtClean="0"/>
          </a:p>
          <a:p>
            <a:pPr algn="just"/>
            <a:r>
              <a:rPr lang="uk-UA" b="1" i="1" dirty="0" smtClean="0"/>
              <a:t>Принцип </a:t>
            </a:r>
            <a:r>
              <a:rPr lang="uk-UA" b="1" i="1" dirty="0"/>
              <a:t>демократизму </a:t>
            </a:r>
            <a:r>
              <a:rPr lang="uk-UA" dirty="0"/>
              <a:t>втілює народовладдя в державному управлінні, що вимагає встановлення постійних взаємозалежностей між суспільством і державою. </a:t>
            </a:r>
            <a:endParaRPr lang="uk-UA" dirty="0" smtClean="0"/>
          </a:p>
          <a:p>
            <a:pPr algn="just"/>
            <a:r>
              <a:rPr lang="uk-UA" b="1" i="1" dirty="0" smtClean="0"/>
              <a:t>Принцип </a:t>
            </a:r>
            <a:r>
              <a:rPr lang="uk-UA" b="1" i="1" dirty="0"/>
              <a:t>правової впорядкованості </a:t>
            </a:r>
            <a:r>
              <a:rPr lang="uk-UA" dirty="0"/>
              <a:t>означає необхідність законодавчого визначення основних аспектів цілей, функцій, структур, процесу, самих принципів державного управління на засадах справедливості, гуманності, співробітництва, забезпечення прав людини. </a:t>
            </a:r>
            <a:endParaRPr lang="uk-UA" dirty="0" smtClean="0"/>
          </a:p>
          <a:p>
            <a:pPr algn="just"/>
            <a:r>
              <a:rPr lang="uk-UA" b="1" i="1" dirty="0" smtClean="0"/>
              <a:t>Принцип </a:t>
            </a:r>
            <a:r>
              <a:rPr lang="uk-UA" b="1" i="1" dirty="0"/>
              <a:t>законності </a:t>
            </a:r>
            <a:r>
              <a:rPr lang="uk-UA" dirty="0"/>
              <a:t>означає функціонування і розвиток державного управління на правових підставах, що визначаються законом. </a:t>
            </a:r>
            <a:endParaRPr lang="uk-UA" dirty="0" smtClean="0"/>
          </a:p>
          <a:p>
            <a:pPr algn="just"/>
            <a:r>
              <a:rPr lang="uk-UA" b="1" i="1" dirty="0" smtClean="0"/>
              <a:t>Принцип </a:t>
            </a:r>
            <a:r>
              <a:rPr lang="uk-UA" b="1" i="1" dirty="0"/>
              <a:t>розподілу влади </a:t>
            </a:r>
            <a:r>
              <a:rPr lang="uk-UA" dirty="0"/>
              <a:t>в публічному управлінні убезпечує владу від узурпації та тиранії шляхом поділу діяльності в галузі державного управління між гілками влади. </a:t>
            </a:r>
            <a:endParaRPr lang="uk-UA" dirty="0" smtClean="0"/>
          </a:p>
        </p:txBody>
      </p:sp>
    </p:spTree>
    <p:extLst>
      <p:ext uri="{BB962C8B-B14F-4D97-AF65-F5344CB8AC3E}">
        <p14:creationId xmlns:p14="http://schemas.microsoft.com/office/powerpoint/2010/main" val="3175602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pPr algn="just"/>
            <a:r>
              <a:rPr lang="uk-UA" dirty="0"/>
              <a:t>Для реалізації </a:t>
            </a:r>
            <a:r>
              <a:rPr lang="uk-UA" i="1" dirty="0"/>
              <a:t>сучасних концепцій </a:t>
            </a:r>
            <a:r>
              <a:rPr lang="uk-UA" dirty="0"/>
              <a:t>державного управління науковці пропонують гнучкі, достатньо широкі в інтерпретації та практичні в реалізації принципи державного управління. Принципи публічного управління, які широко застосовуються сьогодні відповідно до </a:t>
            </a:r>
            <a:r>
              <a:rPr lang="uk-UA" i="1" dirty="0"/>
              <a:t>концепції відповідного управління, включають, зокрема, згадувані прозорість і підзвітність, участь і плюралізм, </a:t>
            </a:r>
            <a:r>
              <a:rPr lang="uk-UA" i="1" dirty="0" err="1"/>
              <a:t>субсидіарність</a:t>
            </a:r>
            <a:r>
              <a:rPr lang="uk-UA" i="1" dirty="0"/>
              <a:t>, ефективність та результативність, а також справедливість і доступ до послуг.</a:t>
            </a:r>
          </a:p>
          <a:p>
            <a:endParaRPr lang="uk-UA" dirty="0"/>
          </a:p>
        </p:txBody>
      </p:sp>
    </p:spTree>
    <p:extLst>
      <p:ext uri="{BB962C8B-B14F-4D97-AF65-F5344CB8AC3E}">
        <p14:creationId xmlns:p14="http://schemas.microsoft.com/office/powerpoint/2010/main" val="1900649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39552" y="548680"/>
            <a:ext cx="7620000" cy="6120680"/>
          </a:xfrm>
        </p:spPr>
        <p:txBody>
          <a:bodyPr>
            <a:normAutofit fontScale="92500" lnSpcReduction="10000"/>
          </a:bodyPr>
          <a:lstStyle/>
          <a:p>
            <a:pPr marL="114300" indent="0" algn="just">
              <a:buNone/>
            </a:pPr>
            <a:r>
              <a:rPr lang="ru-RU" dirty="0" err="1" smtClean="0"/>
              <a:t>Розрізняють</a:t>
            </a:r>
            <a:r>
              <a:rPr lang="ru-RU" dirty="0" smtClean="0"/>
              <a:t> </a:t>
            </a:r>
            <a:r>
              <a:rPr lang="ru-RU" dirty="0" err="1" smtClean="0"/>
              <a:t>також</a:t>
            </a:r>
            <a:r>
              <a:rPr lang="ru-RU" dirty="0" smtClean="0"/>
              <a:t> </a:t>
            </a:r>
            <a:r>
              <a:rPr lang="ru-RU" dirty="0" err="1" smtClean="0"/>
              <a:t>принципи</a:t>
            </a:r>
            <a:r>
              <a:rPr lang="ru-RU" dirty="0" smtClean="0"/>
              <a:t> </a:t>
            </a:r>
            <a:r>
              <a:rPr lang="ru-RU" dirty="0" err="1" smtClean="0"/>
              <a:t>оперативні</a:t>
            </a:r>
            <a:r>
              <a:rPr lang="ru-RU" dirty="0" smtClean="0"/>
              <a:t> та </a:t>
            </a:r>
            <a:r>
              <a:rPr lang="ru-RU" dirty="0" err="1" smtClean="0"/>
              <a:t>структурні</a:t>
            </a:r>
            <a:r>
              <a:rPr lang="ru-RU" dirty="0" smtClean="0"/>
              <a:t>. </a:t>
            </a:r>
            <a:r>
              <a:rPr lang="ru-RU" dirty="0" err="1" smtClean="0"/>
              <a:t>Під</a:t>
            </a:r>
            <a:r>
              <a:rPr lang="ru-RU" dirty="0" smtClean="0"/>
              <a:t> </a:t>
            </a:r>
            <a:r>
              <a:rPr lang="ru-RU" dirty="0" err="1" smtClean="0"/>
              <a:t>оперативними</a:t>
            </a:r>
            <a:r>
              <a:rPr lang="ru-RU" dirty="0" smtClean="0"/>
              <a:t> принципами </a:t>
            </a:r>
            <a:r>
              <a:rPr lang="ru-RU" dirty="0" err="1" smtClean="0"/>
              <a:t>слід</a:t>
            </a:r>
            <a:r>
              <a:rPr lang="ru-RU" dirty="0" smtClean="0"/>
              <a:t> </a:t>
            </a:r>
            <a:r>
              <a:rPr lang="ru-RU" dirty="0" err="1" smtClean="0"/>
              <a:t>розуміти</a:t>
            </a:r>
            <a:r>
              <a:rPr lang="ru-RU" dirty="0" smtClean="0"/>
              <a:t> </a:t>
            </a:r>
            <a:r>
              <a:rPr lang="ru-RU" dirty="0" err="1" smtClean="0"/>
              <a:t>принципи</a:t>
            </a:r>
            <a:r>
              <a:rPr lang="ru-RU" dirty="0" smtClean="0"/>
              <a:t>, </a:t>
            </a:r>
            <a:r>
              <a:rPr lang="ru-RU" dirty="0" err="1" smtClean="0"/>
              <a:t>що</a:t>
            </a:r>
            <a:r>
              <a:rPr lang="ru-RU" dirty="0" smtClean="0"/>
              <a:t> прагматично </a:t>
            </a:r>
            <a:r>
              <a:rPr lang="ru-RU" dirty="0" err="1" smtClean="0"/>
              <a:t>обумовлюють</a:t>
            </a:r>
            <a:r>
              <a:rPr lang="ru-RU" dirty="0" smtClean="0"/>
              <a:t> </a:t>
            </a:r>
            <a:r>
              <a:rPr lang="ru-RU" dirty="0" err="1" smtClean="0"/>
              <a:t>процес</a:t>
            </a:r>
            <a:r>
              <a:rPr lang="ru-RU" dirty="0" smtClean="0"/>
              <a:t> </a:t>
            </a:r>
            <a:r>
              <a:rPr lang="ru-RU" dirty="0" err="1" smtClean="0"/>
              <a:t>управлінської</a:t>
            </a:r>
            <a:r>
              <a:rPr lang="ru-RU" dirty="0" smtClean="0"/>
              <a:t> </a:t>
            </a:r>
            <a:r>
              <a:rPr lang="ru-RU" dirty="0" err="1" smtClean="0"/>
              <a:t>діяльності</a:t>
            </a:r>
            <a:r>
              <a:rPr lang="ru-RU" dirty="0" smtClean="0"/>
              <a:t>. В </a:t>
            </a:r>
            <a:r>
              <a:rPr lang="ru-RU" dirty="0" err="1" smtClean="0"/>
              <a:t>європейських</a:t>
            </a:r>
            <a:r>
              <a:rPr lang="ru-RU" dirty="0" smtClean="0"/>
              <a:t> </a:t>
            </a:r>
            <a:r>
              <a:rPr lang="ru-RU" dirty="0" err="1" smtClean="0"/>
              <a:t>країнах</a:t>
            </a:r>
            <a:r>
              <a:rPr lang="ru-RU" dirty="0" smtClean="0"/>
              <a:t> </a:t>
            </a:r>
            <a:r>
              <a:rPr lang="ru-RU" dirty="0" err="1" smtClean="0"/>
              <a:t>бюрократичні</a:t>
            </a:r>
            <a:r>
              <a:rPr lang="ru-RU" dirty="0" smtClean="0"/>
              <a:t> </a:t>
            </a:r>
            <a:r>
              <a:rPr lang="ru-RU" dirty="0" err="1" smtClean="0"/>
              <a:t>процедури</a:t>
            </a:r>
            <a:r>
              <a:rPr lang="ru-RU" dirty="0" smtClean="0"/>
              <a:t> </a:t>
            </a:r>
            <a:r>
              <a:rPr lang="ru-RU" dirty="0" err="1" smtClean="0"/>
              <a:t>здійснюються</a:t>
            </a:r>
            <a:r>
              <a:rPr lang="ru-RU" dirty="0" smtClean="0"/>
              <a:t> на </a:t>
            </a:r>
            <a:r>
              <a:rPr lang="ru-RU" dirty="0" err="1" smtClean="0"/>
              <a:t>основі</a:t>
            </a:r>
            <a:r>
              <a:rPr lang="ru-RU" dirty="0" smtClean="0"/>
              <a:t> </a:t>
            </a:r>
            <a:r>
              <a:rPr lang="ru-RU" dirty="0" err="1" smtClean="0"/>
              <a:t>оперативних</a:t>
            </a:r>
            <a:r>
              <a:rPr lang="ru-RU" dirty="0" smtClean="0"/>
              <a:t> </a:t>
            </a:r>
            <a:r>
              <a:rPr lang="ru-RU" dirty="0" err="1" smtClean="0"/>
              <a:t>принципів</a:t>
            </a:r>
            <a:r>
              <a:rPr lang="ru-RU" dirty="0" smtClean="0"/>
              <a:t>: </a:t>
            </a:r>
            <a:endParaRPr lang="uk-UA" dirty="0" smtClean="0"/>
          </a:p>
          <a:p>
            <a:pPr marL="114300" indent="0" algn="just">
              <a:buNone/>
            </a:pPr>
            <a:r>
              <a:rPr lang="ru-RU" dirty="0" smtClean="0"/>
              <a:t>– </a:t>
            </a:r>
            <a:r>
              <a:rPr lang="ru-RU" dirty="0" err="1" smtClean="0"/>
              <a:t>своєчасності</a:t>
            </a:r>
            <a:r>
              <a:rPr lang="ru-RU" dirty="0" smtClean="0"/>
              <a:t>; </a:t>
            </a:r>
            <a:endParaRPr lang="ru-RU" dirty="0" smtClean="0"/>
          </a:p>
          <a:p>
            <a:pPr marL="114300" indent="0" algn="just">
              <a:buNone/>
            </a:pPr>
            <a:r>
              <a:rPr lang="ru-RU" dirty="0" smtClean="0"/>
              <a:t>– </a:t>
            </a:r>
            <a:r>
              <a:rPr lang="ru-RU" dirty="0" err="1" smtClean="0"/>
              <a:t>визначення</a:t>
            </a:r>
            <a:r>
              <a:rPr lang="ru-RU" dirty="0" smtClean="0"/>
              <a:t> </a:t>
            </a:r>
            <a:r>
              <a:rPr lang="ru-RU" dirty="0" err="1" smtClean="0"/>
              <a:t>термінів</a:t>
            </a:r>
            <a:r>
              <a:rPr lang="ru-RU" dirty="0" smtClean="0"/>
              <a:t> </a:t>
            </a:r>
            <a:r>
              <a:rPr lang="ru-RU" dirty="0" err="1" smtClean="0"/>
              <a:t>надання</a:t>
            </a:r>
            <a:r>
              <a:rPr lang="ru-RU" dirty="0" smtClean="0"/>
              <a:t> </a:t>
            </a:r>
            <a:r>
              <a:rPr lang="ru-RU" dirty="0" err="1" smtClean="0"/>
              <a:t>послуги</a:t>
            </a:r>
            <a:r>
              <a:rPr lang="ru-RU" dirty="0" smtClean="0"/>
              <a:t>; </a:t>
            </a:r>
          </a:p>
          <a:p>
            <a:pPr marL="114300" indent="0" algn="just">
              <a:buNone/>
            </a:pPr>
            <a:r>
              <a:rPr lang="ru-RU" dirty="0" smtClean="0"/>
              <a:t>– </a:t>
            </a:r>
            <a:r>
              <a:rPr lang="ru-RU" dirty="0" err="1" smtClean="0"/>
              <a:t>доступності</a:t>
            </a:r>
            <a:r>
              <a:rPr lang="ru-RU" dirty="0" smtClean="0"/>
              <a:t> для </a:t>
            </a:r>
            <a:r>
              <a:rPr lang="ru-RU" dirty="0" err="1" smtClean="0"/>
              <a:t>всіх</a:t>
            </a:r>
            <a:r>
              <a:rPr lang="ru-RU" dirty="0" smtClean="0"/>
              <a:t> </a:t>
            </a:r>
            <a:r>
              <a:rPr lang="ru-RU" dirty="0" err="1" smtClean="0"/>
              <a:t>груп</a:t>
            </a:r>
            <a:r>
              <a:rPr lang="ru-RU" dirty="0" smtClean="0"/>
              <a:t> </a:t>
            </a:r>
            <a:r>
              <a:rPr lang="ru-RU" dirty="0" err="1" smtClean="0"/>
              <a:t>населення</a:t>
            </a:r>
            <a:r>
              <a:rPr lang="ru-RU" dirty="0" smtClean="0"/>
              <a:t>; </a:t>
            </a:r>
          </a:p>
          <a:p>
            <a:pPr marL="114300" indent="0" algn="just">
              <a:buNone/>
            </a:pPr>
            <a:r>
              <a:rPr lang="ru-RU" dirty="0" smtClean="0"/>
              <a:t>– </a:t>
            </a:r>
            <a:r>
              <a:rPr lang="ru-RU" dirty="0" err="1" smtClean="0"/>
              <a:t>прозорості</a:t>
            </a:r>
            <a:r>
              <a:rPr lang="ru-RU" dirty="0" smtClean="0"/>
              <a:t> </a:t>
            </a:r>
            <a:r>
              <a:rPr lang="ru-RU" dirty="0" err="1" smtClean="0"/>
              <a:t>процесу</a:t>
            </a:r>
            <a:r>
              <a:rPr lang="ru-RU" dirty="0" smtClean="0"/>
              <a:t> </a:t>
            </a:r>
            <a:r>
              <a:rPr lang="ru-RU" dirty="0" err="1" smtClean="0"/>
              <a:t>надання</a:t>
            </a:r>
            <a:r>
              <a:rPr lang="ru-RU" dirty="0" smtClean="0"/>
              <a:t> </a:t>
            </a:r>
            <a:r>
              <a:rPr lang="ru-RU" dirty="0" err="1" smtClean="0"/>
              <a:t>послуги</a:t>
            </a:r>
            <a:r>
              <a:rPr lang="ru-RU" dirty="0" smtClean="0"/>
              <a:t>; </a:t>
            </a:r>
            <a:r>
              <a:rPr lang="ru-RU" dirty="0" err="1" smtClean="0"/>
              <a:t>забезпечення</a:t>
            </a:r>
            <a:r>
              <a:rPr lang="ru-RU" dirty="0" smtClean="0"/>
              <a:t> прав </a:t>
            </a:r>
            <a:r>
              <a:rPr lang="ru-RU" dirty="0" err="1" smtClean="0"/>
              <a:t>споживачів</a:t>
            </a:r>
            <a:r>
              <a:rPr lang="ru-RU" dirty="0" smtClean="0"/>
              <a:t>; </a:t>
            </a:r>
          </a:p>
          <a:p>
            <a:pPr marL="114300" indent="0" algn="just">
              <a:buNone/>
            </a:pPr>
            <a:r>
              <a:rPr lang="ru-RU" dirty="0" smtClean="0"/>
              <a:t>– персонального </a:t>
            </a:r>
            <a:r>
              <a:rPr lang="ru-RU" dirty="0" err="1" smtClean="0"/>
              <a:t>підходу</a:t>
            </a:r>
            <a:r>
              <a:rPr lang="ru-RU" dirty="0" smtClean="0"/>
              <a:t> до </a:t>
            </a:r>
            <a:r>
              <a:rPr lang="ru-RU" dirty="0" err="1" smtClean="0"/>
              <a:t>обслуговування</a:t>
            </a:r>
            <a:r>
              <a:rPr lang="ru-RU" dirty="0" smtClean="0"/>
              <a:t> </a:t>
            </a:r>
            <a:r>
              <a:rPr lang="ru-RU" dirty="0" err="1" smtClean="0"/>
              <a:t>клієнтів</a:t>
            </a:r>
            <a:r>
              <a:rPr lang="ru-RU" dirty="0" smtClean="0"/>
              <a:t>; – </a:t>
            </a:r>
            <a:r>
              <a:rPr lang="ru-RU" dirty="0" err="1" smtClean="0"/>
              <a:t>послідовності</a:t>
            </a:r>
            <a:r>
              <a:rPr lang="ru-RU" dirty="0" smtClean="0"/>
              <a:t> </a:t>
            </a:r>
            <a:r>
              <a:rPr lang="ru-RU" dirty="0" err="1" smtClean="0"/>
              <a:t>політики</a:t>
            </a:r>
            <a:r>
              <a:rPr lang="ru-RU" dirty="0" smtClean="0"/>
              <a:t> </a:t>
            </a:r>
            <a:r>
              <a:rPr lang="ru-RU" dirty="0" err="1" smtClean="0"/>
              <a:t>надання</a:t>
            </a:r>
            <a:r>
              <a:rPr lang="ru-RU" dirty="0" smtClean="0"/>
              <a:t> </a:t>
            </a:r>
            <a:r>
              <a:rPr lang="ru-RU" dirty="0" err="1" smtClean="0"/>
              <a:t>послуги</a:t>
            </a:r>
            <a:r>
              <a:rPr lang="ru-RU" dirty="0" smtClean="0"/>
              <a:t>; </a:t>
            </a:r>
          </a:p>
          <a:p>
            <a:pPr marL="114300" indent="0" algn="just">
              <a:buNone/>
            </a:pPr>
            <a:r>
              <a:rPr lang="uk-UA" dirty="0" smtClean="0"/>
              <a:t>– можливості без обмежень отримати доступ до необхідної достовірної інформації; </a:t>
            </a:r>
          </a:p>
          <a:p>
            <a:pPr marL="114300" indent="0" algn="just">
              <a:buNone/>
            </a:pPr>
            <a:r>
              <a:rPr lang="uk-UA" dirty="0" smtClean="0"/>
              <a:t>– надійності</a:t>
            </a:r>
            <a:r>
              <a:rPr lang="uk-UA" dirty="0" smtClean="0"/>
              <a:t>; </a:t>
            </a:r>
          </a:p>
          <a:p>
            <a:pPr marL="114300" indent="0" algn="just">
              <a:buNone/>
            </a:pPr>
            <a:r>
              <a:rPr lang="uk-UA" dirty="0" smtClean="0"/>
              <a:t>– передбачуваності та своєчасного </a:t>
            </a:r>
            <a:r>
              <a:rPr lang="uk-UA" dirty="0" err="1" smtClean="0"/>
              <a:t>інформуваннящодо</a:t>
            </a:r>
            <a:r>
              <a:rPr lang="uk-UA" dirty="0" smtClean="0"/>
              <a:t> змін; </a:t>
            </a:r>
          </a:p>
          <a:p>
            <a:pPr marL="114300" indent="0" algn="just">
              <a:buNone/>
            </a:pPr>
            <a:r>
              <a:rPr lang="uk-UA" dirty="0" smtClean="0"/>
              <a:t>– обґрунтованості </a:t>
            </a:r>
            <a:r>
              <a:rPr lang="uk-UA" dirty="0" err="1" smtClean="0"/>
              <a:t>ухвалюваних</a:t>
            </a:r>
            <a:r>
              <a:rPr lang="uk-UA" dirty="0" smtClean="0"/>
              <a:t> рішень; </a:t>
            </a:r>
          </a:p>
          <a:p>
            <a:pPr marL="114300" indent="0" algn="just">
              <a:buNone/>
            </a:pPr>
            <a:r>
              <a:rPr lang="uk-UA" dirty="0" smtClean="0"/>
              <a:t>– високої культури обслуговування. </a:t>
            </a:r>
            <a:endParaRPr lang="uk-UA" dirty="0"/>
          </a:p>
        </p:txBody>
      </p:sp>
    </p:spTree>
    <p:extLst>
      <p:ext uri="{BB962C8B-B14F-4D97-AF65-F5344CB8AC3E}">
        <p14:creationId xmlns:p14="http://schemas.microsoft.com/office/powerpoint/2010/main" val="252550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pPr algn="just"/>
            <a:r>
              <a:rPr lang="uk-UA" b="1" dirty="0"/>
              <a:t>Структурні принципи </a:t>
            </a:r>
            <a:r>
              <a:rPr lang="uk-UA" dirty="0"/>
              <a:t>– це принципи, застосовувані за необхідності структурних змін в організації держави. </a:t>
            </a:r>
            <a:r>
              <a:rPr lang="uk-UA" i="1" dirty="0"/>
              <a:t>Структурно-цільові принципи </a:t>
            </a:r>
            <a:r>
              <a:rPr lang="uk-UA" dirty="0"/>
              <a:t>державного управління відображають закономірності, відносини і взаємозв’язки раціональної побудови цілей державного управління та включають в себе, зокрема, принципи: узгодженості цілей державного управління; ієрархії цілей на основі </a:t>
            </a:r>
            <a:r>
              <a:rPr lang="uk-UA" dirty="0" err="1"/>
              <a:t>іх</a:t>
            </a:r>
            <a:r>
              <a:rPr lang="uk-UA" dirty="0"/>
              <a:t> взаємодоповнюваності; підпорядкування приватних, локальних цілей загальним (стратегічним); перетворення результатів </a:t>
            </a:r>
            <a:r>
              <a:rPr lang="uk-UA" dirty="0" err="1" smtClean="0"/>
              <a:t>реаліза</a:t>
            </a:r>
            <a:r>
              <a:rPr lang="ru-RU" dirty="0" err="1" smtClean="0"/>
              <a:t>ції</a:t>
            </a:r>
            <a:r>
              <a:rPr lang="ru-RU" dirty="0" smtClean="0"/>
              <a:t> </a:t>
            </a:r>
            <a:r>
              <a:rPr lang="ru-RU" dirty="0"/>
              <a:t>одних </a:t>
            </a:r>
            <a:r>
              <a:rPr lang="ru-RU" dirty="0" err="1"/>
              <a:t>цілей</a:t>
            </a:r>
            <a:r>
              <a:rPr lang="ru-RU" dirty="0"/>
              <a:t> в </a:t>
            </a:r>
            <a:r>
              <a:rPr lang="ru-RU" dirty="0" err="1"/>
              <a:t>джерело</a:t>
            </a:r>
            <a:r>
              <a:rPr lang="ru-RU" dirty="0"/>
              <a:t> </a:t>
            </a:r>
            <a:r>
              <a:rPr lang="ru-RU" dirty="0" err="1"/>
              <a:t>інших</a:t>
            </a:r>
            <a:r>
              <a:rPr lang="ru-RU" dirty="0"/>
              <a:t>; </a:t>
            </a:r>
            <a:r>
              <a:rPr lang="ru-RU" dirty="0" err="1"/>
              <a:t>розподіленості</a:t>
            </a:r>
            <a:r>
              <a:rPr lang="ru-RU" dirty="0"/>
              <a:t> </a:t>
            </a:r>
            <a:r>
              <a:rPr lang="ru-RU" dirty="0" err="1"/>
              <a:t>цілей</a:t>
            </a:r>
            <a:r>
              <a:rPr lang="ru-RU" dirty="0"/>
              <a:t> за </a:t>
            </a:r>
            <a:r>
              <a:rPr lang="ru-RU" dirty="0" err="1"/>
              <a:t>функціями</a:t>
            </a:r>
            <a:r>
              <a:rPr lang="ru-RU" dirty="0"/>
              <a:t> державного </a:t>
            </a:r>
            <a:r>
              <a:rPr lang="ru-RU" dirty="0" err="1"/>
              <a:t>управління</a:t>
            </a:r>
            <a:r>
              <a:rPr lang="ru-RU" dirty="0"/>
              <a:t>. </a:t>
            </a:r>
            <a:endParaRPr lang="uk-UA" dirty="0"/>
          </a:p>
        </p:txBody>
      </p:sp>
    </p:spTree>
    <p:extLst>
      <p:ext uri="{BB962C8B-B14F-4D97-AF65-F5344CB8AC3E}">
        <p14:creationId xmlns:p14="http://schemas.microsoft.com/office/powerpoint/2010/main" val="1050700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67544" y="1124744"/>
            <a:ext cx="7620000" cy="4800600"/>
          </a:xfrm>
        </p:spPr>
        <p:txBody>
          <a:bodyPr/>
          <a:lstStyle/>
          <a:p>
            <a:r>
              <a:rPr lang="uk-UA" dirty="0"/>
              <a:t>Розрізнюють також: загальні принципи, до яких відносять принципи системності, об’єктивності, саморегулювання, зворотного зв’язку, оптимальності, інформаційної достатності, еволюціонізму, демократизму, гласності, змагальності, провідної ланки, стимулювання; приватні принципи, що застосовуються в різних підсистемах чи сферах суспільства, зокрема, економічній, соціально-політичній, духовній; принципи, використовувані при аналізі різних суспільних явищ, організацій, інститутів; організаційнотехнологічні, в число яких входять принципи єдиноначальності, поєднання центрального, регіонального та місцевого управління, конкретності, розподілу праці, принципи ієрархії, єдності розпорядництва, делегування повноважень. </a:t>
            </a:r>
          </a:p>
        </p:txBody>
      </p:sp>
    </p:spTree>
    <p:extLst>
      <p:ext uri="{BB962C8B-B14F-4D97-AF65-F5344CB8AC3E}">
        <p14:creationId xmlns:p14="http://schemas.microsoft.com/office/powerpoint/2010/main" val="1262599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1600200"/>
            <a:ext cx="7620000" cy="2188840"/>
          </a:xfrm>
        </p:spPr>
        <p:txBody>
          <a:bodyPr/>
          <a:lstStyle/>
          <a:p>
            <a:pPr algn="just"/>
            <a:r>
              <a:rPr lang="ru-RU" dirty="0" smtClean="0"/>
              <a:t>Таким чином </a:t>
            </a:r>
            <a:r>
              <a:rPr lang="ru-RU" dirty="0" err="1"/>
              <a:t>назагал</a:t>
            </a:r>
            <a:r>
              <a:rPr lang="ru-RU" dirty="0"/>
              <a:t>, </a:t>
            </a:r>
            <a:r>
              <a:rPr lang="ru-RU" dirty="0" err="1" smtClean="0"/>
              <a:t>принципи</a:t>
            </a:r>
            <a:r>
              <a:rPr lang="ru-RU" dirty="0" smtClean="0"/>
              <a:t> </a:t>
            </a:r>
            <a:r>
              <a:rPr lang="ru-RU" dirty="0" err="1" smtClean="0"/>
              <a:t>управління</a:t>
            </a:r>
            <a:r>
              <a:rPr lang="ru-RU" dirty="0" smtClean="0"/>
              <a:t> </a:t>
            </a:r>
            <a:r>
              <a:rPr lang="ru-RU" dirty="0" err="1"/>
              <a:t>зводяться</a:t>
            </a:r>
            <a:r>
              <a:rPr lang="ru-RU" dirty="0"/>
              <a:t> до </a:t>
            </a:r>
            <a:r>
              <a:rPr lang="ru-RU" dirty="0" err="1"/>
              <a:t>принципів</a:t>
            </a:r>
            <a:r>
              <a:rPr lang="ru-RU" dirty="0"/>
              <a:t> </a:t>
            </a:r>
            <a:r>
              <a:rPr lang="ru-RU" dirty="0" err="1"/>
              <a:t>ефективного</a:t>
            </a:r>
            <a:r>
              <a:rPr lang="ru-RU" dirty="0"/>
              <a:t> </a:t>
            </a:r>
            <a:r>
              <a:rPr lang="ru-RU" dirty="0" err="1"/>
              <a:t>керівництва</a:t>
            </a:r>
            <a:r>
              <a:rPr lang="ru-RU" dirty="0"/>
              <a:t>. Засади </a:t>
            </a:r>
            <a:r>
              <a:rPr lang="ru-RU" dirty="0" err="1"/>
              <a:t>сучасного</a:t>
            </a:r>
            <a:r>
              <a:rPr lang="ru-RU" dirty="0"/>
              <a:t> </a:t>
            </a:r>
            <a:r>
              <a:rPr lang="ru-RU" dirty="0" err="1"/>
              <a:t>європейського</a:t>
            </a:r>
            <a:r>
              <a:rPr lang="ru-RU" dirty="0"/>
              <a:t> </a:t>
            </a:r>
            <a:r>
              <a:rPr lang="ru-RU" dirty="0" err="1"/>
              <a:t>управління</a:t>
            </a:r>
            <a:r>
              <a:rPr lang="ru-RU" dirty="0"/>
              <a:t> </a:t>
            </a:r>
            <a:r>
              <a:rPr lang="ru-RU" dirty="0" err="1"/>
              <a:t>обумовлюють</a:t>
            </a:r>
            <a:r>
              <a:rPr lang="ru-RU" dirty="0"/>
              <a:t> акцент на </a:t>
            </a:r>
            <a:r>
              <a:rPr lang="ru-RU" dirty="0" err="1"/>
              <a:t>організаційних</a:t>
            </a:r>
            <a:r>
              <a:rPr lang="ru-RU" dirty="0"/>
              <a:t> принципах, </a:t>
            </a:r>
            <a:r>
              <a:rPr lang="ru-RU" dirty="0" err="1"/>
              <a:t>що</a:t>
            </a:r>
            <a:r>
              <a:rPr lang="ru-RU" dirty="0"/>
              <a:t> </a:t>
            </a:r>
            <a:r>
              <a:rPr lang="ru-RU" dirty="0" err="1"/>
              <a:t>забезпечують</a:t>
            </a:r>
            <a:r>
              <a:rPr lang="ru-RU" dirty="0"/>
              <a:t> </a:t>
            </a:r>
            <a:r>
              <a:rPr lang="ru-RU" dirty="0" err="1"/>
              <a:t>чіткість</a:t>
            </a:r>
            <a:r>
              <a:rPr lang="ru-RU" dirty="0"/>
              <a:t> та </a:t>
            </a:r>
            <a:r>
              <a:rPr lang="ru-RU" dirty="0" err="1"/>
              <a:t>результативність</a:t>
            </a:r>
            <a:r>
              <a:rPr lang="ru-RU" dirty="0"/>
              <a:t> </a:t>
            </a:r>
            <a:r>
              <a:rPr lang="ru-RU" dirty="0" err="1"/>
              <a:t>управлінських</a:t>
            </a:r>
            <a:r>
              <a:rPr lang="ru-RU" dirty="0"/>
              <a:t> процедур на </a:t>
            </a:r>
            <a:r>
              <a:rPr lang="ru-RU" dirty="0" err="1"/>
              <a:t>основі</a:t>
            </a:r>
            <a:r>
              <a:rPr lang="ru-RU" dirty="0"/>
              <a:t> </a:t>
            </a:r>
            <a:r>
              <a:rPr lang="ru-RU" dirty="0" err="1"/>
              <a:t>компетентності</a:t>
            </a:r>
            <a:r>
              <a:rPr lang="ru-RU" dirty="0"/>
              <a:t> та </a:t>
            </a:r>
            <a:r>
              <a:rPr lang="ru-RU" dirty="0" err="1"/>
              <a:t>відповідальності</a:t>
            </a:r>
            <a:r>
              <a:rPr lang="ru-RU" dirty="0"/>
              <a:t> </a:t>
            </a:r>
            <a:r>
              <a:rPr lang="ru-RU" dirty="0" err="1"/>
              <a:t>державних</a:t>
            </a:r>
            <a:r>
              <a:rPr lang="ru-RU" dirty="0"/>
              <a:t> </a:t>
            </a:r>
            <a:r>
              <a:rPr lang="ru-RU" dirty="0" err="1"/>
              <a:t>службовців</a:t>
            </a:r>
            <a:r>
              <a:rPr lang="ru-RU" dirty="0"/>
              <a:t>. </a:t>
            </a:r>
            <a:endParaRPr lang="uk-UA" dirty="0"/>
          </a:p>
        </p:txBody>
      </p:sp>
    </p:spTree>
    <p:extLst>
      <p:ext uri="{BB962C8B-B14F-4D97-AF65-F5344CB8AC3E}">
        <p14:creationId xmlns:p14="http://schemas.microsoft.com/office/powerpoint/2010/main" val="563408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3. </a:t>
            </a:r>
            <a:r>
              <a:rPr lang="ru-RU" sz="2800" dirty="0" err="1"/>
              <a:t>Поняття</a:t>
            </a:r>
            <a:r>
              <a:rPr lang="ru-RU" sz="2800" dirty="0"/>
              <a:t> </a:t>
            </a:r>
            <a:r>
              <a:rPr lang="ru-RU" sz="2800" dirty="0" err="1"/>
              <a:t>Європейського</a:t>
            </a:r>
            <a:r>
              <a:rPr lang="ru-RU" sz="2800" dirty="0"/>
              <a:t> </a:t>
            </a:r>
            <a:r>
              <a:rPr lang="ru-RU" sz="2800" dirty="0" err="1"/>
              <a:t>адміністративного</a:t>
            </a:r>
            <a:r>
              <a:rPr lang="ru-RU" sz="2800" dirty="0"/>
              <a:t> простору. </a:t>
            </a:r>
            <a:endParaRPr lang="uk-UA" sz="2800" dirty="0"/>
          </a:p>
        </p:txBody>
      </p:sp>
      <p:sp>
        <p:nvSpPr>
          <p:cNvPr id="3" name="Місце для вмісту 2"/>
          <p:cNvSpPr>
            <a:spLocks noGrp="1"/>
          </p:cNvSpPr>
          <p:nvPr>
            <p:ph idx="1"/>
          </p:nvPr>
        </p:nvSpPr>
        <p:spPr/>
        <p:txBody>
          <a:bodyPr>
            <a:normAutofit lnSpcReduction="10000"/>
          </a:bodyPr>
          <a:lstStyle/>
          <a:p>
            <a:pPr algn="just"/>
            <a:r>
              <a:rPr lang="uk-UA" dirty="0"/>
              <a:t>Результатом політичної, економічної, юридичної і культурної діяльності Європейського Союзу став процес формування єдиного європейського адміністративного простору внаслідок взаємодії норм і інститутів країн учасниць Європейського Союзу. </a:t>
            </a:r>
            <a:endParaRPr lang="uk-UA" dirty="0" smtClean="0"/>
          </a:p>
          <a:p>
            <a:pPr algn="just"/>
            <a:r>
              <a:rPr lang="uk-UA" dirty="0"/>
              <a:t>Публічне управління завжди було внутрішньою </a:t>
            </a:r>
            <a:r>
              <a:rPr lang="uk-UA" dirty="0" smtClean="0"/>
              <a:t>справою для </a:t>
            </a:r>
            <a:r>
              <a:rPr lang="uk-UA" dirty="0"/>
              <a:t>держав-членів ЄС, хоча національні державні адміністрації повинні виконувати директиви ЄС і рекомендацій таким чином, щоб європейські громадяни мали змогу користуватися правами, наданими їм відповідно до договорів ЄС, незалежно від країни, в якій вони живуть. ЄС зацікавлений в тому, щоб кожна національна адміністрація мала </a:t>
            </a:r>
            <a:r>
              <a:rPr lang="uk-UA" dirty="0" smtClean="0"/>
              <a:t>порівняння щодо </a:t>
            </a:r>
            <a:r>
              <a:rPr lang="uk-UA" dirty="0"/>
              <a:t>якості та професіоналізму, а, отже, адміністративних можливостей держав-членів. </a:t>
            </a:r>
          </a:p>
        </p:txBody>
      </p:sp>
    </p:spTree>
    <p:extLst>
      <p:ext uri="{BB962C8B-B14F-4D97-AF65-F5344CB8AC3E}">
        <p14:creationId xmlns:p14="http://schemas.microsoft.com/office/powerpoint/2010/main" val="2763939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План</a:t>
            </a:r>
            <a:endParaRPr lang="uk-UA" dirty="0"/>
          </a:p>
        </p:txBody>
      </p:sp>
      <p:sp>
        <p:nvSpPr>
          <p:cNvPr id="3" name="Місце для вмісту 2"/>
          <p:cNvSpPr>
            <a:spLocks noGrp="1"/>
          </p:cNvSpPr>
          <p:nvPr>
            <p:ph idx="1"/>
          </p:nvPr>
        </p:nvSpPr>
        <p:spPr/>
        <p:txBody>
          <a:bodyPr>
            <a:normAutofit/>
          </a:bodyPr>
          <a:lstStyle/>
          <a:p>
            <a:pPr marL="114300" indent="0">
              <a:buNone/>
            </a:pPr>
            <a:r>
              <a:rPr lang="ru-RU" sz="2400" dirty="0"/>
              <a:t>1. </a:t>
            </a:r>
            <a:r>
              <a:rPr lang="ru-RU" sz="2400" dirty="0" err="1"/>
              <a:t>Концептуальні</a:t>
            </a:r>
            <a:r>
              <a:rPr lang="ru-RU" sz="2400" dirty="0"/>
              <a:t> </a:t>
            </a:r>
            <a:r>
              <a:rPr lang="ru-RU" sz="2400" dirty="0" err="1"/>
              <a:t>основи</a:t>
            </a:r>
            <a:r>
              <a:rPr lang="ru-RU" sz="2400" dirty="0"/>
              <a:t> </a:t>
            </a:r>
            <a:r>
              <a:rPr lang="ru-RU" sz="2400" dirty="0" err="1"/>
              <a:t>європейського</a:t>
            </a:r>
            <a:r>
              <a:rPr lang="ru-RU" sz="2400" dirty="0"/>
              <a:t> </a:t>
            </a:r>
            <a:r>
              <a:rPr lang="ru-RU" sz="2400" dirty="0" err="1"/>
              <a:t>управління</a:t>
            </a:r>
            <a:r>
              <a:rPr lang="ru-RU" sz="2400" dirty="0"/>
              <a:t>. </a:t>
            </a:r>
          </a:p>
          <a:p>
            <a:pPr marL="114300" indent="0">
              <a:buNone/>
            </a:pPr>
            <a:r>
              <a:rPr lang="ru-RU" sz="2400" dirty="0" smtClean="0"/>
              <a:t>2</a:t>
            </a:r>
            <a:r>
              <a:rPr lang="ru-RU" sz="2400" dirty="0"/>
              <a:t>. </a:t>
            </a:r>
            <a:r>
              <a:rPr lang="ru-RU" sz="2400" dirty="0" err="1"/>
              <a:t>Основні</a:t>
            </a:r>
            <a:r>
              <a:rPr lang="ru-RU" sz="2400" dirty="0"/>
              <a:t> </a:t>
            </a:r>
            <a:r>
              <a:rPr lang="ru-RU" sz="2400" dirty="0" err="1"/>
              <a:t>принципи</a:t>
            </a:r>
            <a:r>
              <a:rPr lang="ru-RU" sz="2400" dirty="0"/>
              <a:t> </a:t>
            </a:r>
            <a:r>
              <a:rPr lang="ru-RU" sz="2400" dirty="0" err="1"/>
              <a:t>європейського</a:t>
            </a:r>
            <a:r>
              <a:rPr lang="ru-RU" sz="2400" dirty="0"/>
              <a:t> </a:t>
            </a:r>
            <a:r>
              <a:rPr lang="ru-RU" sz="2400" dirty="0" err="1"/>
              <a:t>управління</a:t>
            </a:r>
            <a:r>
              <a:rPr lang="ru-RU" sz="2400" dirty="0"/>
              <a:t>. </a:t>
            </a:r>
          </a:p>
          <a:p>
            <a:pPr marL="114300" indent="0">
              <a:buNone/>
            </a:pPr>
            <a:r>
              <a:rPr lang="ru-RU" sz="2400" dirty="0" smtClean="0"/>
              <a:t>3</a:t>
            </a:r>
            <a:r>
              <a:rPr lang="ru-RU" sz="2400" dirty="0"/>
              <a:t>. </a:t>
            </a:r>
            <a:r>
              <a:rPr lang="ru-RU" sz="2400" dirty="0" err="1"/>
              <a:t>Поняття</a:t>
            </a:r>
            <a:r>
              <a:rPr lang="ru-RU" sz="2400" dirty="0"/>
              <a:t> </a:t>
            </a:r>
            <a:r>
              <a:rPr lang="ru-RU" sz="2400" dirty="0" err="1"/>
              <a:t>Європейського</a:t>
            </a:r>
            <a:r>
              <a:rPr lang="ru-RU" sz="2400" dirty="0"/>
              <a:t> </a:t>
            </a:r>
            <a:r>
              <a:rPr lang="ru-RU" sz="2400" dirty="0" err="1"/>
              <a:t>адміністративного</a:t>
            </a:r>
            <a:r>
              <a:rPr lang="ru-RU" sz="2400" dirty="0"/>
              <a:t> простору. </a:t>
            </a:r>
          </a:p>
          <a:p>
            <a:pPr marL="114300" indent="0">
              <a:buNone/>
            </a:pPr>
            <a:r>
              <a:rPr lang="ru-RU" sz="2400" dirty="0" smtClean="0"/>
              <a:t>4</a:t>
            </a:r>
            <a:r>
              <a:rPr lang="ru-RU" sz="2400" dirty="0"/>
              <a:t>. </a:t>
            </a:r>
            <a:r>
              <a:rPr lang="ru-RU" sz="2400" dirty="0" err="1"/>
              <a:t>Рівні</a:t>
            </a:r>
            <a:r>
              <a:rPr lang="ru-RU" sz="2400" dirty="0"/>
              <a:t> </a:t>
            </a:r>
            <a:r>
              <a:rPr lang="ru-RU" sz="2400" dirty="0" err="1"/>
              <a:t>європейського</a:t>
            </a:r>
            <a:r>
              <a:rPr lang="ru-RU" sz="2400" dirty="0"/>
              <a:t> </a:t>
            </a:r>
            <a:r>
              <a:rPr lang="ru-RU" sz="2400" dirty="0" err="1"/>
              <a:t>управління</a:t>
            </a:r>
            <a:r>
              <a:rPr lang="ru-RU" sz="2400" dirty="0"/>
              <a:t>.</a:t>
            </a:r>
            <a:endParaRPr lang="uk-UA" sz="2400" dirty="0"/>
          </a:p>
        </p:txBody>
      </p:sp>
    </p:spTree>
    <p:extLst>
      <p:ext uri="{BB962C8B-B14F-4D97-AF65-F5344CB8AC3E}">
        <p14:creationId xmlns:p14="http://schemas.microsoft.com/office/powerpoint/2010/main" val="2551974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39552" y="1340768"/>
            <a:ext cx="7620000" cy="4800600"/>
          </a:xfrm>
        </p:spPr>
        <p:txBody>
          <a:bodyPr/>
          <a:lstStyle/>
          <a:p>
            <a:pPr algn="just"/>
            <a:r>
              <a:rPr lang="uk-UA" dirty="0"/>
              <a:t>Європейська комісія запровадила політику вирівнювання публічного управління країн-членів ЄС з принципами та стандартами, які вже запроваджені в державному управлінні «старих» членів ЄС. </a:t>
            </a:r>
            <a:endParaRPr lang="uk-UA" dirty="0" smtClean="0"/>
          </a:p>
          <a:p>
            <a:pPr algn="just"/>
            <a:r>
              <a:rPr lang="uk-UA" dirty="0" smtClean="0"/>
              <a:t>Основна </a:t>
            </a:r>
            <a:r>
              <a:rPr lang="uk-UA" dirty="0"/>
              <a:t>увага в оцінках систем управління на горизонтальних рівнях передбачала наявність у нових держав-членів ЄС та держав-кандидатів адміністративних систем, здатних забезпечити імплементацію на національному рівні, відповідно Копенгагенським і Мадридським критеріям членства в ЄС.</a:t>
            </a:r>
          </a:p>
        </p:txBody>
      </p:sp>
    </p:spTree>
    <p:extLst>
      <p:ext uri="{BB962C8B-B14F-4D97-AF65-F5344CB8AC3E}">
        <p14:creationId xmlns:p14="http://schemas.microsoft.com/office/powerpoint/2010/main" val="3690382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23528" y="476672"/>
            <a:ext cx="7836024" cy="6192688"/>
          </a:xfrm>
        </p:spPr>
        <p:txBody>
          <a:bodyPr>
            <a:normAutofit fontScale="92500" lnSpcReduction="20000"/>
          </a:bodyPr>
          <a:lstStyle/>
          <a:p>
            <a:pPr marL="114300" indent="0" algn="just">
              <a:buNone/>
            </a:pPr>
            <a:r>
              <a:rPr lang="uk-UA" dirty="0"/>
              <a:t>Горизонтальні системи управління в країнах-кандидатах повинні були відповідати певним вимогам, які мають вирішальне значення для надійної роботи всієї адміністрації, в тому числі в галузі законодавства ЄС. Однак відсутність загального законодавства ЄС, застосовуваного в галузі публічного управління та адміністрації, створювала проблеми. Тим не менше, упродовж певного часу було досягнуто широкого консенсусу з ключових критеріїв, які на сьогоднішній день можна розглядати як частину законодавства ЄС і які можуть бути згруповані в наступні чотири категорії</a:t>
            </a:r>
            <a:r>
              <a:rPr lang="uk-UA" dirty="0" smtClean="0"/>
              <a:t>:</a:t>
            </a:r>
          </a:p>
          <a:p>
            <a:pPr marL="114300" indent="0" algn="just">
              <a:buNone/>
            </a:pPr>
            <a:r>
              <a:rPr lang="uk-UA" dirty="0" smtClean="0"/>
              <a:t>1. Верховенство </a:t>
            </a:r>
            <a:r>
              <a:rPr lang="uk-UA" dirty="0"/>
              <a:t>закону, тобто правова визначеність та передбачуваність адміністративних дій та управлінських рішень, відповідно до принципів законності та поваги законних очікувань фізичних осіб. </a:t>
            </a:r>
            <a:endParaRPr lang="uk-UA" dirty="0" smtClean="0"/>
          </a:p>
          <a:p>
            <a:pPr marL="114300" indent="0" algn="just">
              <a:buNone/>
            </a:pPr>
            <a:r>
              <a:rPr lang="uk-UA" dirty="0" smtClean="0"/>
              <a:t>2</a:t>
            </a:r>
            <a:r>
              <a:rPr lang="uk-UA" dirty="0"/>
              <a:t>. Відкритість та прозорість, спрямовані на забезпечення раціонального контролю адміністративних процесів і результатів та їх відповідності заздалегідь встановленим правилам. </a:t>
            </a:r>
            <a:endParaRPr lang="uk-UA" dirty="0" smtClean="0"/>
          </a:p>
          <a:p>
            <a:pPr marL="114300" indent="0" algn="just">
              <a:buNone/>
            </a:pPr>
            <a:r>
              <a:rPr lang="uk-UA" dirty="0" smtClean="0"/>
              <a:t>3</a:t>
            </a:r>
            <a:r>
              <a:rPr lang="uk-UA" dirty="0"/>
              <a:t>. Відповідальність державного управління, адміністративної, законодавчої чи судової влади щодо забезпечення дотримання законності. </a:t>
            </a:r>
            <a:endParaRPr lang="uk-UA" dirty="0" smtClean="0"/>
          </a:p>
          <a:p>
            <a:pPr marL="114300" indent="0" algn="just">
              <a:buNone/>
            </a:pPr>
            <a:r>
              <a:rPr lang="uk-UA" dirty="0" smtClean="0"/>
              <a:t>4</a:t>
            </a:r>
            <a:r>
              <a:rPr lang="uk-UA" dirty="0"/>
              <a:t>. Ефективність використання державних ресурсів; ефективність в досягненні політичних цілей, встановлених законодавством, та в забезпеченні дотримання законодавства. </a:t>
            </a:r>
          </a:p>
        </p:txBody>
      </p:sp>
    </p:spTree>
    <p:extLst>
      <p:ext uri="{BB962C8B-B14F-4D97-AF65-F5344CB8AC3E}">
        <p14:creationId xmlns:p14="http://schemas.microsoft.com/office/powerpoint/2010/main" val="1168269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23528" y="188640"/>
            <a:ext cx="7753672" cy="6212160"/>
          </a:xfrm>
        </p:spPr>
        <p:txBody>
          <a:bodyPr>
            <a:normAutofit fontScale="92500" lnSpcReduction="10000"/>
          </a:bodyPr>
          <a:lstStyle/>
          <a:p>
            <a:pPr marL="114300" indent="0" algn="just">
              <a:buNone/>
            </a:pPr>
            <a:r>
              <a:rPr lang="uk-UA" dirty="0" smtClean="0"/>
              <a:t>Основні конституційні правові документи Європейського Союзу не передбачають конкретну модель публічного управління, але деякі важливі адміністративно-правові принципи, які вже вказані в Римському договорі, такі як право на судовий перегляд адміністративних рішень, прийнятих інститутами ЄС (ст. 173) якщо зобов’язання дають підстави для управлінських рішень ЄС (ст. 190). </a:t>
            </a:r>
          </a:p>
          <a:p>
            <a:pPr marL="114300" indent="0" algn="just">
              <a:buNone/>
            </a:pPr>
            <a:r>
              <a:rPr lang="uk-UA" dirty="0" smtClean="0"/>
              <a:t>На </a:t>
            </a:r>
            <a:r>
              <a:rPr lang="uk-UA" dirty="0"/>
              <a:t>пропозицію Європейського омбудсмена Європейським Парламентом у 2001 р. був прийнятий Кодекс належної адміністративної поведінки для установ і органів ЄС. </a:t>
            </a:r>
            <a:endParaRPr lang="uk-UA" dirty="0" smtClean="0"/>
          </a:p>
          <a:p>
            <a:pPr marL="114300" indent="0" algn="just">
              <a:buNone/>
            </a:pPr>
            <a:r>
              <a:rPr lang="uk-UA" dirty="0" smtClean="0"/>
              <a:t>Свободи</a:t>
            </a:r>
            <a:r>
              <a:rPr lang="uk-UA" dirty="0"/>
              <a:t>, прийняті в Римському договорі, а саме: вільний рух товарів, послуг, людей і капіталу, означають, що національні органи публічного управління держав-членів повинні працювати таким чином, щоб уможливити реалізацію цих свобод ефективним у всіх відносинах способом. Попри те, що кожна держава-член має повну свободу приймати рішення щодо шляхів і засобів досягнення результатів, передбачених у договорах, існують загальні засоби і принципи та розроблені в рамках Союзу адміністративні та організаційні механізми і структури, необхідні у зв’язку з великою різноманітністю установ у різних країнах-членах. Очевидно, існує ряд факторів, що ведуть до конвергенції в публічній </a:t>
            </a:r>
            <a:r>
              <a:rPr lang="uk-UA" dirty="0" smtClean="0"/>
              <a:t>адміністрації.</a:t>
            </a:r>
            <a:endParaRPr lang="uk-UA" dirty="0"/>
          </a:p>
        </p:txBody>
      </p:sp>
    </p:spTree>
    <p:extLst>
      <p:ext uri="{BB962C8B-B14F-4D97-AF65-F5344CB8AC3E}">
        <p14:creationId xmlns:p14="http://schemas.microsoft.com/office/powerpoint/2010/main" val="4175092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95536" y="548680"/>
            <a:ext cx="7681664" cy="5852120"/>
          </a:xfrm>
        </p:spPr>
        <p:txBody>
          <a:bodyPr>
            <a:normAutofit lnSpcReduction="10000"/>
          </a:bodyPr>
          <a:lstStyle/>
          <a:p>
            <a:pPr algn="just"/>
            <a:r>
              <a:rPr lang="uk-UA" dirty="0"/>
              <a:t>Постійна взаємодія між публічними службовцями держав-членів та службовців ЄС послужила стимулом для встановлення спільних стандартів щодо результатів політики, передбачених у договорах та інших законодавчих актах ЄС. Система критеріїв щодо готовності країни до вступу в ЄС та щодо відповідності їх адміністративних систем вимогам Європейського адміністративного простору визначалась наступним чином: </a:t>
            </a:r>
            <a:endParaRPr lang="uk-UA" dirty="0" smtClean="0"/>
          </a:p>
          <a:p>
            <a:pPr algn="just"/>
            <a:r>
              <a:rPr lang="uk-UA" dirty="0" smtClean="0"/>
              <a:t>– </a:t>
            </a:r>
            <a:r>
              <a:rPr lang="uk-UA" dirty="0"/>
              <a:t>Копенгаген, 1993: стабільність інститутів, що гарантують демократію, верховенство закону і права людини; </a:t>
            </a:r>
            <a:endParaRPr lang="uk-UA" dirty="0" smtClean="0"/>
          </a:p>
          <a:p>
            <a:pPr algn="just"/>
            <a:r>
              <a:rPr lang="uk-UA" dirty="0" smtClean="0"/>
              <a:t>– </a:t>
            </a:r>
            <a:r>
              <a:rPr lang="uk-UA" dirty="0"/>
              <a:t>Мадрид, 1995: готовність адміністративних і судових структур щодо імплементації законодавства ЄС і його ефективного здійснення; </a:t>
            </a:r>
            <a:endParaRPr lang="uk-UA" dirty="0" smtClean="0"/>
          </a:p>
          <a:p>
            <a:pPr algn="just"/>
            <a:r>
              <a:rPr lang="uk-UA" dirty="0" smtClean="0"/>
              <a:t>– </a:t>
            </a:r>
            <a:r>
              <a:rPr lang="uk-UA" dirty="0"/>
              <a:t>Люксембург, 1997: зміцнення й удосконалення державних інституцій щодо їх надійності; </a:t>
            </a:r>
            <a:endParaRPr lang="uk-UA" dirty="0" smtClean="0"/>
          </a:p>
          <a:p>
            <a:pPr algn="just"/>
            <a:r>
              <a:rPr lang="uk-UA" dirty="0" smtClean="0"/>
              <a:t>– </a:t>
            </a:r>
            <a:r>
              <a:rPr lang="uk-UA" dirty="0"/>
              <a:t>Гельсінкі, 1999: зобов’язання країн-кандидатів поділяти цінності та цілі Європейського Союзу, викладені у договорах.</a:t>
            </a:r>
          </a:p>
        </p:txBody>
      </p:sp>
    </p:spTree>
    <p:extLst>
      <p:ext uri="{BB962C8B-B14F-4D97-AF65-F5344CB8AC3E}">
        <p14:creationId xmlns:p14="http://schemas.microsoft.com/office/powerpoint/2010/main" val="574371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a:t>4. Рівні європейського управління. </a:t>
            </a:r>
          </a:p>
        </p:txBody>
      </p:sp>
      <p:sp>
        <p:nvSpPr>
          <p:cNvPr id="3" name="Місце для вмісту 2"/>
          <p:cNvSpPr>
            <a:spLocks noGrp="1"/>
          </p:cNvSpPr>
          <p:nvPr>
            <p:ph idx="1"/>
          </p:nvPr>
        </p:nvSpPr>
        <p:spPr/>
        <p:txBody>
          <a:bodyPr/>
          <a:lstStyle/>
          <a:p>
            <a:pPr algn="just"/>
            <a:r>
              <a:rPr lang="uk-UA" dirty="0"/>
              <a:t>1. Наднаціональний рівень європейського управління. Варто звернути увагу, що прийняті у форматі саміту міждержавні рішення означають добровільну згоду глав державчленів на делегування певного сегменту публічного управління на вищий наднаціональний загальноєвропейський рівень. Три інституції ЄС – Єврокомісія, Європарламент, Рада (міністрів) ЄС – виражають наднаціональну складову і кожна із цих інституцій асоціюється із виконанням певних загальноєвропейських функцій (Рада – як головний орган прийняття рішень, Єврокомісія – як виконавчий орган і Європарламент – як представницький). </a:t>
            </a:r>
          </a:p>
        </p:txBody>
      </p:sp>
    </p:spTree>
    <p:extLst>
      <p:ext uri="{BB962C8B-B14F-4D97-AF65-F5344CB8AC3E}">
        <p14:creationId xmlns:p14="http://schemas.microsoft.com/office/powerpoint/2010/main" val="1582758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smtClean="0"/>
              <a:t>Рада ЄС</a:t>
            </a:r>
            <a:endParaRPr lang="uk-UA" sz="2800" dirty="0"/>
          </a:p>
        </p:txBody>
      </p:sp>
      <p:sp>
        <p:nvSpPr>
          <p:cNvPr id="3" name="Місце для вмісту 2"/>
          <p:cNvSpPr>
            <a:spLocks noGrp="1"/>
          </p:cNvSpPr>
          <p:nvPr>
            <p:ph idx="1"/>
          </p:nvPr>
        </p:nvSpPr>
        <p:spPr/>
        <p:txBody>
          <a:bodyPr/>
          <a:lstStyle/>
          <a:p>
            <a:pPr algn="just"/>
            <a:r>
              <a:rPr lang="uk-UA" dirty="0"/>
              <a:t>Рада ЄС (</a:t>
            </a:r>
            <a:r>
              <a:rPr lang="en-US" dirty="0"/>
              <a:t>Council of the European Union) </a:t>
            </a:r>
            <a:r>
              <a:rPr lang="uk-UA" dirty="0" smtClean="0"/>
              <a:t>забезпечує </a:t>
            </a:r>
            <a:r>
              <a:rPr lang="uk-UA" dirty="0"/>
              <a:t>узгодженість національних інтересів держав-членів ЄС із завданнями та цілями Європейської Спільноти. Поділ голосів у Раді міністрів здійснено таким чином, щоб зробити неможливим блокування рішень окремими </a:t>
            </a:r>
            <a:r>
              <a:rPr lang="uk-UA" dirty="0" smtClean="0"/>
              <a:t>державами</a:t>
            </a:r>
            <a:r>
              <a:rPr lang="uk-UA" dirty="0"/>
              <a:t>.</a:t>
            </a:r>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573015"/>
            <a:ext cx="4660248" cy="309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422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a:t>Єврокомісія</a:t>
            </a:r>
          </a:p>
        </p:txBody>
      </p:sp>
      <p:sp>
        <p:nvSpPr>
          <p:cNvPr id="3" name="Місце для вмісту 2"/>
          <p:cNvSpPr>
            <a:spLocks noGrp="1"/>
          </p:cNvSpPr>
          <p:nvPr>
            <p:ph idx="1"/>
          </p:nvPr>
        </p:nvSpPr>
        <p:spPr/>
        <p:txBody>
          <a:bodyPr/>
          <a:lstStyle/>
          <a:p>
            <a:pPr algn="just"/>
            <a:r>
              <a:rPr lang="uk-UA" dirty="0"/>
              <a:t>Єврокомісія, яку вважають виконавчим органом ЄС або неформально називають «двигуном європейської інтеграції», виражає наднаціональну складову ЄС. Але принцип її формування із двадцяти семи незалежних членів (по одному від кожної країни-члена), делегованих на п’ятирічний термін за згоди своїх національних урядів, також дає певні підстави говорити про міждержавну складову.</a:t>
            </a:r>
          </a:p>
        </p:txBody>
      </p:sp>
    </p:spTree>
    <p:extLst>
      <p:ext uri="{BB962C8B-B14F-4D97-AF65-F5344CB8AC3E}">
        <p14:creationId xmlns:p14="http://schemas.microsoft.com/office/powerpoint/2010/main" val="1240376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11560" y="1268760"/>
            <a:ext cx="7465640" cy="5132040"/>
          </a:xfrm>
        </p:spPr>
        <p:txBody>
          <a:bodyPr>
            <a:normAutofit fontScale="92500" lnSpcReduction="10000"/>
          </a:bodyPr>
          <a:lstStyle/>
          <a:p>
            <a:pPr marL="114300" indent="0" algn="just">
              <a:buNone/>
            </a:pPr>
            <a:r>
              <a:rPr lang="uk-UA" dirty="0"/>
              <a:t>Наднаціональний вимір характеризує і </a:t>
            </a:r>
            <a:r>
              <a:rPr lang="uk-UA" dirty="0" smtClean="0"/>
              <a:t>Європарламент, оскільки </a:t>
            </a:r>
            <a:r>
              <a:rPr lang="uk-UA" dirty="0"/>
              <a:t>його депутати представляють все понад </a:t>
            </a:r>
            <a:r>
              <a:rPr lang="uk-UA" dirty="0" err="1"/>
              <a:t>півмільярдне</a:t>
            </a:r>
            <a:r>
              <a:rPr lang="uk-UA" dirty="0"/>
              <a:t> населення Євросоюзу і формують фракції за партійним принципом. Інституційна модель урядування в ЄС, в тій формі, у якій вона визначається Єдиним Європейським актом і Лісабонською угодою, ознаменована певними особливостями, які суттєво відрізняють її від національних систем: </a:t>
            </a:r>
            <a:endParaRPr lang="en-US" dirty="0" smtClean="0"/>
          </a:p>
          <a:p>
            <a:pPr marL="114300" indent="0" algn="just">
              <a:buNone/>
            </a:pPr>
            <a:r>
              <a:rPr lang="uk-UA" dirty="0" smtClean="0"/>
              <a:t>1</a:t>
            </a:r>
            <a:r>
              <a:rPr lang="uk-UA" dirty="0"/>
              <a:t>) наявністю двох типів міждержавних і наднаціональних інститутів; особи, що входять до органів першого типу (Рада міністрів), діють як офіційні представники держав членів, а другого (Єврокомісія) – діють як незалежні особи, що не пов’язані з державами, які їх делегували; </a:t>
            </a:r>
            <a:endParaRPr lang="en-US" dirty="0" smtClean="0"/>
          </a:p>
          <a:p>
            <a:pPr marL="114300" indent="0" algn="just">
              <a:buNone/>
            </a:pPr>
            <a:r>
              <a:rPr lang="uk-UA" dirty="0" smtClean="0"/>
              <a:t>2</a:t>
            </a:r>
            <a:r>
              <a:rPr lang="uk-UA" dirty="0"/>
              <a:t>) відсутністю розподілу на законодавчу та виконавчу гілку влади (законодавчі повноваження розподілені між Радою та Парламентом, а виконавчі – між Радою та Комісією); </a:t>
            </a:r>
            <a:endParaRPr lang="en-US" dirty="0" smtClean="0"/>
          </a:p>
          <a:p>
            <a:pPr marL="114300" indent="0" algn="just">
              <a:buNone/>
            </a:pPr>
            <a:r>
              <a:rPr lang="uk-UA" dirty="0" smtClean="0"/>
              <a:t>3</a:t>
            </a:r>
            <a:r>
              <a:rPr lang="uk-UA" dirty="0"/>
              <a:t>) відсутності вертикальних структур управління та центрального регулюючого органу.</a:t>
            </a:r>
          </a:p>
        </p:txBody>
      </p:sp>
      <p:sp>
        <p:nvSpPr>
          <p:cNvPr id="4" name="Заголовок 1"/>
          <p:cNvSpPr>
            <a:spLocks noGrp="1"/>
          </p:cNvSpPr>
          <p:nvPr>
            <p:ph type="title"/>
          </p:nvPr>
        </p:nvSpPr>
        <p:spPr>
          <a:xfrm>
            <a:off x="827584" y="260648"/>
            <a:ext cx="7620000" cy="1143000"/>
          </a:xfrm>
        </p:spPr>
        <p:txBody>
          <a:bodyPr/>
          <a:lstStyle/>
          <a:p>
            <a:r>
              <a:rPr lang="uk-UA" sz="2800" dirty="0"/>
              <a:t>Європарламент</a:t>
            </a:r>
            <a:endParaRPr lang="uk-UA" sz="2800" dirty="0"/>
          </a:p>
        </p:txBody>
      </p:sp>
    </p:spTree>
    <p:extLst>
      <p:ext uri="{BB962C8B-B14F-4D97-AF65-F5344CB8AC3E}">
        <p14:creationId xmlns:p14="http://schemas.microsoft.com/office/powerpoint/2010/main" val="240363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a:t>Національний рівень європейського </a:t>
            </a:r>
            <a:r>
              <a:rPr lang="uk-UA" sz="2800" dirty="0" smtClean="0"/>
              <a:t>управління</a:t>
            </a:r>
            <a:endParaRPr lang="uk-UA" sz="2800" dirty="0"/>
          </a:p>
        </p:txBody>
      </p:sp>
      <p:sp>
        <p:nvSpPr>
          <p:cNvPr id="3" name="Місце для вмісту 2"/>
          <p:cNvSpPr>
            <a:spLocks noGrp="1"/>
          </p:cNvSpPr>
          <p:nvPr>
            <p:ph idx="1"/>
          </p:nvPr>
        </p:nvSpPr>
        <p:spPr/>
        <p:txBody>
          <a:bodyPr>
            <a:normAutofit fontScale="92500" lnSpcReduction="20000"/>
          </a:bodyPr>
          <a:lstStyle/>
          <a:p>
            <a:pPr algn="just"/>
            <a:r>
              <a:rPr lang="uk-UA" dirty="0"/>
              <a:t>Національний і європейський рівні управління передбачають чіткий розподіл компетенції між Європейським Союзом та державами-членами. У винятковій компетенції Союзу перебувають питання митного союзу, конкуренції на внутрішньому ринку, монетарної політики в зоні євро, збереження біологічних ресурсів моря. До спільної (розділеної) компетенції Союзу та держав-членів зараховано окремі питання соціальної політики; проблеми економічної й територіальної єдності; питання сільського господарства, рибальства й захисту довкілля, а також питання захисту </a:t>
            </a:r>
            <a:r>
              <a:rPr lang="uk-UA" dirty="0" smtClean="0"/>
              <a:t>інтересів</a:t>
            </a:r>
            <a:r>
              <a:rPr lang="en-US" dirty="0" smtClean="0"/>
              <a:t> </a:t>
            </a:r>
            <a:r>
              <a:rPr lang="uk-UA" dirty="0" smtClean="0"/>
              <a:t>споживачів</a:t>
            </a:r>
            <a:r>
              <a:rPr lang="uk-UA" dirty="0"/>
              <a:t>, управління транспортними, телекомунікаційними й енергетичними мережами</a:t>
            </a:r>
            <a:r>
              <a:rPr lang="uk-UA" dirty="0" smtClean="0"/>
              <a:t>.</a:t>
            </a:r>
            <a:r>
              <a:rPr lang="en-US" dirty="0" smtClean="0"/>
              <a:t> </a:t>
            </a:r>
            <a:r>
              <a:rPr lang="ru-RU" dirty="0" err="1"/>
              <a:t>Передбачається</a:t>
            </a:r>
            <a:r>
              <a:rPr lang="ru-RU" dirty="0"/>
              <a:t> </a:t>
            </a:r>
            <a:r>
              <a:rPr lang="ru-RU" dirty="0" err="1"/>
              <a:t>узгодженість</a:t>
            </a:r>
            <a:r>
              <a:rPr lang="ru-RU" dirty="0"/>
              <a:t> </a:t>
            </a:r>
            <a:r>
              <a:rPr lang="ru-RU" dirty="0" err="1"/>
              <a:t>зусиль</a:t>
            </a:r>
            <a:r>
              <a:rPr lang="ru-RU" dirty="0"/>
              <a:t> держав-</a:t>
            </a:r>
            <a:r>
              <a:rPr lang="ru-RU" dirty="0" err="1"/>
              <a:t>членів</a:t>
            </a:r>
            <a:r>
              <a:rPr lang="ru-RU" dirty="0"/>
              <a:t> у </a:t>
            </a:r>
            <a:r>
              <a:rPr lang="ru-RU" dirty="0" err="1"/>
              <a:t>боротьбі</a:t>
            </a:r>
            <a:r>
              <a:rPr lang="ru-RU" dirty="0"/>
              <a:t> з </a:t>
            </a:r>
            <a:r>
              <a:rPr lang="ru-RU" dirty="0" err="1"/>
              <a:t>тероризмом</a:t>
            </a:r>
            <a:r>
              <a:rPr lang="ru-RU" dirty="0"/>
              <a:t>, </a:t>
            </a:r>
            <a:r>
              <a:rPr lang="ru-RU" dirty="0" err="1"/>
              <a:t>організованою</a:t>
            </a:r>
            <a:r>
              <a:rPr lang="ru-RU" dirty="0"/>
              <a:t> </a:t>
            </a:r>
            <a:r>
              <a:rPr lang="ru-RU" dirty="0" err="1"/>
              <a:t>злочинністю</a:t>
            </a:r>
            <a:r>
              <a:rPr lang="ru-RU" dirty="0"/>
              <a:t>, </a:t>
            </a:r>
            <a:r>
              <a:rPr lang="ru-RU" dirty="0" err="1"/>
              <a:t>корупцією</a:t>
            </a:r>
            <a:r>
              <a:rPr lang="ru-RU" dirty="0"/>
              <a:t>, незаконною </a:t>
            </a:r>
            <a:r>
              <a:rPr lang="ru-RU" dirty="0" err="1"/>
              <a:t>торгівлею</a:t>
            </a:r>
            <a:r>
              <a:rPr lang="ru-RU" dirty="0"/>
              <a:t> наркотиками, сексуальною </a:t>
            </a:r>
            <a:r>
              <a:rPr lang="ru-RU" dirty="0" err="1"/>
              <a:t>експлуатацією</a:t>
            </a:r>
            <a:r>
              <a:rPr lang="ru-RU" dirty="0"/>
              <a:t> та </a:t>
            </a:r>
            <a:r>
              <a:rPr lang="ru-RU" dirty="0" err="1"/>
              <a:t>відмиванням</a:t>
            </a:r>
            <a:r>
              <a:rPr lang="ru-RU" dirty="0"/>
              <a:t> грошей. </a:t>
            </a:r>
            <a:r>
              <a:rPr lang="ru-RU" dirty="0" err="1"/>
              <a:t>Міждержавне</a:t>
            </a:r>
            <a:r>
              <a:rPr lang="ru-RU" dirty="0"/>
              <a:t> </a:t>
            </a:r>
            <a:r>
              <a:rPr lang="ru-RU" dirty="0" err="1" smtClean="0"/>
              <a:t>співробітництво</a:t>
            </a:r>
            <a:r>
              <a:rPr lang="en-US" dirty="0" smtClean="0"/>
              <a:t> </a:t>
            </a:r>
            <a:r>
              <a:rPr lang="ru-RU" dirty="0" err="1" smtClean="0"/>
              <a:t>зберігається</a:t>
            </a:r>
            <a:r>
              <a:rPr lang="ru-RU" dirty="0" smtClean="0"/>
              <a:t> </a:t>
            </a:r>
            <a:r>
              <a:rPr lang="ru-RU" dirty="0"/>
              <a:t>у сферах </a:t>
            </a:r>
            <a:r>
              <a:rPr lang="ru-RU" dirty="0" err="1"/>
              <a:t>промисловості</a:t>
            </a:r>
            <a:r>
              <a:rPr lang="ru-RU" dirty="0"/>
              <a:t>, </a:t>
            </a:r>
            <a:r>
              <a:rPr lang="ru-RU" dirty="0" err="1"/>
              <a:t>культури</a:t>
            </a:r>
            <a:r>
              <a:rPr lang="ru-RU" dirty="0"/>
              <a:t>, туризму, </a:t>
            </a:r>
            <a:r>
              <a:rPr lang="ru-RU" dirty="0" err="1"/>
              <a:t>освіти</a:t>
            </a:r>
            <a:r>
              <a:rPr lang="ru-RU" dirty="0"/>
              <a:t>, спорту й </a:t>
            </a:r>
            <a:r>
              <a:rPr lang="ru-RU" dirty="0" err="1"/>
              <a:t>цивільної</a:t>
            </a:r>
            <a:r>
              <a:rPr lang="ru-RU" dirty="0"/>
              <a:t> оборони.</a:t>
            </a:r>
            <a:endParaRPr lang="uk-UA" dirty="0"/>
          </a:p>
        </p:txBody>
      </p:sp>
    </p:spTree>
    <p:extLst>
      <p:ext uri="{BB962C8B-B14F-4D97-AF65-F5344CB8AC3E}">
        <p14:creationId xmlns:p14="http://schemas.microsoft.com/office/powerpoint/2010/main" val="2088435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a:t>Регіональний (локальний) рівень </a:t>
            </a:r>
            <a:r>
              <a:rPr lang="uk-UA" sz="2800" dirty="0" smtClean="0"/>
              <a:t>управління</a:t>
            </a:r>
            <a:endParaRPr lang="uk-UA" sz="2800" dirty="0"/>
          </a:p>
        </p:txBody>
      </p:sp>
      <p:sp>
        <p:nvSpPr>
          <p:cNvPr id="3" name="Місце для вмісту 2"/>
          <p:cNvSpPr>
            <a:spLocks noGrp="1"/>
          </p:cNvSpPr>
          <p:nvPr>
            <p:ph idx="1"/>
          </p:nvPr>
        </p:nvSpPr>
        <p:spPr/>
        <p:txBody>
          <a:bodyPr/>
          <a:lstStyle/>
          <a:p>
            <a:pPr algn="just"/>
            <a:r>
              <a:rPr lang="uk-UA" dirty="0"/>
              <a:t>Основою здійснення європейського управління на регіональному та локальному рівнях є правовий та організаційний принцип </a:t>
            </a:r>
            <a:r>
              <a:rPr lang="uk-UA" dirty="0" err="1"/>
              <a:t>субсидіарності</a:t>
            </a:r>
            <a:r>
              <a:rPr lang="uk-UA" dirty="0"/>
              <a:t>, який полягає у необхідності вирішення задач на найнижчому, найбільш віддаленому від влади, рівні за умови, що ці задачі можуть бути на ньому ефективно вирішені. Відповідно, кожен вищий рівень вирішує ті задачі, які не можуть бути вирішені на нижчих рівнях. Даний принцип було зафіксовано у 1985 р. ст. 4 Європейської хартії місцевого самоврядування. Європейський Союз запровадив принцип </a:t>
            </a:r>
            <a:r>
              <a:rPr lang="uk-UA" dirty="0" err="1"/>
              <a:t>субсидіарності</a:t>
            </a:r>
            <a:r>
              <a:rPr lang="uk-UA" dirty="0"/>
              <a:t> Маастрихтським договором і розвинув в подальших поправках до Договору про створення ЄС.</a:t>
            </a:r>
          </a:p>
        </p:txBody>
      </p:sp>
    </p:spTree>
    <p:extLst>
      <p:ext uri="{BB962C8B-B14F-4D97-AF65-F5344CB8AC3E}">
        <p14:creationId xmlns:p14="http://schemas.microsoft.com/office/powerpoint/2010/main" val="894580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1. </a:t>
            </a:r>
            <a:r>
              <a:rPr lang="ru-RU" dirty="0" err="1"/>
              <a:t>Концептуальні</a:t>
            </a:r>
            <a:r>
              <a:rPr lang="ru-RU" dirty="0"/>
              <a:t> </a:t>
            </a:r>
            <a:r>
              <a:rPr lang="ru-RU" dirty="0" err="1"/>
              <a:t>основи</a:t>
            </a:r>
            <a:r>
              <a:rPr lang="ru-RU" dirty="0"/>
              <a:t> </a:t>
            </a:r>
            <a:r>
              <a:rPr lang="ru-RU" dirty="0" err="1"/>
              <a:t>європейського</a:t>
            </a:r>
            <a:r>
              <a:rPr lang="ru-RU" dirty="0"/>
              <a:t> </a:t>
            </a:r>
            <a:r>
              <a:rPr lang="ru-RU" dirty="0" err="1"/>
              <a:t>управління</a:t>
            </a:r>
            <a:r>
              <a:rPr lang="ru-RU" dirty="0"/>
              <a:t>. </a:t>
            </a:r>
            <a:endParaRPr lang="uk-UA" dirty="0"/>
          </a:p>
        </p:txBody>
      </p:sp>
      <p:sp>
        <p:nvSpPr>
          <p:cNvPr id="3" name="Місце для вмісту 2"/>
          <p:cNvSpPr>
            <a:spLocks noGrp="1"/>
          </p:cNvSpPr>
          <p:nvPr>
            <p:ph idx="1"/>
          </p:nvPr>
        </p:nvSpPr>
        <p:spPr>
          <a:xfrm>
            <a:off x="467544" y="1916832"/>
            <a:ext cx="7620000" cy="3340968"/>
          </a:xfrm>
        </p:spPr>
        <p:txBody>
          <a:bodyPr/>
          <a:lstStyle/>
          <a:p>
            <a:pPr algn="just"/>
            <a:r>
              <a:rPr lang="uk-UA" dirty="0"/>
              <a:t>Концепції управління традиційно поділяють на </a:t>
            </a:r>
            <a:r>
              <a:rPr lang="uk-UA" b="1" dirty="0">
                <a:effectLst>
                  <a:outerShdw blurRad="38100" dist="38100" dir="2700000" algn="tl">
                    <a:srgbClr val="000000">
                      <a:alpha val="43137"/>
                    </a:srgbClr>
                  </a:outerShdw>
                </a:effectLst>
              </a:rPr>
              <a:t>американську</a:t>
            </a:r>
            <a:r>
              <a:rPr lang="uk-UA" dirty="0"/>
              <a:t>, </a:t>
            </a:r>
            <a:r>
              <a:rPr lang="uk-UA" b="1" dirty="0">
                <a:effectLst>
                  <a:outerShdw blurRad="38100" dist="38100" dir="2700000" algn="tl">
                    <a:srgbClr val="000000">
                      <a:alpha val="43137"/>
                    </a:srgbClr>
                  </a:outerShdw>
                </a:effectLst>
              </a:rPr>
              <a:t>британську</a:t>
            </a:r>
            <a:r>
              <a:rPr lang="uk-UA" dirty="0"/>
              <a:t>, </a:t>
            </a:r>
            <a:r>
              <a:rPr lang="uk-UA" b="1" dirty="0">
                <a:effectLst>
                  <a:outerShdw blurRad="38100" dist="38100" dir="2700000" algn="tl">
                    <a:srgbClr val="000000">
                      <a:alpha val="43137"/>
                    </a:srgbClr>
                  </a:outerShdw>
                </a:effectLst>
              </a:rPr>
              <a:t>німецьку</a:t>
            </a:r>
            <a:r>
              <a:rPr lang="uk-UA" dirty="0"/>
              <a:t>, </a:t>
            </a:r>
            <a:r>
              <a:rPr lang="uk-UA" b="1" dirty="0">
                <a:effectLst>
                  <a:outerShdw blurRad="38100" dist="38100" dir="2700000" algn="tl">
                    <a:srgbClr val="000000">
                      <a:alpha val="43137"/>
                    </a:srgbClr>
                  </a:outerShdw>
                </a:effectLst>
              </a:rPr>
              <a:t>французьку</a:t>
            </a:r>
            <a:r>
              <a:rPr lang="uk-UA" dirty="0"/>
              <a:t>. Виділяють також інші підходи до класифікації та види сучасного публічного управління, наприклад в залежності від територіальної складової це можуть бути: </a:t>
            </a:r>
            <a:r>
              <a:rPr lang="uk-UA" b="1" dirty="0">
                <a:effectLst>
                  <a:outerShdw blurRad="38100" dist="38100" dir="2700000" algn="tl">
                    <a:srgbClr val="000000">
                      <a:alpha val="43137"/>
                    </a:srgbClr>
                  </a:outerShdw>
                </a:effectLst>
              </a:rPr>
              <a:t>скандинавська</a:t>
            </a:r>
            <a:r>
              <a:rPr lang="uk-UA" dirty="0"/>
              <a:t>, та </a:t>
            </a:r>
            <a:r>
              <a:rPr lang="uk-UA" b="1" dirty="0">
                <a:effectLst>
                  <a:outerShdw blurRad="38100" dist="38100" dir="2700000" algn="tl">
                    <a:srgbClr val="000000">
                      <a:alpha val="43137"/>
                    </a:srgbClr>
                  </a:outerShdw>
                </a:effectLst>
              </a:rPr>
              <a:t>піренейська</a:t>
            </a:r>
            <a:r>
              <a:rPr lang="uk-UA" dirty="0"/>
              <a:t>, або </a:t>
            </a:r>
            <a:r>
              <a:rPr lang="uk-UA" b="1" dirty="0">
                <a:effectLst>
                  <a:outerShdw blurRad="38100" dist="38100" dir="2700000" algn="tl">
                    <a:srgbClr val="000000">
                      <a:alpha val="43137"/>
                    </a:srgbClr>
                  </a:outerShdw>
                </a:effectLst>
              </a:rPr>
              <a:t>південно-європейська</a:t>
            </a:r>
            <a:r>
              <a:rPr lang="uk-UA" dirty="0"/>
              <a:t> концепції. </a:t>
            </a:r>
          </a:p>
        </p:txBody>
      </p:sp>
    </p:spTree>
    <p:extLst>
      <p:ext uri="{BB962C8B-B14F-4D97-AF65-F5344CB8AC3E}">
        <p14:creationId xmlns:p14="http://schemas.microsoft.com/office/powerpoint/2010/main" val="102802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err="1"/>
              <a:t>Мережевне</a:t>
            </a:r>
            <a:r>
              <a:rPr lang="ru-RU" sz="2800" dirty="0"/>
              <a:t> </a:t>
            </a:r>
            <a:r>
              <a:rPr lang="ru-RU" sz="2800" dirty="0" err="1"/>
              <a:t>управління</a:t>
            </a:r>
            <a:r>
              <a:rPr lang="ru-RU" sz="2800" dirty="0"/>
              <a:t> та </a:t>
            </a:r>
            <a:r>
              <a:rPr lang="ru-RU" sz="2800" dirty="0" err="1"/>
              <a:t>неурядові</a:t>
            </a:r>
            <a:r>
              <a:rPr lang="ru-RU" sz="2800" dirty="0"/>
              <a:t> </a:t>
            </a:r>
            <a:r>
              <a:rPr lang="ru-RU" sz="2800" dirty="0" err="1" smtClean="0"/>
              <a:t>структури</a:t>
            </a:r>
            <a:endParaRPr lang="uk-UA" sz="2800" dirty="0"/>
          </a:p>
        </p:txBody>
      </p:sp>
      <p:sp>
        <p:nvSpPr>
          <p:cNvPr id="3" name="Місце для вмісту 2"/>
          <p:cNvSpPr>
            <a:spLocks noGrp="1"/>
          </p:cNvSpPr>
          <p:nvPr>
            <p:ph idx="1"/>
          </p:nvPr>
        </p:nvSpPr>
        <p:spPr>
          <a:xfrm>
            <a:off x="467544" y="1412776"/>
            <a:ext cx="7620000" cy="4800600"/>
          </a:xfrm>
        </p:spPr>
        <p:txBody>
          <a:bodyPr>
            <a:normAutofit lnSpcReduction="10000"/>
          </a:bodyPr>
          <a:lstStyle/>
          <a:p>
            <a:pPr algn="just"/>
            <a:r>
              <a:rPr lang="uk-UA" dirty="0"/>
              <a:t>Складна система взаємодії наднаціональних, міждержавних і національних чинників в управлінні Європейського Союзу </a:t>
            </a:r>
            <a:r>
              <a:rPr lang="uk-UA" dirty="0" smtClean="0"/>
              <a:t>привертає </a:t>
            </a:r>
            <a:r>
              <a:rPr lang="uk-UA" dirty="0"/>
              <a:t>підвищену увагу до концепцій, які вибудовуються навколо поняття політичних мереж (</a:t>
            </a:r>
            <a:r>
              <a:rPr lang="en-US" dirty="0"/>
              <a:t>policy networks), </a:t>
            </a:r>
            <a:r>
              <a:rPr lang="uk-UA" dirty="0"/>
              <a:t>під якими здебільшого розуміють складне поєднання стабільних, децентралізованих, неієрархічних відносин між різними за своєю соціальною природою акторів, що обмінюються ресурсами заради досягнення спільної мети. На сьогодні у Європейському Союзі діє близько тридцяти агентств, хоча називають їх по-різному – центр, бюро, фундація тощо. Усі агентства залежно від повноважень, партнерів або клієнтів можна поділити на чотири категорії: 1) децентралізовані агентства; 2) регуляторні; 3) виконавчі; 4) органи </a:t>
            </a:r>
            <a:r>
              <a:rPr lang="uk-UA" dirty="0" err="1"/>
              <a:t>Євроатому</a:t>
            </a:r>
            <a:r>
              <a:rPr lang="uk-UA" dirty="0"/>
              <a:t>. </a:t>
            </a:r>
          </a:p>
        </p:txBody>
      </p:sp>
    </p:spTree>
    <p:extLst>
      <p:ext uri="{BB962C8B-B14F-4D97-AF65-F5344CB8AC3E}">
        <p14:creationId xmlns:p14="http://schemas.microsoft.com/office/powerpoint/2010/main" val="1021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Американська школа. </a:t>
            </a:r>
          </a:p>
        </p:txBody>
      </p:sp>
      <p:sp>
        <p:nvSpPr>
          <p:cNvPr id="3" name="Місце для вмісту 2"/>
          <p:cNvSpPr>
            <a:spLocks noGrp="1"/>
          </p:cNvSpPr>
          <p:nvPr>
            <p:ph idx="1"/>
          </p:nvPr>
        </p:nvSpPr>
        <p:spPr/>
        <p:txBody>
          <a:bodyPr/>
          <a:lstStyle/>
          <a:p>
            <a:pPr algn="just"/>
            <a:r>
              <a:rPr lang="uk-UA" dirty="0"/>
              <a:t>Для американської концепції публічного управління характерні: максимізація ефективності за мінімальних витрат ресурсів; синхронізація адміністративних і бюджетних процесів; формування відносин співпраці між різними рівнями державного управління та пошук оптимальних форм місцевого самоврядування і розвиток теорії децентралізації. Загальною тенденцією була конвергенція державного і приватного менеджменту. </a:t>
            </a:r>
          </a:p>
        </p:txBody>
      </p:sp>
    </p:spTree>
    <p:extLst>
      <p:ext uri="{BB962C8B-B14F-4D97-AF65-F5344CB8AC3E}">
        <p14:creationId xmlns:p14="http://schemas.microsoft.com/office/powerpoint/2010/main" val="224579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Британська</a:t>
            </a:r>
            <a:r>
              <a:rPr lang="ru-RU" dirty="0"/>
              <a:t> </a:t>
            </a:r>
            <a:r>
              <a:rPr lang="ru-RU" dirty="0" err="1"/>
              <a:t>наукова</a:t>
            </a:r>
            <a:r>
              <a:rPr lang="ru-RU" dirty="0"/>
              <a:t> школа </a:t>
            </a:r>
            <a:r>
              <a:rPr lang="ru-RU" dirty="0" err="1"/>
              <a:t>публічного</a:t>
            </a:r>
            <a:r>
              <a:rPr lang="ru-RU" dirty="0"/>
              <a:t> </a:t>
            </a:r>
            <a:r>
              <a:rPr lang="ru-RU" dirty="0" err="1"/>
              <a:t>управління</a:t>
            </a:r>
            <a:r>
              <a:rPr lang="ru-RU" dirty="0"/>
              <a:t>.</a:t>
            </a:r>
            <a:endParaRPr lang="uk-UA" dirty="0"/>
          </a:p>
        </p:txBody>
      </p:sp>
      <p:sp>
        <p:nvSpPr>
          <p:cNvPr id="3" name="Місце для вмісту 2"/>
          <p:cNvSpPr>
            <a:spLocks noGrp="1"/>
          </p:cNvSpPr>
          <p:nvPr>
            <p:ph idx="1"/>
          </p:nvPr>
        </p:nvSpPr>
        <p:spPr/>
        <p:txBody>
          <a:bodyPr/>
          <a:lstStyle/>
          <a:p>
            <a:pPr algn="just"/>
            <a:r>
              <a:rPr lang="uk-UA" dirty="0"/>
              <a:t>Ознаками британських концепцій державного управління є: трактування свободи </a:t>
            </a:r>
            <a:r>
              <a:rPr lang="uk-UA" dirty="0" err="1"/>
              <a:t>індивідума</a:t>
            </a:r>
            <a:r>
              <a:rPr lang="uk-UA" dirty="0"/>
              <a:t> як непорушних меж, яких не може порушувати влада; концепція відповідальної перед громадою держави, проведення урядом продуманої державної політики; розгляд легітимності і авторитету влади в контексті державного управління; бачення державного управління як сфери раціональної діяльності людей з характерною дихотомією «виграш – втрата»; концепції цільового державного управління; концепція організаційної кібернетики, що трактувала державне управління як систему, що прагне до </a:t>
            </a:r>
            <a:r>
              <a:rPr lang="uk-UA" dirty="0" smtClean="0"/>
              <a:t>самозбереження.</a:t>
            </a:r>
            <a:endParaRPr lang="uk-UA" dirty="0"/>
          </a:p>
        </p:txBody>
      </p:sp>
    </p:spTree>
    <p:extLst>
      <p:ext uri="{BB962C8B-B14F-4D97-AF65-F5344CB8AC3E}">
        <p14:creationId xmlns:p14="http://schemas.microsoft.com/office/powerpoint/2010/main" val="2353734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Німецька школа публічного управління.</a:t>
            </a:r>
          </a:p>
        </p:txBody>
      </p:sp>
      <p:sp>
        <p:nvSpPr>
          <p:cNvPr id="3" name="Місце для вмісту 2"/>
          <p:cNvSpPr>
            <a:spLocks noGrp="1"/>
          </p:cNvSpPr>
          <p:nvPr>
            <p:ph idx="1"/>
          </p:nvPr>
        </p:nvSpPr>
        <p:spPr/>
        <p:txBody>
          <a:bodyPr/>
          <a:lstStyle/>
          <a:p>
            <a:pPr algn="just"/>
            <a:r>
              <a:rPr lang="uk-UA" dirty="0"/>
              <a:t>Найістотнішими ознаками, німецької школи державного управління є: концепція ідеального державного управління на основі жорстких бюрократичних принципів та демократичної легітимації влади; трактування державного управління як втілення «вічних» цінностей і реалізації свободи; трактування цивілізації як великого ризику, що вимагає нових інститутів; концепція соціальної ринкової економіки, в умовах якої державне управління спрямоване на регулювання економіки; концепція управління на основі структурно-функціонального аналізу конкретних функцій управлінських структур; концепція державного управління як процесу розподілу обмежених соціальних благ між антагоністичними групами впливу</a:t>
            </a:r>
          </a:p>
        </p:txBody>
      </p:sp>
    </p:spTree>
    <p:extLst>
      <p:ext uri="{BB962C8B-B14F-4D97-AF65-F5344CB8AC3E}">
        <p14:creationId xmlns:p14="http://schemas.microsoft.com/office/powerpoint/2010/main" val="378114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Французька школа публічного управління. </a:t>
            </a:r>
          </a:p>
        </p:txBody>
      </p:sp>
      <p:sp>
        <p:nvSpPr>
          <p:cNvPr id="3" name="Місце для вмісту 2"/>
          <p:cNvSpPr>
            <a:spLocks noGrp="1"/>
          </p:cNvSpPr>
          <p:nvPr>
            <p:ph idx="1"/>
          </p:nvPr>
        </p:nvSpPr>
        <p:spPr>
          <a:xfrm>
            <a:off x="467544" y="1772816"/>
            <a:ext cx="7620000" cy="3124944"/>
          </a:xfrm>
        </p:spPr>
        <p:txBody>
          <a:bodyPr/>
          <a:lstStyle/>
          <a:p>
            <a:pPr algn="just"/>
            <a:r>
              <a:rPr lang="uk-UA" dirty="0"/>
              <a:t>Сформувалась під впливом: впровадження наукових принципів організації управління; концепції технократії, </a:t>
            </a:r>
            <a:r>
              <a:rPr lang="uk-UA" dirty="0" err="1"/>
              <a:t>технодемократії</a:t>
            </a:r>
            <a:r>
              <a:rPr lang="uk-UA" dirty="0"/>
              <a:t> та плюралістичної демократії, відповідно до якої роль держави полягає в арбітражі між групами інтересів, створенні однакових умов доступу до влади; концепції ефективного державного управління на основі розвитку децентралізації, надання певних прав опозиції та стабільності державних інститутів. </a:t>
            </a:r>
          </a:p>
        </p:txBody>
      </p:sp>
    </p:spTree>
    <p:extLst>
      <p:ext uri="{BB962C8B-B14F-4D97-AF65-F5344CB8AC3E}">
        <p14:creationId xmlns:p14="http://schemas.microsoft.com/office/powerpoint/2010/main" val="2760339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67544" y="908720"/>
            <a:ext cx="7620000" cy="4800600"/>
          </a:xfrm>
        </p:spPr>
        <p:txBody>
          <a:bodyPr/>
          <a:lstStyle/>
          <a:p>
            <a:pPr algn="just"/>
            <a:r>
              <a:rPr lang="uk-UA" dirty="0"/>
              <a:t>Також варто наголосити, що основні ідеї, програма та заходи щодо застосування інформаційних і комунікаційних технологій в державному управлінні прийняті в країнах ЄС у формі концепції електронного уряду, стратегія впровадження якої спрямована на забезпечення можливості надання державних послуг переважно через Інтернет на всіх рівнях влади. Кроком у розвитку концептуальних засад сучасного управлінського процесу стало формування концепції політичних мереж та концепції багаторівневого управління (</a:t>
            </a:r>
            <a:r>
              <a:rPr lang="en-US" dirty="0" err="1"/>
              <a:t>Multilevel</a:t>
            </a:r>
            <a:r>
              <a:rPr lang="en-US" dirty="0"/>
              <a:t> governance) (</a:t>
            </a:r>
            <a:r>
              <a:rPr lang="uk-UA" dirty="0"/>
              <a:t>Г. Маркс, Т. </a:t>
            </a:r>
            <a:r>
              <a:rPr lang="uk-UA" dirty="0" err="1"/>
              <a:t>Крістіансен</a:t>
            </a:r>
            <a:r>
              <a:rPr lang="uk-UA" dirty="0"/>
              <a:t>, С. </a:t>
            </a:r>
            <a:r>
              <a:rPr lang="uk-UA" dirty="0" err="1"/>
              <a:t>Пьяттоні</a:t>
            </a:r>
            <a:r>
              <a:rPr lang="uk-UA" dirty="0"/>
              <a:t>, Дж. </a:t>
            </a:r>
            <a:r>
              <a:rPr lang="uk-UA" dirty="0" err="1"/>
              <a:t>Стейсі</a:t>
            </a:r>
            <a:r>
              <a:rPr lang="uk-UA" dirty="0"/>
              <a:t>, Б. </a:t>
            </a:r>
            <a:r>
              <a:rPr lang="uk-UA" dirty="0" err="1"/>
              <a:t>Ріттбергер</a:t>
            </a:r>
            <a:r>
              <a:rPr lang="uk-UA" dirty="0"/>
              <a:t>) як </a:t>
            </a:r>
            <a:r>
              <a:rPr lang="uk-UA" dirty="0" err="1"/>
              <a:t>універсалізованих</a:t>
            </a:r>
            <a:r>
              <a:rPr lang="uk-UA" dirty="0"/>
              <a:t>, зокрема, для європейського адміністративного простору.</a:t>
            </a:r>
          </a:p>
        </p:txBody>
      </p:sp>
    </p:spTree>
    <p:extLst>
      <p:ext uri="{BB962C8B-B14F-4D97-AF65-F5344CB8AC3E}">
        <p14:creationId xmlns:p14="http://schemas.microsoft.com/office/powerpoint/2010/main" val="3435813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Концепція інтерактивного управління</a:t>
            </a:r>
          </a:p>
        </p:txBody>
      </p:sp>
      <p:sp>
        <p:nvSpPr>
          <p:cNvPr id="3" name="Місце для вмісту 2"/>
          <p:cNvSpPr>
            <a:spLocks noGrp="1"/>
          </p:cNvSpPr>
          <p:nvPr>
            <p:ph idx="1"/>
          </p:nvPr>
        </p:nvSpPr>
        <p:spPr/>
        <p:txBody>
          <a:bodyPr>
            <a:normAutofit fontScale="92500"/>
          </a:bodyPr>
          <a:lstStyle/>
          <a:p>
            <a:pPr algn="just"/>
            <a:r>
              <a:rPr lang="uk-UA" dirty="0"/>
              <a:t>Концепція інтерактивного управління визначає </a:t>
            </a:r>
            <a:r>
              <a:rPr lang="uk-UA" dirty="0" err="1"/>
              <a:t>багатоключові</a:t>
            </a:r>
            <a:r>
              <a:rPr lang="uk-UA" dirty="0"/>
              <a:t> аспекти сучасного управління, зокрема, актуалізує </a:t>
            </a:r>
            <a:r>
              <a:rPr lang="uk-UA" dirty="0" err="1"/>
              <a:t>мета-управління</a:t>
            </a:r>
            <a:r>
              <a:rPr lang="uk-UA" dirty="0"/>
              <a:t>, як фундамент для проектів Світового Банку та Міжнародного Валютного Фонду, та управління взаємодією, як інструмент реалізації </a:t>
            </a:r>
            <a:r>
              <a:rPr lang="uk-UA" dirty="0" err="1"/>
              <a:t>мета-управління</a:t>
            </a:r>
            <a:r>
              <a:rPr lang="uk-UA" dirty="0"/>
              <a:t> в умовах глобалізації, локалізації та європеїзації управління. </a:t>
            </a:r>
            <a:endParaRPr lang="uk-UA" dirty="0" smtClean="0"/>
          </a:p>
          <a:p>
            <a:pPr algn="just"/>
            <a:r>
              <a:rPr lang="uk-UA" dirty="0"/>
              <a:t>Для переважної більшості сучасних концепцій державного управління характерна розробка нових механізмів взаємовідносин із суспільством, політиками та громадянами. Розвиток відбувається у двох напрямах: з одного боку, робляться зусилля щодо підвищення якості послуг, що надаються державою населенню, зокрема, в освіті, охороні здоров’я, соціальному страхуванні тощо, з іншого – формуються нові механізми залучення громадян до процесу прийняття та реалізації державних рішень.</a:t>
            </a:r>
          </a:p>
        </p:txBody>
      </p:sp>
    </p:spTree>
    <p:extLst>
      <p:ext uri="{BB962C8B-B14F-4D97-AF65-F5344CB8AC3E}">
        <p14:creationId xmlns:p14="http://schemas.microsoft.com/office/powerpoint/2010/main" val="15898495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уміжність">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уміжність">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шаблон_Житомирська_політехніка_укр (3)</Template>
  <TotalTime>128</TotalTime>
  <Words>2533</Words>
  <Application>Microsoft Office PowerPoint</Application>
  <PresentationFormat>Екран (4:3)</PresentationFormat>
  <Paragraphs>80</Paragraphs>
  <Slides>30</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30</vt:i4>
      </vt:variant>
    </vt:vector>
  </HeadingPairs>
  <TitlesOfParts>
    <vt:vector size="31" baseType="lpstr">
      <vt:lpstr>Суміжність</vt:lpstr>
      <vt:lpstr>Теоретичні засади публічного управління в Європейському союзі</vt:lpstr>
      <vt:lpstr>План</vt:lpstr>
      <vt:lpstr>1. Концептуальні основи європейського управління. </vt:lpstr>
      <vt:lpstr>Американська школа. </vt:lpstr>
      <vt:lpstr>Британська наукова школа публічного управління.</vt:lpstr>
      <vt:lpstr>Німецька школа публічного управління.</vt:lpstr>
      <vt:lpstr>Французька школа публічного управління. </vt:lpstr>
      <vt:lpstr>Презентація PowerPoint</vt:lpstr>
      <vt:lpstr>Концепція інтерактивного управління</vt:lpstr>
      <vt:lpstr>2. Основні принципи європейського управління.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3. Поняття Європейського адміністративного простору. </vt:lpstr>
      <vt:lpstr>Презентація PowerPoint</vt:lpstr>
      <vt:lpstr>Презентація PowerPoint</vt:lpstr>
      <vt:lpstr>Презентація PowerPoint</vt:lpstr>
      <vt:lpstr>Презентація PowerPoint</vt:lpstr>
      <vt:lpstr>4. Рівні європейського управління. </vt:lpstr>
      <vt:lpstr>Рада ЄС</vt:lpstr>
      <vt:lpstr>Єврокомісія</vt:lpstr>
      <vt:lpstr>Європарламент</vt:lpstr>
      <vt:lpstr>Національний рівень європейського управління</vt:lpstr>
      <vt:lpstr>Регіональний (локальний) рівень управління</vt:lpstr>
      <vt:lpstr>Мережевне управління та неурядові структури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Теоретичні засади публічного управління в Європейському союзі</dc:title>
  <dc:creator>Sara Yasmeen (Wipro Technologies)</dc:creator>
  <cp:lastModifiedBy>Войціцька Катерина Миколаївна</cp:lastModifiedBy>
  <cp:revision>9</cp:revision>
  <dcterms:created xsi:type="dcterms:W3CDTF">2010-02-23T11:30:32Z</dcterms:created>
  <dcterms:modified xsi:type="dcterms:W3CDTF">2024-02-09T08:49:15Z</dcterms:modified>
</cp:coreProperties>
</file>