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0" r:id="rId8"/>
    <p:sldId id="264" r:id="rId9"/>
    <p:sldId id="266" r:id="rId10"/>
    <p:sldId id="267" r:id="rId11"/>
    <p:sldId id="268" r:id="rId12"/>
    <p:sldId id="269" r:id="rId13"/>
    <p:sldId id="265" r:id="rId14"/>
    <p:sldId id="270" r:id="rId15"/>
    <p:sldId id="271" r:id="rId16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44BB9-2756-4C5E-9DBA-F86353411327}" type="datetimeFigureOut">
              <a:rPr lang="uk-UA" smtClean="0"/>
              <a:t>14.10.2024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6F900-0996-49E7-AE1A-517528D1E36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36989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44BB9-2756-4C5E-9DBA-F86353411327}" type="datetimeFigureOut">
              <a:rPr lang="uk-UA" smtClean="0"/>
              <a:t>14.10.2024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6F900-0996-49E7-AE1A-517528D1E36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56210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44BB9-2756-4C5E-9DBA-F86353411327}" type="datetimeFigureOut">
              <a:rPr lang="uk-UA" smtClean="0"/>
              <a:t>14.10.2024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6F900-0996-49E7-AE1A-517528D1E36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21848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44BB9-2756-4C5E-9DBA-F86353411327}" type="datetimeFigureOut">
              <a:rPr lang="uk-UA" smtClean="0"/>
              <a:t>14.10.2024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6F900-0996-49E7-AE1A-517528D1E36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54729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44BB9-2756-4C5E-9DBA-F86353411327}" type="datetimeFigureOut">
              <a:rPr lang="uk-UA" smtClean="0"/>
              <a:t>14.10.2024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6F900-0996-49E7-AE1A-517528D1E36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05642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44BB9-2756-4C5E-9DBA-F86353411327}" type="datetimeFigureOut">
              <a:rPr lang="uk-UA" smtClean="0"/>
              <a:t>14.10.2024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6F900-0996-49E7-AE1A-517528D1E36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52741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44BB9-2756-4C5E-9DBA-F86353411327}" type="datetimeFigureOut">
              <a:rPr lang="uk-UA" smtClean="0"/>
              <a:t>14.10.2024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6F900-0996-49E7-AE1A-517528D1E36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686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44BB9-2756-4C5E-9DBA-F86353411327}" type="datetimeFigureOut">
              <a:rPr lang="uk-UA" smtClean="0"/>
              <a:t>14.10.2024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6F900-0996-49E7-AE1A-517528D1E36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6558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44BB9-2756-4C5E-9DBA-F86353411327}" type="datetimeFigureOut">
              <a:rPr lang="uk-UA" smtClean="0"/>
              <a:t>14.10.2024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6F900-0996-49E7-AE1A-517528D1E36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38484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44BB9-2756-4C5E-9DBA-F86353411327}" type="datetimeFigureOut">
              <a:rPr lang="uk-UA" smtClean="0"/>
              <a:t>14.10.2024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6F900-0996-49E7-AE1A-517528D1E36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58248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44BB9-2756-4C5E-9DBA-F86353411327}" type="datetimeFigureOut">
              <a:rPr lang="uk-UA" smtClean="0"/>
              <a:t>14.10.2024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6F900-0996-49E7-AE1A-517528D1E36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42010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544BB9-2756-4C5E-9DBA-F86353411327}" type="datetimeFigureOut">
              <a:rPr lang="uk-UA" smtClean="0"/>
              <a:t>14.10.2024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A6F900-0996-49E7-AE1A-517528D1E36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44671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20688"/>
            <a:ext cx="7772400" cy="4608511"/>
          </a:xfrm>
        </p:spPr>
        <p:txBody>
          <a:bodyPr/>
          <a:lstStyle/>
          <a:p>
            <a:r>
              <a:rPr lang="ru-RU" dirty="0" smtClean="0"/>
              <a:t>Тема 1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uk-UA" b="1" i="1" dirty="0" smtClean="0"/>
              <a:t>Загальна характеристика управління проектами</a:t>
            </a:r>
            <a:endParaRPr lang="uk-UA" b="1" i="1" dirty="0"/>
          </a:p>
        </p:txBody>
      </p:sp>
    </p:spTree>
    <p:extLst>
      <p:ext uri="{BB962C8B-B14F-4D97-AF65-F5344CB8AC3E}">
        <p14:creationId xmlns:p14="http://schemas.microsoft.com/office/powerpoint/2010/main" val="3757331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ПІДХОДИ ДО УПРАВЛІННЯ ПРОЕКТАМИ</a:t>
            </a:r>
            <a:endParaRPr lang="uk-UA" dirty="0"/>
          </a:p>
        </p:txBody>
      </p:sp>
      <p:sp>
        <p:nvSpPr>
          <p:cNvPr id="3" name="Блок-схема: несколько документов 2"/>
          <p:cNvSpPr/>
          <p:nvPr/>
        </p:nvSpPr>
        <p:spPr>
          <a:xfrm>
            <a:off x="179512" y="1988840"/>
            <a:ext cx="2664296" cy="1872208"/>
          </a:xfrm>
          <a:prstGeom prst="flowChartMultidocumen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Класичний </a:t>
            </a:r>
          </a:p>
          <a:p>
            <a:pPr algn="ctr"/>
            <a:r>
              <a:rPr lang="uk-UA" dirty="0" smtClean="0"/>
              <a:t>підхід </a:t>
            </a:r>
            <a:endParaRPr lang="uk-UA" dirty="0"/>
          </a:p>
        </p:txBody>
      </p:sp>
      <p:sp>
        <p:nvSpPr>
          <p:cNvPr id="4" name="Блок-схема: несколько документов 3"/>
          <p:cNvSpPr/>
          <p:nvPr/>
        </p:nvSpPr>
        <p:spPr>
          <a:xfrm>
            <a:off x="3131840" y="1952836"/>
            <a:ext cx="2952328" cy="1944216"/>
          </a:xfrm>
          <a:prstGeom prst="flowChartMultidocumen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Управління</a:t>
            </a:r>
            <a:r>
              <a:rPr lang="ru-RU" dirty="0" smtClean="0"/>
              <a:t> проектом як </a:t>
            </a:r>
          </a:p>
          <a:p>
            <a:pPr algn="ctr"/>
            <a:r>
              <a:rPr lang="ru-RU" dirty="0" smtClean="0"/>
              <a:t>циклом </a:t>
            </a:r>
            <a:r>
              <a:rPr lang="ru-RU" dirty="0" err="1" smtClean="0"/>
              <a:t>розв’язання</a:t>
            </a:r>
            <a:r>
              <a:rPr lang="ru-RU" dirty="0" smtClean="0"/>
              <a:t> </a:t>
            </a:r>
          </a:p>
          <a:p>
            <a:pPr algn="ctr"/>
            <a:r>
              <a:rPr lang="ru-RU" dirty="0" err="1" smtClean="0"/>
              <a:t>проблеми</a:t>
            </a:r>
            <a:endParaRPr lang="uk-UA" dirty="0"/>
          </a:p>
        </p:txBody>
      </p:sp>
      <p:sp>
        <p:nvSpPr>
          <p:cNvPr id="5" name="Блок-схема: несколько документов 4"/>
          <p:cNvSpPr/>
          <p:nvPr/>
        </p:nvSpPr>
        <p:spPr>
          <a:xfrm>
            <a:off x="6516216" y="1952836"/>
            <a:ext cx="2520280" cy="1944216"/>
          </a:xfrm>
          <a:prstGeom prst="flowChartMultidocumen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За життєвим </a:t>
            </a:r>
          </a:p>
          <a:p>
            <a:pPr algn="ctr"/>
            <a:r>
              <a:rPr lang="uk-UA" dirty="0" smtClean="0"/>
              <a:t>циклом проекту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10970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лок-схема: процесс 1"/>
          <p:cNvSpPr/>
          <p:nvPr/>
        </p:nvSpPr>
        <p:spPr>
          <a:xfrm>
            <a:off x="611560" y="188640"/>
            <a:ext cx="8136904" cy="1080120"/>
          </a:xfrm>
          <a:prstGeom prst="flowChartProcess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i="1" dirty="0" err="1" smtClean="0"/>
              <a:t>Класичний</a:t>
            </a:r>
            <a:r>
              <a:rPr lang="ru-RU" i="1" dirty="0" smtClean="0"/>
              <a:t>  </a:t>
            </a:r>
            <a:r>
              <a:rPr lang="ru-RU" i="1" dirty="0" err="1" smtClean="0"/>
              <a:t>підхід</a:t>
            </a:r>
            <a:r>
              <a:rPr lang="ru-RU" i="1" dirty="0" smtClean="0"/>
              <a:t>,  </a:t>
            </a:r>
            <a:r>
              <a:rPr lang="ru-RU" i="1" dirty="0" err="1" smtClean="0"/>
              <a:t>запропонований</a:t>
            </a:r>
            <a:r>
              <a:rPr lang="ru-RU" i="1" dirty="0" smtClean="0"/>
              <a:t>  </a:t>
            </a:r>
            <a:r>
              <a:rPr lang="ru-RU" i="1" dirty="0" err="1" smtClean="0"/>
              <a:t>Генрі</a:t>
            </a:r>
            <a:r>
              <a:rPr lang="ru-RU" i="1" dirty="0" smtClean="0"/>
              <a:t>  </a:t>
            </a:r>
            <a:r>
              <a:rPr lang="ru-RU" i="1" dirty="0" err="1" smtClean="0"/>
              <a:t>Файолем</a:t>
            </a:r>
            <a:r>
              <a:rPr lang="ru-RU" i="1" dirty="0" smtClean="0"/>
              <a:t>, </a:t>
            </a:r>
          </a:p>
          <a:p>
            <a:pPr algn="ctr"/>
            <a:r>
              <a:rPr lang="ru-RU" i="1" dirty="0" err="1" smtClean="0"/>
              <a:t>представляє</a:t>
            </a:r>
            <a:r>
              <a:rPr lang="ru-RU" i="1" dirty="0" smtClean="0"/>
              <a:t> </a:t>
            </a:r>
            <a:r>
              <a:rPr lang="ru-RU" i="1" dirty="0" err="1" smtClean="0"/>
              <a:t>п’ять</a:t>
            </a:r>
            <a:r>
              <a:rPr lang="ru-RU" i="1" dirty="0" smtClean="0"/>
              <a:t> </a:t>
            </a:r>
            <a:r>
              <a:rPr lang="ru-RU" i="1" dirty="0" err="1" smtClean="0"/>
              <a:t>основних</a:t>
            </a:r>
            <a:r>
              <a:rPr lang="ru-RU" i="1" dirty="0" smtClean="0"/>
              <a:t> </a:t>
            </a:r>
            <a:r>
              <a:rPr lang="ru-RU" i="1" dirty="0" err="1" smtClean="0"/>
              <a:t>функцій</a:t>
            </a:r>
            <a:r>
              <a:rPr lang="ru-RU" i="1" dirty="0" smtClean="0"/>
              <a:t> менеджменту – </a:t>
            </a:r>
            <a:r>
              <a:rPr lang="ru-RU" i="1" dirty="0" err="1" smtClean="0"/>
              <a:t>чотири</a:t>
            </a:r>
            <a:r>
              <a:rPr lang="ru-RU" i="1" dirty="0" smtClean="0"/>
              <a:t> </a:t>
            </a:r>
          </a:p>
          <a:p>
            <a:pPr algn="ctr"/>
            <a:r>
              <a:rPr lang="ru-RU" i="1" dirty="0" err="1" smtClean="0"/>
              <a:t>безпосередніх</a:t>
            </a:r>
            <a:r>
              <a:rPr lang="ru-RU" i="1" dirty="0" smtClean="0"/>
              <a:t> і одну </a:t>
            </a:r>
            <a:r>
              <a:rPr lang="ru-RU" i="1" dirty="0" err="1" smtClean="0"/>
              <a:t>інтеграційну</a:t>
            </a:r>
            <a:r>
              <a:rPr lang="ru-RU" i="1" dirty="0" smtClean="0"/>
              <a:t> </a:t>
            </a:r>
            <a:endParaRPr lang="uk-UA" i="1" dirty="0"/>
          </a:p>
        </p:txBody>
      </p:sp>
      <p:sp>
        <p:nvSpPr>
          <p:cNvPr id="3" name="Блок-схема: процесс 2"/>
          <p:cNvSpPr/>
          <p:nvPr/>
        </p:nvSpPr>
        <p:spPr>
          <a:xfrm>
            <a:off x="3180032" y="1916832"/>
            <a:ext cx="2688112" cy="1368152"/>
          </a:xfrm>
          <a:prstGeom prst="flowChartProcess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err="1" smtClean="0"/>
              <a:t>Планування</a:t>
            </a:r>
            <a:endParaRPr lang="ru-RU" b="1" dirty="0" smtClean="0"/>
          </a:p>
          <a:p>
            <a:pPr algn="ctr"/>
            <a:r>
              <a:rPr lang="ru-RU" dirty="0" err="1" smtClean="0"/>
              <a:t>обсягу</a:t>
            </a:r>
            <a:r>
              <a:rPr lang="ru-RU" dirty="0" smtClean="0"/>
              <a:t> </a:t>
            </a:r>
          </a:p>
          <a:p>
            <a:pPr algn="ctr"/>
            <a:r>
              <a:rPr lang="ru-RU" dirty="0" err="1" smtClean="0"/>
              <a:t>робіт</a:t>
            </a:r>
            <a:r>
              <a:rPr lang="ru-RU" dirty="0" smtClean="0"/>
              <a:t>, </a:t>
            </a:r>
            <a:r>
              <a:rPr lang="ru-RU" dirty="0" err="1" smtClean="0"/>
              <a:t>необхідних</a:t>
            </a:r>
            <a:r>
              <a:rPr lang="ru-RU" dirty="0" smtClean="0"/>
              <a:t> для </a:t>
            </a:r>
          </a:p>
          <a:p>
            <a:pPr algn="ctr"/>
            <a:r>
              <a:rPr lang="ru-RU" dirty="0" err="1" smtClean="0"/>
              <a:t>досягнення</a:t>
            </a:r>
            <a:r>
              <a:rPr lang="ru-RU" dirty="0" smtClean="0"/>
              <a:t> </a:t>
            </a:r>
            <a:r>
              <a:rPr lang="ru-RU" dirty="0" err="1" smtClean="0"/>
              <a:t>цілей</a:t>
            </a:r>
            <a:r>
              <a:rPr lang="ru-RU" dirty="0" smtClean="0"/>
              <a:t> </a:t>
            </a:r>
          </a:p>
          <a:p>
            <a:pPr algn="ctr"/>
            <a:r>
              <a:rPr lang="ru-RU" dirty="0" smtClean="0"/>
              <a:t>проекту </a:t>
            </a:r>
            <a:endParaRPr lang="uk-UA" dirty="0"/>
          </a:p>
        </p:txBody>
      </p:sp>
      <p:sp>
        <p:nvSpPr>
          <p:cNvPr id="4" name="Блок-схема: процесс 3"/>
          <p:cNvSpPr/>
          <p:nvPr/>
        </p:nvSpPr>
        <p:spPr>
          <a:xfrm>
            <a:off x="395536" y="3284984"/>
            <a:ext cx="2160240" cy="1692188"/>
          </a:xfrm>
          <a:prstGeom prst="flowChartProcess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Контроль</a:t>
            </a:r>
          </a:p>
          <a:p>
            <a:pPr algn="ctr"/>
            <a:r>
              <a:rPr lang="ru-RU" dirty="0" smtClean="0"/>
              <a:t>за </a:t>
            </a:r>
          </a:p>
          <a:p>
            <a:pPr algn="ctr"/>
            <a:r>
              <a:rPr lang="ru-RU" dirty="0" err="1" smtClean="0"/>
              <a:t>виконанням</a:t>
            </a:r>
            <a:r>
              <a:rPr lang="ru-RU" dirty="0" smtClean="0"/>
              <a:t> </a:t>
            </a:r>
          </a:p>
          <a:p>
            <a:pPr algn="ctr"/>
            <a:r>
              <a:rPr lang="ru-RU" dirty="0" smtClean="0"/>
              <a:t>плану,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</a:p>
          <a:p>
            <a:pPr algn="ctr"/>
            <a:r>
              <a:rPr lang="ru-RU" dirty="0" err="1" smtClean="0"/>
              <a:t>коригуванням</a:t>
            </a:r>
            <a:endParaRPr lang="uk-UA" dirty="0"/>
          </a:p>
        </p:txBody>
      </p:sp>
      <p:sp>
        <p:nvSpPr>
          <p:cNvPr id="5" name="Блок-схема: процесс 4"/>
          <p:cNvSpPr/>
          <p:nvPr/>
        </p:nvSpPr>
        <p:spPr>
          <a:xfrm>
            <a:off x="3263516" y="3861048"/>
            <a:ext cx="2520280" cy="864096"/>
          </a:xfrm>
          <a:prstGeom prst="flowChartProcess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b="1" dirty="0" smtClean="0"/>
              <a:t>Керівництво</a:t>
            </a:r>
          </a:p>
          <a:p>
            <a:pPr algn="ctr"/>
            <a:r>
              <a:rPr lang="uk-UA" dirty="0" smtClean="0"/>
              <a:t>проектною командою</a:t>
            </a:r>
            <a:endParaRPr lang="uk-UA" dirty="0"/>
          </a:p>
        </p:txBody>
      </p:sp>
      <p:sp>
        <p:nvSpPr>
          <p:cNvPr id="6" name="Блок-схема: процесс 5"/>
          <p:cNvSpPr/>
          <p:nvPr/>
        </p:nvSpPr>
        <p:spPr>
          <a:xfrm>
            <a:off x="6588224" y="3297204"/>
            <a:ext cx="2376264" cy="1679968"/>
          </a:xfrm>
          <a:prstGeom prst="flowChartProcess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err="1" smtClean="0"/>
              <a:t>Організація</a:t>
            </a:r>
            <a:endParaRPr lang="ru-RU" b="1" dirty="0" smtClean="0"/>
          </a:p>
          <a:p>
            <a:pPr algn="ctr"/>
            <a:r>
              <a:rPr lang="ru-RU" dirty="0" err="1" smtClean="0"/>
              <a:t>використання</a:t>
            </a:r>
            <a:r>
              <a:rPr lang="ru-RU" dirty="0" smtClean="0"/>
              <a:t> </a:t>
            </a:r>
          </a:p>
          <a:p>
            <a:pPr algn="ctr"/>
            <a:r>
              <a:rPr lang="ru-RU" dirty="0" err="1" smtClean="0"/>
              <a:t>ресурсів</a:t>
            </a:r>
            <a:r>
              <a:rPr lang="ru-RU" dirty="0" smtClean="0"/>
              <a:t> в межах </a:t>
            </a:r>
          </a:p>
          <a:p>
            <a:pPr algn="ctr"/>
            <a:r>
              <a:rPr lang="ru-RU" dirty="0" smtClean="0"/>
              <a:t>бюджету і </a:t>
            </a:r>
            <a:r>
              <a:rPr lang="ru-RU" dirty="0" err="1" smtClean="0"/>
              <a:t>строків</a:t>
            </a:r>
            <a:endParaRPr lang="uk-UA" dirty="0"/>
          </a:p>
        </p:txBody>
      </p:sp>
      <p:sp>
        <p:nvSpPr>
          <p:cNvPr id="7" name="Блок-схема: процесс 6"/>
          <p:cNvSpPr/>
          <p:nvPr/>
        </p:nvSpPr>
        <p:spPr>
          <a:xfrm>
            <a:off x="2123728" y="5373216"/>
            <a:ext cx="4968552" cy="936104"/>
          </a:xfrm>
          <a:prstGeom prst="flowChartProcess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b="1" dirty="0" smtClean="0"/>
              <a:t>Впровадження </a:t>
            </a:r>
          </a:p>
          <a:p>
            <a:pPr algn="ctr"/>
            <a:r>
              <a:rPr lang="uk-UA" dirty="0" smtClean="0"/>
              <a:t>розробленої програми </a:t>
            </a:r>
          </a:p>
          <a:p>
            <a:pPr algn="ctr"/>
            <a:r>
              <a:rPr lang="uk-UA" dirty="0" smtClean="0"/>
              <a:t>дій </a:t>
            </a:r>
            <a:endParaRPr lang="uk-UA" dirty="0"/>
          </a:p>
        </p:txBody>
      </p:sp>
      <p:cxnSp>
        <p:nvCxnSpPr>
          <p:cNvPr id="11" name="Прямая со стрелкой 10"/>
          <p:cNvCxnSpPr>
            <a:stCxn id="5" idx="0"/>
            <a:endCxn id="3" idx="2"/>
          </p:cNvCxnSpPr>
          <p:nvPr/>
        </p:nvCxnSpPr>
        <p:spPr>
          <a:xfrm flipV="1">
            <a:off x="4523656" y="3284984"/>
            <a:ext cx="432" cy="576064"/>
          </a:xfrm>
          <a:prstGeom prst="straightConnector1">
            <a:avLst/>
          </a:prstGeom>
          <a:ln w="571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stCxn id="5" idx="1"/>
          </p:cNvCxnSpPr>
          <p:nvPr/>
        </p:nvCxnSpPr>
        <p:spPr>
          <a:xfrm flipH="1">
            <a:off x="2555776" y="4293096"/>
            <a:ext cx="707740" cy="0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stCxn id="5" idx="3"/>
          </p:cNvCxnSpPr>
          <p:nvPr/>
        </p:nvCxnSpPr>
        <p:spPr>
          <a:xfrm>
            <a:off x="5783796" y="4293096"/>
            <a:ext cx="804428" cy="0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stCxn id="5" idx="2"/>
          </p:cNvCxnSpPr>
          <p:nvPr/>
        </p:nvCxnSpPr>
        <p:spPr>
          <a:xfrm>
            <a:off x="4523656" y="4725144"/>
            <a:ext cx="0" cy="648072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>
            <a:stCxn id="3" idx="3"/>
          </p:cNvCxnSpPr>
          <p:nvPr/>
        </p:nvCxnSpPr>
        <p:spPr>
          <a:xfrm>
            <a:off x="5868144" y="2600908"/>
            <a:ext cx="1656184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>
            <a:off x="7524328" y="2600908"/>
            <a:ext cx="0" cy="684076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>
            <a:stCxn id="4" idx="0"/>
          </p:cNvCxnSpPr>
          <p:nvPr/>
        </p:nvCxnSpPr>
        <p:spPr>
          <a:xfrm flipV="1">
            <a:off x="1475656" y="2600908"/>
            <a:ext cx="0" cy="68407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>
            <a:stCxn id="7" idx="1"/>
          </p:cNvCxnSpPr>
          <p:nvPr/>
        </p:nvCxnSpPr>
        <p:spPr>
          <a:xfrm flipH="1">
            <a:off x="1475656" y="5841268"/>
            <a:ext cx="64807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4" name="Прямая соединительная линия 1023"/>
          <p:cNvCxnSpPr>
            <a:stCxn id="6" idx="2"/>
          </p:cNvCxnSpPr>
          <p:nvPr/>
        </p:nvCxnSpPr>
        <p:spPr>
          <a:xfrm>
            <a:off x="7776356" y="4977172"/>
            <a:ext cx="0" cy="68407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7" name="Прямая со стрелкой 1026"/>
          <p:cNvCxnSpPr>
            <a:endCxn id="3" idx="1"/>
          </p:cNvCxnSpPr>
          <p:nvPr/>
        </p:nvCxnSpPr>
        <p:spPr>
          <a:xfrm>
            <a:off x="1475656" y="2600908"/>
            <a:ext cx="1704376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9" name="Прямая со стрелкой 1028"/>
          <p:cNvCxnSpPr>
            <a:endCxn id="4" idx="2"/>
          </p:cNvCxnSpPr>
          <p:nvPr/>
        </p:nvCxnSpPr>
        <p:spPr>
          <a:xfrm flipV="1">
            <a:off x="1475656" y="4977172"/>
            <a:ext cx="0" cy="864096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1" name="Прямая со стрелкой 1030"/>
          <p:cNvCxnSpPr/>
          <p:nvPr/>
        </p:nvCxnSpPr>
        <p:spPr>
          <a:xfrm flipH="1">
            <a:off x="7092280" y="5661248"/>
            <a:ext cx="684076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602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16632"/>
            <a:ext cx="8784976" cy="532859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Підхід до управління проектами як до циклу розв’язання проблеми</a:t>
            </a:r>
          </a:p>
          <a:p>
            <a:pPr algn="ctr"/>
            <a:r>
              <a:rPr lang="uk-UA" dirty="0" smtClean="0"/>
              <a:t>потребує здійснення відповідних кроків реалізації проекту. На першому </a:t>
            </a:r>
          </a:p>
          <a:p>
            <a:pPr algn="ctr"/>
            <a:r>
              <a:rPr lang="uk-UA" dirty="0" smtClean="0"/>
              <a:t>етапі  необхідно  провести  аналіз  проблеми,  зібрати  відповідні  дані, </a:t>
            </a:r>
          </a:p>
          <a:p>
            <a:pPr algn="ctr"/>
            <a:r>
              <a:rPr lang="uk-UA" dirty="0" smtClean="0"/>
              <a:t>розробити можливі пропозиції вирішення проблеми, провести їх оцінку. </a:t>
            </a:r>
          </a:p>
          <a:p>
            <a:pPr algn="ctr"/>
            <a:r>
              <a:rPr lang="uk-UA" dirty="0" smtClean="0"/>
              <a:t>На наступному етапі важливо здійснити альтернативний вибір (прийняти </a:t>
            </a:r>
          </a:p>
          <a:p>
            <a:pPr algn="ctr"/>
            <a:r>
              <a:rPr lang="uk-UA" dirty="0" smtClean="0"/>
              <a:t>найкраще  рішення).  Наступним  кроком  є  організація  команди </a:t>
            </a:r>
          </a:p>
          <a:p>
            <a:pPr algn="ctr"/>
            <a:r>
              <a:rPr lang="uk-UA" dirty="0" smtClean="0"/>
              <a:t>виконавців,  розробка  плану,  його  впровадження  та  проведення </a:t>
            </a:r>
          </a:p>
          <a:p>
            <a:pPr algn="ctr"/>
            <a:r>
              <a:rPr lang="uk-UA" dirty="0" smtClean="0"/>
              <a:t>моніторингу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99311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err="1" smtClean="0"/>
              <a:t>Підхід</a:t>
            </a:r>
            <a:r>
              <a:rPr lang="ru-RU" sz="2400" dirty="0" smtClean="0"/>
              <a:t> до </a:t>
            </a:r>
            <a:r>
              <a:rPr lang="ru-RU" sz="2400" dirty="0" err="1" smtClean="0"/>
              <a:t>управління</a:t>
            </a:r>
            <a:r>
              <a:rPr lang="ru-RU" sz="2400" dirty="0" smtClean="0"/>
              <a:t> проектами за </a:t>
            </a:r>
            <a:br>
              <a:rPr lang="ru-RU" sz="2400" dirty="0" smtClean="0"/>
            </a:br>
            <a:r>
              <a:rPr lang="ru-RU" sz="2400" dirty="0" err="1" smtClean="0"/>
              <a:t>життєвим</a:t>
            </a:r>
            <a:r>
              <a:rPr lang="ru-RU" sz="2400" dirty="0" smtClean="0"/>
              <a:t> циклом проектного менеджменту </a:t>
            </a:r>
            <a:endParaRPr lang="uk-UA" sz="2400" dirty="0"/>
          </a:p>
        </p:txBody>
      </p:sp>
      <p:sp>
        <p:nvSpPr>
          <p:cNvPr id="3" name="Блок-схема: ручной ввод 2"/>
          <p:cNvSpPr/>
          <p:nvPr/>
        </p:nvSpPr>
        <p:spPr>
          <a:xfrm>
            <a:off x="683568" y="1412776"/>
            <a:ext cx="7416824" cy="1008112"/>
          </a:xfrm>
          <a:prstGeom prst="flowChartManualInpu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Життєвий</a:t>
            </a:r>
            <a:r>
              <a:rPr lang="ru-RU" dirty="0" smtClean="0"/>
              <a:t> цикл проекту – </a:t>
            </a:r>
            <a:r>
              <a:rPr lang="ru-RU" dirty="0" err="1" smtClean="0"/>
              <a:t>це</a:t>
            </a:r>
            <a:r>
              <a:rPr lang="ru-RU" dirty="0" smtClean="0"/>
              <a:t> час </a:t>
            </a:r>
            <a:r>
              <a:rPr lang="ru-RU" dirty="0" err="1" smtClean="0"/>
              <a:t>від</a:t>
            </a:r>
            <a:r>
              <a:rPr lang="ru-RU" dirty="0" smtClean="0"/>
              <a:t> моменту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задуму</a:t>
            </a:r>
            <a:r>
              <a:rPr lang="ru-RU" dirty="0" smtClean="0"/>
              <a:t> до моменту </a:t>
            </a:r>
          </a:p>
          <a:p>
            <a:pPr algn="ctr"/>
            <a:r>
              <a:rPr lang="ru-RU" dirty="0" err="1" smtClean="0"/>
              <a:t>ліквідації</a:t>
            </a:r>
            <a:r>
              <a:rPr lang="ru-RU" dirty="0" smtClean="0"/>
              <a:t> </a:t>
            </a:r>
            <a:endParaRPr lang="uk-UA" dirty="0"/>
          </a:p>
        </p:txBody>
      </p:sp>
      <p:sp>
        <p:nvSpPr>
          <p:cNvPr id="4" name="Блок-схема: процесс 3"/>
          <p:cNvSpPr/>
          <p:nvPr/>
        </p:nvSpPr>
        <p:spPr>
          <a:xfrm>
            <a:off x="683568" y="2996952"/>
            <a:ext cx="7992888" cy="2808312"/>
          </a:xfrm>
          <a:prstGeom prst="flowChartProcess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Відповідно</a:t>
            </a:r>
            <a:r>
              <a:rPr lang="ru-RU" dirty="0" smtClean="0"/>
              <a:t>  до  одного  з  </a:t>
            </a:r>
            <a:r>
              <a:rPr lang="ru-RU" dirty="0" err="1" smtClean="0"/>
              <a:t>найпоширеніших</a:t>
            </a:r>
            <a:r>
              <a:rPr lang="ru-RU" dirty="0" smtClean="0"/>
              <a:t>  </a:t>
            </a:r>
            <a:r>
              <a:rPr lang="ru-RU" dirty="0" err="1" smtClean="0"/>
              <a:t>підходів</a:t>
            </a:r>
            <a:r>
              <a:rPr lang="ru-RU" dirty="0" smtClean="0"/>
              <a:t>  </a:t>
            </a:r>
            <a:r>
              <a:rPr lang="ru-RU" dirty="0" err="1" smtClean="0"/>
              <a:t>життєвий</a:t>
            </a:r>
            <a:r>
              <a:rPr lang="ru-RU" dirty="0" smtClean="0"/>
              <a:t>  цикл </a:t>
            </a:r>
          </a:p>
          <a:p>
            <a:pPr algn="ctr"/>
            <a:r>
              <a:rPr lang="ru-RU" dirty="0" err="1" smtClean="0"/>
              <a:t>розбивають</a:t>
            </a:r>
            <a:r>
              <a:rPr lang="ru-RU" dirty="0" smtClean="0"/>
              <a:t> на </a:t>
            </a:r>
            <a:r>
              <a:rPr lang="ru-RU" dirty="0" err="1" smtClean="0"/>
              <a:t>чотири</a:t>
            </a:r>
            <a:r>
              <a:rPr lang="ru-RU" dirty="0" smtClean="0"/>
              <a:t> </a:t>
            </a:r>
            <a:r>
              <a:rPr lang="ru-RU" dirty="0" err="1" smtClean="0"/>
              <a:t>великі</a:t>
            </a:r>
            <a:r>
              <a:rPr lang="ru-RU" dirty="0" smtClean="0"/>
              <a:t> </a:t>
            </a:r>
            <a:r>
              <a:rPr lang="ru-RU" dirty="0" err="1" smtClean="0"/>
              <a:t>фази</a:t>
            </a:r>
            <a:r>
              <a:rPr lang="ru-RU" dirty="0" smtClean="0"/>
              <a:t>: </a:t>
            </a:r>
          </a:p>
          <a:p>
            <a:pPr algn="ctr"/>
            <a:r>
              <a:rPr lang="ru-RU" dirty="0" smtClean="0"/>
              <a:t>•  </a:t>
            </a:r>
            <a:r>
              <a:rPr lang="ru-RU" dirty="0" err="1" smtClean="0"/>
              <a:t>формулювання</a:t>
            </a:r>
            <a:r>
              <a:rPr lang="ru-RU" dirty="0" smtClean="0"/>
              <a:t> проекту; </a:t>
            </a:r>
          </a:p>
          <a:p>
            <a:pPr algn="ctr"/>
            <a:r>
              <a:rPr lang="ru-RU" dirty="0" smtClean="0"/>
              <a:t>•  </a:t>
            </a:r>
            <a:r>
              <a:rPr lang="ru-RU" dirty="0" err="1" smtClean="0"/>
              <a:t>планування</a:t>
            </a:r>
            <a:r>
              <a:rPr lang="ru-RU" dirty="0" smtClean="0"/>
              <a:t>; </a:t>
            </a:r>
          </a:p>
          <a:p>
            <a:pPr algn="ctr"/>
            <a:r>
              <a:rPr lang="ru-RU" dirty="0" smtClean="0"/>
              <a:t>•  </a:t>
            </a:r>
            <a:r>
              <a:rPr lang="ru-RU" dirty="0" err="1" smtClean="0"/>
              <a:t>здійснення</a:t>
            </a:r>
            <a:r>
              <a:rPr lang="ru-RU" dirty="0" smtClean="0"/>
              <a:t>; </a:t>
            </a:r>
          </a:p>
          <a:p>
            <a:pPr algn="ctr"/>
            <a:r>
              <a:rPr lang="ru-RU" dirty="0" smtClean="0"/>
              <a:t>•  </a:t>
            </a:r>
            <a:r>
              <a:rPr lang="ru-RU" dirty="0" err="1" smtClean="0"/>
              <a:t>завершення</a:t>
            </a:r>
            <a:r>
              <a:rPr lang="ru-RU" dirty="0" smtClean="0"/>
              <a:t>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20764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с одним вырезанным углом 1"/>
          <p:cNvSpPr/>
          <p:nvPr/>
        </p:nvSpPr>
        <p:spPr>
          <a:xfrm>
            <a:off x="395536" y="332656"/>
            <a:ext cx="8280920" cy="4392488"/>
          </a:xfrm>
          <a:prstGeom prst="snip1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err="1" smtClean="0"/>
              <a:t>Ще</a:t>
            </a:r>
            <a:r>
              <a:rPr lang="ru-RU" sz="2000" dirty="0" smtClean="0"/>
              <a:t> один з </a:t>
            </a:r>
            <a:r>
              <a:rPr lang="ru-RU" sz="2000" dirty="0" err="1" smtClean="0"/>
              <a:t>можливих</a:t>
            </a:r>
            <a:r>
              <a:rPr lang="ru-RU" sz="2000" dirty="0" smtClean="0"/>
              <a:t> </a:t>
            </a:r>
            <a:r>
              <a:rPr lang="ru-RU" sz="2000" dirty="0" err="1" smtClean="0"/>
              <a:t>підходів</a:t>
            </a:r>
            <a:r>
              <a:rPr lang="ru-RU" sz="2000" dirty="0" smtClean="0"/>
              <a:t> </a:t>
            </a:r>
            <a:r>
              <a:rPr lang="ru-RU" sz="2000" dirty="0" err="1" smtClean="0"/>
              <a:t>розбиває</a:t>
            </a:r>
            <a:r>
              <a:rPr lang="ru-RU" sz="2000" dirty="0" smtClean="0"/>
              <a:t> </a:t>
            </a:r>
            <a:r>
              <a:rPr lang="ru-RU" sz="2000" dirty="0" err="1" smtClean="0"/>
              <a:t>життєвий</a:t>
            </a:r>
            <a:r>
              <a:rPr lang="ru-RU" sz="2000" dirty="0" smtClean="0"/>
              <a:t> цикл проекту на </a:t>
            </a:r>
            <a:r>
              <a:rPr lang="ru-RU" sz="2000" dirty="0" err="1" smtClean="0"/>
              <a:t>фази</a:t>
            </a:r>
            <a:r>
              <a:rPr lang="ru-RU" sz="2000" dirty="0" smtClean="0"/>
              <a:t> та </a:t>
            </a:r>
            <a:r>
              <a:rPr lang="ru-RU" sz="2000" dirty="0" err="1" smtClean="0"/>
              <a:t>стадії</a:t>
            </a:r>
            <a:r>
              <a:rPr lang="ru-RU" sz="2000" dirty="0" smtClean="0"/>
              <a:t>. </a:t>
            </a:r>
          </a:p>
          <a:p>
            <a:pPr algn="ctr"/>
            <a:r>
              <a:rPr lang="ru-RU" sz="2000" dirty="0" err="1" smtClean="0"/>
              <a:t>Виділяють</a:t>
            </a:r>
            <a:r>
              <a:rPr lang="ru-RU" sz="2000" dirty="0" smtClean="0"/>
              <a:t> </a:t>
            </a:r>
            <a:r>
              <a:rPr lang="ru-RU" sz="2000" dirty="0" err="1" smtClean="0"/>
              <a:t>такі</a:t>
            </a:r>
            <a:r>
              <a:rPr lang="ru-RU" sz="2000" dirty="0" smtClean="0"/>
              <a:t> </a:t>
            </a:r>
            <a:r>
              <a:rPr lang="ru-RU" sz="2000" dirty="0" err="1" smtClean="0"/>
              <a:t>фази</a:t>
            </a:r>
            <a:r>
              <a:rPr lang="ru-RU" sz="2000" dirty="0" smtClean="0"/>
              <a:t> </a:t>
            </a:r>
            <a:r>
              <a:rPr lang="ru-RU" sz="2000" dirty="0" err="1" smtClean="0"/>
              <a:t>життєвого</a:t>
            </a:r>
            <a:r>
              <a:rPr lang="ru-RU" sz="2000" dirty="0" smtClean="0"/>
              <a:t> циклу проекту: </a:t>
            </a:r>
          </a:p>
          <a:p>
            <a:pPr algn="ctr"/>
            <a:r>
              <a:rPr lang="ru-RU" sz="2000" dirty="0" smtClean="0"/>
              <a:t>•  </a:t>
            </a:r>
            <a:r>
              <a:rPr lang="ru-RU" sz="2000" dirty="0" err="1" smtClean="0"/>
              <a:t>зародження</a:t>
            </a:r>
            <a:r>
              <a:rPr lang="ru-RU" sz="2000" dirty="0" smtClean="0"/>
              <a:t>; </a:t>
            </a:r>
          </a:p>
          <a:p>
            <a:pPr algn="ctr"/>
            <a:r>
              <a:rPr lang="ru-RU" sz="2000" dirty="0" smtClean="0"/>
              <a:t>•  </a:t>
            </a:r>
            <a:r>
              <a:rPr lang="ru-RU" sz="2000" dirty="0" err="1" smtClean="0"/>
              <a:t>зростання</a:t>
            </a:r>
            <a:r>
              <a:rPr lang="ru-RU" sz="2000" dirty="0" smtClean="0"/>
              <a:t>; </a:t>
            </a:r>
          </a:p>
          <a:p>
            <a:pPr algn="ctr"/>
            <a:r>
              <a:rPr lang="ru-RU" sz="2000" dirty="0" smtClean="0"/>
              <a:t>•  </a:t>
            </a:r>
            <a:r>
              <a:rPr lang="ru-RU" sz="2000" dirty="0" err="1" smtClean="0"/>
              <a:t>зрілість</a:t>
            </a:r>
            <a:r>
              <a:rPr lang="ru-RU" sz="2000" dirty="0" smtClean="0"/>
              <a:t>; </a:t>
            </a:r>
          </a:p>
          <a:p>
            <a:pPr algn="ctr"/>
            <a:r>
              <a:rPr lang="ru-RU" sz="2000" dirty="0" smtClean="0"/>
              <a:t>•  </a:t>
            </a:r>
            <a:r>
              <a:rPr lang="ru-RU" sz="2000" dirty="0" err="1" smtClean="0"/>
              <a:t>завершення</a:t>
            </a:r>
            <a:r>
              <a:rPr lang="ru-RU" sz="2000" dirty="0" smtClean="0"/>
              <a:t>. </a:t>
            </a:r>
          </a:p>
          <a:p>
            <a:pPr algn="ctr"/>
            <a:endParaRPr lang="ru-RU" sz="2000" dirty="0"/>
          </a:p>
          <a:p>
            <a:pPr algn="ctr"/>
            <a:endParaRPr lang="ru-RU" sz="2000" dirty="0" smtClean="0"/>
          </a:p>
          <a:p>
            <a:pPr algn="ctr"/>
            <a:r>
              <a:rPr lang="ru-RU" sz="2000" dirty="0" err="1" smtClean="0"/>
              <a:t>Стадія</a:t>
            </a:r>
            <a:r>
              <a:rPr lang="ru-RU" sz="2000" dirty="0" smtClean="0"/>
              <a:t>  проекту  –  одна  з  </a:t>
            </a:r>
            <a:r>
              <a:rPr lang="ru-RU" sz="2000" dirty="0" err="1" smtClean="0"/>
              <a:t>послідовно</a:t>
            </a:r>
            <a:r>
              <a:rPr lang="ru-RU" sz="2000" dirty="0" smtClean="0"/>
              <a:t>  </a:t>
            </a:r>
            <a:r>
              <a:rPr lang="ru-RU" sz="2000" dirty="0" err="1" smtClean="0"/>
              <a:t>виконуваних</a:t>
            </a:r>
            <a:r>
              <a:rPr lang="ru-RU" sz="2000" dirty="0" smtClean="0"/>
              <a:t>  </a:t>
            </a:r>
            <a:r>
              <a:rPr lang="ru-RU" sz="2000" dirty="0" err="1" smtClean="0"/>
              <a:t>частин</a:t>
            </a:r>
            <a:r>
              <a:rPr lang="ru-RU" sz="2000" dirty="0" smtClean="0"/>
              <a:t>  </a:t>
            </a:r>
            <a:r>
              <a:rPr lang="ru-RU" sz="2000" dirty="0" err="1" smtClean="0"/>
              <a:t>створення</a:t>
            </a:r>
            <a:r>
              <a:rPr lang="ru-RU" sz="2000" dirty="0" smtClean="0"/>
              <a:t> </a:t>
            </a:r>
          </a:p>
          <a:p>
            <a:pPr algn="ctr"/>
            <a:r>
              <a:rPr lang="ru-RU" sz="2000" dirty="0" smtClean="0"/>
              <a:t>проекту, </a:t>
            </a:r>
            <a:r>
              <a:rPr lang="ru-RU" sz="2000" dirty="0" err="1" smtClean="0"/>
              <a:t>встановлена</a:t>
            </a:r>
            <a:r>
              <a:rPr lang="ru-RU" sz="2000" dirty="0" smtClean="0"/>
              <a:t> </a:t>
            </a:r>
            <a:r>
              <a:rPr lang="ru-RU" sz="2000" dirty="0" err="1" smtClean="0"/>
              <a:t>нормативними</a:t>
            </a:r>
            <a:r>
              <a:rPr lang="ru-RU" sz="2000" dirty="0" smtClean="0"/>
              <a:t> документами, </a:t>
            </a:r>
            <a:r>
              <a:rPr lang="ru-RU" sz="2000" dirty="0" err="1" smtClean="0"/>
              <a:t>що</a:t>
            </a:r>
            <a:r>
              <a:rPr lang="ru-RU" sz="2000" dirty="0" smtClean="0"/>
              <a:t> </a:t>
            </a:r>
            <a:r>
              <a:rPr lang="ru-RU" sz="2000" dirty="0" err="1" smtClean="0"/>
              <a:t>закінчується</a:t>
            </a:r>
            <a:r>
              <a:rPr lang="ru-RU" sz="2000" dirty="0" smtClean="0"/>
              <a:t> </a:t>
            </a:r>
            <a:r>
              <a:rPr lang="ru-RU" sz="2000" dirty="0" err="1" smtClean="0"/>
              <a:t>заданим</a:t>
            </a:r>
            <a:r>
              <a:rPr lang="ru-RU" sz="2000" dirty="0" smtClean="0"/>
              <a:t> </a:t>
            </a:r>
          </a:p>
          <a:p>
            <a:pPr algn="ctr"/>
            <a:r>
              <a:rPr lang="ru-RU" sz="2000" dirty="0" smtClean="0"/>
              <a:t>результатом 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974051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9152691"/>
              </p:ext>
            </p:extLst>
          </p:nvPr>
        </p:nvGraphicFramePr>
        <p:xfrm>
          <a:off x="107503" y="116632"/>
          <a:ext cx="9036496" cy="669674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46817"/>
                <a:gridCol w="1642999"/>
                <a:gridCol w="3510044"/>
                <a:gridCol w="3136636"/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ru-RU" sz="1400" b="1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Фаза </a:t>
                      </a:r>
                    </a:p>
                    <a:p>
                      <a:pPr algn="ctr"/>
                      <a:r>
                        <a:rPr lang="ru-RU" sz="1400" b="1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циклу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Стадія</a:t>
                      </a:r>
                      <a:endParaRPr lang="uk-UA" sz="1400" b="1" i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uk-UA" sz="1400" b="1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Характеристика </a:t>
                      </a:r>
                      <a:endParaRPr lang="uk-UA" sz="1400" b="1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Результат</a:t>
                      </a:r>
                      <a:endParaRPr lang="uk-UA" sz="1400" b="1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999058">
                <a:tc rowSpan="2">
                  <a:txBody>
                    <a:bodyPr/>
                    <a:lstStyle/>
                    <a:p>
                      <a:pPr algn="ctr"/>
                      <a:r>
                        <a:rPr lang="uk-UA" sz="1800" dirty="0" smtClean="0"/>
                        <a:t>ЗАРОДЖЕННЯ</a:t>
                      </a:r>
                      <a:endParaRPr lang="uk-UA" sz="1800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spc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 Концепція</a:t>
                      </a:r>
                    </a:p>
                    <a:p>
                      <a:endParaRPr lang="uk-UA" sz="1400" spc="0" baseline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spc="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Компанія</a:t>
                      </a:r>
                      <a:r>
                        <a:rPr lang="ru-RU" sz="1400" spc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 уряд,  </a:t>
                      </a:r>
                      <a:r>
                        <a:rPr lang="ru-RU" sz="1400" spc="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інша</a:t>
                      </a:r>
                      <a:r>
                        <a:rPr lang="ru-RU" sz="1400" spc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  <a:r>
                        <a:rPr lang="ru-RU" sz="1400" spc="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організація</a:t>
                      </a:r>
                      <a:r>
                        <a:rPr lang="ru-RU" sz="1400" spc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  <a:r>
                        <a:rPr lang="ru-RU" sz="1400" spc="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визначає</a:t>
                      </a:r>
                      <a:r>
                        <a:rPr lang="ru-RU" sz="1400" spc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потребу  у  новому </a:t>
                      </a:r>
                    </a:p>
                    <a:p>
                      <a:r>
                        <a:rPr lang="ru-RU" sz="1400" spc="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продукті</a:t>
                      </a:r>
                      <a:r>
                        <a:rPr lang="ru-RU" sz="1400" spc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uk-UA" sz="1400" spc="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uk-UA" sz="1400" spc="0" baseline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spc="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Загальна</a:t>
                      </a:r>
                      <a:r>
                        <a:rPr lang="ru-RU" sz="1400" spc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spc="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ідея</a:t>
                      </a:r>
                      <a:r>
                        <a:rPr lang="ru-RU" sz="1400" spc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</a:t>
                      </a:r>
                      <a:r>
                        <a:rPr lang="ru-RU" sz="1400" spc="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Приблизні</a:t>
                      </a:r>
                      <a:r>
                        <a:rPr lang="ru-RU" sz="1400" spc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  <a:r>
                        <a:rPr lang="ru-RU" sz="1400" spc="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витрати</a:t>
                      </a:r>
                      <a:r>
                        <a:rPr lang="ru-RU" sz="1400" spc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за фазою проекту 1 %</a:t>
                      </a:r>
                      <a:endParaRPr lang="uk-UA" sz="1400" spc="0" baseline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999058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spc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 Вивчення </a:t>
                      </a:r>
                    </a:p>
                    <a:p>
                      <a:r>
                        <a:rPr lang="uk-UA" sz="1400" spc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можливостей </a:t>
                      </a:r>
                      <a:endParaRPr lang="uk-UA" sz="1400" spc="0" baseline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spc="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Концепція</a:t>
                      </a:r>
                      <a:r>
                        <a:rPr lang="ru-RU" sz="1400" spc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  <a:r>
                        <a:rPr lang="ru-RU" sz="1400" spc="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перевіряється</a:t>
                      </a:r>
                      <a:r>
                        <a:rPr lang="ru-RU" sz="1400" spc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r>
                        <a:rPr lang="ru-RU" sz="1400" spc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  деталях  з  метою </a:t>
                      </a:r>
                      <a:r>
                        <a:rPr lang="ru-RU" sz="1400" spc="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визначення</a:t>
                      </a:r>
                      <a:r>
                        <a:rPr lang="ru-RU" sz="1400" spc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  <a:r>
                        <a:rPr lang="ru-RU" sz="1400" spc="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її</a:t>
                      </a:r>
                      <a:r>
                        <a:rPr lang="ru-RU" sz="1400" spc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r>
                        <a:rPr lang="ru-RU" sz="1400" spc="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реалістичності</a:t>
                      </a:r>
                      <a:r>
                        <a:rPr lang="ru-RU" sz="1400" spc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400" spc="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життєздатності</a:t>
                      </a:r>
                      <a:endParaRPr lang="uk-UA" sz="1400" spc="0" baseline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spc="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Приблизний</a:t>
                      </a:r>
                      <a:r>
                        <a:rPr lang="ru-RU" sz="1400" spc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  <a:r>
                        <a:rPr lang="ru-RU" sz="1400" spc="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обсяг</a:t>
                      </a:r>
                      <a:r>
                        <a:rPr lang="ru-RU" sz="1400" spc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spc="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робіт</a:t>
                      </a:r>
                      <a:r>
                        <a:rPr lang="ru-RU" sz="1400" spc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 масштаб  </a:t>
                      </a:r>
                      <a:r>
                        <a:rPr lang="ru-RU" sz="1400" spc="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витрат</a:t>
                      </a:r>
                      <a:r>
                        <a:rPr lang="ru-RU" sz="1400" spc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400" spc="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терміни</a:t>
                      </a:r>
                      <a:r>
                        <a:rPr lang="ru-RU" sz="1400" spc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  <a:r>
                        <a:rPr lang="ru-RU" sz="1400" spc="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виконання</a:t>
                      </a:r>
                      <a:r>
                        <a:rPr lang="ru-RU" sz="1400" spc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</a:t>
                      </a:r>
                      <a:r>
                        <a:rPr lang="ru-RU" sz="1400" spc="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Приблизні</a:t>
                      </a:r>
                      <a:r>
                        <a:rPr lang="ru-RU" sz="1400" spc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  <a:r>
                        <a:rPr lang="ru-RU" sz="1400" spc="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витрати</a:t>
                      </a:r>
                      <a:r>
                        <a:rPr lang="ru-RU" sz="1400" spc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–2 % </a:t>
                      </a:r>
                      <a:endParaRPr lang="uk-UA" sz="1400" spc="0" baseline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50359">
                <a:tc rowSpan="2">
                  <a:txBody>
                    <a:bodyPr/>
                    <a:lstStyle/>
                    <a:p>
                      <a:r>
                        <a:rPr lang="uk-UA" sz="1600" dirty="0" smtClean="0"/>
                        <a:t>ЗРОСТАННЯ</a:t>
                      </a:r>
                      <a:endParaRPr lang="uk-UA" sz="1600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 Планування 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Розробляється  план виконання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Необхідні</a:t>
                      </a: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документи</a:t>
                      </a: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з </a:t>
                      </a:r>
                    </a:p>
                    <a:p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обсягів</a:t>
                      </a: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та  </a:t>
                      </a:r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якості</a:t>
                      </a: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</a:t>
                      </a:r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Затверджений</a:t>
                      </a: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бюджет і  </a:t>
                      </a:r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календарний</a:t>
                      </a: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план, </a:t>
                      </a:r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ресурсний</a:t>
                      </a: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план. </a:t>
                      </a:r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Приблизні</a:t>
                      </a: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витрати</a:t>
                      </a: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–25 % 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999887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 Конструкторська </a:t>
                      </a:r>
                    </a:p>
                    <a:p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розробка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Розробляються</a:t>
                      </a: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і </a:t>
                      </a:r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погоджуються</a:t>
                      </a: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принципова</a:t>
                      </a: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схема, </a:t>
                      </a:r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детальне</a:t>
                      </a: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креслення</a:t>
                      </a: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кожного компонента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653511">
                <a:tc rowSpan="2">
                  <a:txBody>
                    <a:bodyPr/>
                    <a:lstStyle/>
                    <a:p>
                      <a:pPr algn="ctr"/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ЗРІЛІСТЬ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 Забезпечення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Уточнюються</a:t>
                      </a: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необхідні</a:t>
                      </a: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матеріали</a:t>
                      </a: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і </a:t>
                      </a:r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обладнання</a:t>
                      </a: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Контроль:  </a:t>
                      </a:r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обсягів</a:t>
                      </a: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  </a:t>
                      </a:r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якості</a:t>
                      </a: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  </a:t>
                      </a:r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витрат</a:t>
                      </a: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 </a:t>
                      </a:r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використання</a:t>
                      </a: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есурсів</a:t>
                      </a: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 </a:t>
                      </a:r>
                    </a:p>
                    <a:p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своєчасності</a:t>
                      </a: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</a:t>
                      </a:r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Приблизні</a:t>
                      </a: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витрати</a:t>
                      </a: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–60 % 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794671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 Виробництво </a:t>
                      </a:r>
                    </a:p>
                    <a:p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(монтаж)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Продукція</a:t>
                      </a: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виробляється</a:t>
                      </a: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за </a:t>
                      </a:r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допомогою</a:t>
                      </a: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матеріалів</a:t>
                      </a: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устаткування</a:t>
                      </a: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з </a:t>
                      </a:r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використанням</a:t>
                      </a: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креслення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1224136">
                <a:tc>
                  <a:txBody>
                    <a:bodyPr/>
                    <a:lstStyle/>
                    <a:p>
                      <a:pPr algn="ctr"/>
                      <a:r>
                        <a:rPr lang="uk-UA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ЗАВЕРШЕННЯ</a:t>
                      </a:r>
                      <a:endParaRPr lang="uk-UA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 Приймання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Кінцевий</a:t>
                      </a: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продукт  </a:t>
                      </a:r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перевіряється</a:t>
                      </a: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для </a:t>
                      </a:r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встановлення</a:t>
                      </a: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його</a:t>
                      </a: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відповідності</a:t>
                      </a: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вимогам</a:t>
                      </a: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проекту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err="1" smtClean="0"/>
                        <a:t>Завершення</a:t>
                      </a:r>
                      <a:r>
                        <a:rPr lang="ru-RU" sz="1400" dirty="0" smtClean="0"/>
                        <a:t>  </a:t>
                      </a:r>
                      <a:r>
                        <a:rPr lang="ru-RU" sz="1400" dirty="0" err="1" smtClean="0"/>
                        <a:t>робіт</a:t>
                      </a:r>
                      <a:r>
                        <a:rPr lang="ru-RU" sz="1400" dirty="0" smtClean="0"/>
                        <a:t>,  </a:t>
                      </a:r>
                      <a:r>
                        <a:rPr lang="ru-RU" sz="1400" dirty="0" err="1" smtClean="0"/>
                        <a:t>використання</a:t>
                      </a:r>
                      <a:r>
                        <a:rPr lang="ru-RU" sz="1400" dirty="0" smtClean="0"/>
                        <a:t> </a:t>
                      </a:r>
                    </a:p>
                    <a:p>
                      <a:r>
                        <a:rPr lang="ru-RU" sz="1400" dirty="0" smtClean="0"/>
                        <a:t>продукту,  </a:t>
                      </a:r>
                      <a:r>
                        <a:rPr lang="ru-RU" sz="1400" dirty="0" err="1" smtClean="0"/>
                        <a:t>оцінка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отриманих</a:t>
                      </a:r>
                      <a:r>
                        <a:rPr lang="ru-RU" sz="1400" dirty="0" smtClean="0"/>
                        <a:t>  </a:t>
                      </a:r>
                      <a:r>
                        <a:rPr lang="ru-RU" sz="1400" dirty="0" err="1" smtClean="0"/>
                        <a:t>вигод</a:t>
                      </a:r>
                      <a:r>
                        <a:rPr lang="ru-RU" sz="1400" dirty="0" smtClean="0"/>
                        <a:t>, </a:t>
                      </a:r>
                    </a:p>
                    <a:p>
                      <a:r>
                        <a:rPr lang="ru-RU" sz="1400" dirty="0" err="1" smtClean="0"/>
                        <a:t>нагородження</a:t>
                      </a:r>
                      <a:r>
                        <a:rPr lang="ru-RU" sz="1400" dirty="0" smtClean="0"/>
                        <a:t>   і </a:t>
                      </a:r>
                      <a:r>
                        <a:rPr lang="ru-RU" sz="1400" dirty="0" err="1" smtClean="0"/>
                        <a:t>розпуск</a:t>
                      </a:r>
                      <a:r>
                        <a:rPr lang="ru-RU" sz="1400" dirty="0" smtClean="0"/>
                        <a:t>  </a:t>
                      </a:r>
                      <a:r>
                        <a:rPr lang="ru-RU" sz="1400" dirty="0" err="1" smtClean="0"/>
                        <a:t>команди</a:t>
                      </a:r>
                      <a:r>
                        <a:rPr lang="ru-RU" sz="1400" dirty="0" smtClean="0"/>
                        <a:t>, </a:t>
                      </a:r>
                    </a:p>
                    <a:p>
                      <a:r>
                        <a:rPr lang="ru-RU" sz="1400" dirty="0" smtClean="0"/>
                        <a:t>аудит  і  </a:t>
                      </a:r>
                      <a:r>
                        <a:rPr lang="ru-RU" sz="1400" dirty="0" err="1" smtClean="0"/>
                        <a:t>підсумкова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звітність</a:t>
                      </a:r>
                      <a:r>
                        <a:rPr lang="ru-RU" sz="1400" dirty="0" smtClean="0"/>
                        <a:t>.  </a:t>
                      </a:r>
                      <a:r>
                        <a:rPr lang="ru-RU" sz="1400" dirty="0" err="1" smtClean="0"/>
                        <a:t>Приблизні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витрати</a:t>
                      </a:r>
                      <a:r>
                        <a:rPr lang="ru-RU" sz="1400" dirty="0" smtClean="0"/>
                        <a:t> – 12 % </a:t>
                      </a:r>
                      <a:endParaRPr lang="uk-UA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6751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562074"/>
          </a:xfrm>
        </p:spPr>
        <p:txBody>
          <a:bodyPr>
            <a:normAutofit fontScale="90000"/>
          </a:bodyPr>
          <a:lstStyle/>
          <a:p>
            <a:r>
              <a:rPr lang="uk-UA" b="1" dirty="0" smtClean="0"/>
              <a:t>Проект – це </a:t>
            </a:r>
            <a:endParaRPr lang="uk-UA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1412776"/>
            <a:ext cx="3312368" cy="100811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1. В первісних </a:t>
            </a:r>
          </a:p>
          <a:p>
            <a:pPr algn="ctr"/>
            <a:r>
              <a:rPr lang="uk-UA" dirty="0" smtClean="0"/>
              <a:t>значеннях:</a:t>
            </a:r>
            <a:endParaRPr lang="uk-UA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283968" y="980728"/>
            <a:ext cx="4608512" cy="244827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dirty="0" smtClean="0"/>
              <a:t>•  </a:t>
            </a:r>
            <a:r>
              <a:rPr lang="ru-RU" dirty="0" err="1" smtClean="0"/>
              <a:t>ідея</a:t>
            </a:r>
            <a:r>
              <a:rPr lang="ru-RU" dirty="0" smtClean="0"/>
              <a:t>; </a:t>
            </a:r>
          </a:p>
          <a:p>
            <a:pPr algn="just"/>
            <a:r>
              <a:rPr lang="ru-RU" dirty="0" smtClean="0"/>
              <a:t>•  </a:t>
            </a:r>
            <a:r>
              <a:rPr lang="ru-RU" dirty="0" err="1" smtClean="0"/>
              <a:t>представлення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опис</a:t>
            </a:r>
            <a:r>
              <a:rPr lang="ru-RU" dirty="0" smtClean="0"/>
              <a:t> </a:t>
            </a:r>
            <a:r>
              <a:rPr lang="ru-RU" dirty="0" err="1" smtClean="0"/>
              <a:t>об’єкту</a:t>
            </a:r>
            <a:r>
              <a:rPr lang="ru-RU" dirty="0" smtClean="0"/>
              <a:t>; </a:t>
            </a:r>
          </a:p>
          <a:p>
            <a:pPr algn="just"/>
            <a:r>
              <a:rPr lang="ru-RU" dirty="0" smtClean="0"/>
              <a:t>•  </a:t>
            </a:r>
            <a:r>
              <a:rPr lang="ru-RU" dirty="0" err="1" smtClean="0"/>
              <a:t>задум</a:t>
            </a:r>
            <a:r>
              <a:rPr lang="ru-RU" dirty="0" smtClean="0"/>
              <a:t>  (</a:t>
            </a:r>
            <a:r>
              <a:rPr lang="ru-RU" dirty="0" err="1" smtClean="0"/>
              <a:t>завдання</a:t>
            </a:r>
            <a:r>
              <a:rPr lang="ru-RU" dirty="0" smtClean="0"/>
              <a:t>,  проблема)  та  </a:t>
            </a:r>
            <a:r>
              <a:rPr lang="ru-RU" dirty="0" err="1" smtClean="0"/>
              <a:t>необхідні</a:t>
            </a:r>
            <a:r>
              <a:rPr lang="ru-RU" dirty="0" smtClean="0"/>
              <a:t>  </a:t>
            </a:r>
            <a:r>
              <a:rPr lang="ru-RU" dirty="0" err="1" smtClean="0"/>
              <a:t>засоби</a:t>
            </a:r>
            <a:r>
              <a:rPr lang="ru-RU" dirty="0" smtClean="0"/>
              <a:t>  </a:t>
            </a:r>
            <a:r>
              <a:rPr lang="ru-RU" dirty="0" err="1" smtClean="0"/>
              <a:t>його</a:t>
            </a:r>
            <a:r>
              <a:rPr lang="ru-RU" dirty="0" smtClean="0"/>
              <a:t>  </a:t>
            </a:r>
            <a:r>
              <a:rPr lang="ru-RU" dirty="0" err="1" smtClean="0"/>
              <a:t>реалізації</a:t>
            </a:r>
            <a:r>
              <a:rPr lang="ru-RU" dirty="0" smtClean="0"/>
              <a:t>  </a:t>
            </a:r>
            <a:r>
              <a:rPr lang="ru-RU" dirty="0" err="1" smtClean="0"/>
              <a:t>із</a:t>
            </a:r>
            <a:r>
              <a:rPr lang="ru-RU" dirty="0" smtClean="0"/>
              <a:t>  метою  </a:t>
            </a:r>
            <a:r>
              <a:rPr lang="ru-RU" dirty="0" err="1" smtClean="0"/>
              <a:t>досягнення</a:t>
            </a:r>
            <a:r>
              <a:rPr lang="ru-RU" dirty="0" smtClean="0"/>
              <a:t>  </a:t>
            </a:r>
            <a:r>
              <a:rPr lang="ru-RU" dirty="0" err="1" smtClean="0"/>
              <a:t>бажаного</a:t>
            </a:r>
            <a:r>
              <a:rPr lang="ru-RU" dirty="0" smtClean="0"/>
              <a:t>  </a:t>
            </a:r>
            <a:r>
              <a:rPr lang="ru-RU" dirty="0" err="1" smtClean="0"/>
              <a:t>економічного</a:t>
            </a:r>
            <a:r>
              <a:rPr lang="ru-RU" dirty="0" smtClean="0"/>
              <a:t>,</a:t>
            </a:r>
          </a:p>
          <a:p>
            <a:pPr algn="just"/>
            <a:r>
              <a:rPr lang="ru-RU" dirty="0" err="1" smtClean="0"/>
              <a:t>технічного</a:t>
            </a:r>
            <a:r>
              <a:rPr lang="ru-RU" dirty="0" smtClean="0"/>
              <a:t>, </a:t>
            </a:r>
            <a:r>
              <a:rPr lang="ru-RU" dirty="0" err="1" smtClean="0"/>
              <a:t>технологічного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організаційного</a:t>
            </a:r>
            <a:r>
              <a:rPr lang="ru-RU" dirty="0" smtClean="0"/>
              <a:t> результату</a:t>
            </a:r>
            <a:endParaRPr lang="uk-UA" dirty="0"/>
          </a:p>
        </p:txBody>
      </p:sp>
      <p:sp>
        <p:nvSpPr>
          <p:cNvPr id="5" name="Волна 4"/>
          <p:cNvSpPr/>
          <p:nvPr/>
        </p:nvSpPr>
        <p:spPr>
          <a:xfrm>
            <a:off x="611560" y="3429000"/>
            <a:ext cx="8280920" cy="3240360"/>
          </a:xfrm>
          <a:prstGeom prst="wav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Для  системи  “проект”  вхідним  сигналом  є  певна  потреба  або </a:t>
            </a:r>
          </a:p>
          <a:p>
            <a:pPr algn="ctr"/>
            <a:r>
              <a:rPr lang="uk-UA" dirty="0" smtClean="0"/>
              <a:t>мета,  вихідним  –  задоволення  потреби  або  досягнення  мети. </a:t>
            </a:r>
          </a:p>
          <a:p>
            <a:pPr algn="ctr"/>
            <a:r>
              <a:rPr lang="uk-UA" dirty="0" smtClean="0"/>
              <a:t>Керуючі дії за проектом – це обмеження (фінансові,нормативно-правові,  етичні,  логістичні,  оточення,  методи  активізації,  рівень </a:t>
            </a:r>
          </a:p>
          <a:p>
            <a:pPr algn="ctr"/>
            <a:r>
              <a:rPr lang="uk-UA" dirty="0" smtClean="0"/>
              <a:t>якості  тощо)  і  забезпечення  (проектна  команда,  знання  та  досвід, </a:t>
            </a:r>
          </a:p>
          <a:p>
            <a:pPr algn="ctr"/>
            <a:r>
              <a:rPr lang="uk-UA" dirty="0" smtClean="0"/>
              <a:t>інструменти та техніка, технологія).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86258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uk-UA" dirty="0" smtClean="0"/>
              <a:t>ЕЛЕМЕНТИ ПРОЕКТУ </a:t>
            </a:r>
            <a:endParaRPr lang="uk-UA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339752" y="1052736"/>
            <a:ext cx="4608512" cy="93610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Визначення</a:t>
            </a:r>
            <a:r>
              <a:rPr lang="ru-RU" dirty="0" smtClean="0"/>
              <a:t> </a:t>
            </a:r>
            <a:r>
              <a:rPr lang="ru-RU" dirty="0" err="1" smtClean="0"/>
              <a:t>ідеї</a:t>
            </a:r>
            <a:r>
              <a:rPr lang="ru-RU" dirty="0" smtClean="0"/>
              <a:t> </a:t>
            </a:r>
          </a:p>
          <a:p>
            <a:pPr algn="ctr"/>
            <a:r>
              <a:rPr lang="ru-RU" dirty="0" smtClean="0"/>
              <a:t>(</a:t>
            </a:r>
            <a:r>
              <a:rPr lang="ru-RU" dirty="0" err="1" smtClean="0"/>
              <a:t>формулювання</a:t>
            </a:r>
            <a:r>
              <a:rPr lang="ru-RU" dirty="0" smtClean="0"/>
              <a:t> </a:t>
            </a:r>
            <a:r>
              <a:rPr lang="ru-RU" dirty="0" err="1" smtClean="0"/>
              <a:t>проблеми</a:t>
            </a:r>
            <a:r>
              <a:rPr lang="ru-RU" dirty="0" smtClean="0"/>
              <a:t>, </a:t>
            </a:r>
            <a:r>
              <a:rPr lang="ru-RU" dirty="0" err="1" smtClean="0"/>
              <a:t>завдань</a:t>
            </a:r>
            <a:r>
              <a:rPr lang="ru-RU" dirty="0" smtClean="0"/>
              <a:t>, </a:t>
            </a:r>
          </a:p>
          <a:p>
            <a:pPr algn="ctr"/>
            <a:r>
              <a:rPr lang="ru-RU" dirty="0" err="1" smtClean="0"/>
              <a:t>необхідних</a:t>
            </a:r>
            <a:r>
              <a:rPr lang="ru-RU" dirty="0" smtClean="0"/>
              <a:t> </a:t>
            </a:r>
            <a:r>
              <a:rPr lang="ru-RU" dirty="0" err="1" smtClean="0"/>
              <a:t>початкових</a:t>
            </a:r>
            <a:r>
              <a:rPr lang="ru-RU" dirty="0" smtClean="0"/>
              <a:t> </a:t>
            </a:r>
            <a:r>
              <a:rPr lang="ru-RU" dirty="0" err="1" smtClean="0"/>
              <a:t>даних</a:t>
            </a:r>
            <a:r>
              <a:rPr lang="ru-RU" dirty="0" smtClean="0"/>
              <a:t>) </a:t>
            </a:r>
            <a:endParaRPr lang="uk-UA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411760" y="2780928"/>
            <a:ext cx="4608512" cy="158417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Вибір засобів реалізації </a:t>
            </a:r>
          </a:p>
          <a:p>
            <a:pPr algn="ctr"/>
            <a:r>
              <a:rPr lang="uk-UA" dirty="0" smtClean="0"/>
              <a:t>(аналіз шляхів вирішення проблеми, </a:t>
            </a:r>
          </a:p>
          <a:p>
            <a:pPr algn="ctr"/>
            <a:r>
              <a:rPr lang="uk-UA" dirty="0" smtClean="0"/>
              <a:t>обґрунтування використання певних </a:t>
            </a:r>
          </a:p>
          <a:p>
            <a:pPr algn="ctr"/>
            <a:r>
              <a:rPr lang="uk-UA" dirty="0" smtClean="0"/>
              <a:t>підходів) </a:t>
            </a:r>
            <a:endParaRPr lang="uk-UA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339752" y="5085184"/>
            <a:ext cx="4752528" cy="158417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Формулювання</a:t>
            </a:r>
            <a:r>
              <a:rPr lang="ru-RU" dirty="0" smtClean="0"/>
              <a:t> мети </a:t>
            </a:r>
            <a:r>
              <a:rPr lang="ru-RU" dirty="0" err="1" smtClean="0"/>
              <a:t>реалізації</a:t>
            </a:r>
            <a:r>
              <a:rPr lang="ru-RU" dirty="0" smtClean="0"/>
              <a:t> </a:t>
            </a:r>
          </a:p>
          <a:p>
            <a:pPr algn="ctr"/>
            <a:r>
              <a:rPr lang="ru-RU" dirty="0" smtClean="0"/>
              <a:t>(</a:t>
            </a:r>
            <a:r>
              <a:rPr lang="ru-RU" dirty="0" err="1" smtClean="0"/>
              <a:t>визначеннякінцевих</a:t>
            </a:r>
            <a:r>
              <a:rPr lang="ru-RU" dirty="0" smtClean="0"/>
              <a:t> </a:t>
            </a:r>
            <a:r>
              <a:rPr lang="ru-RU" dirty="0" err="1" smtClean="0"/>
              <a:t>результатів</a:t>
            </a:r>
            <a:r>
              <a:rPr lang="ru-RU" dirty="0" smtClean="0"/>
              <a:t>)</a:t>
            </a:r>
            <a:endParaRPr lang="uk-UA" dirty="0"/>
          </a:p>
        </p:txBody>
      </p:sp>
      <p:sp>
        <p:nvSpPr>
          <p:cNvPr id="7" name="Стрелка вниз 6"/>
          <p:cNvSpPr/>
          <p:nvPr/>
        </p:nvSpPr>
        <p:spPr>
          <a:xfrm>
            <a:off x="4139952" y="1988840"/>
            <a:ext cx="720080" cy="792088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8" name="Стрелка вниз 7"/>
          <p:cNvSpPr/>
          <p:nvPr/>
        </p:nvSpPr>
        <p:spPr>
          <a:xfrm>
            <a:off x="4139952" y="4365104"/>
            <a:ext cx="1008112" cy="720080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9784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74642"/>
          </a:xfrm>
        </p:spPr>
        <p:txBody>
          <a:bodyPr/>
          <a:lstStyle/>
          <a:p>
            <a:endParaRPr lang="uk-UA" dirty="0"/>
          </a:p>
        </p:txBody>
      </p:sp>
      <p:sp>
        <p:nvSpPr>
          <p:cNvPr id="3" name="Горизонтальный свиток 2"/>
          <p:cNvSpPr/>
          <p:nvPr/>
        </p:nvSpPr>
        <p:spPr>
          <a:xfrm>
            <a:off x="755576" y="404664"/>
            <a:ext cx="7704856" cy="5472608"/>
          </a:xfrm>
          <a:prstGeom prst="horizontalScroll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Проект  –  це  діяльність,  у  процесі  здійснення  якої </a:t>
            </a:r>
          </a:p>
          <a:p>
            <a:pPr algn="ctr"/>
            <a:r>
              <a:rPr lang="uk-UA" dirty="0" smtClean="0"/>
              <a:t>матеріальні,  фінансові  та  людські  ресурси  організовано </a:t>
            </a:r>
          </a:p>
          <a:p>
            <a:pPr algn="ctr"/>
            <a:r>
              <a:rPr lang="uk-UA" dirty="0" smtClean="0"/>
              <a:t>новаторським  шляхом  для  виконання  унікальної  роботи  в</a:t>
            </a:r>
          </a:p>
          <a:p>
            <a:pPr algn="ctr"/>
            <a:r>
              <a:rPr lang="uk-UA" dirty="0" smtClean="0"/>
              <a:t>умовах  обмеження  часу  та  бюджету,  з  метою  досягнення </a:t>
            </a:r>
          </a:p>
          <a:p>
            <a:pPr algn="ctr"/>
            <a:r>
              <a:rPr lang="uk-UA" dirty="0" smtClean="0"/>
              <a:t>позитивних  змін,  визначених  кількісними  та  якісними</a:t>
            </a:r>
          </a:p>
          <a:p>
            <a:pPr algn="ctr"/>
            <a:r>
              <a:rPr lang="uk-UA" dirty="0" smtClean="0"/>
              <a:t>параметрами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08193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лок-схема: знак завершения 1"/>
          <p:cNvSpPr/>
          <p:nvPr/>
        </p:nvSpPr>
        <p:spPr>
          <a:xfrm>
            <a:off x="7812360" y="332656"/>
            <a:ext cx="936104" cy="6192688"/>
          </a:xfrm>
          <a:prstGeom prst="flowChartTerminator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О</a:t>
            </a:r>
          </a:p>
          <a:p>
            <a:pPr algn="ctr"/>
            <a:r>
              <a:rPr lang="ru-RU" b="1" dirty="0" smtClean="0"/>
              <a:t>З</a:t>
            </a:r>
          </a:p>
          <a:p>
            <a:pPr algn="ctr"/>
            <a:r>
              <a:rPr lang="ru-RU" b="1" dirty="0" smtClean="0"/>
              <a:t>Н</a:t>
            </a:r>
          </a:p>
          <a:p>
            <a:pPr algn="ctr"/>
            <a:r>
              <a:rPr lang="ru-RU" b="1" dirty="0" smtClean="0"/>
              <a:t>А</a:t>
            </a:r>
          </a:p>
          <a:p>
            <a:pPr algn="ctr"/>
            <a:r>
              <a:rPr lang="ru-RU" b="1" dirty="0" smtClean="0"/>
              <a:t>К</a:t>
            </a:r>
          </a:p>
          <a:p>
            <a:pPr algn="ctr"/>
            <a:r>
              <a:rPr lang="ru-RU" b="1" dirty="0" smtClean="0"/>
              <a:t>И</a:t>
            </a:r>
          </a:p>
          <a:p>
            <a:pPr algn="ctr"/>
            <a:endParaRPr lang="ru-RU" b="1" dirty="0"/>
          </a:p>
          <a:p>
            <a:pPr algn="ctr"/>
            <a:endParaRPr lang="ru-RU" b="1" dirty="0" smtClean="0"/>
          </a:p>
          <a:p>
            <a:pPr algn="ctr"/>
            <a:r>
              <a:rPr lang="ru-RU" b="1" dirty="0" smtClean="0"/>
              <a:t>П</a:t>
            </a:r>
          </a:p>
          <a:p>
            <a:pPr algn="ctr"/>
            <a:r>
              <a:rPr lang="ru-RU" b="1" dirty="0" smtClean="0"/>
              <a:t>Р</a:t>
            </a:r>
          </a:p>
          <a:p>
            <a:pPr algn="ctr"/>
            <a:r>
              <a:rPr lang="ru-RU" b="1" dirty="0" smtClean="0"/>
              <a:t>О</a:t>
            </a:r>
          </a:p>
          <a:p>
            <a:pPr algn="ctr"/>
            <a:r>
              <a:rPr lang="ru-RU" b="1" dirty="0" smtClean="0"/>
              <a:t>Е</a:t>
            </a:r>
          </a:p>
          <a:p>
            <a:pPr algn="ctr"/>
            <a:r>
              <a:rPr lang="ru-RU" b="1" dirty="0" smtClean="0"/>
              <a:t>К</a:t>
            </a:r>
          </a:p>
          <a:p>
            <a:pPr algn="ctr"/>
            <a:r>
              <a:rPr lang="ru-RU" b="1" dirty="0" smtClean="0"/>
              <a:t>Т</a:t>
            </a:r>
          </a:p>
          <a:p>
            <a:pPr algn="ctr"/>
            <a:r>
              <a:rPr lang="ru-RU" b="1" dirty="0" smtClean="0"/>
              <a:t>У</a:t>
            </a:r>
          </a:p>
          <a:p>
            <a:pPr algn="ctr"/>
            <a:endParaRPr lang="uk-UA" b="1" dirty="0"/>
          </a:p>
        </p:txBody>
      </p:sp>
      <p:sp>
        <p:nvSpPr>
          <p:cNvPr id="3" name="Пятиугольник 2"/>
          <p:cNvSpPr/>
          <p:nvPr/>
        </p:nvSpPr>
        <p:spPr>
          <a:xfrm>
            <a:off x="107504" y="116632"/>
            <a:ext cx="4104456" cy="1944216"/>
          </a:xfrm>
          <a:prstGeom prst="homePlat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err="1" smtClean="0"/>
              <a:t>Точне</a:t>
            </a:r>
            <a:r>
              <a:rPr lang="ru-RU" sz="1600" dirty="0" smtClean="0"/>
              <a:t>  </a:t>
            </a:r>
            <a:r>
              <a:rPr lang="ru-RU" sz="1600" dirty="0" err="1" smtClean="0"/>
              <a:t>визначення</a:t>
            </a:r>
            <a:r>
              <a:rPr lang="ru-RU" sz="1600" dirty="0" smtClean="0"/>
              <a:t>  й </a:t>
            </a:r>
          </a:p>
          <a:p>
            <a:pPr algn="ctr"/>
            <a:r>
              <a:rPr lang="ru-RU" sz="1600" dirty="0" err="1" smtClean="0"/>
              <a:t>формулювання</a:t>
            </a:r>
            <a:r>
              <a:rPr lang="ru-RU" sz="1600" dirty="0" smtClean="0"/>
              <a:t> мети та </a:t>
            </a:r>
            <a:r>
              <a:rPr lang="ru-RU" sz="1600" dirty="0" err="1" smtClean="0"/>
              <a:t>цілей</a:t>
            </a:r>
            <a:r>
              <a:rPr lang="ru-RU" sz="1600" dirty="0" smtClean="0"/>
              <a:t> на </a:t>
            </a:r>
          </a:p>
          <a:p>
            <a:pPr algn="ctr"/>
            <a:r>
              <a:rPr lang="ru-RU" sz="1600" dirty="0" err="1" smtClean="0"/>
              <a:t>всіх</a:t>
            </a:r>
            <a:r>
              <a:rPr lang="ru-RU" sz="1600" dirty="0" smtClean="0"/>
              <a:t>  </a:t>
            </a:r>
            <a:r>
              <a:rPr lang="ru-RU" sz="1600" dirty="0" err="1" smtClean="0"/>
              <a:t>рівнях</a:t>
            </a:r>
            <a:r>
              <a:rPr lang="ru-RU" sz="1600" dirty="0" smtClean="0"/>
              <a:t>.  Проект </a:t>
            </a:r>
          </a:p>
          <a:p>
            <a:pPr algn="ctr"/>
            <a:r>
              <a:rPr lang="ru-RU" sz="1600" dirty="0" err="1" smtClean="0"/>
              <a:t>спрямовується</a:t>
            </a:r>
            <a:r>
              <a:rPr lang="ru-RU" sz="1600" dirty="0" smtClean="0"/>
              <a:t>  на  </a:t>
            </a:r>
            <a:r>
              <a:rPr lang="ru-RU" sz="1600" dirty="0" err="1" smtClean="0"/>
              <a:t>досягнення</a:t>
            </a:r>
            <a:r>
              <a:rPr lang="ru-RU" sz="1600" dirty="0" smtClean="0"/>
              <a:t> </a:t>
            </a:r>
          </a:p>
          <a:p>
            <a:pPr algn="ctr"/>
            <a:r>
              <a:rPr lang="ru-RU" sz="1600" dirty="0" err="1" smtClean="0"/>
              <a:t>певних</a:t>
            </a:r>
            <a:r>
              <a:rPr lang="ru-RU" sz="1600" dirty="0" smtClean="0"/>
              <a:t>  </a:t>
            </a:r>
            <a:r>
              <a:rPr lang="ru-RU" sz="1600" dirty="0" err="1" smtClean="0"/>
              <a:t>результатів</a:t>
            </a:r>
            <a:r>
              <a:rPr lang="ru-RU" sz="1600" dirty="0" smtClean="0"/>
              <a:t>,  на </a:t>
            </a:r>
          </a:p>
          <a:p>
            <a:pPr algn="ctr"/>
            <a:r>
              <a:rPr lang="ru-RU" sz="1600" dirty="0" err="1" smtClean="0"/>
              <a:t>виконання</a:t>
            </a:r>
            <a:r>
              <a:rPr lang="ru-RU" sz="1600" dirty="0" smtClean="0"/>
              <a:t>  </a:t>
            </a:r>
            <a:r>
              <a:rPr lang="ru-RU" sz="1600" dirty="0" err="1" smtClean="0"/>
              <a:t>яких</a:t>
            </a:r>
            <a:r>
              <a:rPr lang="ru-RU" sz="1600" dirty="0" smtClean="0"/>
              <a:t>  </a:t>
            </a:r>
            <a:r>
              <a:rPr lang="ru-RU" sz="1600" dirty="0" err="1" smtClean="0"/>
              <a:t>зорієнтовані</a:t>
            </a:r>
            <a:r>
              <a:rPr lang="ru-RU" sz="1600" dirty="0" smtClean="0"/>
              <a:t> </a:t>
            </a:r>
          </a:p>
          <a:p>
            <a:pPr algn="ctr"/>
            <a:r>
              <a:rPr lang="ru-RU" sz="1600" dirty="0" err="1" smtClean="0"/>
              <a:t>численні</a:t>
            </a:r>
            <a:r>
              <a:rPr lang="ru-RU" sz="1600" dirty="0" smtClean="0"/>
              <a:t> </a:t>
            </a:r>
            <a:r>
              <a:rPr lang="ru-RU" sz="1600" dirty="0" err="1" smtClean="0"/>
              <a:t>ієрархічні</a:t>
            </a:r>
            <a:r>
              <a:rPr lang="ru-RU" sz="1600" dirty="0" smtClean="0"/>
              <a:t> </a:t>
            </a:r>
            <a:r>
              <a:rPr lang="ru-RU" sz="1600" dirty="0" err="1" smtClean="0"/>
              <a:t>цілі</a:t>
            </a:r>
            <a:r>
              <a:rPr lang="ru-RU" sz="1600" dirty="0" smtClean="0"/>
              <a:t> </a:t>
            </a:r>
            <a:endParaRPr lang="uk-UA" sz="1600" dirty="0"/>
          </a:p>
        </p:txBody>
      </p:sp>
      <p:sp>
        <p:nvSpPr>
          <p:cNvPr id="4" name="Пятиугольник 3"/>
          <p:cNvSpPr/>
          <p:nvPr/>
        </p:nvSpPr>
        <p:spPr>
          <a:xfrm>
            <a:off x="121537" y="2276872"/>
            <a:ext cx="4090422" cy="2016224"/>
          </a:xfrm>
          <a:prstGeom prst="homePlat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Використання</a:t>
            </a:r>
            <a:r>
              <a:rPr lang="ru-RU" dirty="0" smtClean="0"/>
              <a:t>  у  </a:t>
            </a:r>
            <a:r>
              <a:rPr lang="ru-RU" dirty="0" err="1" smtClean="0"/>
              <a:t>процесі</a:t>
            </a:r>
            <a:r>
              <a:rPr lang="ru-RU" dirty="0" smtClean="0"/>
              <a:t> </a:t>
            </a:r>
          </a:p>
          <a:p>
            <a:pPr algn="ctr"/>
            <a:r>
              <a:rPr lang="ru-RU" dirty="0" err="1" smtClean="0"/>
              <a:t>реалізації</a:t>
            </a:r>
            <a:r>
              <a:rPr lang="ru-RU" dirty="0" smtClean="0"/>
              <a:t>  проекту  </a:t>
            </a:r>
            <a:r>
              <a:rPr lang="ru-RU" dirty="0" err="1" smtClean="0"/>
              <a:t>прийомів</a:t>
            </a:r>
            <a:r>
              <a:rPr lang="ru-RU" dirty="0" smtClean="0"/>
              <a:t> </a:t>
            </a:r>
          </a:p>
          <a:p>
            <a:pPr algn="ctr"/>
            <a:r>
              <a:rPr lang="ru-RU" dirty="0" smtClean="0"/>
              <a:t>системного  </a:t>
            </a:r>
            <a:r>
              <a:rPr lang="ru-RU" dirty="0" err="1" smtClean="0"/>
              <a:t>аналізу</a:t>
            </a:r>
            <a:r>
              <a:rPr lang="ru-RU" dirty="0" smtClean="0"/>
              <a:t>; </a:t>
            </a:r>
          </a:p>
          <a:p>
            <a:pPr algn="ctr"/>
            <a:r>
              <a:rPr lang="ru-RU" dirty="0" err="1" smtClean="0"/>
              <a:t>синхронізація</a:t>
            </a:r>
            <a:r>
              <a:rPr lang="ru-RU" dirty="0" smtClean="0"/>
              <a:t>  </a:t>
            </a:r>
            <a:r>
              <a:rPr lang="ru-RU" dirty="0" err="1" smtClean="0"/>
              <a:t>виконання</a:t>
            </a:r>
            <a:r>
              <a:rPr lang="ru-RU" dirty="0" smtClean="0"/>
              <a:t> </a:t>
            </a:r>
          </a:p>
          <a:p>
            <a:pPr algn="ctr"/>
            <a:r>
              <a:rPr lang="ru-RU" dirty="0" err="1" smtClean="0"/>
              <a:t>завдань</a:t>
            </a:r>
            <a:r>
              <a:rPr lang="ru-RU" dirty="0" smtClean="0"/>
              <a:t> проекту</a:t>
            </a:r>
            <a:endParaRPr lang="uk-UA" dirty="0"/>
          </a:p>
        </p:txBody>
      </p:sp>
      <p:sp>
        <p:nvSpPr>
          <p:cNvPr id="5" name="Пятиугольник 4"/>
          <p:cNvSpPr/>
          <p:nvPr/>
        </p:nvSpPr>
        <p:spPr>
          <a:xfrm>
            <a:off x="121536" y="4797152"/>
            <a:ext cx="4090423" cy="1944216"/>
          </a:xfrm>
          <a:prstGeom prst="homePlat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Визначення</a:t>
            </a:r>
            <a:r>
              <a:rPr lang="ru-RU" dirty="0" smtClean="0"/>
              <a:t>  </a:t>
            </a:r>
            <a:r>
              <a:rPr lang="ru-RU" dirty="0" err="1" smtClean="0"/>
              <a:t>часових</a:t>
            </a:r>
            <a:r>
              <a:rPr lang="ru-RU" dirty="0" smtClean="0"/>
              <a:t>  меж </a:t>
            </a:r>
          </a:p>
          <a:p>
            <a:pPr algn="ctr"/>
            <a:r>
              <a:rPr lang="ru-RU" dirty="0" smtClean="0"/>
              <a:t>проекту,  </a:t>
            </a:r>
            <a:r>
              <a:rPr lang="ru-RU" dirty="0" err="1" smtClean="0"/>
              <a:t>певних</a:t>
            </a:r>
            <a:r>
              <a:rPr lang="ru-RU" dirty="0" smtClean="0"/>
              <a:t>  дат  початку  і </a:t>
            </a:r>
          </a:p>
          <a:p>
            <a:pPr algn="ctr"/>
            <a:r>
              <a:rPr lang="ru-RU" dirty="0" err="1" smtClean="0"/>
              <a:t>закінчення</a:t>
            </a:r>
            <a:r>
              <a:rPr lang="ru-RU" dirty="0" smtClean="0"/>
              <a:t>  проекту  у  </a:t>
            </a:r>
            <a:r>
              <a:rPr lang="ru-RU" dirty="0" err="1" smtClean="0"/>
              <a:t>цілому</a:t>
            </a:r>
            <a:r>
              <a:rPr lang="ru-RU" dirty="0" smtClean="0"/>
              <a:t>  та </a:t>
            </a:r>
          </a:p>
          <a:p>
            <a:pPr algn="ctr"/>
            <a:r>
              <a:rPr lang="ru-RU" dirty="0" err="1" smtClean="0"/>
              <a:t>окремих</a:t>
            </a:r>
            <a:r>
              <a:rPr lang="ru-RU" dirty="0" smtClean="0"/>
              <a:t>  </a:t>
            </a:r>
            <a:r>
              <a:rPr lang="ru-RU" dirty="0" err="1" smtClean="0"/>
              <a:t>його</a:t>
            </a:r>
            <a:r>
              <a:rPr lang="ru-RU" dirty="0" smtClean="0"/>
              <a:t>  </a:t>
            </a:r>
            <a:r>
              <a:rPr lang="ru-RU" dirty="0" err="1" smtClean="0"/>
              <a:t>етапів</a:t>
            </a:r>
            <a:r>
              <a:rPr lang="ru-RU" dirty="0" smtClean="0"/>
              <a:t>;  </a:t>
            </a:r>
            <a:r>
              <a:rPr lang="ru-RU" dirty="0" err="1" smtClean="0"/>
              <a:t>розробка</a:t>
            </a:r>
            <a:r>
              <a:rPr lang="ru-RU" dirty="0" smtClean="0"/>
              <a:t> </a:t>
            </a:r>
          </a:p>
          <a:p>
            <a:pPr algn="ctr"/>
            <a:r>
              <a:rPr lang="ru-RU" dirty="0" err="1" smtClean="0"/>
              <a:t>планових</a:t>
            </a:r>
            <a:r>
              <a:rPr lang="ru-RU" dirty="0" smtClean="0"/>
              <a:t>  </a:t>
            </a:r>
            <a:r>
              <a:rPr lang="ru-RU" dirty="0" err="1" smtClean="0"/>
              <a:t>графіків</a:t>
            </a:r>
            <a:r>
              <a:rPr lang="ru-RU" dirty="0" smtClean="0"/>
              <a:t>  </a:t>
            </a:r>
            <a:r>
              <a:rPr lang="ru-RU" dirty="0" err="1" smtClean="0"/>
              <a:t>виконання</a:t>
            </a:r>
            <a:r>
              <a:rPr lang="ru-RU" dirty="0" smtClean="0"/>
              <a:t> </a:t>
            </a:r>
          </a:p>
          <a:p>
            <a:pPr algn="ctr"/>
            <a:r>
              <a:rPr lang="ru-RU" dirty="0" err="1" smtClean="0"/>
              <a:t>проектних</a:t>
            </a:r>
            <a:r>
              <a:rPr lang="ru-RU" dirty="0" smtClean="0"/>
              <a:t> </a:t>
            </a:r>
            <a:r>
              <a:rPr lang="ru-RU" dirty="0" err="1" smtClean="0"/>
              <a:t>робіт</a:t>
            </a:r>
            <a:endParaRPr lang="uk-UA" dirty="0"/>
          </a:p>
        </p:txBody>
      </p:sp>
      <p:sp>
        <p:nvSpPr>
          <p:cNvPr id="6" name="Стрелка вправо 5"/>
          <p:cNvSpPr/>
          <p:nvPr/>
        </p:nvSpPr>
        <p:spPr>
          <a:xfrm>
            <a:off x="4283968" y="116632"/>
            <a:ext cx="3528392" cy="1944216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Спрямованість на </a:t>
            </a:r>
          </a:p>
          <a:p>
            <a:pPr algn="ctr"/>
            <a:r>
              <a:rPr lang="uk-UA" dirty="0" smtClean="0"/>
              <a:t>досягнення мети</a:t>
            </a:r>
            <a:endParaRPr lang="uk-UA" dirty="0"/>
          </a:p>
        </p:txBody>
      </p:sp>
      <p:sp>
        <p:nvSpPr>
          <p:cNvPr id="7" name="Стрелка вправо 6"/>
          <p:cNvSpPr/>
          <p:nvPr/>
        </p:nvSpPr>
        <p:spPr>
          <a:xfrm>
            <a:off x="4283968" y="2276872"/>
            <a:ext cx="3528392" cy="1728192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Координація </a:t>
            </a:r>
          </a:p>
          <a:p>
            <a:pPr algn="ctr"/>
            <a:r>
              <a:rPr lang="uk-UA" dirty="0" smtClean="0"/>
              <a:t>виконання завдань</a:t>
            </a:r>
            <a:endParaRPr lang="uk-UA" dirty="0"/>
          </a:p>
        </p:txBody>
      </p:sp>
      <p:sp>
        <p:nvSpPr>
          <p:cNvPr id="8" name="Стрелка вправо 7"/>
          <p:cNvSpPr/>
          <p:nvPr/>
        </p:nvSpPr>
        <p:spPr>
          <a:xfrm>
            <a:off x="4211959" y="4797152"/>
            <a:ext cx="3600401" cy="1728192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Обмеженість у часі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39281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Блок-схема: знак завершения 2"/>
          <p:cNvSpPr/>
          <p:nvPr/>
        </p:nvSpPr>
        <p:spPr>
          <a:xfrm>
            <a:off x="7740352" y="476672"/>
            <a:ext cx="936104" cy="6048672"/>
          </a:xfrm>
          <a:prstGeom prst="flowChartTerminator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О</a:t>
            </a:r>
          </a:p>
          <a:p>
            <a:pPr algn="ctr"/>
            <a:r>
              <a:rPr lang="ru-RU" b="1" dirty="0" smtClean="0"/>
              <a:t>З</a:t>
            </a:r>
          </a:p>
          <a:p>
            <a:pPr algn="ctr"/>
            <a:r>
              <a:rPr lang="ru-RU" b="1" dirty="0" smtClean="0"/>
              <a:t>Н</a:t>
            </a:r>
          </a:p>
          <a:p>
            <a:pPr algn="ctr"/>
            <a:r>
              <a:rPr lang="ru-RU" b="1" dirty="0" smtClean="0"/>
              <a:t>А</a:t>
            </a:r>
          </a:p>
          <a:p>
            <a:pPr algn="ctr"/>
            <a:r>
              <a:rPr lang="ru-RU" b="1" dirty="0" smtClean="0"/>
              <a:t>К</a:t>
            </a:r>
          </a:p>
          <a:p>
            <a:pPr algn="ctr"/>
            <a:r>
              <a:rPr lang="ru-RU" b="1" dirty="0" smtClean="0"/>
              <a:t>И</a:t>
            </a:r>
          </a:p>
          <a:p>
            <a:pPr algn="ctr"/>
            <a:endParaRPr lang="ru-RU" b="1" dirty="0"/>
          </a:p>
          <a:p>
            <a:pPr algn="ctr"/>
            <a:r>
              <a:rPr lang="ru-RU" b="1" dirty="0" smtClean="0"/>
              <a:t>П</a:t>
            </a:r>
          </a:p>
          <a:p>
            <a:pPr algn="ctr"/>
            <a:r>
              <a:rPr lang="ru-RU" b="1" dirty="0" smtClean="0"/>
              <a:t>Р</a:t>
            </a:r>
          </a:p>
          <a:p>
            <a:pPr algn="ctr"/>
            <a:r>
              <a:rPr lang="ru-RU" b="1" dirty="0" smtClean="0"/>
              <a:t>О</a:t>
            </a:r>
          </a:p>
          <a:p>
            <a:pPr algn="ctr"/>
            <a:r>
              <a:rPr lang="ru-RU" b="1" dirty="0" smtClean="0"/>
              <a:t>Е</a:t>
            </a:r>
          </a:p>
          <a:p>
            <a:pPr algn="ctr"/>
            <a:r>
              <a:rPr lang="ru-RU" b="1" dirty="0" smtClean="0"/>
              <a:t>К</a:t>
            </a:r>
          </a:p>
          <a:p>
            <a:pPr algn="ctr"/>
            <a:r>
              <a:rPr lang="ru-RU" b="1" dirty="0" smtClean="0"/>
              <a:t>Т</a:t>
            </a:r>
          </a:p>
          <a:p>
            <a:pPr algn="ctr"/>
            <a:r>
              <a:rPr lang="ru-RU" b="1" dirty="0"/>
              <a:t>У</a:t>
            </a:r>
            <a:endParaRPr lang="uk-UA" b="1" dirty="0"/>
          </a:p>
        </p:txBody>
      </p:sp>
      <p:sp>
        <p:nvSpPr>
          <p:cNvPr id="4" name="Пятиугольник 3"/>
          <p:cNvSpPr/>
          <p:nvPr/>
        </p:nvSpPr>
        <p:spPr>
          <a:xfrm>
            <a:off x="323528" y="1052736"/>
            <a:ext cx="4104456" cy="1584176"/>
          </a:xfrm>
          <a:prstGeom prst="homePlat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У  </a:t>
            </a:r>
            <a:r>
              <a:rPr lang="ru-RU" dirty="0" err="1" smtClean="0"/>
              <a:t>відповідності</a:t>
            </a:r>
            <a:r>
              <a:rPr lang="ru-RU" dirty="0" smtClean="0"/>
              <a:t>  до  масштабу, </a:t>
            </a:r>
          </a:p>
          <a:p>
            <a:pPr algn="ctr"/>
            <a:r>
              <a:rPr lang="ru-RU" dirty="0" err="1" smtClean="0"/>
              <a:t>змісту</a:t>
            </a:r>
            <a:r>
              <a:rPr lang="ru-RU" dirty="0" smtClean="0"/>
              <a:t>  та  </a:t>
            </a:r>
            <a:r>
              <a:rPr lang="ru-RU" dirty="0" err="1" smtClean="0"/>
              <a:t>термінам</a:t>
            </a:r>
            <a:r>
              <a:rPr lang="ru-RU" dirty="0" smtClean="0"/>
              <a:t>  </a:t>
            </a:r>
            <a:r>
              <a:rPr lang="ru-RU" dirty="0" err="1" smtClean="0"/>
              <a:t>виконання</a:t>
            </a:r>
            <a:r>
              <a:rPr lang="ru-RU" dirty="0" smtClean="0"/>
              <a:t> </a:t>
            </a:r>
          </a:p>
          <a:p>
            <a:pPr algn="ctr"/>
            <a:r>
              <a:rPr lang="ru-RU" dirty="0" err="1" smtClean="0"/>
              <a:t>визначення</a:t>
            </a:r>
            <a:r>
              <a:rPr lang="ru-RU" dirty="0" smtClean="0"/>
              <a:t>  </a:t>
            </a:r>
            <a:r>
              <a:rPr lang="ru-RU" dirty="0" err="1" smtClean="0"/>
              <a:t>обсягів</a:t>
            </a:r>
            <a:r>
              <a:rPr lang="ru-RU" dirty="0" smtClean="0"/>
              <a:t>   </a:t>
            </a:r>
            <a:r>
              <a:rPr lang="ru-RU" dirty="0" err="1" smtClean="0"/>
              <a:t>фінансу-вання</a:t>
            </a:r>
            <a:r>
              <a:rPr lang="ru-RU" dirty="0" smtClean="0"/>
              <a:t>  </a:t>
            </a:r>
            <a:r>
              <a:rPr lang="ru-RU" dirty="0" err="1" smtClean="0"/>
              <a:t>задля</a:t>
            </a:r>
            <a:r>
              <a:rPr lang="ru-RU" dirty="0" smtClean="0"/>
              <a:t>   </a:t>
            </a:r>
            <a:r>
              <a:rPr lang="ru-RU" dirty="0" err="1" smtClean="0"/>
              <a:t>забезпечення</a:t>
            </a:r>
            <a:r>
              <a:rPr lang="ru-RU" dirty="0" smtClean="0"/>
              <a:t> </a:t>
            </a:r>
          </a:p>
          <a:p>
            <a:pPr algn="ctr"/>
            <a:r>
              <a:rPr lang="ru-RU" dirty="0" err="1" smtClean="0"/>
              <a:t>ресурсних</a:t>
            </a:r>
            <a:r>
              <a:rPr lang="ru-RU" dirty="0" smtClean="0"/>
              <a:t> потреб проекту </a:t>
            </a:r>
            <a:endParaRPr lang="uk-UA" dirty="0"/>
          </a:p>
        </p:txBody>
      </p:sp>
      <p:sp>
        <p:nvSpPr>
          <p:cNvPr id="5" name="Пятиугольник 4"/>
          <p:cNvSpPr/>
          <p:nvPr/>
        </p:nvSpPr>
        <p:spPr>
          <a:xfrm>
            <a:off x="107504" y="3501008"/>
            <a:ext cx="4399028" cy="2088232"/>
          </a:xfrm>
          <a:prstGeom prst="homePlat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Неповторність</a:t>
            </a:r>
            <a:r>
              <a:rPr lang="ru-RU" dirty="0" smtClean="0"/>
              <a:t>  </a:t>
            </a:r>
            <a:r>
              <a:rPr lang="ru-RU" dirty="0" err="1" smtClean="0"/>
              <a:t>певного</a:t>
            </a:r>
            <a:r>
              <a:rPr lang="ru-RU" dirty="0" smtClean="0"/>
              <a:t>  проекту </a:t>
            </a:r>
          </a:p>
          <a:p>
            <a:pPr algn="ctr"/>
            <a:r>
              <a:rPr lang="ru-RU" dirty="0" smtClean="0"/>
              <a:t>у  </a:t>
            </a:r>
            <a:r>
              <a:rPr lang="ru-RU" dirty="0" err="1" smtClean="0"/>
              <a:t>цілому</a:t>
            </a:r>
            <a:r>
              <a:rPr lang="ru-RU" dirty="0" smtClean="0"/>
              <a:t>  </a:t>
            </a:r>
            <a:r>
              <a:rPr lang="ru-RU" dirty="0" err="1" smtClean="0"/>
              <a:t>або</a:t>
            </a:r>
            <a:r>
              <a:rPr lang="ru-RU" dirty="0" smtClean="0"/>
              <a:t>  </a:t>
            </a:r>
            <a:r>
              <a:rPr lang="ru-RU" dirty="0" err="1" smtClean="0"/>
              <a:t>окремих</a:t>
            </a:r>
            <a:r>
              <a:rPr lang="ru-RU" dirty="0" smtClean="0"/>
              <a:t> 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</a:p>
          <a:p>
            <a:pPr algn="ctr"/>
            <a:r>
              <a:rPr lang="ru-RU" dirty="0" err="1" smtClean="0"/>
              <a:t>складових</a:t>
            </a:r>
            <a:r>
              <a:rPr lang="ru-RU" dirty="0" smtClean="0"/>
              <a:t>,  характеристик, </a:t>
            </a:r>
          </a:p>
          <a:p>
            <a:pPr algn="ctr"/>
            <a:r>
              <a:rPr lang="ru-RU" dirty="0" err="1" smtClean="0"/>
              <a:t>етапів</a:t>
            </a:r>
            <a:r>
              <a:rPr lang="ru-RU" dirty="0" smtClean="0"/>
              <a:t>  </a:t>
            </a:r>
            <a:r>
              <a:rPr lang="ru-RU" dirty="0" err="1" smtClean="0"/>
              <a:t>тощо</a:t>
            </a:r>
            <a:r>
              <a:rPr lang="ru-RU" dirty="0" smtClean="0"/>
              <a:t>.  </a:t>
            </a:r>
            <a:r>
              <a:rPr lang="ru-RU" dirty="0" err="1" smtClean="0"/>
              <a:t>Визначення</a:t>
            </a:r>
            <a:r>
              <a:rPr lang="ru-RU" dirty="0" smtClean="0"/>
              <a:t>  </a:t>
            </a:r>
            <a:r>
              <a:rPr lang="ru-RU" dirty="0" err="1" smtClean="0"/>
              <a:t>рівня</a:t>
            </a:r>
            <a:r>
              <a:rPr lang="ru-RU" dirty="0" smtClean="0"/>
              <a:t> </a:t>
            </a:r>
          </a:p>
          <a:p>
            <a:pPr algn="ctr"/>
            <a:r>
              <a:rPr lang="ru-RU" dirty="0" err="1" smtClean="0"/>
              <a:t>унікальності</a:t>
            </a:r>
            <a:r>
              <a:rPr lang="ru-RU" dirty="0" smtClean="0"/>
              <a:t>  та  </a:t>
            </a:r>
            <a:r>
              <a:rPr lang="ru-RU" dirty="0" err="1" smtClean="0"/>
              <a:t>можливостей</a:t>
            </a:r>
            <a:r>
              <a:rPr lang="ru-RU" dirty="0" smtClean="0"/>
              <a:t> </a:t>
            </a:r>
          </a:p>
          <a:p>
            <a:pPr algn="ctr"/>
            <a:r>
              <a:rPr lang="ru-RU" dirty="0" err="1" smtClean="0"/>
              <a:t>застосування</a:t>
            </a:r>
            <a:r>
              <a:rPr lang="ru-RU" dirty="0" smtClean="0"/>
              <a:t>  </a:t>
            </a:r>
            <a:r>
              <a:rPr lang="ru-RU" dirty="0" err="1" smtClean="0"/>
              <a:t>досвіду</a:t>
            </a:r>
            <a:r>
              <a:rPr lang="ru-RU" dirty="0" smtClean="0"/>
              <a:t>   </a:t>
            </a:r>
            <a:r>
              <a:rPr lang="ru-RU" dirty="0" err="1" smtClean="0"/>
              <a:t>раніше</a:t>
            </a:r>
            <a:r>
              <a:rPr lang="ru-RU" dirty="0" smtClean="0"/>
              <a:t> </a:t>
            </a:r>
          </a:p>
          <a:p>
            <a:pPr algn="ctr"/>
            <a:r>
              <a:rPr lang="ru-RU" dirty="0" err="1" smtClean="0"/>
              <a:t>реалізованих</a:t>
            </a:r>
            <a:r>
              <a:rPr lang="ru-RU" dirty="0" smtClean="0"/>
              <a:t> </a:t>
            </a:r>
            <a:r>
              <a:rPr lang="ru-RU" dirty="0" err="1" smtClean="0"/>
              <a:t>проектів</a:t>
            </a:r>
            <a:r>
              <a:rPr lang="ru-RU" dirty="0" smtClean="0"/>
              <a:t> </a:t>
            </a:r>
            <a:endParaRPr lang="uk-UA" dirty="0"/>
          </a:p>
        </p:txBody>
      </p:sp>
      <p:sp>
        <p:nvSpPr>
          <p:cNvPr id="6" name="Стрелка вправо 5"/>
          <p:cNvSpPr/>
          <p:nvPr/>
        </p:nvSpPr>
        <p:spPr>
          <a:xfrm>
            <a:off x="4427984" y="908720"/>
            <a:ext cx="3168352" cy="1728192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Наявність бюджету</a:t>
            </a:r>
            <a:endParaRPr lang="uk-UA" dirty="0"/>
          </a:p>
        </p:txBody>
      </p:sp>
      <p:sp>
        <p:nvSpPr>
          <p:cNvPr id="7" name="Стрелка вправо 6"/>
          <p:cNvSpPr/>
          <p:nvPr/>
        </p:nvSpPr>
        <p:spPr>
          <a:xfrm>
            <a:off x="4506532" y="3717032"/>
            <a:ext cx="3233820" cy="1584176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Унікальність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48603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504056"/>
          </a:xfrm>
        </p:spPr>
        <p:txBody>
          <a:bodyPr>
            <a:normAutofit/>
          </a:bodyPr>
          <a:lstStyle/>
          <a:p>
            <a:r>
              <a:rPr lang="uk-UA" sz="2400" dirty="0" smtClean="0"/>
              <a:t>КЛАСИФІКАЦІЯ ПРОЕКТІВ </a:t>
            </a:r>
            <a:endParaRPr lang="uk-UA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450945" y="2132856"/>
            <a:ext cx="6408712" cy="13454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b="1" dirty="0" err="1" smtClean="0"/>
              <a:t>Оперативні</a:t>
            </a:r>
            <a:r>
              <a:rPr lang="ru-RU" dirty="0" smtClean="0"/>
              <a:t> -  </a:t>
            </a:r>
            <a:r>
              <a:rPr lang="ru-RU" dirty="0" err="1" smtClean="0"/>
              <a:t>Проекти</a:t>
            </a:r>
            <a:r>
              <a:rPr lang="ru-RU" dirty="0" smtClean="0"/>
              <a:t>,  </a:t>
            </a:r>
            <a:r>
              <a:rPr lang="ru-RU" dirty="0" err="1" smtClean="0"/>
              <a:t>пов’язані</a:t>
            </a:r>
            <a:r>
              <a:rPr lang="ru-RU" dirty="0" smtClean="0"/>
              <a:t>  з  поточною </a:t>
            </a:r>
            <a:r>
              <a:rPr lang="ru-RU" dirty="0" err="1" smtClean="0"/>
              <a:t>діяльністю</a:t>
            </a:r>
            <a:r>
              <a:rPr lang="ru-RU" dirty="0" smtClean="0"/>
              <a:t> </a:t>
            </a:r>
            <a:r>
              <a:rPr lang="ru-RU" dirty="0" err="1" smtClean="0"/>
              <a:t>підприємства</a:t>
            </a:r>
            <a:r>
              <a:rPr lang="ru-RU" dirty="0" smtClean="0"/>
              <a:t> </a:t>
            </a:r>
          </a:p>
          <a:p>
            <a:pPr algn="just"/>
            <a:r>
              <a:rPr lang="ru-RU" b="1" dirty="0" err="1" smtClean="0"/>
              <a:t>Стратегічні</a:t>
            </a:r>
            <a:r>
              <a:rPr lang="ru-RU" dirty="0" smtClean="0"/>
              <a:t> -</a:t>
            </a:r>
            <a:r>
              <a:rPr lang="ru-RU" dirty="0" err="1" smtClean="0"/>
              <a:t>Проекти</a:t>
            </a:r>
            <a:r>
              <a:rPr lang="ru-RU" dirty="0" smtClean="0"/>
              <a:t>,  </a:t>
            </a:r>
            <a:r>
              <a:rPr lang="ru-RU" dirty="0" err="1" smtClean="0"/>
              <a:t>які</a:t>
            </a:r>
            <a:r>
              <a:rPr lang="ru-RU" dirty="0" smtClean="0"/>
              <a:t>  </a:t>
            </a:r>
            <a:r>
              <a:rPr lang="ru-RU" dirty="0" err="1" smtClean="0"/>
              <a:t>впливають</a:t>
            </a:r>
            <a:r>
              <a:rPr lang="ru-RU" dirty="0" smtClean="0"/>
              <a:t>  на </a:t>
            </a:r>
            <a:r>
              <a:rPr lang="ru-RU" dirty="0" err="1" smtClean="0"/>
              <a:t>концептуальні</a:t>
            </a:r>
            <a:r>
              <a:rPr lang="ru-RU" dirty="0" smtClean="0"/>
              <a:t> </a:t>
            </a:r>
            <a:r>
              <a:rPr lang="ru-RU" dirty="0" err="1" smtClean="0"/>
              <a:t>позиції</a:t>
            </a:r>
            <a:r>
              <a:rPr lang="ru-RU" dirty="0" smtClean="0"/>
              <a:t> </a:t>
            </a:r>
            <a:r>
              <a:rPr lang="ru-RU" dirty="0" err="1" smtClean="0"/>
              <a:t>підприємства</a:t>
            </a:r>
            <a:endParaRPr lang="uk-UA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411760" y="692696"/>
            <a:ext cx="6408712" cy="11521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uk-UA" b="1" dirty="0" smtClean="0"/>
              <a:t>Комерційні </a:t>
            </a:r>
            <a:r>
              <a:rPr lang="uk-UA" dirty="0" smtClean="0"/>
              <a:t>- Основна мета – отримання прибутку </a:t>
            </a:r>
          </a:p>
          <a:p>
            <a:pPr algn="just"/>
            <a:r>
              <a:rPr lang="uk-UA" b="1" dirty="0" smtClean="0"/>
              <a:t>Некомерційні </a:t>
            </a:r>
            <a:r>
              <a:rPr lang="uk-UA" dirty="0" smtClean="0"/>
              <a:t>- Мета – досягнення соціального ефекту</a:t>
            </a:r>
            <a:endParaRPr lang="uk-UA" dirty="0"/>
          </a:p>
        </p:txBody>
      </p:sp>
      <p:sp>
        <p:nvSpPr>
          <p:cNvPr id="5" name="Пятиугольник 4"/>
          <p:cNvSpPr/>
          <p:nvPr/>
        </p:nvSpPr>
        <p:spPr>
          <a:xfrm>
            <a:off x="251520" y="692696"/>
            <a:ext cx="2160240" cy="936104"/>
          </a:xfrm>
          <a:prstGeom prst="homePlat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За метою </a:t>
            </a:r>
          </a:p>
          <a:p>
            <a:pPr algn="ctr"/>
            <a:r>
              <a:rPr lang="uk-UA" dirty="0" smtClean="0"/>
              <a:t>реалізації</a:t>
            </a:r>
            <a:endParaRPr lang="uk-UA" dirty="0"/>
          </a:p>
        </p:txBody>
      </p:sp>
      <p:sp>
        <p:nvSpPr>
          <p:cNvPr id="6" name="Пятиугольник 5"/>
          <p:cNvSpPr/>
          <p:nvPr/>
        </p:nvSpPr>
        <p:spPr>
          <a:xfrm>
            <a:off x="219944" y="2398173"/>
            <a:ext cx="2160240" cy="936104"/>
          </a:xfrm>
          <a:prstGeom prst="homePlat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За характером змін</a:t>
            </a:r>
            <a:endParaRPr lang="uk-UA" dirty="0"/>
          </a:p>
        </p:txBody>
      </p:sp>
      <p:sp>
        <p:nvSpPr>
          <p:cNvPr id="7" name="Пятиугольник 6"/>
          <p:cNvSpPr/>
          <p:nvPr/>
        </p:nvSpPr>
        <p:spPr>
          <a:xfrm>
            <a:off x="290705" y="4812107"/>
            <a:ext cx="2160240" cy="936104"/>
          </a:xfrm>
          <a:prstGeom prst="homePlat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За масштабом </a:t>
            </a:r>
          </a:p>
          <a:p>
            <a:pPr algn="ctr"/>
            <a:r>
              <a:rPr lang="uk-UA" dirty="0" smtClean="0"/>
              <a:t>(розміром)</a:t>
            </a:r>
            <a:endParaRPr lang="uk-UA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2450945" y="4149080"/>
            <a:ext cx="6403776" cy="220290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b="1" dirty="0" smtClean="0"/>
              <a:t>Малі </a:t>
            </a:r>
            <a:r>
              <a:rPr lang="uk-UA" dirty="0" smtClean="0"/>
              <a:t>- </a:t>
            </a:r>
            <a:r>
              <a:rPr lang="ru-RU" dirty="0" err="1" smtClean="0"/>
              <a:t>Проекти</a:t>
            </a:r>
            <a:r>
              <a:rPr lang="ru-RU" dirty="0" smtClean="0"/>
              <a:t>,  </a:t>
            </a:r>
            <a:r>
              <a:rPr lang="ru-RU" dirty="0" err="1" smtClean="0"/>
              <a:t>вартістю</a:t>
            </a:r>
            <a:r>
              <a:rPr lang="ru-RU" dirty="0" smtClean="0"/>
              <a:t>  до  10  млн  дол.  та </a:t>
            </a:r>
            <a:r>
              <a:rPr lang="ru-RU" dirty="0" err="1" smtClean="0"/>
              <a:t>трудомісткістю</a:t>
            </a:r>
            <a:r>
              <a:rPr lang="ru-RU" dirty="0" smtClean="0"/>
              <a:t> до 40-50 тис. </a:t>
            </a:r>
            <a:r>
              <a:rPr lang="ru-RU" dirty="0" err="1" smtClean="0"/>
              <a:t>чол</a:t>
            </a:r>
            <a:r>
              <a:rPr lang="ru-RU" dirty="0" smtClean="0"/>
              <a:t>.-год. </a:t>
            </a:r>
            <a:endParaRPr lang="uk-UA" dirty="0" smtClean="0"/>
          </a:p>
          <a:p>
            <a:pPr algn="ctr"/>
            <a:r>
              <a:rPr lang="uk-UA" b="1" dirty="0" smtClean="0"/>
              <a:t>Середні</a:t>
            </a:r>
            <a:r>
              <a:rPr lang="uk-UA" dirty="0" smtClean="0"/>
              <a:t> - </a:t>
            </a:r>
            <a:r>
              <a:rPr lang="ru-RU" dirty="0" err="1" smtClean="0"/>
              <a:t>Проекти</a:t>
            </a:r>
            <a:r>
              <a:rPr lang="ru-RU" dirty="0" smtClean="0"/>
              <a:t> </a:t>
            </a:r>
            <a:r>
              <a:rPr lang="ru-RU" dirty="0" err="1" smtClean="0"/>
              <a:t>вартістю</a:t>
            </a:r>
            <a:r>
              <a:rPr lang="ru-RU" dirty="0" smtClean="0"/>
              <a:t> 10–50 млн дол</a:t>
            </a:r>
            <a:endParaRPr lang="uk-UA" dirty="0" smtClean="0"/>
          </a:p>
          <a:p>
            <a:pPr algn="ctr"/>
            <a:r>
              <a:rPr lang="uk-UA" b="1" dirty="0" smtClean="0"/>
              <a:t>Великі</a:t>
            </a:r>
            <a:r>
              <a:rPr lang="uk-UA" dirty="0" smtClean="0"/>
              <a:t> - </a:t>
            </a:r>
            <a:r>
              <a:rPr lang="ru-RU" dirty="0" err="1" smtClean="0"/>
              <a:t>Проекти</a:t>
            </a:r>
            <a:r>
              <a:rPr lang="ru-RU" dirty="0" smtClean="0"/>
              <a:t> </a:t>
            </a:r>
            <a:r>
              <a:rPr lang="ru-RU" dirty="0" err="1" smtClean="0"/>
              <a:t>вартістю</a:t>
            </a:r>
            <a:r>
              <a:rPr lang="ru-RU" dirty="0" smtClean="0"/>
              <a:t> 50–100 млн дол.</a:t>
            </a:r>
            <a:endParaRPr lang="uk-UA" dirty="0" smtClean="0"/>
          </a:p>
          <a:p>
            <a:pPr algn="ctr"/>
            <a:r>
              <a:rPr lang="uk-UA" b="1" dirty="0" smtClean="0"/>
              <a:t>Надвеликі </a:t>
            </a:r>
            <a:r>
              <a:rPr lang="uk-UA" dirty="0" smtClean="0"/>
              <a:t>- </a:t>
            </a:r>
            <a:r>
              <a:rPr lang="ru-RU" dirty="0" err="1" smtClean="0"/>
              <a:t>Проекти</a:t>
            </a:r>
            <a:r>
              <a:rPr lang="ru-RU" dirty="0" smtClean="0"/>
              <a:t>  </a:t>
            </a:r>
            <a:r>
              <a:rPr lang="ru-RU" dirty="0" err="1" smtClean="0"/>
              <a:t>вартістю</a:t>
            </a:r>
            <a:r>
              <a:rPr lang="ru-RU" dirty="0" smtClean="0"/>
              <a:t>  </a:t>
            </a:r>
            <a:r>
              <a:rPr lang="ru-RU" dirty="0" err="1" smtClean="0"/>
              <a:t>понад</a:t>
            </a:r>
            <a:r>
              <a:rPr lang="ru-RU" dirty="0" smtClean="0"/>
              <a:t>  100  млн  дол. </a:t>
            </a:r>
          </a:p>
          <a:p>
            <a:pPr algn="ctr"/>
            <a:r>
              <a:rPr lang="ru-RU" dirty="0" smtClean="0"/>
              <a:t>та </a:t>
            </a:r>
            <a:r>
              <a:rPr lang="ru-RU" dirty="0" err="1" smtClean="0"/>
              <a:t>трудомісткістю</a:t>
            </a:r>
            <a:r>
              <a:rPr lang="ru-RU" dirty="0" smtClean="0"/>
              <a:t> до 20 млн </a:t>
            </a:r>
            <a:r>
              <a:rPr lang="ru-RU" dirty="0" err="1" smtClean="0"/>
              <a:t>чол</a:t>
            </a:r>
            <a:r>
              <a:rPr lang="ru-RU" dirty="0" smtClean="0"/>
              <a:t>.-год.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719101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Горизонтальный свиток 1"/>
          <p:cNvSpPr/>
          <p:nvPr/>
        </p:nvSpPr>
        <p:spPr>
          <a:xfrm>
            <a:off x="683568" y="692696"/>
            <a:ext cx="7488832" cy="2592288"/>
          </a:xfrm>
          <a:prstGeom prst="horizontalScroll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Управління</a:t>
            </a:r>
            <a:r>
              <a:rPr lang="ru-RU" dirty="0" smtClean="0"/>
              <a:t>  проектами –  </a:t>
            </a:r>
            <a:r>
              <a:rPr lang="ru-RU" dirty="0" err="1" smtClean="0"/>
              <a:t>це</a:t>
            </a:r>
            <a:r>
              <a:rPr lang="ru-RU" dirty="0" smtClean="0"/>
              <a:t>  </a:t>
            </a:r>
            <a:r>
              <a:rPr lang="ru-RU" dirty="0" err="1" smtClean="0"/>
              <a:t>процес</a:t>
            </a:r>
            <a:r>
              <a:rPr lang="ru-RU" dirty="0" smtClean="0"/>
              <a:t>  </a:t>
            </a:r>
            <a:r>
              <a:rPr lang="ru-RU" dirty="0" err="1" smtClean="0"/>
              <a:t>управління</a:t>
            </a:r>
            <a:r>
              <a:rPr lang="ru-RU" dirty="0" smtClean="0"/>
              <a:t> </a:t>
            </a:r>
          </a:p>
          <a:p>
            <a:pPr algn="ctr"/>
            <a:r>
              <a:rPr lang="ru-RU" dirty="0"/>
              <a:t>к</a:t>
            </a:r>
            <a:r>
              <a:rPr lang="ru-RU" dirty="0" smtClean="0"/>
              <a:t>омандою та   ресурсами  проекту  за  </a:t>
            </a:r>
            <a:r>
              <a:rPr lang="ru-RU" dirty="0" err="1" smtClean="0"/>
              <a:t>допомогою</a:t>
            </a:r>
            <a:r>
              <a:rPr lang="ru-RU" dirty="0" smtClean="0"/>
              <a:t>  </a:t>
            </a:r>
            <a:r>
              <a:rPr lang="ru-RU" dirty="0" err="1" smtClean="0"/>
              <a:t>спеціальних</a:t>
            </a:r>
            <a:r>
              <a:rPr lang="ru-RU" dirty="0" smtClean="0"/>
              <a:t> </a:t>
            </a:r>
          </a:p>
          <a:p>
            <a:pPr algn="ctr"/>
            <a:r>
              <a:rPr lang="ru-RU" dirty="0" err="1" smtClean="0"/>
              <a:t>методів</a:t>
            </a:r>
            <a:r>
              <a:rPr lang="ru-RU" dirty="0" smtClean="0"/>
              <a:t>  та  </a:t>
            </a:r>
            <a:r>
              <a:rPr lang="ru-RU" dirty="0" err="1" smtClean="0"/>
              <a:t>прийомів</a:t>
            </a:r>
            <a:r>
              <a:rPr lang="ru-RU" dirty="0" smtClean="0"/>
              <a:t>  з  метою  </a:t>
            </a:r>
            <a:r>
              <a:rPr lang="ru-RU" dirty="0" err="1" smtClean="0"/>
              <a:t>успішного</a:t>
            </a:r>
            <a:r>
              <a:rPr lang="ru-RU" dirty="0" smtClean="0"/>
              <a:t>  </a:t>
            </a:r>
            <a:r>
              <a:rPr lang="ru-RU" dirty="0" err="1" smtClean="0"/>
              <a:t>досягнення</a:t>
            </a:r>
            <a:r>
              <a:rPr lang="ru-RU" dirty="0" smtClean="0"/>
              <a:t> </a:t>
            </a:r>
          </a:p>
          <a:p>
            <a:pPr algn="ctr"/>
            <a:r>
              <a:rPr lang="ru-RU" dirty="0" err="1" smtClean="0"/>
              <a:t>поставлених</a:t>
            </a:r>
            <a:r>
              <a:rPr lang="ru-RU" dirty="0" smtClean="0"/>
              <a:t> </a:t>
            </a:r>
            <a:r>
              <a:rPr lang="ru-RU" dirty="0" err="1" smtClean="0"/>
              <a:t>завдань</a:t>
            </a:r>
            <a:r>
              <a:rPr lang="ru-RU" dirty="0" smtClean="0"/>
              <a:t> </a:t>
            </a:r>
            <a:endParaRPr lang="uk-UA" dirty="0"/>
          </a:p>
        </p:txBody>
      </p:sp>
      <p:sp>
        <p:nvSpPr>
          <p:cNvPr id="3" name="Загнутый угол 2"/>
          <p:cNvSpPr/>
          <p:nvPr/>
        </p:nvSpPr>
        <p:spPr>
          <a:xfrm>
            <a:off x="611560" y="3717032"/>
            <a:ext cx="7992888" cy="2880320"/>
          </a:xfrm>
          <a:prstGeom prst="foldedCorner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Ціль</a:t>
            </a:r>
            <a:r>
              <a:rPr lang="ru-RU" dirty="0" smtClean="0"/>
              <a:t> проекту –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бажаний</a:t>
            </a:r>
            <a:r>
              <a:rPr lang="ru-RU" dirty="0" smtClean="0"/>
              <a:t> результат </a:t>
            </a:r>
            <a:r>
              <a:rPr lang="ru-RU" dirty="0" err="1" smtClean="0"/>
              <a:t>діяльності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намагаються</a:t>
            </a:r>
            <a:r>
              <a:rPr lang="ru-RU" dirty="0" smtClean="0"/>
              <a:t> </a:t>
            </a:r>
          </a:p>
          <a:p>
            <a:pPr algn="ctr"/>
            <a:r>
              <a:rPr lang="ru-RU" dirty="0" err="1" smtClean="0"/>
              <a:t>досягти</a:t>
            </a:r>
            <a:r>
              <a:rPr lang="ru-RU" dirty="0" smtClean="0"/>
              <a:t> </a:t>
            </a:r>
            <a:r>
              <a:rPr lang="ru-RU" dirty="0" err="1" smtClean="0"/>
              <a:t>учасники</a:t>
            </a:r>
            <a:r>
              <a:rPr lang="ru-RU" dirty="0" smtClean="0"/>
              <a:t> проекту за </a:t>
            </a:r>
            <a:r>
              <a:rPr lang="ru-RU" dirty="0" err="1" smtClean="0"/>
              <a:t>певний</a:t>
            </a:r>
            <a:r>
              <a:rPr lang="ru-RU" dirty="0" smtClean="0"/>
              <a:t> </a:t>
            </a:r>
            <a:r>
              <a:rPr lang="ru-RU" dirty="0" err="1" smtClean="0"/>
              <a:t>проміжок</a:t>
            </a:r>
            <a:r>
              <a:rPr lang="ru-RU" dirty="0" smtClean="0"/>
              <a:t> часу </a:t>
            </a:r>
            <a:r>
              <a:rPr lang="ru-RU" dirty="0" err="1" smtClean="0"/>
              <a:t>призаданих</a:t>
            </a:r>
            <a:r>
              <a:rPr lang="ru-RU" dirty="0" smtClean="0"/>
              <a:t> </a:t>
            </a:r>
            <a:r>
              <a:rPr lang="ru-RU" dirty="0" err="1" smtClean="0"/>
              <a:t>умовах</a:t>
            </a:r>
            <a:r>
              <a:rPr lang="ru-RU" dirty="0" smtClean="0"/>
              <a:t> </a:t>
            </a:r>
          </a:p>
          <a:p>
            <a:pPr algn="ctr"/>
            <a:r>
              <a:rPr lang="ru-RU" dirty="0" err="1" smtClean="0"/>
              <a:t>реалізації</a:t>
            </a:r>
            <a:r>
              <a:rPr lang="ru-RU" dirty="0" smtClean="0"/>
              <a:t> проекту. </a:t>
            </a:r>
            <a:r>
              <a:rPr lang="ru-RU" dirty="0" err="1" smtClean="0"/>
              <a:t>Цілі</a:t>
            </a:r>
            <a:r>
              <a:rPr lang="ru-RU" dirty="0" smtClean="0"/>
              <a:t> проекту </a:t>
            </a:r>
            <a:r>
              <a:rPr lang="ru-RU" dirty="0" err="1" smtClean="0"/>
              <a:t>повинні</a:t>
            </a:r>
            <a:r>
              <a:rPr lang="ru-RU" dirty="0" smtClean="0"/>
              <a:t> бути </a:t>
            </a:r>
            <a:r>
              <a:rPr lang="ru-RU" dirty="0" err="1" smtClean="0"/>
              <a:t>чітковизначені</a:t>
            </a:r>
            <a:r>
              <a:rPr lang="ru-RU" dirty="0" smtClean="0"/>
              <a:t>, </a:t>
            </a:r>
            <a:r>
              <a:rPr lang="ru-RU" dirty="0" err="1" smtClean="0"/>
              <a:t>очікувані</a:t>
            </a:r>
            <a:r>
              <a:rPr lang="ru-RU" dirty="0" smtClean="0"/>
              <a:t> </a:t>
            </a:r>
          </a:p>
          <a:p>
            <a:pPr algn="ctr"/>
            <a:r>
              <a:rPr lang="ru-RU" dirty="0" err="1" smtClean="0"/>
              <a:t>результати</a:t>
            </a:r>
            <a:r>
              <a:rPr lang="ru-RU" dirty="0" smtClean="0"/>
              <a:t>  –  </a:t>
            </a:r>
            <a:r>
              <a:rPr lang="ru-RU" dirty="0" err="1" smtClean="0"/>
              <a:t>вимірюваними</a:t>
            </a:r>
            <a:r>
              <a:rPr lang="ru-RU" dirty="0" smtClean="0"/>
              <a:t>,  а  </a:t>
            </a:r>
            <a:r>
              <a:rPr lang="ru-RU" dirty="0" err="1" smtClean="0"/>
              <a:t>обмеження</a:t>
            </a:r>
            <a:r>
              <a:rPr lang="ru-RU" dirty="0" smtClean="0"/>
              <a:t>  і  </a:t>
            </a:r>
            <a:r>
              <a:rPr lang="ru-RU" dirty="0" err="1" smtClean="0"/>
              <a:t>вимоги</a:t>
            </a:r>
            <a:r>
              <a:rPr lang="ru-RU" dirty="0" smtClean="0"/>
              <a:t>  </a:t>
            </a:r>
            <a:r>
              <a:rPr lang="ru-RU" dirty="0" err="1" smtClean="0"/>
              <a:t>повинні</a:t>
            </a:r>
            <a:r>
              <a:rPr lang="ru-RU" dirty="0" smtClean="0"/>
              <a:t>  бути </a:t>
            </a:r>
          </a:p>
          <a:p>
            <a:pPr algn="ctr"/>
            <a:r>
              <a:rPr lang="ru-RU" dirty="0" smtClean="0"/>
              <a:t>реально  </a:t>
            </a:r>
            <a:r>
              <a:rPr lang="ru-RU" dirty="0" err="1" smtClean="0"/>
              <a:t>виконуваними</a:t>
            </a:r>
            <a:r>
              <a:rPr lang="ru-RU" dirty="0" smtClean="0"/>
              <a:t>.  Як  правило,  </a:t>
            </a:r>
            <a:r>
              <a:rPr lang="ru-RU" dirty="0" err="1" smtClean="0"/>
              <a:t>найважливішими</a:t>
            </a:r>
            <a:r>
              <a:rPr lang="ru-RU" dirty="0" smtClean="0"/>
              <a:t>  параметрами  у </a:t>
            </a:r>
          </a:p>
          <a:p>
            <a:pPr algn="ctr"/>
            <a:r>
              <a:rPr lang="ru-RU" dirty="0" err="1" smtClean="0"/>
              <a:t>процесі</a:t>
            </a:r>
            <a:r>
              <a:rPr lang="ru-RU" dirty="0" smtClean="0"/>
              <a:t>  </a:t>
            </a:r>
            <a:r>
              <a:rPr lang="ru-RU" dirty="0" err="1" smtClean="0"/>
              <a:t>управління</a:t>
            </a:r>
            <a:r>
              <a:rPr lang="ru-RU" dirty="0" smtClean="0"/>
              <a:t>  проектом  є  </a:t>
            </a:r>
            <a:r>
              <a:rPr lang="ru-RU" dirty="0" err="1" smtClean="0"/>
              <a:t>виконання</a:t>
            </a:r>
            <a:r>
              <a:rPr lang="ru-RU" dirty="0" smtClean="0"/>
              <a:t>  </a:t>
            </a:r>
            <a:r>
              <a:rPr lang="ru-RU" dirty="0" err="1" smtClean="0"/>
              <a:t>роботи</a:t>
            </a:r>
            <a:r>
              <a:rPr lang="ru-RU" dirty="0" smtClean="0"/>
              <a:t>:  у  </a:t>
            </a:r>
            <a:r>
              <a:rPr lang="ru-RU" dirty="0" err="1" smtClean="0"/>
              <a:t>заданих</a:t>
            </a:r>
            <a:r>
              <a:rPr lang="ru-RU" dirty="0" smtClean="0"/>
              <a:t>  </a:t>
            </a:r>
            <a:r>
              <a:rPr lang="ru-RU" dirty="0" err="1" smtClean="0"/>
              <a:t>обсягах</a:t>
            </a:r>
            <a:r>
              <a:rPr lang="ru-RU" dirty="0" smtClean="0"/>
              <a:t> </a:t>
            </a:r>
          </a:p>
          <a:p>
            <a:pPr algn="ctr"/>
            <a:r>
              <a:rPr lang="ru-RU" dirty="0" smtClean="0"/>
              <a:t>(</a:t>
            </a:r>
            <a:r>
              <a:rPr lang="ru-RU" dirty="0" err="1" smtClean="0"/>
              <a:t>відповідно</a:t>
            </a:r>
            <a:r>
              <a:rPr lang="ru-RU" dirty="0" smtClean="0"/>
              <a:t> до </a:t>
            </a:r>
            <a:r>
              <a:rPr lang="ru-RU" dirty="0" err="1" smtClean="0"/>
              <a:t>технічного</a:t>
            </a:r>
            <a:r>
              <a:rPr lang="ru-RU" dirty="0" smtClean="0"/>
              <a:t> </a:t>
            </a:r>
            <a:r>
              <a:rPr lang="ru-RU" dirty="0" err="1" smtClean="0"/>
              <a:t>завдання</a:t>
            </a:r>
            <a:r>
              <a:rPr lang="ru-RU" dirty="0" smtClean="0"/>
              <a:t>), </a:t>
            </a:r>
            <a:r>
              <a:rPr lang="ru-RU" dirty="0" err="1" smtClean="0"/>
              <a:t>вчасно</a:t>
            </a:r>
            <a:r>
              <a:rPr lang="ru-RU" dirty="0" smtClean="0"/>
              <a:t> і в межах </a:t>
            </a:r>
            <a:r>
              <a:rPr lang="ru-RU" dirty="0" err="1" smtClean="0"/>
              <a:t>виділених</a:t>
            </a:r>
            <a:r>
              <a:rPr lang="ru-RU" dirty="0" smtClean="0"/>
              <a:t> </a:t>
            </a:r>
            <a:r>
              <a:rPr lang="ru-RU" dirty="0" err="1" smtClean="0"/>
              <a:t>коштів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619823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67744" y="476672"/>
            <a:ext cx="42702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 smtClean="0"/>
              <a:t>Основні принципи управління проектами</a:t>
            </a:r>
            <a:endParaRPr lang="uk-UA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259632" y="980728"/>
            <a:ext cx="6912768" cy="424847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ЦІЛЕСПРЯМОВАНІСТЬ</a:t>
            </a:r>
          </a:p>
          <a:p>
            <a:pPr algn="ctr"/>
            <a:endParaRPr lang="uk-UA" dirty="0" smtClean="0"/>
          </a:p>
          <a:p>
            <a:pPr algn="ctr"/>
            <a:r>
              <a:rPr lang="uk-UA" dirty="0" smtClean="0"/>
              <a:t>СИСТЕМНІСТЬ</a:t>
            </a:r>
          </a:p>
          <a:p>
            <a:pPr algn="ctr"/>
            <a:endParaRPr lang="uk-UA" dirty="0" smtClean="0"/>
          </a:p>
          <a:p>
            <a:pPr algn="ctr"/>
            <a:r>
              <a:rPr lang="uk-UA" dirty="0" smtClean="0"/>
              <a:t> КОМПЛЕКСНІСТЬ</a:t>
            </a:r>
          </a:p>
          <a:p>
            <a:pPr algn="ctr"/>
            <a:endParaRPr lang="uk-UA" dirty="0" smtClean="0"/>
          </a:p>
          <a:p>
            <a:pPr algn="ctr"/>
            <a:r>
              <a:rPr lang="uk-UA" dirty="0" smtClean="0"/>
              <a:t>ЗАБЕЗПЕЧЕНІСТЬ</a:t>
            </a:r>
          </a:p>
          <a:p>
            <a:pPr algn="ctr"/>
            <a:endParaRPr lang="uk-UA" dirty="0" smtClean="0"/>
          </a:p>
          <a:p>
            <a:pPr algn="ctr"/>
            <a:r>
              <a:rPr lang="uk-UA" dirty="0" smtClean="0"/>
              <a:t>ПРІОРІТЕТНІСТЬ</a:t>
            </a:r>
          </a:p>
          <a:p>
            <a:pPr algn="ctr"/>
            <a:endParaRPr lang="uk-UA" dirty="0" smtClean="0"/>
          </a:p>
          <a:p>
            <a:pPr algn="ctr"/>
            <a:r>
              <a:rPr lang="ru-RU" dirty="0" smtClean="0"/>
              <a:t>ЕКОНОМІЧНА </a:t>
            </a:r>
          </a:p>
          <a:p>
            <a:pPr algn="ctr"/>
            <a:r>
              <a:rPr lang="ru-RU" dirty="0" smtClean="0"/>
              <a:t>БЕЗПЕКА ЗАХОДІВ, </a:t>
            </a:r>
          </a:p>
          <a:p>
            <a:pPr algn="ctr"/>
            <a:r>
              <a:rPr lang="ru-RU" dirty="0" smtClean="0"/>
              <a:t>ЩО ПЛАНУЮТЬСЯ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37789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2953</TotalTime>
  <Words>938</Words>
  <Application>Microsoft Office PowerPoint</Application>
  <PresentationFormat>Екран (4:3)</PresentationFormat>
  <Paragraphs>232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15</vt:i4>
      </vt:variant>
    </vt:vector>
  </HeadingPairs>
  <TitlesOfParts>
    <vt:vector size="16" baseType="lpstr">
      <vt:lpstr>Тема Office</vt:lpstr>
      <vt:lpstr>Тема 1 Загальна характеристика управління проектами</vt:lpstr>
      <vt:lpstr>Проект – це </vt:lpstr>
      <vt:lpstr>ЕЛЕМЕНТИ ПРОЕКТУ </vt:lpstr>
      <vt:lpstr>Презентація PowerPoint</vt:lpstr>
      <vt:lpstr>Презентація PowerPoint</vt:lpstr>
      <vt:lpstr>Презентація PowerPoint</vt:lpstr>
      <vt:lpstr>КЛАСИФІКАЦІЯ ПРОЕКТІВ </vt:lpstr>
      <vt:lpstr>Презентація PowerPoint</vt:lpstr>
      <vt:lpstr>Презентація PowerPoint</vt:lpstr>
      <vt:lpstr>ПІДХОДИ ДО УПРАВЛІННЯ ПРОЕКТАМИ</vt:lpstr>
      <vt:lpstr>Презентація PowerPoint</vt:lpstr>
      <vt:lpstr>Презентація PowerPoint</vt:lpstr>
      <vt:lpstr>Підхід до управління проектами за  життєвим циклом проектного менеджменту 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1 Загальна характеристика управління проектами</dc:title>
  <dc:creator>Viktoriia</dc:creator>
  <cp:lastModifiedBy>Пользователь</cp:lastModifiedBy>
  <cp:revision>15</cp:revision>
  <dcterms:created xsi:type="dcterms:W3CDTF">2015-08-12T14:22:52Z</dcterms:created>
  <dcterms:modified xsi:type="dcterms:W3CDTF">2024-10-14T16:48:12Z</dcterms:modified>
</cp:coreProperties>
</file>