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2432-F940-4871-B32B-8D0BC3C9EAA8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143F-9F06-42CB-AD4F-42D719359B7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9180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2432-F940-4871-B32B-8D0BC3C9EAA8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143F-9F06-42CB-AD4F-42D719359B7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118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2432-F940-4871-B32B-8D0BC3C9EAA8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143F-9F06-42CB-AD4F-42D719359B7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7973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2432-F940-4871-B32B-8D0BC3C9EAA8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143F-9F06-42CB-AD4F-42D719359B7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488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2432-F940-4871-B32B-8D0BC3C9EAA8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143F-9F06-42CB-AD4F-42D719359B7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519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2432-F940-4871-B32B-8D0BC3C9EAA8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143F-9F06-42CB-AD4F-42D719359B7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6300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2432-F940-4871-B32B-8D0BC3C9EAA8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143F-9F06-42CB-AD4F-42D719359B7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099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2432-F940-4871-B32B-8D0BC3C9EAA8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143F-9F06-42CB-AD4F-42D719359B7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93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2432-F940-4871-B32B-8D0BC3C9EAA8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143F-9F06-42CB-AD4F-42D719359B7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812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2432-F940-4871-B32B-8D0BC3C9EAA8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143F-9F06-42CB-AD4F-42D719359B7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2691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2432-F940-4871-B32B-8D0BC3C9EAA8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5143F-9F06-42CB-AD4F-42D719359B7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91923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2432-F940-4871-B32B-8D0BC3C9EAA8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5143F-9F06-42CB-AD4F-42D719359B7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701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165" y="0"/>
            <a:ext cx="1232516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33165" y="243474"/>
            <a:ext cx="10801165" cy="1212464"/>
          </a:xfrm>
        </p:spPr>
        <p:txBody>
          <a:bodyPr/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PANDAS</a:t>
            </a:r>
            <a:r>
              <a:rPr lang="en-US" dirty="0"/>
              <a:t>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471" y="1699412"/>
            <a:ext cx="9144000" cy="1655762"/>
          </a:xfrm>
        </p:spPr>
        <p:txBody>
          <a:bodyPr/>
          <a:lstStyle/>
          <a:p>
            <a:pPr algn="l"/>
            <a:r>
              <a:rPr lang="uk-UA" dirty="0"/>
              <a:t>Лекція 14</a:t>
            </a:r>
          </a:p>
        </p:txBody>
      </p:sp>
    </p:spTree>
    <p:extLst>
      <p:ext uri="{BB962C8B-B14F-4D97-AF65-F5344CB8AC3E}">
        <p14:creationId xmlns:p14="http://schemas.microsoft.com/office/powerpoint/2010/main" val="1968714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838200" y="559293"/>
            <a:ext cx="5181600" cy="5617670"/>
          </a:xfrm>
        </p:spPr>
        <p:txBody>
          <a:bodyPr>
            <a:normAutofit fontScale="62500" lnSpcReduction="20000"/>
          </a:bodyPr>
          <a:lstStyle/>
          <a:p>
            <a:pPr marL="0" indent="0" fontAlgn="base">
              <a:buNone/>
            </a:pP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numpy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pandas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Словник</a:t>
            </a:r>
          </a:p>
          <a:p>
            <a:pPr marL="0" indent="0" fontAlgn="base">
              <a:buNone/>
            </a:pP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population_dict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{'California': 38332521,</a:t>
            </a:r>
          </a:p>
          <a:p>
            <a:pPr marL="0" indent="0" fontAlgn="base">
              <a:buNone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'Texas': 26448193,</a:t>
            </a:r>
          </a:p>
          <a:p>
            <a:pPr marL="0" indent="0" fontAlgn="base">
              <a:buNone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'New York': 19651127,</a:t>
            </a:r>
          </a:p>
          <a:p>
            <a:pPr marL="0" indent="0" fontAlgn="base">
              <a:buNone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'Florida': 19552860,</a:t>
            </a:r>
          </a:p>
          <a:p>
            <a:pPr marL="0" indent="0" fontAlgn="base">
              <a:buNone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'Illinois': 12882135}</a:t>
            </a:r>
          </a:p>
          <a:p>
            <a:pPr marL="0" indent="0" fontAlgn="base">
              <a:buNone/>
            </a:pP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population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pd.Series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population_dict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fontAlgn="base">
              <a:buNone/>
            </a:pP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('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population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:')</a:t>
            </a:r>
          </a:p>
          <a:p>
            <a:pPr marL="0" indent="0" fontAlgn="base">
              <a:buNone/>
            </a:pP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population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fontAlgn="base">
              <a:buNone/>
            </a:pP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до елементів</a:t>
            </a:r>
          </a:p>
          <a:p>
            <a:pPr marL="0" indent="0" fontAlgn="base">
              <a:buNone/>
            </a:pP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population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['California']:")</a:t>
            </a:r>
          </a:p>
          <a:p>
            <a:pPr marL="0" indent="0" fontAlgn="base">
              <a:buNone/>
            </a:pP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population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['California'])</a:t>
            </a:r>
          </a:p>
          <a:p>
            <a:pPr marL="0" indent="0" fontAlgn="base">
              <a:buNone/>
            </a:pP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Зріз</a:t>
            </a:r>
          </a:p>
          <a:p>
            <a:pPr marL="0" indent="0" fontAlgn="base">
              <a:buNone/>
            </a:pP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population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['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California':'New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York']:")</a:t>
            </a:r>
          </a:p>
          <a:p>
            <a:pPr marL="0" indent="0" fontAlgn="base">
              <a:buNone/>
            </a:pP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population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['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California':'New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York'])</a:t>
            </a:r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72200" y="798990"/>
            <a:ext cx="5181600" cy="5377973"/>
          </a:xfrm>
        </p:spPr>
        <p:txBody>
          <a:bodyPr>
            <a:normAutofit fontScale="62500" lnSpcReduction="20000"/>
          </a:bodyPr>
          <a:lstStyle/>
          <a:p>
            <a:pPr marL="0" indent="0" fontAlgn="base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</a:p>
          <a:p>
            <a:pPr marL="0" indent="0" fontAlgn="base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population:</a:t>
            </a:r>
          </a:p>
          <a:p>
            <a:pPr marL="0" indent="0" fontAlgn="base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California 38332521</a:t>
            </a:r>
          </a:p>
          <a:p>
            <a:pPr marL="0" indent="0" fontAlgn="base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Texas 26448193</a:t>
            </a:r>
          </a:p>
          <a:p>
            <a:pPr marL="0" indent="0" fontAlgn="base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York 19651127</a:t>
            </a:r>
          </a:p>
          <a:p>
            <a:pPr marL="0" indent="0" fontAlgn="base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Florida 19552860</a:t>
            </a:r>
          </a:p>
          <a:p>
            <a:pPr marL="0" indent="0" fontAlgn="base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Illinois 12882135</a:t>
            </a:r>
          </a:p>
          <a:p>
            <a:pPr marL="0" indent="0" fontAlgn="base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population['California']:</a:t>
            </a:r>
          </a:p>
          <a:p>
            <a:pPr marL="0" indent="0" fontAlgn="base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38332521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population['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California':'New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York']:</a:t>
            </a:r>
          </a:p>
          <a:p>
            <a:pPr marL="0" indent="0" fontAlgn="base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California 38332521</a:t>
            </a:r>
          </a:p>
          <a:p>
            <a:pPr marL="0" indent="0" fontAlgn="base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Texas 26448193</a:t>
            </a:r>
          </a:p>
          <a:p>
            <a:pPr marL="0" indent="0" fontAlgn="base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York 19651127</a:t>
            </a:r>
          </a:p>
          <a:p>
            <a:endParaRPr lang="uk-UA" dirty="0"/>
          </a:p>
        </p:txBody>
      </p:sp>
      <p:sp>
        <p:nvSpPr>
          <p:cNvPr id="7" name="Полилиния 6"/>
          <p:cNvSpPr/>
          <p:nvPr/>
        </p:nvSpPr>
        <p:spPr>
          <a:xfrm>
            <a:off x="5836257" y="1041637"/>
            <a:ext cx="2496710" cy="1987810"/>
          </a:xfrm>
          <a:custGeom>
            <a:avLst/>
            <a:gdLst>
              <a:gd name="connsiteX0" fmla="*/ 0 w 2496710"/>
              <a:gd name="connsiteY0" fmla="*/ 492965 h 1987810"/>
              <a:gd name="connsiteX1" fmla="*/ 23854 w 2496710"/>
              <a:gd name="connsiteY1" fmla="*/ 429354 h 1987810"/>
              <a:gd name="connsiteX2" fmla="*/ 47708 w 2496710"/>
              <a:gd name="connsiteY2" fmla="*/ 405500 h 1987810"/>
              <a:gd name="connsiteX3" fmla="*/ 55660 w 2496710"/>
              <a:gd name="connsiteY3" fmla="*/ 373695 h 1987810"/>
              <a:gd name="connsiteX4" fmla="*/ 95416 w 2496710"/>
              <a:gd name="connsiteY4" fmla="*/ 294182 h 1987810"/>
              <a:gd name="connsiteX5" fmla="*/ 103367 w 2496710"/>
              <a:gd name="connsiteY5" fmla="*/ 270328 h 1987810"/>
              <a:gd name="connsiteX6" fmla="*/ 119270 w 2496710"/>
              <a:gd name="connsiteY6" fmla="*/ 238523 h 1987810"/>
              <a:gd name="connsiteX7" fmla="*/ 151075 w 2496710"/>
              <a:gd name="connsiteY7" fmla="*/ 206718 h 1987810"/>
              <a:gd name="connsiteX8" fmla="*/ 198783 w 2496710"/>
              <a:gd name="connsiteY8" fmla="*/ 190815 h 1987810"/>
              <a:gd name="connsiteX9" fmla="*/ 238540 w 2496710"/>
              <a:gd name="connsiteY9" fmla="*/ 143107 h 1987810"/>
              <a:gd name="connsiteX10" fmla="*/ 262393 w 2496710"/>
              <a:gd name="connsiteY10" fmla="*/ 135156 h 1987810"/>
              <a:gd name="connsiteX11" fmla="*/ 357809 w 2496710"/>
              <a:gd name="connsiteY11" fmla="*/ 119253 h 1987810"/>
              <a:gd name="connsiteX12" fmla="*/ 429371 w 2496710"/>
              <a:gd name="connsiteY12" fmla="*/ 95400 h 1987810"/>
              <a:gd name="connsiteX13" fmla="*/ 477079 w 2496710"/>
              <a:gd name="connsiteY13" fmla="*/ 79497 h 1987810"/>
              <a:gd name="connsiteX14" fmla="*/ 811033 w 2496710"/>
              <a:gd name="connsiteY14" fmla="*/ 63594 h 1987810"/>
              <a:gd name="connsiteX15" fmla="*/ 1455089 w 2496710"/>
              <a:gd name="connsiteY15" fmla="*/ 55643 h 1987810"/>
              <a:gd name="connsiteX16" fmla="*/ 1518700 w 2496710"/>
              <a:gd name="connsiteY16" fmla="*/ 63594 h 1987810"/>
              <a:gd name="connsiteX17" fmla="*/ 1574359 w 2496710"/>
              <a:gd name="connsiteY17" fmla="*/ 79497 h 1987810"/>
              <a:gd name="connsiteX18" fmla="*/ 1630018 w 2496710"/>
              <a:gd name="connsiteY18" fmla="*/ 95400 h 1987810"/>
              <a:gd name="connsiteX19" fmla="*/ 1693628 w 2496710"/>
              <a:gd name="connsiteY19" fmla="*/ 127205 h 1987810"/>
              <a:gd name="connsiteX20" fmla="*/ 1741336 w 2496710"/>
              <a:gd name="connsiteY20" fmla="*/ 143107 h 1987810"/>
              <a:gd name="connsiteX21" fmla="*/ 1796995 w 2496710"/>
              <a:gd name="connsiteY21" fmla="*/ 166961 h 1987810"/>
              <a:gd name="connsiteX22" fmla="*/ 1820849 w 2496710"/>
              <a:gd name="connsiteY22" fmla="*/ 182864 h 1987810"/>
              <a:gd name="connsiteX23" fmla="*/ 1852654 w 2496710"/>
              <a:gd name="connsiteY23" fmla="*/ 198766 h 1987810"/>
              <a:gd name="connsiteX24" fmla="*/ 1876508 w 2496710"/>
              <a:gd name="connsiteY24" fmla="*/ 222620 h 1987810"/>
              <a:gd name="connsiteX25" fmla="*/ 1924216 w 2496710"/>
              <a:gd name="connsiteY25" fmla="*/ 238523 h 1987810"/>
              <a:gd name="connsiteX26" fmla="*/ 1948070 w 2496710"/>
              <a:gd name="connsiteY26" fmla="*/ 254426 h 1987810"/>
              <a:gd name="connsiteX27" fmla="*/ 1987826 w 2496710"/>
              <a:gd name="connsiteY27" fmla="*/ 278280 h 1987810"/>
              <a:gd name="connsiteX28" fmla="*/ 2027583 w 2496710"/>
              <a:gd name="connsiteY28" fmla="*/ 294182 h 1987810"/>
              <a:gd name="connsiteX29" fmla="*/ 2051437 w 2496710"/>
              <a:gd name="connsiteY29" fmla="*/ 310085 h 1987810"/>
              <a:gd name="connsiteX30" fmla="*/ 2091193 w 2496710"/>
              <a:gd name="connsiteY30" fmla="*/ 333939 h 1987810"/>
              <a:gd name="connsiteX31" fmla="*/ 2194560 w 2496710"/>
              <a:gd name="connsiteY31" fmla="*/ 405500 h 1987810"/>
              <a:gd name="connsiteX32" fmla="*/ 2218414 w 2496710"/>
              <a:gd name="connsiteY32" fmla="*/ 421403 h 1987810"/>
              <a:gd name="connsiteX33" fmla="*/ 2258171 w 2496710"/>
              <a:gd name="connsiteY33" fmla="*/ 469111 h 1987810"/>
              <a:gd name="connsiteX34" fmla="*/ 2289976 w 2496710"/>
              <a:gd name="connsiteY34" fmla="*/ 485013 h 1987810"/>
              <a:gd name="connsiteX35" fmla="*/ 2305879 w 2496710"/>
              <a:gd name="connsiteY35" fmla="*/ 508867 h 1987810"/>
              <a:gd name="connsiteX36" fmla="*/ 2353586 w 2496710"/>
              <a:gd name="connsiteY36" fmla="*/ 540673 h 1987810"/>
              <a:gd name="connsiteX37" fmla="*/ 2369489 w 2496710"/>
              <a:gd name="connsiteY37" fmla="*/ 564526 h 1987810"/>
              <a:gd name="connsiteX38" fmla="*/ 2393343 w 2496710"/>
              <a:gd name="connsiteY38" fmla="*/ 572478 h 1987810"/>
              <a:gd name="connsiteX39" fmla="*/ 2401294 w 2496710"/>
              <a:gd name="connsiteY39" fmla="*/ 596332 h 1987810"/>
              <a:gd name="connsiteX40" fmla="*/ 2417197 w 2496710"/>
              <a:gd name="connsiteY40" fmla="*/ 620186 h 1987810"/>
              <a:gd name="connsiteX41" fmla="*/ 2433100 w 2496710"/>
              <a:gd name="connsiteY41" fmla="*/ 667893 h 1987810"/>
              <a:gd name="connsiteX42" fmla="*/ 2449002 w 2496710"/>
              <a:gd name="connsiteY42" fmla="*/ 731504 h 1987810"/>
              <a:gd name="connsiteX43" fmla="*/ 2472856 w 2496710"/>
              <a:gd name="connsiteY43" fmla="*/ 787163 h 1987810"/>
              <a:gd name="connsiteX44" fmla="*/ 2488759 w 2496710"/>
              <a:gd name="connsiteY44" fmla="*/ 906433 h 1987810"/>
              <a:gd name="connsiteX45" fmla="*/ 2496710 w 2496710"/>
              <a:gd name="connsiteY45" fmla="*/ 1073410 h 1987810"/>
              <a:gd name="connsiteX46" fmla="*/ 2488759 w 2496710"/>
              <a:gd name="connsiteY46" fmla="*/ 1391462 h 1987810"/>
              <a:gd name="connsiteX47" fmla="*/ 2480807 w 2496710"/>
              <a:gd name="connsiteY47" fmla="*/ 1431219 h 1987810"/>
              <a:gd name="connsiteX48" fmla="*/ 2464905 w 2496710"/>
              <a:gd name="connsiteY48" fmla="*/ 1470975 h 1987810"/>
              <a:gd name="connsiteX49" fmla="*/ 2456953 w 2496710"/>
              <a:gd name="connsiteY49" fmla="*/ 1526634 h 1987810"/>
              <a:gd name="connsiteX50" fmla="*/ 2433100 w 2496710"/>
              <a:gd name="connsiteY50" fmla="*/ 1582293 h 1987810"/>
              <a:gd name="connsiteX51" fmla="*/ 2409246 w 2496710"/>
              <a:gd name="connsiteY51" fmla="*/ 1606147 h 1987810"/>
              <a:gd name="connsiteX52" fmla="*/ 2393343 w 2496710"/>
              <a:gd name="connsiteY52" fmla="*/ 1630001 h 1987810"/>
              <a:gd name="connsiteX53" fmla="*/ 2369489 w 2496710"/>
              <a:gd name="connsiteY53" fmla="*/ 1637953 h 1987810"/>
              <a:gd name="connsiteX54" fmla="*/ 2321781 w 2496710"/>
              <a:gd name="connsiteY54" fmla="*/ 1669758 h 1987810"/>
              <a:gd name="connsiteX55" fmla="*/ 2250220 w 2496710"/>
              <a:gd name="connsiteY55" fmla="*/ 1701563 h 1987810"/>
              <a:gd name="connsiteX56" fmla="*/ 2194560 w 2496710"/>
              <a:gd name="connsiteY56" fmla="*/ 1749271 h 1987810"/>
              <a:gd name="connsiteX57" fmla="*/ 2146853 w 2496710"/>
              <a:gd name="connsiteY57" fmla="*/ 1781076 h 1987810"/>
              <a:gd name="connsiteX58" fmla="*/ 2067340 w 2496710"/>
              <a:gd name="connsiteY58" fmla="*/ 1836735 h 1987810"/>
              <a:gd name="connsiteX59" fmla="*/ 2019632 w 2496710"/>
              <a:gd name="connsiteY59" fmla="*/ 1876492 h 1987810"/>
              <a:gd name="connsiteX60" fmla="*/ 1963973 w 2496710"/>
              <a:gd name="connsiteY60" fmla="*/ 1892394 h 1987810"/>
              <a:gd name="connsiteX61" fmla="*/ 1924216 w 2496710"/>
              <a:gd name="connsiteY61" fmla="*/ 1900346 h 1987810"/>
              <a:gd name="connsiteX62" fmla="*/ 1630018 w 2496710"/>
              <a:gd name="connsiteY62" fmla="*/ 1908297 h 1987810"/>
              <a:gd name="connsiteX63" fmla="*/ 1606164 w 2496710"/>
              <a:gd name="connsiteY63" fmla="*/ 1916248 h 1987810"/>
              <a:gd name="connsiteX64" fmla="*/ 1502797 w 2496710"/>
              <a:gd name="connsiteY64" fmla="*/ 1932151 h 1987810"/>
              <a:gd name="connsiteX65" fmla="*/ 1041621 w 2496710"/>
              <a:gd name="connsiteY65" fmla="*/ 1948053 h 1987810"/>
              <a:gd name="connsiteX66" fmla="*/ 914400 w 2496710"/>
              <a:gd name="connsiteY66" fmla="*/ 1963956 h 1987810"/>
              <a:gd name="connsiteX67" fmla="*/ 890546 w 2496710"/>
              <a:gd name="connsiteY67" fmla="*/ 1971907 h 1987810"/>
              <a:gd name="connsiteX68" fmla="*/ 818985 w 2496710"/>
              <a:gd name="connsiteY68" fmla="*/ 1987810 h 1987810"/>
              <a:gd name="connsiteX69" fmla="*/ 620202 w 2496710"/>
              <a:gd name="connsiteY69" fmla="*/ 1971907 h 1987810"/>
              <a:gd name="connsiteX70" fmla="*/ 596348 w 2496710"/>
              <a:gd name="connsiteY70" fmla="*/ 1956005 h 1987810"/>
              <a:gd name="connsiteX71" fmla="*/ 540689 w 2496710"/>
              <a:gd name="connsiteY71" fmla="*/ 1932151 h 1987810"/>
              <a:gd name="connsiteX72" fmla="*/ 508884 w 2496710"/>
              <a:gd name="connsiteY72" fmla="*/ 1908297 h 1987810"/>
              <a:gd name="connsiteX73" fmla="*/ 477079 w 2496710"/>
              <a:gd name="connsiteY73" fmla="*/ 1900346 h 1987810"/>
              <a:gd name="connsiteX74" fmla="*/ 413468 w 2496710"/>
              <a:gd name="connsiteY74" fmla="*/ 1876492 h 1987810"/>
              <a:gd name="connsiteX75" fmla="*/ 381663 w 2496710"/>
              <a:gd name="connsiteY75" fmla="*/ 1868540 h 1987810"/>
              <a:gd name="connsiteX76" fmla="*/ 349858 w 2496710"/>
              <a:gd name="connsiteY76" fmla="*/ 1836735 h 1987810"/>
              <a:gd name="connsiteX77" fmla="*/ 302150 w 2496710"/>
              <a:gd name="connsiteY77" fmla="*/ 1804930 h 1987810"/>
              <a:gd name="connsiteX78" fmla="*/ 254442 w 2496710"/>
              <a:gd name="connsiteY78" fmla="*/ 1741320 h 1987810"/>
              <a:gd name="connsiteX79" fmla="*/ 222637 w 2496710"/>
              <a:gd name="connsiteY79" fmla="*/ 1693612 h 1987810"/>
              <a:gd name="connsiteX80" fmla="*/ 214686 w 2496710"/>
              <a:gd name="connsiteY80" fmla="*/ 1669758 h 1987810"/>
              <a:gd name="connsiteX81" fmla="*/ 182880 w 2496710"/>
              <a:gd name="connsiteY81" fmla="*/ 1645904 h 1987810"/>
              <a:gd name="connsiteX82" fmla="*/ 135173 w 2496710"/>
              <a:gd name="connsiteY82" fmla="*/ 1590245 h 1987810"/>
              <a:gd name="connsiteX83" fmla="*/ 119270 w 2496710"/>
              <a:gd name="connsiteY83" fmla="*/ 1558440 h 1987810"/>
              <a:gd name="connsiteX84" fmla="*/ 111319 w 2496710"/>
              <a:gd name="connsiteY84" fmla="*/ 1518683 h 1987810"/>
              <a:gd name="connsiteX85" fmla="*/ 103367 w 2496710"/>
              <a:gd name="connsiteY85" fmla="*/ 1431219 h 1987810"/>
              <a:gd name="connsiteX86" fmla="*/ 87465 w 2496710"/>
              <a:gd name="connsiteY86" fmla="*/ 1383511 h 1987810"/>
              <a:gd name="connsiteX87" fmla="*/ 79513 w 2496710"/>
              <a:gd name="connsiteY87" fmla="*/ 795114 h 1987810"/>
              <a:gd name="connsiteX88" fmla="*/ 71562 w 2496710"/>
              <a:gd name="connsiteY88" fmla="*/ 771260 h 1987810"/>
              <a:gd name="connsiteX89" fmla="*/ 55660 w 2496710"/>
              <a:gd name="connsiteY89" fmla="*/ 612234 h 1987810"/>
              <a:gd name="connsiteX90" fmla="*/ 63611 w 2496710"/>
              <a:gd name="connsiteY90" fmla="*/ 381646 h 1987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2496710" h="1987810">
                <a:moveTo>
                  <a:pt x="0" y="492965"/>
                </a:moveTo>
                <a:cubicBezTo>
                  <a:pt x="7951" y="471761"/>
                  <a:pt x="13010" y="449234"/>
                  <a:pt x="23854" y="429354"/>
                </a:cubicBezTo>
                <a:cubicBezTo>
                  <a:pt x="29239" y="419482"/>
                  <a:pt x="42129" y="415263"/>
                  <a:pt x="47708" y="405500"/>
                </a:cubicBezTo>
                <a:cubicBezTo>
                  <a:pt x="53130" y="396012"/>
                  <a:pt x="51355" y="383739"/>
                  <a:pt x="55660" y="373695"/>
                </a:cubicBezTo>
                <a:cubicBezTo>
                  <a:pt x="67333" y="346458"/>
                  <a:pt x="86046" y="322294"/>
                  <a:pt x="95416" y="294182"/>
                </a:cubicBezTo>
                <a:cubicBezTo>
                  <a:pt x="98066" y="286231"/>
                  <a:pt x="100065" y="278032"/>
                  <a:pt x="103367" y="270328"/>
                </a:cubicBezTo>
                <a:cubicBezTo>
                  <a:pt x="108036" y="259433"/>
                  <a:pt x="112158" y="248005"/>
                  <a:pt x="119270" y="238523"/>
                </a:cubicBezTo>
                <a:cubicBezTo>
                  <a:pt x="128266" y="226529"/>
                  <a:pt x="138219" y="214432"/>
                  <a:pt x="151075" y="206718"/>
                </a:cubicBezTo>
                <a:cubicBezTo>
                  <a:pt x="165449" y="198094"/>
                  <a:pt x="198783" y="190815"/>
                  <a:pt x="198783" y="190815"/>
                </a:cubicBezTo>
                <a:cubicBezTo>
                  <a:pt x="210517" y="173214"/>
                  <a:pt x="220173" y="155351"/>
                  <a:pt x="238540" y="143107"/>
                </a:cubicBezTo>
                <a:cubicBezTo>
                  <a:pt x="245513" y="138458"/>
                  <a:pt x="254262" y="137189"/>
                  <a:pt x="262393" y="135156"/>
                </a:cubicBezTo>
                <a:cubicBezTo>
                  <a:pt x="293392" y="127407"/>
                  <a:pt x="326401" y="123740"/>
                  <a:pt x="357809" y="119253"/>
                </a:cubicBezTo>
                <a:lnTo>
                  <a:pt x="429371" y="95400"/>
                </a:lnTo>
                <a:cubicBezTo>
                  <a:pt x="445274" y="90099"/>
                  <a:pt x="460446" y="81576"/>
                  <a:pt x="477079" y="79497"/>
                </a:cubicBezTo>
                <a:cubicBezTo>
                  <a:pt x="630147" y="60364"/>
                  <a:pt x="519330" y="72174"/>
                  <a:pt x="811033" y="63594"/>
                </a:cubicBezTo>
                <a:cubicBezTo>
                  <a:pt x="1006476" y="-66696"/>
                  <a:pt x="834857" y="41220"/>
                  <a:pt x="1455089" y="55643"/>
                </a:cubicBezTo>
                <a:cubicBezTo>
                  <a:pt x="1476452" y="56140"/>
                  <a:pt x="1497496" y="60944"/>
                  <a:pt x="1518700" y="63594"/>
                </a:cubicBezTo>
                <a:cubicBezTo>
                  <a:pt x="1618180" y="88466"/>
                  <a:pt x="1494470" y="56672"/>
                  <a:pt x="1574359" y="79497"/>
                </a:cubicBezTo>
                <a:cubicBezTo>
                  <a:pt x="1590717" y="84171"/>
                  <a:pt x="1613881" y="88065"/>
                  <a:pt x="1630018" y="95400"/>
                </a:cubicBezTo>
                <a:cubicBezTo>
                  <a:pt x="1651599" y="105210"/>
                  <a:pt x="1671138" y="119709"/>
                  <a:pt x="1693628" y="127205"/>
                </a:cubicBezTo>
                <a:cubicBezTo>
                  <a:pt x="1709531" y="132506"/>
                  <a:pt x="1726343" y="135610"/>
                  <a:pt x="1741336" y="143107"/>
                </a:cubicBezTo>
                <a:cubicBezTo>
                  <a:pt x="1780638" y="162758"/>
                  <a:pt x="1761896" y="155262"/>
                  <a:pt x="1796995" y="166961"/>
                </a:cubicBezTo>
                <a:cubicBezTo>
                  <a:pt x="1804946" y="172262"/>
                  <a:pt x="1812552" y="178123"/>
                  <a:pt x="1820849" y="182864"/>
                </a:cubicBezTo>
                <a:cubicBezTo>
                  <a:pt x="1831140" y="188745"/>
                  <a:pt x="1843009" y="191877"/>
                  <a:pt x="1852654" y="198766"/>
                </a:cubicBezTo>
                <a:cubicBezTo>
                  <a:pt x="1861804" y="205302"/>
                  <a:pt x="1866678" y="217159"/>
                  <a:pt x="1876508" y="222620"/>
                </a:cubicBezTo>
                <a:cubicBezTo>
                  <a:pt x="1891161" y="230761"/>
                  <a:pt x="1908898" y="231715"/>
                  <a:pt x="1924216" y="238523"/>
                </a:cubicBezTo>
                <a:cubicBezTo>
                  <a:pt x="1932949" y="242404"/>
                  <a:pt x="1939966" y="249361"/>
                  <a:pt x="1948070" y="254426"/>
                </a:cubicBezTo>
                <a:cubicBezTo>
                  <a:pt x="1961175" y="262617"/>
                  <a:pt x="1974003" y="271369"/>
                  <a:pt x="1987826" y="278280"/>
                </a:cubicBezTo>
                <a:cubicBezTo>
                  <a:pt x="2000592" y="284663"/>
                  <a:pt x="2014817" y="287799"/>
                  <a:pt x="2027583" y="294182"/>
                </a:cubicBezTo>
                <a:cubicBezTo>
                  <a:pt x="2036131" y="298456"/>
                  <a:pt x="2043333" y="305020"/>
                  <a:pt x="2051437" y="310085"/>
                </a:cubicBezTo>
                <a:cubicBezTo>
                  <a:pt x="2064542" y="318276"/>
                  <a:pt x="2078155" y="325642"/>
                  <a:pt x="2091193" y="333939"/>
                </a:cubicBezTo>
                <a:cubicBezTo>
                  <a:pt x="2139523" y="364694"/>
                  <a:pt x="2145237" y="370974"/>
                  <a:pt x="2194560" y="405500"/>
                </a:cubicBezTo>
                <a:cubicBezTo>
                  <a:pt x="2202389" y="410980"/>
                  <a:pt x="2218414" y="421403"/>
                  <a:pt x="2218414" y="421403"/>
                </a:cubicBezTo>
                <a:cubicBezTo>
                  <a:pt x="2231094" y="440423"/>
                  <a:pt x="2238692" y="455197"/>
                  <a:pt x="2258171" y="469111"/>
                </a:cubicBezTo>
                <a:cubicBezTo>
                  <a:pt x="2267816" y="476000"/>
                  <a:pt x="2279374" y="479712"/>
                  <a:pt x="2289976" y="485013"/>
                </a:cubicBezTo>
                <a:cubicBezTo>
                  <a:pt x="2295277" y="492964"/>
                  <a:pt x="2298687" y="502574"/>
                  <a:pt x="2305879" y="508867"/>
                </a:cubicBezTo>
                <a:cubicBezTo>
                  <a:pt x="2320262" y="521453"/>
                  <a:pt x="2353586" y="540673"/>
                  <a:pt x="2353586" y="540673"/>
                </a:cubicBezTo>
                <a:cubicBezTo>
                  <a:pt x="2358887" y="548624"/>
                  <a:pt x="2362027" y="558556"/>
                  <a:pt x="2369489" y="564526"/>
                </a:cubicBezTo>
                <a:cubicBezTo>
                  <a:pt x="2376034" y="569762"/>
                  <a:pt x="2387416" y="566551"/>
                  <a:pt x="2393343" y="572478"/>
                </a:cubicBezTo>
                <a:cubicBezTo>
                  <a:pt x="2399269" y="578405"/>
                  <a:pt x="2397546" y="588835"/>
                  <a:pt x="2401294" y="596332"/>
                </a:cubicBezTo>
                <a:cubicBezTo>
                  <a:pt x="2405568" y="604879"/>
                  <a:pt x="2411896" y="612235"/>
                  <a:pt x="2417197" y="620186"/>
                </a:cubicBezTo>
                <a:cubicBezTo>
                  <a:pt x="2422498" y="636088"/>
                  <a:pt x="2429813" y="651456"/>
                  <a:pt x="2433100" y="667893"/>
                </a:cubicBezTo>
                <a:cubicBezTo>
                  <a:pt x="2437766" y="691225"/>
                  <a:pt x="2439834" y="710112"/>
                  <a:pt x="2449002" y="731504"/>
                </a:cubicBezTo>
                <a:cubicBezTo>
                  <a:pt x="2460223" y="757686"/>
                  <a:pt x="2467118" y="761341"/>
                  <a:pt x="2472856" y="787163"/>
                </a:cubicBezTo>
                <a:cubicBezTo>
                  <a:pt x="2480786" y="822850"/>
                  <a:pt x="2484931" y="871988"/>
                  <a:pt x="2488759" y="906433"/>
                </a:cubicBezTo>
                <a:cubicBezTo>
                  <a:pt x="2491409" y="962092"/>
                  <a:pt x="2496710" y="1017688"/>
                  <a:pt x="2496710" y="1073410"/>
                </a:cubicBezTo>
                <a:cubicBezTo>
                  <a:pt x="2496710" y="1179460"/>
                  <a:pt x="2493468" y="1285516"/>
                  <a:pt x="2488759" y="1391462"/>
                </a:cubicBezTo>
                <a:cubicBezTo>
                  <a:pt x="2488159" y="1404963"/>
                  <a:pt x="2484690" y="1418274"/>
                  <a:pt x="2480807" y="1431219"/>
                </a:cubicBezTo>
                <a:cubicBezTo>
                  <a:pt x="2476706" y="1444890"/>
                  <a:pt x="2470206" y="1457723"/>
                  <a:pt x="2464905" y="1470975"/>
                </a:cubicBezTo>
                <a:cubicBezTo>
                  <a:pt x="2462254" y="1489528"/>
                  <a:pt x="2460629" y="1508257"/>
                  <a:pt x="2456953" y="1526634"/>
                </a:cubicBezTo>
                <a:cubicBezTo>
                  <a:pt x="2454069" y="1541054"/>
                  <a:pt x="2440284" y="1572235"/>
                  <a:pt x="2433100" y="1582293"/>
                </a:cubicBezTo>
                <a:cubicBezTo>
                  <a:pt x="2426564" y="1591443"/>
                  <a:pt x="2416445" y="1597508"/>
                  <a:pt x="2409246" y="1606147"/>
                </a:cubicBezTo>
                <a:cubicBezTo>
                  <a:pt x="2403128" y="1613488"/>
                  <a:pt x="2400805" y="1624031"/>
                  <a:pt x="2393343" y="1630001"/>
                </a:cubicBezTo>
                <a:cubicBezTo>
                  <a:pt x="2386798" y="1635237"/>
                  <a:pt x="2376816" y="1633883"/>
                  <a:pt x="2369489" y="1637953"/>
                </a:cubicBezTo>
                <a:cubicBezTo>
                  <a:pt x="2352782" y="1647235"/>
                  <a:pt x="2338876" y="1661211"/>
                  <a:pt x="2321781" y="1669758"/>
                </a:cubicBezTo>
                <a:cubicBezTo>
                  <a:pt x="2277210" y="1692043"/>
                  <a:pt x="2300981" y="1681258"/>
                  <a:pt x="2250220" y="1701563"/>
                </a:cubicBezTo>
                <a:cubicBezTo>
                  <a:pt x="2191030" y="1760753"/>
                  <a:pt x="2265963" y="1688069"/>
                  <a:pt x="2194560" y="1749271"/>
                </a:cubicBezTo>
                <a:cubicBezTo>
                  <a:pt x="2156657" y="1781759"/>
                  <a:pt x="2187428" y="1767551"/>
                  <a:pt x="2146853" y="1781076"/>
                </a:cubicBezTo>
                <a:cubicBezTo>
                  <a:pt x="2126321" y="1794764"/>
                  <a:pt x="2087946" y="1819072"/>
                  <a:pt x="2067340" y="1836735"/>
                </a:cubicBezTo>
                <a:cubicBezTo>
                  <a:pt x="2042722" y="1857836"/>
                  <a:pt x="2047748" y="1862434"/>
                  <a:pt x="2019632" y="1876492"/>
                </a:cubicBezTo>
                <a:cubicBezTo>
                  <a:pt x="2009007" y="1881804"/>
                  <a:pt x="1973143" y="1890356"/>
                  <a:pt x="1963973" y="1892394"/>
                </a:cubicBezTo>
                <a:cubicBezTo>
                  <a:pt x="1950780" y="1895326"/>
                  <a:pt x="1937716" y="1899703"/>
                  <a:pt x="1924216" y="1900346"/>
                </a:cubicBezTo>
                <a:cubicBezTo>
                  <a:pt x="1826225" y="1905012"/>
                  <a:pt x="1728084" y="1905647"/>
                  <a:pt x="1630018" y="1908297"/>
                </a:cubicBezTo>
                <a:cubicBezTo>
                  <a:pt x="1622067" y="1910947"/>
                  <a:pt x="1614295" y="1914215"/>
                  <a:pt x="1606164" y="1916248"/>
                </a:cubicBezTo>
                <a:cubicBezTo>
                  <a:pt x="1571088" y="1925017"/>
                  <a:pt x="1539286" y="1927858"/>
                  <a:pt x="1502797" y="1932151"/>
                </a:cubicBezTo>
                <a:cubicBezTo>
                  <a:pt x="1315620" y="1954171"/>
                  <a:pt x="1382225" y="1941102"/>
                  <a:pt x="1041621" y="1948053"/>
                </a:cubicBezTo>
                <a:cubicBezTo>
                  <a:pt x="999214" y="1953354"/>
                  <a:pt x="954944" y="1950442"/>
                  <a:pt x="914400" y="1963956"/>
                </a:cubicBezTo>
                <a:cubicBezTo>
                  <a:pt x="906449" y="1966606"/>
                  <a:pt x="898605" y="1969604"/>
                  <a:pt x="890546" y="1971907"/>
                </a:cubicBezTo>
                <a:cubicBezTo>
                  <a:pt x="864334" y="1979396"/>
                  <a:pt x="846326" y="1982342"/>
                  <a:pt x="818985" y="1987810"/>
                </a:cubicBezTo>
                <a:cubicBezTo>
                  <a:pt x="752724" y="1982509"/>
                  <a:pt x="686007" y="1981308"/>
                  <a:pt x="620202" y="1971907"/>
                </a:cubicBezTo>
                <a:cubicBezTo>
                  <a:pt x="610742" y="1970556"/>
                  <a:pt x="604645" y="1960746"/>
                  <a:pt x="596348" y="1956005"/>
                </a:cubicBezTo>
                <a:cubicBezTo>
                  <a:pt x="568833" y="1940282"/>
                  <a:pt x="567453" y="1941072"/>
                  <a:pt x="540689" y="1932151"/>
                </a:cubicBezTo>
                <a:cubicBezTo>
                  <a:pt x="530087" y="1924200"/>
                  <a:pt x="520737" y="1914224"/>
                  <a:pt x="508884" y="1908297"/>
                </a:cubicBezTo>
                <a:cubicBezTo>
                  <a:pt x="499110" y="1903410"/>
                  <a:pt x="487586" y="1903348"/>
                  <a:pt x="477079" y="1900346"/>
                </a:cubicBezTo>
                <a:cubicBezTo>
                  <a:pt x="438024" y="1889187"/>
                  <a:pt x="463835" y="1893281"/>
                  <a:pt x="413468" y="1876492"/>
                </a:cubicBezTo>
                <a:cubicBezTo>
                  <a:pt x="403101" y="1873036"/>
                  <a:pt x="392265" y="1871191"/>
                  <a:pt x="381663" y="1868540"/>
                </a:cubicBezTo>
                <a:cubicBezTo>
                  <a:pt x="371061" y="1857938"/>
                  <a:pt x="362058" y="1845449"/>
                  <a:pt x="349858" y="1836735"/>
                </a:cubicBezTo>
                <a:cubicBezTo>
                  <a:pt x="299155" y="1800519"/>
                  <a:pt x="353640" y="1867862"/>
                  <a:pt x="302150" y="1804930"/>
                </a:cubicBezTo>
                <a:cubicBezTo>
                  <a:pt x="285366" y="1784417"/>
                  <a:pt x="254442" y="1741320"/>
                  <a:pt x="254442" y="1741320"/>
                </a:cubicBezTo>
                <a:cubicBezTo>
                  <a:pt x="235536" y="1684601"/>
                  <a:pt x="262344" y="1753173"/>
                  <a:pt x="222637" y="1693612"/>
                </a:cubicBezTo>
                <a:cubicBezTo>
                  <a:pt x="217988" y="1686638"/>
                  <a:pt x="220052" y="1676197"/>
                  <a:pt x="214686" y="1669758"/>
                </a:cubicBezTo>
                <a:cubicBezTo>
                  <a:pt x="206202" y="1659577"/>
                  <a:pt x="192942" y="1654528"/>
                  <a:pt x="182880" y="1645904"/>
                </a:cubicBezTo>
                <a:cubicBezTo>
                  <a:pt x="165365" y="1630891"/>
                  <a:pt x="147260" y="1609584"/>
                  <a:pt x="135173" y="1590245"/>
                </a:cubicBezTo>
                <a:cubicBezTo>
                  <a:pt x="128891" y="1580194"/>
                  <a:pt x="124571" y="1569042"/>
                  <a:pt x="119270" y="1558440"/>
                </a:cubicBezTo>
                <a:cubicBezTo>
                  <a:pt x="116620" y="1545188"/>
                  <a:pt x="112995" y="1532093"/>
                  <a:pt x="111319" y="1518683"/>
                </a:cubicBezTo>
                <a:cubicBezTo>
                  <a:pt x="107688" y="1489634"/>
                  <a:pt x="108455" y="1460048"/>
                  <a:pt x="103367" y="1431219"/>
                </a:cubicBezTo>
                <a:cubicBezTo>
                  <a:pt x="100454" y="1414711"/>
                  <a:pt x="92766" y="1399414"/>
                  <a:pt x="87465" y="1383511"/>
                </a:cubicBezTo>
                <a:cubicBezTo>
                  <a:pt x="84814" y="1187379"/>
                  <a:pt x="84606" y="991198"/>
                  <a:pt x="79513" y="795114"/>
                </a:cubicBezTo>
                <a:cubicBezTo>
                  <a:pt x="79295" y="786735"/>
                  <a:pt x="72396" y="779600"/>
                  <a:pt x="71562" y="771260"/>
                </a:cubicBezTo>
                <a:cubicBezTo>
                  <a:pt x="54676" y="602391"/>
                  <a:pt x="79451" y="683611"/>
                  <a:pt x="55660" y="612234"/>
                </a:cubicBezTo>
                <a:lnTo>
                  <a:pt x="63611" y="381646"/>
                </a:ln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3252083" y="2305878"/>
            <a:ext cx="2568272" cy="1407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Полилиния 10"/>
          <p:cNvSpPr/>
          <p:nvPr/>
        </p:nvSpPr>
        <p:spPr>
          <a:xfrm>
            <a:off x="5912528" y="3104608"/>
            <a:ext cx="2583402" cy="925854"/>
          </a:xfrm>
          <a:custGeom>
            <a:avLst/>
            <a:gdLst>
              <a:gd name="connsiteX0" fmla="*/ 8878 w 2583402"/>
              <a:gd name="connsiteY0" fmla="*/ 473093 h 925854"/>
              <a:gd name="connsiteX1" fmla="*/ 17755 w 2583402"/>
              <a:gd name="connsiteY1" fmla="*/ 339928 h 925854"/>
              <a:gd name="connsiteX2" fmla="*/ 44389 w 2583402"/>
              <a:gd name="connsiteY2" fmla="*/ 295540 h 925854"/>
              <a:gd name="connsiteX3" fmla="*/ 53266 w 2583402"/>
              <a:gd name="connsiteY3" fmla="*/ 268907 h 925854"/>
              <a:gd name="connsiteX4" fmla="*/ 88777 w 2583402"/>
              <a:gd name="connsiteY4" fmla="*/ 206763 h 925854"/>
              <a:gd name="connsiteX5" fmla="*/ 150921 w 2583402"/>
              <a:gd name="connsiteY5" fmla="*/ 162375 h 925854"/>
              <a:gd name="connsiteX6" fmla="*/ 168676 w 2583402"/>
              <a:gd name="connsiteY6" fmla="*/ 144619 h 925854"/>
              <a:gd name="connsiteX7" fmla="*/ 221942 w 2583402"/>
              <a:gd name="connsiteY7" fmla="*/ 126864 h 925854"/>
              <a:gd name="connsiteX8" fmla="*/ 248575 w 2583402"/>
              <a:gd name="connsiteY8" fmla="*/ 117986 h 925854"/>
              <a:gd name="connsiteX9" fmla="*/ 301841 w 2583402"/>
              <a:gd name="connsiteY9" fmla="*/ 100231 h 925854"/>
              <a:gd name="connsiteX10" fmla="*/ 328474 w 2583402"/>
              <a:gd name="connsiteY10" fmla="*/ 91353 h 925854"/>
              <a:gd name="connsiteX11" fmla="*/ 381740 w 2583402"/>
              <a:gd name="connsiteY11" fmla="*/ 82475 h 925854"/>
              <a:gd name="connsiteX12" fmla="*/ 443884 w 2583402"/>
              <a:gd name="connsiteY12" fmla="*/ 73598 h 925854"/>
              <a:gd name="connsiteX13" fmla="*/ 639192 w 2583402"/>
              <a:gd name="connsiteY13" fmla="*/ 46965 h 925854"/>
              <a:gd name="connsiteX14" fmla="*/ 923278 w 2583402"/>
              <a:gd name="connsiteY14" fmla="*/ 38087 h 925854"/>
              <a:gd name="connsiteX15" fmla="*/ 1012055 w 2583402"/>
              <a:gd name="connsiteY15" fmla="*/ 20332 h 925854"/>
              <a:gd name="connsiteX16" fmla="*/ 1828800 w 2583402"/>
              <a:gd name="connsiteY16" fmla="*/ 20332 h 925854"/>
              <a:gd name="connsiteX17" fmla="*/ 1935332 w 2583402"/>
              <a:gd name="connsiteY17" fmla="*/ 38087 h 925854"/>
              <a:gd name="connsiteX18" fmla="*/ 1979721 w 2583402"/>
              <a:gd name="connsiteY18" fmla="*/ 55842 h 925854"/>
              <a:gd name="connsiteX19" fmla="*/ 2006354 w 2583402"/>
              <a:gd name="connsiteY19" fmla="*/ 64720 h 925854"/>
              <a:gd name="connsiteX20" fmla="*/ 2032987 w 2583402"/>
              <a:gd name="connsiteY20" fmla="*/ 82475 h 925854"/>
              <a:gd name="connsiteX21" fmla="*/ 2112886 w 2583402"/>
              <a:gd name="connsiteY21" fmla="*/ 117986 h 925854"/>
              <a:gd name="connsiteX22" fmla="*/ 2130641 w 2583402"/>
              <a:gd name="connsiteY22" fmla="*/ 135742 h 925854"/>
              <a:gd name="connsiteX23" fmla="*/ 2237173 w 2583402"/>
              <a:gd name="connsiteY23" fmla="*/ 171252 h 925854"/>
              <a:gd name="connsiteX24" fmla="*/ 2317072 w 2583402"/>
              <a:gd name="connsiteY24" fmla="*/ 233396 h 925854"/>
              <a:gd name="connsiteX25" fmla="*/ 2370338 w 2583402"/>
              <a:gd name="connsiteY25" fmla="*/ 251151 h 925854"/>
              <a:gd name="connsiteX26" fmla="*/ 2388093 w 2583402"/>
              <a:gd name="connsiteY26" fmla="*/ 268907 h 925854"/>
              <a:gd name="connsiteX27" fmla="*/ 2459115 w 2583402"/>
              <a:gd name="connsiteY27" fmla="*/ 286662 h 925854"/>
              <a:gd name="connsiteX28" fmla="*/ 2485748 w 2583402"/>
              <a:gd name="connsiteY28" fmla="*/ 313295 h 925854"/>
              <a:gd name="connsiteX29" fmla="*/ 2547891 w 2583402"/>
              <a:gd name="connsiteY29" fmla="*/ 357683 h 925854"/>
              <a:gd name="connsiteX30" fmla="*/ 2565647 w 2583402"/>
              <a:gd name="connsiteY30" fmla="*/ 384316 h 925854"/>
              <a:gd name="connsiteX31" fmla="*/ 2583402 w 2583402"/>
              <a:gd name="connsiteY31" fmla="*/ 526359 h 925854"/>
              <a:gd name="connsiteX32" fmla="*/ 2556769 w 2583402"/>
              <a:gd name="connsiteY32" fmla="*/ 686157 h 925854"/>
              <a:gd name="connsiteX33" fmla="*/ 2467992 w 2583402"/>
              <a:gd name="connsiteY33" fmla="*/ 792689 h 925854"/>
              <a:gd name="connsiteX34" fmla="*/ 2405849 w 2583402"/>
              <a:gd name="connsiteY34" fmla="*/ 845955 h 925854"/>
              <a:gd name="connsiteX35" fmla="*/ 2352583 w 2583402"/>
              <a:gd name="connsiteY35" fmla="*/ 863710 h 925854"/>
              <a:gd name="connsiteX36" fmla="*/ 2325950 w 2583402"/>
              <a:gd name="connsiteY36" fmla="*/ 881466 h 925854"/>
              <a:gd name="connsiteX37" fmla="*/ 2290439 w 2583402"/>
              <a:gd name="connsiteY37" fmla="*/ 890343 h 925854"/>
              <a:gd name="connsiteX38" fmla="*/ 2201662 w 2583402"/>
              <a:gd name="connsiteY38" fmla="*/ 908099 h 925854"/>
              <a:gd name="connsiteX39" fmla="*/ 2139519 w 2583402"/>
              <a:gd name="connsiteY39" fmla="*/ 925854 h 925854"/>
              <a:gd name="connsiteX40" fmla="*/ 683581 w 2583402"/>
              <a:gd name="connsiteY40" fmla="*/ 916976 h 925854"/>
              <a:gd name="connsiteX41" fmla="*/ 577049 w 2583402"/>
              <a:gd name="connsiteY41" fmla="*/ 890343 h 925854"/>
              <a:gd name="connsiteX42" fmla="*/ 479394 w 2583402"/>
              <a:gd name="connsiteY42" fmla="*/ 872588 h 925854"/>
              <a:gd name="connsiteX43" fmla="*/ 452761 w 2583402"/>
              <a:gd name="connsiteY43" fmla="*/ 854833 h 925854"/>
              <a:gd name="connsiteX44" fmla="*/ 372862 w 2583402"/>
              <a:gd name="connsiteY44" fmla="*/ 837077 h 925854"/>
              <a:gd name="connsiteX45" fmla="*/ 301841 w 2583402"/>
              <a:gd name="connsiteY45" fmla="*/ 810444 h 925854"/>
              <a:gd name="connsiteX46" fmla="*/ 275208 w 2583402"/>
              <a:gd name="connsiteY46" fmla="*/ 792689 h 925854"/>
              <a:gd name="connsiteX47" fmla="*/ 213064 w 2583402"/>
              <a:gd name="connsiteY47" fmla="*/ 766056 h 925854"/>
              <a:gd name="connsiteX48" fmla="*/ 168676 w 2583402"/>
              <a:gd name="connsiteY48" fmla="*/ 721668 h 925854"/>
              <a:gd name="connsiteX49" fmla="*/ 106532 w 2583402"/>
              <a:gd name="connsiteY49" fmla="*/ 650646 h 925854"/>
              <a:gd name="connsiteX50" fmla="*/ 88777 w 2583402"/>
              <a:gd name="connsiteY50" fmla="*/ 579625 h 925854"/>
              <a:gd name="connsiteX51" fmla="*/ 79899 w 2583402"/>
              <a:gd name="connsiteY51" fmla="*/ 544114 h 925854"/>
              <a:gd name="connsiteX52" fmla="*/ 62144 w 2583402"/>
              <a:gd name="connsiteY52" fmla="*/ 517481 h 925854"/>
              <a:gd name="connsiteX53" fmla="*/ 53266 w 2583402"/>
              <a:gd name="connsiteY53" fmla="*/ 490848 h 925854"/>
              <a:gd name="connsiteX54" fmla="*/ 26633 w 2583402"/>
              <a:gd name="connsiteY54" fmla="*/ 473093 h 925854"/>
              <a:gd name="connsiteX55" fmla="*/ 0 w 2583402"/>
              <a:gd name="connsiteY55" fmla="*/ 446460 h 925854"/>
              <a:gd name="connsiteX56" fmla="*/ 8878 w 2583402"/>
              <a:gd name="connsiteY56" fmla="*/ 517481 h 925854"/>
              <a:gd name="connsiteX57" fmla="*/ 71022 w 2583402"/>
              <a:gd name="connsiteY57" fmla="*/ 570747 h 925854"/>
              <a:gd name="connsiteX58" fmla="*/ 106532 w 2583402"/>
              <a:gd name="connsiteY58" fmla="*/ 588503 h 925854"/>
              <a:gd name="connsiteX59" fmla="*/ 142043 w 2583402"/>
              <a:gd name="connsiteY59" fmla="*/ 615136 h 925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2583402" h="925854">
                <a:moveTo>
                  <a:pt x="8878" y="473093"/>
                </a:moveTo>
                <a:cubicBezTo>
                  <a:pt x="11837" y="428705"/>
                  <a:pt x="9030" y="383551"/>
                  <a:pt x="17755" y="339928"/>
                </a:cubicBezTo>
                <a:cubicBezTo>
                  <a:pt x="21139" y="323008"/>
                  <a:pt x="36672" y="310973"/>
                  <a:pt x="44389" y="295540"/>
                </a:cubicBezTo>
                <a:cubicBezTo>
                  <a:pt x="48574" y="287170"/>
                  <a:pt x="49580" y="277508"/>
                  <a:pt x="53266" y="268907"/>
                </a:cubicBezTo>
                <a:cubicBezTo>
                  <a:pt x="58487" y="256725"/>
                  <a:pt x="77634" y="217906"/>
                  <a:pt x="88777" y="206763"/>
                </a:cubicBezTo>
                <a:cubicBezTo>
                  <a:pt x="113774" y="181766"/>
                  <a:pt x="125714" y="182541"/>
                  <a:pt x="150921" y="162375"/>
                </a:cubicBezTo>
                <a:cubicBezTo>
                  <a:pt x="157457" y="157146"/>
                  <a:pt x="161190" y="148362"/>
                  <a:pt x="168676" y="144619"/>
                </a:cubicBezTo>
                <a:cubicBezTo>
                  <a:pt x="185416" y="136249"/>
                  <a:pt x="204187" y="132782"/>
                  <a:pt x="221942" y="126864"/>
                </a:cubicBezTo>
                <a:lnTo>
                  <a:pt x="248575" y="117986"/>
                </a:lnTo>
                <a:lnTo>
                  <a:pt x="301841" y="100231"/>
                </a:lnTo>
                <a:cubicBezTo>
                  <a:pt x="310719" y="97272"/>
                  <a:pt x="319243" y="92891"/>
                  <a:pt x="328474" y="91353"/>
                </a:cubicBezTo>
                <a:lnTo>
                  <a:pt x="381740" y="82475"/>
                </a:lnTo>
                <a:cubicBezTo>
                  <a:pt x="402422" y="79293"/>
                  <a:pt x="423244" y="77038"/>
                  <a:pt x="443884" y="73598"/>
                </a:cubicBezTo>
                <a:cubicBezTo>
                  <a:pt x="541232" y="57373"/>
                  <a:pt x="540661" y="51548"/>
                  <a:pt x="639192" y="46965"/>
                </a:cubicBezTo>
                <a:cubicBezTo>
                  <a:pt x="733831" y="42563"/>
                  <a:pt x="828583" y="41046"/>
                  <a:pt x="923278" y="38087"/>
                </a:cubicBezTo>
                <a:cubicBezTo>
                  <a:pt x="952870" y="32169"/>
                  <a:pt x="982336" y="25577"/>
                  <a:pt x="1012055" y="20332"/>
                </a:cubicBezTo>
                <a:cubicBezTo>
                  <a:pt x="1267667" y="-24776"/>
                  <a:pt x="1721136" y="19065"/>
                  <a:pt x="1828800" y="20332"/>
                </a:cubicBezTo>
                <a:cubicBezTo>
                  <a:pt x="1907855" y="46682"/>
                  <a:pt x="1768815" y="2405"/>
                  <a:pt x="1935332" y="38087"/>
                </a:cubicBezTo>
                <a:cubicBezTo>
                  <a:pt x="1950914" y="41426"/>
                  <a:pt x="1964800" y="50247"/>
                  <a:pt x="1979721" y="55842"/>
                </a:cubicBezTo>
                <a:cubicBezTo>
                  <a:pt x="1988483" y="59128"/>
                  <a:pt x="1997984" y="60535"/>
                  <a:pt x="2006354" y="64720"/>
                </a:cubicBezTo>
                <a:cubicBezTo>
                  <a:pt x="2015897" y="69492"/>
                  <a:pt x="2023723" y="77181"/>
                  <a:pt x="2032987" y="82475"/>
                </a:cubicBezTo>
                <a:cubicBezTo>
                  <a:pt x="2062024" y="99068"/>
                  <a:pt x="2081169" y="105299"/>
                  <a:pt x="2112886" y="117986"/>
                </a:cubicBezTo>
                <a:cubicBezTo>
                  <a:pt x="2118804" y="123905"/>
                  <a:pt x="2122948" y="132445"/>
                  <a:pt x="2130641" y="135742"/>
                </a:cubicBezTo>
                <a:cubicBezTo>
                  <a:pt x="2165046" y="150487"/>
                  <a:pt x="2237173" y="171252"/>
                  <a:pt x="2237173" y="171252"/>
                </a:cubicBezTo>
                <a:cubicBezTo>
                  <a:pt x="2266400" y="200479"/>
                  <a:pt x="2274598" y="212159"/>
                  <a:pt x="2317072" y="233396"/>
                </a:cubicBezTo>
                <a:cubicBezTo>
                  <a:pt x="2333812" y="241766"/>
                  <a:pt x="2352583" y="245233"/>
                  <a:pt x="2370338" y="251151"/>
                </a:cubicBezTo>
                <a:cubicBezTo>
                  <a:pt x="2376256" y="257070"/>
                  <a:pt x="2380322" y="265798"/>
                  <a:pt x="2388093" y="268907"/>
                </a:cubicBezTo>
                <a:cubicBezTo>
                  <a:pt x="2410750" y="277970"/>
                  <a:pt x="2459115" y="286662"/>
                  <a:pt x="2459115" y="286662"/>
                </a:cubicBezTo>
                <a:cubicBezTo>
                  <a:pt x="2467993" y="295540"/>
                  <a:pt x="2476216" y="305124"/>
                  <a:pt x="2485748" y="313295"/>
                </a:cubicBezTo>
                <a:cubicBezTo>
                  <a:pt x="2505022" y="329816"/>
                  <a:pt x="2526810" y="343629"/>
                  <a:pt x="2547891" y="357683"/>
                </a:cubicBezTo>
                <a:cubicBezTo>
                  <a:pt x="2553810" y="366561"/>
                  <a:pt x="2560875" y="374773"/>
                  <a:pt x="2565647" y="384316"/>
                </a:cubicBezTo>
                <a:cubicBezTo>
                  <a:pt x="2584808" y="422638"/>
                  <a:pt x="2581709" y="504349"/>
                  <a:pt x="2583402" y="526359"/>
                </a:cubicBezTo>
                <a:cubicBezTo>
                  <a:pt x="2574524" y="579625"/>
                  <a:pt x="2571889" y="634316"/>
                  <a:pt x="2556769" y="686157"/>
                </a:cubicBezTo>
                <a:cubicBezTo>
                  <a:pt x="2546590" y="721055"/>
                  <a:pt x="2490149" y="770532"/>
                  <a:pt x="2467992" y="792689"/>
                </a:cubicBezTo>
                <a:cubicBezTo>
                  <a:pt x="2450225" y="810456"/>
                  <a:pt x="2428625" y="834567"/>
                  <a:pt x="2405849" y="845955"/>
                </a:cubicBezTo>
                <a:cubicBezTo>
                  <a:pt x="2389109" y="854325"/>
                  <a:pt x="2352583" y="863710"/>
                  <a:pt x="2352583" y="863710"/>
                </a:cubicBezTo>
                <a:cubicBezTo>
                  <a:pt x="2343705" y="869629"/>
                  <a:pt x="2335757" y="877263"/>
                  <a:pt x="2325950" y="881466"/>
                </a:cubicBezTo>
                <a:cubicBezTo>
                  <a:pt x="2314735" y="886272"/>
                  <a:pt x="2302369" y="887786"/>
                  <a:pt x="2290439" y="890343"/>
                </a:cubicBezTo>
                <a:cubicBezTo>
                  <a:pt x="2260930" y="896666"/>
                  <a:pt x="2230679" y="899808"/>
                  <a:pt x="2201662" y="908099"/>
                </a:cubicBezTo>
                <a:lnTo>
                  <a:pt x="2139519" y="925854"/>
                </a:lnTo>
                <a:lnTo>
                  <a:pt x="683581" y="916976"/>
                </a:lnTo>
                <a:cubicBezTo>
                  <a:pt x="661768" y="916718"/>
                  <a:pt x="591307" y="893908"/>
                  <a:pt x="577049" y="890343"/>
                </a:cubicBezTo>
                <a:cubicBezTo>
                  <a:pt x="552249" y="884143"/>
                  <a:pt x="503120" y="876542"/>
                  <a:pt x="479394" y="872588"/>
                </a:cubicBezTo>
                <a:cubicBezTo>
                  <a:pt x="470516" y="866670"/>
                  <a:pt x="462568" y="859036"/>
                  <a:pt x="452761" y="854833"/>
                </a:cubicBezTo>
                <a:cubicBezTo>
                  <a:pt x="441789" y="850131"/>
                  <a:pt x="380764" y="838657"/>
                  <a:pt x="372862" y="837077"/>
                </a:cubicBezTo>
                <a:cubicBezTo>
                  <a:pt x="310403" y="795438"/>
                  <a:pt x="389602" y="843354"/>
                  <a:pt x="301841" y="810444"/>
                </a:cubicBezTo>
                <a:cubicBezTo>
                  <a:pt x="291851" y="806698"/>
                  <a:pt x="284472" y="797982"/>
                  <a:pt x="275208" y="792689"/>
                </a:cubicBezTo>
                <a:cubicBezTo>
                  <a:pt x="244493" y="775138"/>
                  <a:pt x="242942" y="776016"/>
                  <a:pt x="213064" y="766056"/>
                </a:cubicBezTo>
                <a:cubicBezTo>
                  <a:pt x="177553" y="712788"/>
                  <a:pt x="216024" y="763098"/>
                  <a:pt x="168676" y="721668"/>
                </a:cubicBezTo>
                <a:cubicBezTo>
                  <a:pt x="127132" y="685317"/>
                  <a:pt x="130598" y="686744"/>
                  <a:pt x="106532" y="650646"/>
                </a:cubicBezTo>
                <a:cubicBezTo>
                  <a:pt x="90669" y="603053"/>
                  <a:pt x="103062" y="643905"/>
                  <a:pt x="88777" y="579625"/>
                </a:cubicBezTo>
                <a:cubicBezTo>
                  <a:pt x="86130" y="567714"/>
                  <a:pt x="84705" y="555329"/>
                  <a:pt x="79899" y="544114"/>
                </a:cubicBezTo>
                <a:cubicBezTo>
                  <a:pt x="75696" y="534307"/>
                  <a:pt x="66916" y="527024"/>
                  <a:pt x="62144" y="517481"/>
                </a:cubicBezTo>
                <a:cubicBezTo>
                  <a:pt x="57959" y="509111"/>
                  <a:pt x="59112" y="498155"/>
                  <a:pt x="53266" y="490848"/>
                </a:cubicBezTo>
                <a:cubicBezTo>
                  <a:pt x="46601" y="482517"/>
                  <a:pt x="34830" y="479923"/>
                  <a:pt x="26633" y="473093"/>
                </a:cubicBezTo>
                <a:cubicBezTo>
                  <a:pt x="16988" y="465056"/>
                  <a:pt x="8878" y="455338"/>
                  <a:pt x="0" y="446460"/>
                </a:cubicBezTo>
                <a:cubicBezTo>
                  <a:pt x="2959" y="470134"/>
                  <a:pt x="-298" y="495458"/>
                  <a:pt x="8878" y="517481"/>
                </a:cubicBezTo>
                <a:cubicBezTo>
                  <a:pt x="15655" y="533746"/>
                  <a:pt x="53583" y="560782"/>
                  <a:pt x="71022" y="570747"/>
                </a:cubicBezTo>
                <a:cubicBezTo>
                  <a:pt x="82512" y="577313"/>
                  <a:pt x="95521" y="581162"/>
                  <a:pt x="106532" y="588503"/>
                </a:cubicBezTo>
                <a:cubicBezTo>
                  <a:pt x="173835" y="633372"/>
                  <a:pt x="81331" y="584778"/>
                  <a:pt x="142043" y="61513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4057095" y="3713259"/>
            <a:ext cx="1855433" cy="83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олилиния 14"/>
          <p:cNvSpPr/>
          <p:nvPr/>
        </p:nvSpPr>
        <p:spPr>
          <a:xfrm>
            <a:off x="5912528" y="4101483"/>
            <a:ext cx="3852909" cy="1717423"/>
          </a:xfrm>
          <a:custGeom>
            <a:avLst/>
            <a:gdLst>
              <a:gd name="connsiteX0" fmla="*/ 0 w 3852909"/>
              <a:gd name="connsiteY0" fmla="*/ 648070 h 1717423"/>
              <a:gd name="connsiteX1" fmla="*/ 8878 w 3852909"/>
              <a:gd name="connsiteY1" fmla="*/ 585927 h 1717423"/>
              <a:gd name="connsiteX2" fmla="*/ 26633 w 3852909"/>
              <a:gd name="connsiteY2" fmla="*/ 568171 h 1717423"/>
              <a:gd name="connsiteX3" fmla="*/ 44389 w 3852909"/>
              <a:gd name="connsiteY3" fmla="*/ 479395 h 1717423"/>
              <a:gd name="connsiteX4" fmla="*/ 71022 w 3852909"/>
              <a:gd name="connsiteY4" fmla="*/ 417251 h 1717423"/>
              <a:gd name="connsiteX5" fmla="*/ 97655 w 3852909"/>
              <a:gd name="connsiteY5" fmla="*/ 319597 h 1717423"/>
              <a:gd name="connsiteX6" fmla="*/ 115410 w 3852909"/>
              <a:gd name="connsiteY6" fmla="*/ 301841 h 1717423"/>
              <a:gd name="connsiteX7" fmla="*/ 150921 w 3852909"/>
              <a:gd name="connsiteY7" fmla="*/ 230820 h 1717423"/>
              <a:gd name="connsiteX8" fmla="*/ 159798 w 3852909"/>
              <a:gd name="connsiteY8" fmla="*/ 204187 h 1717423"/>
              <a:gd name="connsiteX9" fmla="*/ 213064 w 3852909"/>
              <a:gd name="connsiteY9" fmla="*/ 186432 h 1717423"/>
              <a:gd name="connsiteX10" fmla="*/ 230820 w 3852909"/>
              <a:gd name="connsiteY10" fmla="*/ 168676 h 1717423"/>
              <a:gd name="connsiteX11" fmla="*/ 292963 w 3852909"/>
              <a:gd name="connsiteY11" fmla="*/ 150921 h 1717423"/>
              <a:gd name="connsiteX12" fmla="*/ 355107 w 3852909"/>
              <a:gd name="connsiteY12" fmla="*/ 133166 h 1717423"/>
              <a:gd name="connsiteX13" fmla="*/ 381740 w 3852909"/>
              <a:gd name="connsiteY13" fmla="*/ 115410 h 1717423"/>
              <a:gd name="connsiteX14" fmla="*/ 479394 w 3852909"/>
              <a:gd name="connsiteY14" fmla="*/ 97655 h 1717423"/>
              <a:gd name="connsiteX15" fmla="*/ 541538 w 3852909"/>
              <a:gd name="connsiteY15" fmla="*/ 79900 h 1717423"/>
              <a:gd name="connsiteX16" fmla="*/ 577049 w 3852909"/>
              <a:gd name="connsiteY16" fmla="*/ 71022 h 1717423"/>
              <a:gd name="connsiteX17" fmla="*/ 994299 w 3852909"/>
              <a:gd name="connsiteY17" fmla="*/ 62144 h 1717423"/>
              <a:gd name="connsiteX18" fmla="*/ 2361460 w 3852909"/>
              <a:gd name="connsiteY18" fmla="*/ 44389 h 1717423"/>
              <a:gd name="connsiteX19" fmla="*/ 2521258 w 3852909"/>
              <a:gd name="connsiteY19" fmla="*/ 26634 h 1717423"/>
              <a:gd name="connsiteX20" fmla="*/ 2601157 w 3852909"/>
              <a:gd name="connsiteY20" fmla="*/ 8878 h 1717423"/>
              <a:gd name="connsiteX21" fmla="*/ 2654423 w 3852909"/>
              <a:gd name="connsiteY21" fmla="*/ 0 h 1717423"/>
              <a:gd name="connsiteX22" fmla="*/ 3382392 w 3852909"/>
              <a:gd name="connsiteY22" fmla="*/ 8878 h 1717423"/>
              <a:gd name="connsiteX23" fmla="*/ 3462291 w 3852909"/>
              <a:gd name="connsiteY23" fmla="*/ 26634 h 1717423"/>
              <a:gd name="connsiteX24" fmla="*/ 3551068 w 3852909"/>
              <a:gd name="connsiteY24" fmla="*/ 62144 h 1717423"/>
              <a:gd name="connsiteX25" fmla="*/ 3604334 w 3852909"/>
              <a:gd name="connsiteY25" fmla="*/ 97655 h 1717423"/>
              <a:gd name="connsiteX26" fmla="*/ 3675355 w 3852909"/>
              <a:gd name="connsiteY26" fmla="*/ 115410 h 1717423"/>
              <a:gd name="connsiteX27" fmla="*/ 3737499 w 3852909"/>
              <a:gd name="connsiteY27" fmla="*/ 150921 h 1717423"/>
              <a:gd name="connsiteX28" fmla="*/ 3790765 w 3852909"/>
              <a:gd name="connsiteY28" fmla="*/ 168676 h 1717423"/>
              <a:gd name="connsiteX29" fmla="*/ 3835154 w 3852909"/>
              <a:gd name="connsiteY29" fmla="*/ 204187 h 1717423"/>
              <a:gd name="connsiteX30" fmla="*/ 3852909 w 3852909"/>
              <a:gd name="connsiteY30" fmla="*/ 275208 h 1717423"/>
              <a:gd name="connsiteX31" fmla="*/ 3844031 w 3852909"/>
              <a:gd name="connsiteY31" fmla="*/ 577049 h 1717423"/>
              <a:gd name="connsiteX32" fmla="*/ 3835154 w 3852909"/>
              <a:gd name="connsiteY32" fmla="*/ 639193 h 1717423"/>
              <a:gd name="connsiteX33" fmla="*/ 3817398 w 3852909"/>
              <a:gd name="connsiteY33" fmla="*/ 656948 h 1717423"/>
              <a:gd name="connsiteX34" fmla="*/ 3764132 w 3852909"/>
              <a:gd name="connsiteY34" fmla="*/ 719092 h 1717423"/>
              <a:gd name="connsiteX35" fmla="*/ 3710866 w 3852909"/>
              <a:gd name="connsiteY35" fmla="*/ 798991 h 1717423"/>
              <a:gd name="connsiteX36" fmla="*/ 3693111 w 3852909"/>
              <a:gd name="connsiteY36" fmla="*/ 825624 h 1717423"/>
              <a:gd name="connsiteX37" fmla="*/ 3648722 w 3852909"/>
              <a:gd name="connsiteY37" fmla="*/ 870012 h 1717423"/>
              <a:gd name="connsiteX38" fmla="*/ 3595456 w 3852909"/>
              <a:gd name="connsiteY38" fmla="*/ 923278 h 1717423"/>
              <a:gd name="connsiteX39" fmla="*/ 3515557 w 3852909"/>
              <a:gd name="connsiteY39" fmla="*/ 1020933 h 1717423"/>
              <a:gd name="connsiteX40" fmla="*/ 3480047 w 3852909"/>
              <a:gd name="connsiteY40" fmla="*/ 1091954 h 1717423"/>
              <a:gd name="connsiteX41" fmla="*/ 3471169 w 3852909"/>
              <a:gd name="connsiteY41" fmla="*/ 1127465 h 1717423"/>
              <a:gd name="connsiteX42" fmla="*/ 3444536 w 3852909"/>
              <a:gd name="connsiteY42" fmla="*/ 1145220 h 1717423"/>
              <a:gd name="connsiteX43" fmla="*/ 3409025 w 3852909"/>
              <a:gd name="connsiteY43" fmla="*/ 1225119 h 1717423"/>
              <a:gd name="connsiteX44" fmla="*/ 3382392 w 3852909"/>
              <a:gd name="connsiteY44" fmla="*/ 1251752 h 1717423"/>
              <a:gd name="connsiteX45" fmla="*/ 3373515 w 3852909"/>
              <a:gd name="connsiteY45" fmla="*/ 1278385 h 1717423"/>
              <a:gd name="connsiteX46" fmla="*/ 3329126 w 3852909"/>
              <a:gd name="connsiteY46" fmla="*/ 1340529 h 1717423"/>
              <a:gd name="connsiteX47" fmla="*/ 3320249 w 3852909"/>
              <a:gd name="connsiteY47" fmla="*/ 1367162 h 1717423"/>
              <a:gd name="connsiteX48" fmla="*/ 3311371 w 3852909"/>
              <a:gd name="connsiteY48" fmla="*/ 1402672 h 1717423"/>
              <a:gd name="connsiteX49" fmla="*/ 3293616 w 3852909"/>
              <a:gd name="connsiteY49" fmla="*/ 1420428 h 1717423"/>
              <a:gd name="connsiteX50" fmla="*/ 3266983 w 3852909"/>
              <a:gd name="connsiteY50" fmla="*/ 1473694 h 1717423"/>
              <a:gd name="connsiteX51" fmla="*/ 3240350 w 3852909"/>
              <a:gd name="connsiteY51" fmla="*/ 1482571 h 1717423"/>
              <a:gd name="connsiteX52" fmla="*/ 3213717 w 3852909"/>
              <a:gd name="connsiteY52" fmla="*/ 1500327 h 1717423"/>
              <a:gd name="connsiteX53" fmla="*/ 3178206 w 3852909"/>
              <a:gd name="connsiteY53" fmla="*/ 1509204 h 1717423"/>
              <a:gd name="connsiteX54" fmla="*/ 3053919 w 3852909"/>
              <a:gd name="connsiteY54" fmla="*/ 1526960 h 1717423"/>
              <a:gd name="connsiteX55" fmla="*/ 3018408 w 3852909"/>
              <a:gd name="connsiteY55" fmla="*/ 1544715 h 1717423"/>
              <a:gd name="connsiteX56" fmla="*/ 2867488 w 3852909"/>
              <a:gd name="connsiteY56" fmla="*/ 1562470 h 1717423"/>
              <a:gd name="connsiteX57" fmla="*/ 2725445 w 3852909"/>
              <a:gd name="connsiteY57" fmla="*/ 1589103 h 1717423"/>
              <a:gd name="connsiteX58" fmla="*/ 2450237 w 3852909"/>
              <a:gd name="connsiteY58" fmla="*/ 1606859 h 1717423"/>
              <a:gd name="connsiteX59" fmla="*/ 2308194 w 3852909"/>
              <a:gd name="connsiteY59" fmla="*/ 1624614 h 1717423"/>
              <a:gd name="connsiteX60" fmla="*/ 2148396 w 3852909"/>
              <a:gd name="connsiteY60" fmla="*/ 1642369 h 1717423"/>
              <a:gd name="connsiteX61" fmla="*/ 2006354 w 3852909"/>
              <a:gd name="connsiteY61" fmla="*/ 1669002 h 1717423"/>
              <a:gd name="connsiteX62" fmla="*/ 1953088 w 3852909"/>
              <a:gd name="connsiteY62" fmla="*/ 1677880 h 1717423"/>
              <a:gd name="connsiteX63" fmla="*/ 1873189 w 3852909"/>
              <a:gd name="connsiteY63" fmla="*/ 1695635 h 1717423"/>
              <a:gd name="connsiteX64" fmla="*/ 1651247 w 3852909"/>
              <a:gd name="connsiteY64" fmla="*/ 1704513 h 1717423"/>
              <a:gd name="connsiteX65" fmla="*/ 1606858 w 3852909"/>
              <a:gd name="connsiteY65" fmla="*/ 1713391 h 1717423"/>
              <a:gd name="connsiteX66" fmla="*/ 1242874 w 3852909"/>
              <a:gd name="connsiteY66" fmla="*/ 1695635 h 1717423"/>
              <a:gd name="connsiteX67" fmla="*/ 1216241 w 3852909"/>
              <a:gd name="connsiteY67" fmla="*/ 1677880 h 1717423"/>
              <a:gd name="connsiteX68" fmla="*/ 1154097 w 3852909"/>
              <a:gd name="connsiteY68" fmla="*/ 1669002 h 1717423"/>
              <a:gd name="connsiteX69" fmla="*/ 1109709 w 3852909"/>
              <a:gd name="connsiteY69" fmla="*/ 1660125 h 1717423"/>
              <a:gd name="connsiteX70" fmla="*/ 1083076 w 3852909"/>
              <a:gd name="connsiteY70" fmla="*/ 1651247 h 1717423"/>
              <a:gd name="connsiteX71" fmla="*/ 1056443 w 3852909"/>
              <a:gd name="connsiteY71" fmla="*/ 1633492 h 1717423"/>
              <a:gd name="connsiteX72" fmla="*/ 1003177 w 3852909"/>
              <a:gd name="connsiteY72" fmla="*/ 1624614 h 1717423"/>
              <a:gd name="connsiteX73" fmla="*/ 967666 w 3852909"/>
              <a:gd name="connsiteY73" fmla="*/ 1615736 h 1717423"/>
              <a:gd name="connsiteX74" fmla="*/ 870012 w 3852909"/>
              <a:gd name="connsiteY74" fmla="*/ 1580226 h 1717423"/>
              <a:gd name="connsiteX75" fmla="*/ 807868 w 3852909"/>
              <a:gd name="connsiteY75" fmla="*/ 1562470 h 1717423"/>
              <a:gd name="connsiteX76" fmla="*/ 781235 w 3852909"/>
              <a:gd name="connsiteY76" fmla="*/ 1544715 h 1717423"/>
              <a:gd name="connsiteX77" fmla="*/ 719091 w 3852909"/>
              <a:gd name="connsiteY77" fmla="*/ 1526960 h 1717423"/>
              <a:gd name="connsiteX78" fmla="*/ 665825 w 3852909"/>
              <a:gd name="connsiteY78" fmla="*/ 1509204 h 1717423"/>
              <a:gd name="connsiteX79" fmla="*/ 594804 w 3852909"/>
              <a:gd name="connsiteY79" fmla="*/ 1482571 h 1717423"/>
              <a:gd name="connsiteX80" fmla="*/ 568171 w 3852909"/>
              <a:gd name="connsiteY80" fmla="*/ 1464816 h 1717423"/>
              <a:gd name="connsiteX81" fmla="*/ 506027 w 3852909"/>
              <a:gd name="connsiteY81" fmla="*/ 1402672 h 1717423"/>
              <a:gd name="connsiteX82" fmla="*/ 470517 w 3852909"/>
              <a:gd name="connsiteY82" fmla="*/ 1376039 h 1717423"/>
              <a:gd name="connsiteX83" fmla="*/ 426128 w 3852909"/>
              <a:gd name="connsiteY83" fmla="*/ 1349406 h 1717423"/>
              <a:gd name="connsiteX84" fmla="*/ 372862 w 3852909"/>
              <a:gd name="connsiteY84" fmla="*/ 1313896 h 1717423"/>
              <a:gd name="connsiteX85" fmla="*/ 355107 w 3852909"/>
              <a:gd name="connsiteY85" fmla="*/ 1287263 h 1717423"/>
              <a:gd name="connsiteX86" fmla="*/ 310719 w 3852909"/>
              <a:gd name="connsiteY86" fmla="*/ 1242874 h 1717423"/>
              <a:gd name="connsiteX87" fmla="*/ 284086 w 3852909"/>
              <a:gd name="connsiteY87" fmla="*/ 1207364 h 1717423"/>
              <a:gd name="connsiteX88" fmla="*/ 239697 w 3852909"/>
              <a:gd name="connsiteY88" fmla="*/ 1118587 h 1717423"/>
              <a:gd name="connsiteX89" fmla="*/ 213064 w 3852909"/>
              <a:gd name="connsiteY89" fmla="*/ 1083076 h 1717423"/>
              <a:gd name="connsiteX90" fmla="*/ 159798 w 3852909"/>
              <a:gd name="connsiteY90" fmla="*/ 994300 h 1717423"/>
              <a:gd name="connsiteX91" fmla="*/ 142043 w 3852909"/>
              <a:gd name="connsiteY91" fmla="*/ 949911 h 1717423"/>
              <a:gd name="connsiteX92" fmla="*/ 115410 w 3852909"/>
              <a:gd name="connsiteY92" fmla="*/ 834501 h 1717423"/>
              <a:gd name="connsiteX93" fmla="*/ 79899 w 3852909"/>
              <a:gd name="connsiteY93" fmla="*/ 719092 h 1717423"/>
              <a:gd name="connsiteX94" fmla="*/ 71022 w 3852909"/>
              <a:gd name="connsiteY94" fmla="*/ 692459 h 1717423"/>
              <a:gd name="connsiteX95" fmla="*/ 71022 w 3852909"/>
              <a:gd name="connsiteY95" fmla="*/ 656948 h 1717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3852909" h="1717423">
                <a:moveTo>
                  <a:pt x="0" y="648070"/>
                </a:moveTo>
                <a:cubicBezTo>
                  <a:pt x="2959" y="627356"/>
                  <a:pt x="2261" y="605778"/>
                  <a:pt x="8878" y="585927"/>
                </a:cubicBezTo>
                <a:cubicBezTo>
                  <a:pt x="11525" y="577986"/>
                  <a:pt x="23986" y="576111"/>
                  <a:pt x="26633" y="568171"/>
                </a:cubicBezTo>
                <a:cubicBezTo>
                  <a:pt x="36176" y="539542"/>
                  <a:pt x="30893" y="506387"/>
                  <a:pt x="44389" y="479395"/>
                </a:cubicBezTo>
                <a:cubicBezTo>
                  <a:pt x="57090" y="453992"/>
                  <a:pt x="64492" y="443373"/>
                  <a:pt x="71022" y="417251"/>
                </a:cubicBezTo>
                <a:cubicBezTo>
                  <a:pt x="75646" y="398756"/>
                  <a:pt x="84955" y="332297"/>
                  <a:pt x="97655" y="319597"/>
                </a:cubicBezTo>
                <a:lnTo>
                  <a:pt x="115410" y="301841"/>
                </a:lnTo>
                <a:cubicBezTo>
                  <a:pt x="133156" y="213116"/>
                  <a:pt x="108289" y="294769"/>
                  <a:pt x="150921" y="230820"/>
                </a:cubicBezTo>
                <a:cubicBezTo>
                  <a:pt x="156112" y="223034"/>
                  <a:pt x="152183" y="209626"/>
                  <a:pt x="159798" y="204187"/>
                </a:cubicBezTo>
                <a:cubicBezTo>
                  <a:pt x="175028" y="193309"/>
                  <a:pt x="213064" y="186432"/>
                  <a:pt x="213064" y="186432"/>
                </a:cubicBezTo>
                <a:cubicBezTo>
                  <a:pt x="218983" y="180513"/>
                  <a:pt x="223643" y="172982"/>
                  <a:pt x="230820" y="168676"/>
                </a:cubicBezTo>
                <a:cubicBezTo>
                  <a:pt x="240491" y="162873"/>
                  <a:pt x="285582" y="153030"/>
                  <a:pt x="292963" y="150921"/>
                </a:cubicBezTo>
                <a:cubicBezTo>
                  <a:pt x="382064" y="125462"/>
                  <a:pt x="244161" y="160900"/>
                  <a:pt x="355107" y="133166"/>
                </a:cubicBezTo>
                <a:cubicBezTo>
                  <a:pt x="363985" y="127247"/>
                  <a:pt x="371933" y="119613"/>
                  <a:pt x="381740" y="115410"/>
                </a:cubicBezTo>
                <a:cubicBezTo>
                  <a:pt x="405462" y="105244"/>
                  <a:pt x="460205" y="101767"/>
                  <a:pt x="479394" y="97655"/>
                </a:cubicBezTo>
                <a:cubicBezTo>
                  <a:pt x="500459" y="93141"/>
                  <a:pt x="520754" y="85568"/>
                  <a:pt x="541538" y="79900"/>
                </a:cubicBezTo>
                <a:cubicBezTo>
                  <a:pt x="553309" y="76690"/>
                  <a:pt x="564857" y="71500"/>
                  <a:pt x="577049" y="71022"/>
                </a:cubicBezTo>
                <a:cubicBezTo>
                  <a:pt x="716057" y="65571"/>
                  <a:pt x="855200" y="64220"/>
                  <a:pt x="994299" y="62144"/>
                </a:cubicBezTo>
                <a:lnTo>
                  <a:pt x="2361460" y="44389"/>
                </a:lnTo>
                <a:cubicBezTo>
                  <a:pt x="2438690" y="18645"/>
                  <a:pt x="2338854" y="49434"/>
                  <a:pt x="2521258" y="26634"/>
                </a:cubicBezTo>
                <a:cubicBezTo>
                  <a:pt x="2548330" y="23250"/>
                  <a:pt x="2574404" y="14229"/>
                  <a:pt x="2601157" y="8878"/>
                </a:cubicBezTo>
                <a:cubicBezTo>
                  <a:pt x="2618808" y="5348"/>
                  <a:pt x="2636668" y="2959"/>
                  <a:pt x="2654423" y="0"/>
                </a:cubicBezTo>
                <a:lnTo>
                  <a:pt x="3382392" y="8878"/>
                </a:lnTo>
                <a:cubicBezTo>
                  <a:pt x="3387612" y="8998"/>
                  <a:pt x="3453487" y="23112"/>
                  <a:pt x="3462291" y="26634"/>
                </a:cubicBezTo>
                <a:cubicBezTo>
                  <a:pt x="3569245" y="69416"/>
                  <a:pt x="3470007" y="41881"/>
                  <a:pt x="3551068" y="62144"/>
                </a:cubicBezTo>
                <a:cubicBezTo>
                  <a:pt x="3568823" y="73981"/>
                  <a:pt x="3584720" y="89249"/>
                  <a:pt x="3604334" y="97655"/>
                </a:cubicBezTo>
                <a:cubicBezTo>
                  <a:pt x="3626763" y="107268"/>
                  <a:pt x="3675355" y="115410"/>
                  <a:pt x="3675355" y="115410"/>
                </a:cubicBezTo>
                <a:cubicBezTo>
                  <a:pt x="3702814" y="142869"/>
                  <a:pt x="3688320" y="133038"/>
                  <a:pt x="3737499" y="150921"/>
                </a:cubicBezTo>
                <a:cubicBezTo>
                  <a:pt x="3755088" y="157317"/>
                  <a:pt x="3790765" y="168676"/>
                  <a:pt x="3790765" y="168676"/>
                </a:cubicBezTo>
                <a:cubicBezTo>
                  <a:pt x="3802858" y="176739"/>
                  <a:pt x="3826722" y="190134"/>
                  <a:pt x="3835154" y="204187"/>
                </a:cubicBezTo>
                <a:cubicBezTo>
                  <a:pt x="3843342" y="217833"/>
                  <a:pt x="3851001" y="265667"/>
                  <a:pt x="3852909" y="275208"/>
                </a:cubicBezTo>
                <a:cubicBezTo>
                  <a:pt x="3849950" y="375822"/>
                  <a:pt x="3848935" y="476511"/>
                  <a:pt x="3844031" y="577049"/>
                </a:cubicBezTo>
                <a:cubicBezTo>
                  <a:pt x="3843012" y="597949"/>
                  <a:pt x="3841771" y="619342"/>
                  <a:pt x="3835154" y="639193"/>
                </a:cubicBezTo>
                <a:cubicBezTo>
                  <a:pt x="3832507" y="647134"/>
                  <a:pt x="3822756" y="650518"/>
                  <a:pt x="3817398" y="656948"/>
                </a:cubicBezTo>
                <a:cubicBezTo>
                  <a:pt x="3760448" y="725288"/>
                  <a:pt x="3820561" y="662663"/>
                  <a:pt x="3764132" y="719092"/>
                </a:cubicBezTo>
                <a:cubicBezTo>
                  <a:pt x="3743998" y="799633"/>
                  <a:pt x="3774485" y="703560"/>
                  <a:pt x="3710866" y="798991"/>
                </a:cubicBezTo>
                <a:cubicBezTo>
                  <a:pt x="3704948" y="807869"/>
                  <a:pt x="3700137" y="817594"/>
                  <a:pt x="3693111" y="825624"/>
                </a:cubicBezTo>
                <a:cubicBezTo>
                  <a:pt x="3679332" y="841372"/>
                  <a:pt x="3660329" y="852601"/>
                  <a:pt x="3648722" y="870012"/>
                </a:cubicBezTo>
                <a:cubicBezTo>
                  <a:pt x="3622760" y="908956"/>
                  <a:pt x="3639503" y="890243"/>
                  <a:pt x="3595456" y="923278"/>
                </a:cubicBezTo>
                <a:cubicBezTo>
                  <a:pt x="3543226" y="1006847"/>
                  <a:pt x="3573402" y="977550"/>
                  <a:pt x="3515557" y="1020933"/>
                </a:cubicBezTo>
                <a:cubicBezTo>
                  <a:pt x="3503720" y="1044607"/>
                  <a:pt x="3486467" y="1066276"/>
                  <a:pt x="3480047" y="1091954"/>
                </a:cubicBezTo>
                <a:cubicBezTo>
                  <a:pt x="3477088" y="1103791"/>
                  <a:pt x="3477937" y="1117313"/>
                  <a:pt x="3471169" y="1127465"/>
                </a:cubicBezTo>
                <a:cubicBezTo>
                  <a:pt x="3465251" y="1136343"/>
                  <a:pt x="3453414" y="1139302"/>
                  <a:pt x="3444536" y="1145220"/>
                </a:cubicBezTo>
                <a:cubicBezTo>
                  <a:pt x="3438207" y="1161042"/>
                  <a:pt x="3420337" y="1209283"/>
                  <a:pt x="3409025" y="1225119"/>
                </a:cubicBezTo>
                <a:cubicBezTo>
                  <a:pt x="3401728" y="1235335"/>
                  <a:pt x="3391270" y="1242874"/>
                  <a:pt x="3382392" y="1251752"/>
                </a:cubicBezTo>
                <a:cubicBezTo>
                  <a:pt x="3379433" y="1260630"/>
                  <a:pt x="3377700" y="1270015"/>
                  <a:pt x="3373515" y="1278385"/>
                </a:cubicBezTo>
                <a:cubicBezTo>
                  <a:pt x="3367027" y="1291362"/>
                  <a:pt x="3335154" y="1332492"/>
                  <a:pt x="3329126" y="1340529"/>
                </a:cubicBezTo>
                <a:cubicBezTo>
                  <a:pt x="3326167" y="1349407"/>
                  <a:pt x="3322820" y="1358164"/>
                  <a:pt x="3320249" y="1367162"/>
                </a:cubicBezTo>
                <a:cubicBezTo>
                  <a:pt x="3316897" y="1378894"/>
                  <a:pt x="3316827" y="1391759"/>
                  <a:pt x="3311371" y="1402672"/>
                </a:cubicBezTo>
                <a:cubicBezTo>
                  <a:pt x="3307628" y="1410158"/>
                  <a:pt x="3299534" y="1414509"/>
                  <a:pt x="3293616" y="1420428"/>
                </a:cubicBezTo>
                <a:cubicBezTo>
                  <a:pt x="3287233" y="1445958"/>
                  <a:pt x="3290261" y="1459727"/>
                  <a:pt x="3266983" y="1473694"/>
                </a:cubicBezTo>
                <a:cubicBezTo>
                  <a:pt x="3258959" y="1478509"/>
                  <a:pt x="3249228" y="1479612"/>
                  <a:pt x="3240350" y="1482571"/>
                </a:cubicBezTo>
                <a:cubicBezTo>
                  <a:pt x="3231472" y="1488490"/>
                  <a:pt x="3223524" y="1496124"/>
                  <a:pt x="3213717" y="1500327"/>
                </a:cubicBezTo>
                <a:cubicBezTo>
                  <a:pt x="3202502" y="1505133"/>
                  <a:pt x="3190170" y="1506811"/>
                  <a:pt x="3178206" y="1509204"/>
                </a:cubicBezTo>
                <a:cubicBezTo>
                  <a:pt x="3135533" y="1517738"/>
                  <a:pt x="3097569" y="1521503"/>
                  <a:pt x="3053919" y="1526960"/>
                </a:cubicBezTo>
                <a:cubicBezTo>
                  <a:pt x="3042082" y="1532878"/>
                  <a:pt x="3031247" y="1541505"/>
                  <a:pt x="3018408" y="1544715"/>
                </a:cubicBezTo>
                <a:cubicBezTo>
                  <a:pt x="3008420" y="1547212"/>
                  <a:pt x="2872682" y="1561859"/>
                  <a:pt x="2867488" y="1562470"/>
                </a:cubicBezTo>
                <a:cubicBezTo>
                  <a:pt x="2669094" y="1585810"/>
                  <a:pt x="2925122" y="1553866"/>
                  <a:pt x="2725445" y="1589103"/>
                </a:cubicBezTo>
                <a:cubicBezTo>
                  <a:pt x="2652942" y="1601898"/>
                  <a:pt x="2496803" y="1604742"/>
                  <a:pt x="2450237" y="1606859"/>
                </a:cubicBezTo>
                <a:lnTo>
                  <a:pt x="2308194" y="1624614"/>
                </a:lnTo>
                <a:cubicBezTo>
                  <a:pt x="2263774" y="1629739"/>
                  <a:pt x="2194299" y="1634719"/>
                  <a:pt x="2148396" y="1642369"/>
                </a:cubicBezTo>
                <a:cubicBezTo>
                  <a:pt x="2100879" y="1650288"/>
                  <a:pt x="2053749" y="1660385"/>
                  <a:pt x="2006354" y="1669002"/>
                </a:cubicBezTo>
                <a:cubicBezTo>
                  <a:pt x="1988644" y="1672222"/>
                  <a:pt x="1970551" y="1673514"/>
                  <a:pt x="1953088" y="1677880"/>
                </a:cubicBezTo>
                <a:cubicBezTo>
                  <a:pt x="1936074" y="1682134"/>
                  <a:pt x="1888563" y="1694610"/>
                  <a:pt x="1873189" y="1695635"/>
                </a:cubicBezTo>
                <a:cubicBezTo>
                  <a:pt x="1799313" y="1700560"/>
                  <a:pt x="1725228" y="1701554"/>
                  <a:pt x="1651247" y="1704513"/>
                </a:cubicBezTo>
                <a:cubicBezTo>
                  <a:pt x="1636451" y="1707472"/>
                  <a:pt x="1621947" y="1713391"/>
                  <a:pt x="1606858" y="1713391"/>
                </a:cubicBezTo>
                <a:cubicBezTo>
                  <a:pt x="1303018" y="1713391"/>
                  <a:pt x="1380543" y="1730053"/>
                  <a:pt x="1242874" y="1695635"/>
                </a:cubicBezTo>
                <a:cubicBezTo>
                  <a:pt x="1233996" y="1689717"/>
                  <a:pt x="1226461" y="1680946"/>
                  <a:pt x="1216241" y="1677880"/>
                </a:cubicBezTo>
                <a:cubicBezTo>
                  <a:pt x="1196198" y="1671867"/>
                  <a:pt x="1174737" y="1672442"/>
                  <a:pt x="1154097" y="1669002"/>
                </a:cubicBezTo>
                <a:cubicBezTo>
                  <a:pt x="1139213" y="1666521"/>
                  <a:pt x="1124347" y="1663785"/>
                  <a:pt x="1109709" y="1660125"/>
                </a:cubicBezTo>
                <a:cubicBezTo>
                  <a:pt x="1100630" y="1657855"/>
                  <a:pt x="1091446" y="1655432"/>
                  <a:pt x="1083076" y="1651247"/>
                </a:cubicBezTo>
                <a:cubicBezTo>
                  <a:pt x="1073533" y="1646475"/>
                  <a:pt x="1066565" y="1636866"/>
                  <a:pt x="1056443" y="1633492"/>
                </a:cubicBezTo>
                <a:cubicBezTo>
                  <a:pt x="1039366" y="1627800"/>
                  <a:pt x="1020828" y="1628144"/>
                  <a:pt x="1003177" y="1624614"/>
                </a:cubicBezTo>
                <a:cubicBezTo>
                  <a:pt x="991213" y="1622221"/>
                  <a:pt x="979398" y="1619088"/>
                  <a:pt x="967666" y="1615736"/>
                </a:cubicBezTo>
                <a:cubicBezTo>
                  <a:pt x="934249" y="1606189"/>
                  <a:pt x="903429" y="1589773"/>
                  <a:pt x="870012" y="1580226"/>
                </a:cubicBezTo>
                <a:cubicBezTo>
                  <a:pt x="856737" y="1576433"/>
                  <a:pt x="822059" y="1569566"/>
                  <a:pt x="807868" y="1562470"/>
                </a:cubicBezTo>
                <a:cubicBezTo>
                  <a:pt x="798325" y="1557698"/>
                  <a:pt x="790778" y="1549487"/>
                  <a:pt x="781235" y="1544715"/>
                </a:cubicBezTo>
                <a:cubicBezTo>
                  <a:pt x="766311" y="1537253"/>
                  <a:pt x="733321" y="1531229"/>
                  <a:pt x="719091" y="1526960"/>
                </a:cubicBezTo>
                <a:cubicBezTo>
                  <a:pt x="701164" y="1521582"/>
                  <a:pt x="681398" y="1519586"/>
                  <a:pt x="665825" y="1509204"/>
                </a:cubicBezTo>
                <a:cubicBezTo>
                  <a:pt x="626637" y="1483079"/>
                  <a:pt x="649654" y="1493542"/>
                  <a:pt x="594804" y="1482571"/>
                </a:cubicBezTo>
                <a:cubicBezTo>
                  <a:pt x="585926" y="1476653"/>
                  <a:pt x="576102" y="1471954"/>
                  <a:pt x="568171" y="1464816"/>
                </a:cubicBezTo>
                <a:cubicBezTo>
                  <a:pt x="546396" y="1445219"/>
                  <a:pt x="529463" y="1420249"/>
                  <a:pt x="506027" y="1402672"/>
                </a:cubicBezTo>
                <a:cubicBezTo>
                  <a:pt x="494190" y="1393794"/>
                  <a:pt x="481884" y="1385511"/>
                  <a:pt x="470517" y="1376039"/>
                </a:cubicBezTo>
                <a:cubicBezTo>
                  <a:pt x="438021" y="1348960"/>
                  <a:pt x="469782" y="1363958"/>
                  <a:pt x="426128" y="1349406"/>
                </a:cubicBezTo>
                <a:cubicBezTo>
                  <a:pt x="381553" y="1282543"/>
                  <a:pt x="441654" y="1359757"/>
                  <a:pt x="372862" y="1313896"/>
                </a:cubicBezTo>
                <a:cubicBezTo>
                  <a:pt x="363984" y="1307978"/>
                  <a:pt x="362133" y="1295293"/>
                  <a:pt x="355107" y="1287263"/>
                </a:cubicBezTo>
                <a:cubicBezTo>
                  <a:pt x="341328" y="1271515"/>
                  <a:pt x="323274" y="1259614"/>
                  <a:pt x="310719" y="1242874"/>
                </a:cubicBezTo>
                <a:cubicBezTo>
                  <a:pt x="301841" y="1231037"/>
                  <a:pt x="291272" y="1220298"/>
                  <a:pt x="284086" y="1207364"/>
                </a:cubicBezTo>
                <a:cubicBezTo>
                  <a:pt x="221408" y="1094544"/>
                  <a:pt x="316230" y="1233387"/>
                  <a:pt x="239697" y="1118587"/>
                </a:cubicBezTo>
                <a:cubicBezTo>
                  <a:pt x="231490" y="1106276"/>
                  <a:pt x="221549" y="1095198"/>
                  <a:pt x="213064" y="1083076"/>
                </a:cubicBezTo>
                <a:cubicBezTo>
                  <a:pt x="187343" y="1046331"/>
                  <a:pt x="176474" y="1031821"/>
                  <a:pt x="159798" y="994300"/>
                </a:cubicBezTo>
                <a:cubicBezTo>
                  <a:pt x="153326" y="979737"/>
                  <a:pt x="146729" y="965142"/>
                  <a:pt x="142043" y="949911"/>
                </a:cubicBezTo>
                <a:cubicBezTo>
                  <a:pt x="112583" y="854163"/>
                  <a:pt x="134049" y="909056"/>
                  <a:pt x="115410" y="834501"/>
                </a:cubicBezTo>
                <a:cubicBezTo>
                  <a:pt x="103958" y="788692"/>
                  <a:pt x="94525" y="762971"/>
                  <a:pt x="79899" y="719092"/>
                </a:cubicBezTo>
                <a:cubicBezTo>
                  <a:pt x="76940" y="710214"/>
                  <a:pt x="71022" y="701817"/>
                  <a:pt x="71022" y="692459"/>
                </a:cubicBezTo>
                <a:lnTo>
                  <a:pt x="71022" y="656948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7" name="Прямая со стрелкой 16"/>
          <p:cNvCxnSpPr>
            <a:endCxn id="15" idx="90"/>
          </p:cNvCxnSpPr>
          <p:nvPr/>
        </p:nvCxnSpPr>
        <p:spPr>
          <a:xfrm flipV="1">
            <a:off x="4261282" y="5095783"/>
            <a:ext cx="1811044" cy="5060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993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692458"/>
            <a:ext cx="10515600" cy="5484505"/>
          </a:xfrm>
        </p:spPr>
        <p:txBody>
          <a:bodyPr/>
          <a:lstStyle/>
          <a:p>
            <a:pPr marL="0" indent="457200"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spcBef>
                <a:spcPts val="0"/>
              </a:spcBef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Розглянуті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об'єктів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синтаксису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синтаксису):</a:t>
            </a:r>
          </a:p>
          <a:p>
            <a:pPr marL="0" indent="457200"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spcBef>
                <a:spcPts val="0"/>
              </a:spcBef>
              <a:buNone/>
            </a:pPr>
            <a:r>
              <a:rPr lang="de-DE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pd.Series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e-DE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uk-UA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spcBef>
                <a:spcPts val="0"/>
              </a:spcBef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необов'язковий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аргумент,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891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52761" y="452761"/>
            <a:ext cx="8833282" cy="5894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1800" dirty="0"/>
              <a:t>Аргумент </a:t>
            </a:r>
            <a:r>
              <a:rPr lang="de-DE" sz="1800" dirty="0" err="1"/>
              <a:t>data</a:t>
            </a:r>
            <a:r>
              <a:rPr lang="de-DE" sz="1800" dirty="0"/>
              <a:t> </a:t>
            </a:r>
            <a:r>
              <a:rPr lang="uk-UA" sz="1800" dirty="0"/>
              <a:t>може бути списком чи масивом </a:t>
            </a:r>
            <a:r>
              <a:rPr lang="de-DE" sz="1800" dirty="0" err="1"/>
              <a:t>NumPy</a:t>
            </a:r>
            <a:r>
              <a:rPr lang="de-DE" sz="1800" dirty="0"/>
              <a:t>. </a:t>
            </a:r>
            <a:r>
              <a:rPr lang="uk-UA" sz="1800" dirty="0"/>
              <a:t>У цьому випадку </a:t>
            </a:r>
            <a:r>
              <a:rPr lang="de-DE" sz="1800" dirty="0" err="1"/>
              <a:t>index</a:t>
            </a:r>
            <a:r>
              <a:rPr lang="de-DE" sz="1800" dirty="0"/>
              <a:t> </a:t>
            </a:r>
            <a:r>
              <a:rPr lang="uk-UA" sz="1800" dirty="0"/>
              <a:t>за замовчуванням буде цілою послідовністю:</a:t>
            </a:r>
          </a:p>
          <a:p>
            <a:pPr marL="0" indent="0" fontAlgn="base">
              <a:buNone/>
            </a:pPr>
            <a:r>
              <a:rPr lang="de-DE" sz="2000" b="1" dirty="0" err="1"/>
              <a:t>data</a:t>
            </a:r>
            <a:r>
              <a:rPr lang="de-DE" sz="2000" b="1" dirty="0"/>
              <a:t> = </a:t>
            </a:r>
            <a:r>
              <a:rPr lang="de-DE" sz="2000" b="1" dirty="0" err="1"/>
              <a:t>pd.Series</a:t>
            </a:r>
            <a:r>
              <a:rPr lang="de-DE" sz="2000" b="1" dirty="0"/>
              <a:t>([2, 4, 6])</a:t>
            </a:r>
          </a:p>
          <a:p>
            <a:pPr marL="0" indent="0" fontAlgn="base">
              <a:buNone/>
            </a:pPr>
            <a:r>
              <a:rPr lang="de-DE" sz="1800" dirty="0" err="1"/>
              <a:t>print</a:t>
            </a:r>
            <a:r>
              <a:rPr lang="de-DE" sz="1800" dirty="0"/>
              <a:t>(</a:t>
            </a:r>
            <a:r>
              <a:rPr lang="de-DE" sz="1800" dirty="0" err="1"/>
              <a:t>data</a:t>
            </a:r>
            <a:r>
              <a:rPr lang="de-DE" sz="1800" dirty="0"/>
              <a:t>)</a:t>
            </a:r>
            <a:endParaRPr lang="uk-UA" sz="1800" dirty="0"/>
          </a:p>
          <a:p>
            <a:pPr marL="0" indent="0" fontAlgn="base">
              <a:buNone/>
            </a:pPr>
            <a:r>
              <a:rPr lang="ru-RU" sz="1800" dirty="0"/>
              <a:t>Аргумент </a:t>
            </a:r>
            <a:r>
              <a:rPr lang="ru-RU" sz="1800" dirty="0" err="1"/>
              <a:t>data</a:t>
            </a:r>
            <a:r>
              <a:rPr lang="ru-RU" sz="1800" dirty="0"/>
              <a:t> </a:t>
            </a:r>
            <a:r>
              <a:rPr lang="ru-RU" sz="1800" dirty="0" err="1"/>
              <a:t>може</a:t>
            </a:r>
            <a:r>
              <a:rPr lang="ru-RU" sz="1800" dirty="0"/>
              <a:t> бути </a:t>
            </a:r>
            <a:r>
              <a:rPr lang="ru-RU" sz="1800" dirty="0" err="1"/>
              <a:t>скалярним</a:t>
            </a:r>
            <a:r>
              <a:rPr lang="ru-RU" sz="1800" dirty="0"/>
              <a:t> </a:t>
            </a:r>
            <a:r>
              <a:rPr lang="ru-RU" sz="1800" dirty="0" err="1"/>
              <a:t>значенням</a:t>
            </a:r>
            <a:r>
              <a:rPr lang="ru-RU" sz="1800" dirty="0"/>
              <a:t>, яке буде повторено </a:t>
            </a:r>
            <a:r>
              <a:rPr lang="ru-RU" sz="1800" dirty="0" err="1"/>
              <a:t>потрібну</a:t>
            </a:r>
            <a:r>
              <a:rPr lang="ru-RU" sz="1800" dirty="0"/>
              <a:t> </a:t>
            </a:r>
            <a:r>
              <a:rPr lang="ru-RU" sz="1800" dirty="0" err="1"/>
              <a:t>кількість</a:t>
            </a:r>
            <a:r>
              <a:rPr lang="ru-RU" sz="1800" dirty="0"/>
              <a:t> </a:t>
            </a:r>
            <a:r>
              <a:rPr lang="ru-RU" sz="1800" dirty="0" err="1"/>
              <a:t>разів</a:t>
            </a:r>
            <a:r>
              <a:rPr lang="ru-RU" sz="1800" dirty="0"/>
              <a:t> для </a:t>
            </a:r>
            <a:r>
              <a:rPr lang="ru-RU" sz="1800" dirty="0" err="1"/>
              <a:t>заповнення</a:t>
            </a:r>
            <a:r>
              <a:rPr lang="ru-RU" sz="1800" dirty="0"/>
              <a:t> </a:t>
            </a:r>
            <a:r>
              <a:rPr lang="ru-RU" sz="1800" dirty="0" err="1"/>
              <a:t>заданого</a:t>
            </a:r>
            <a:r>
              <a:rPr lang="ru-RU" sz="1800" dirty="0"/>
              <a:t> </a:t>
            </a:r>
            <a:r>
              <a:rPr lang="ru-RU" sz="1800" dirty="0" err="1"/>
              <a:t>індексу</a:t>
            </a:r>
            <a:r>
              <a:rPr lang="ru-RU" sz="1800" dirty="0"/>
              <a:t>:</a:t>
            </a:r>
          </a:p>
          <a:p>
            <a:pPr marL="0" indent="0" fontAlgn="base">
              <a:buNone/>
            </a:pPr>
            <a:r>
              <a:rPr lang="de-DE" sz="2000" b="1" dirty="0" err="1"/>
              <a:t>data</a:t>
            </a:r>
            <a:r>
              <a:rPr lang="de-DE" sz="2000" b="1" dirty="0"/>
              <a:t> = </a:t>
            </a:r>
            <a:r>
              <a:rPr lang="de-DE" sz="2000" b="1" dirty="0" err="1"/>
              <a:t>pd.Series</a:t>
            </a:r>
            <a:r>
              <a:rPr lang="de-DE" sz="2000" b="1" dirty="0"/>
              <a:t>(5, </a:t>
            </a:r>
            <a:r>
              <a:rPr lang="de-DE" sz="2000" b="1" dirty="0" err="1"/>
              <a:t>index</a:t>
            </a:r>
            <a:r>
              <a:rPr lang="de-DE" sz="2000" b="1" dirty="0"/>
              <a:t>=[100, 200, 300])</a:t>
            </a:r>
          </a:p>
          <a:p>
            <a:pPr marL="0" indent="0" fontAlgn="base">
              <a:buNone/>
            </a:pPr>
            <a:r>
              <a:rPr lang="de-DE" sz="1800" dirty="0" err="1"/>
              <a:t>print</a:t>
            </a:r>
            <a:r>
              <a:rPr lang="de-DE" sz="1800" dirty="0"/>
              <a:t>(</a:t>
            </a:r>
            <a:r>
              <a:rPr lang="de-DE" sz="1800" dirty="0" err="1"/>
              <a:t>data</a:t>
            </a:r>
            <a:r>
              <a:rPr lang="de-DE" sz="1800" dirty="0"/>
              <a:t>)</a:t>
            </a:r>
          </a:p>
          <a:p>
            <a:pPr marL="0" indent="0">
              <a:buNone/>
            </a:pPr>
            <a:r>
              <a:rPr lang="ru-RU" sz="1800" dirty="0"/>
              <a:t>Аргумент </a:t>
            </a:r>
            <a:r>
              <a:rPr lang="ru-RU" sz="1800" dirty="0" err="1"/>
              <a:t>data</a:t>
            </a:r>
            <a:r>
              <a:rPr lang="ru-RU" sz="1800" dirty="0"/>
              <a:t> </a:t>
            </a:r>
            <a:r>
              <a:rPr lang="ru-RU" sz="1800" dirty="0" err="1"/>
              <a:t>може</a:t>
            </a:r>
            <a:r>
              <a:rPr lang="ru-RU" sz="1800" dirty="0"/>
              <a:t> бути словником, в </a:t>
            </a:r>
            <a:r>
              <a:rPr lang="ru-RU" sz="1800" dirty="0" err="1"/>
              <a:t>якому</a:t>
            </a:r>
            <a:r>
              <a:rPr lang="ru-RU" sz="1800" dirty="0"/>
              <a:t> </a:t>
            </a:r>
            <a:r>
              <a:rPr lang="ru-RU" sz="1800" dirty="0" err="1"/>
              <a:t>стандартний</a:t>
            </a:r>
            <a:r>
              <a:rPr lang="ru-RU" sz="1800" dirty="0"/>
              <a:t> </a:t>
            </a:r>
            <a:r>
              <a:rPr lang="ru-RU" sz="1800" dirty="0" err="1"/>
              <a:t>index</a:t>
            </a:r>
            <a:r>
              <a:rPr lang="ru-RU" sz="1800" dirty="0"/>
              <a:t> є </a:t>
            </a:r>
            <a:r>
              <a:rPr lang="ru-RU" sz="1800" dirty="0" err="1"/>
              <a:t>відсортованими</a:t>
            </a:r>
            <a:r>
              <a:rPr lang="ru-RU" sz="1800" dirty="0"/>
              <a:t> ключами </a:t>
            </a:r>
            <a:r>
              <a:rPr lang="ru-RU" sz="1800" dirty="0" err="1"/>
              <a:t>цього</a:t>
            </a:r>
            <a:r>
              <a:rPr lang="ru-RU" sz="1800" dirty="0"/>
              <a:t> словника:</a:t>
            </a:r>
          </a:p>
          <a:p>
            <a:pPr marL="0" indent="0" fontAlgn="base">
              <a:buNone/>
            </a:pPr>
            <a:r>
              <a:rPr lang="nn-NO" sz="2000" b="1" dirty="0"/>
              <a:t>data = pd.Series({2:'a', 1:'b', 3:'c'})</a:t>
            </a:r>
          </a:p>
          <a:p>
            <a:pPr marL="0" indent="0" fontAlgn="base">
              <a:buNone/>
            </a:pPr>
            <a:r>
              <a:rPr lang="nn-NO" sz="1800" dirty="0"/>
              <a:t>print(data)</a:t>
            </a:r>
            <a:endParaRPr lang="uk-UA" sz="1800" dirty="0"/>
          </a:p>
          <a:p>
            <a:pPr marL="0" indent="0" fontAlgn="base">
              <a:buNone/>
            </a:pPr>
            <a:r>
              <a:rPr lang="ru-RU" sz="1800" dirty="0"/>
              <a:t>У кожному </a:t>
            </a:r>
            <a:r>
              <a:rPr lang="ru-RU" sz="1800" dirty="0" err="1"/>
              <a:t>випадку</a:t>
            </a:r>
            <a:r>
              <a:rPr lang="ru-RU" sz="1800" dirty="0"/>
              <a:t> </a:t>
            </a:r>
            <a:r>
              <a:rPr lang="ru-RU" sz="1800" dirty="0" err="1"/>
              <a:t>індекс</a:t>
            </a:r>
            <a:r>
              <a:rPr lang="ru-RU" sz="1800" dirty="0"/>
              <a:t> </a:t>
            </a:r>
            <a:r>
              <a:rPr lang="ru-RU" sz="1800" dirty="0" err="1"/>
              <a:t>можна</a:t>
            </a:r>
            <a:r>
              <a:rPr lang="ru-RU" sz="1800" dirty="0"/>
              <a:t> </a:t>
            </a:r>
            <a:r>
              <a:rPr lang="ru-RU" sz="1800" dirty="0" err="1"/>
              <a:t>вказати</a:t>
            </a:r>
            <a:r>
              <a:rPr lang="ru-RU" sz="1800" dirty="0"/>
              <a:t> </a:t>
            </a:r>
            <a:r>
              <a:rPr lang="ru-RU" sz="1800" dirty="0" err="1"/>
              <a:t>вручну</a:t>
            </a:r>
            <a:r>
              <a:rPr lang="ru-RU" sz="1800" dirty="0"/>
              <a:t>, </a:t>
            </a:r>
            <a:r>
              <a:rPr lang="ru-RU" sz="1800" dirty="0" err="1"/>
              <a:t>якщо</a:t>
            </a:r>
            <a:r>
              <a:rPr lang="ru-RU" sz="1800" dirty="0"/>
              <a:t> </a:t>
            </a:r>
            <a:r>
              <a:rPr lang="ru-RU" sz="1800" dirty="0" err="1"/>
              <a:t>необхідно</a:t>
            </a:r>
            <a:r>
              <a:rPr lang="ru-RU" sz="1800" dirty="0"/>
              <a:t> </a:t>
            </a:r>
            <a:r>
              <a:rPr lang="ru-RU" sz="1800" dirty="0" err="1"/>
              <a:t>отримати</a:t>
            </a:r>
            <a:r>
              <a:rPr lang="ru-RU" sz="1800" dirty="0"/>
              <a:t> </a:t>
            </a:r>
            <a:r>
              <a:rPr lang="ru-RU" sz="1800" dirty="0" err="1"/>
              <a:t>інший</a:t>
            </a:r>
            <a:r>
              <a:rPr lang="ru-RU" sz="1800" dirty="0"/>
              <a:t> результат:</a:t>
            </a:r>
            <a:endParaRPr lang="nn-NO" sz="1800" dirty="0"/>
          </a:p>
          <a:p>
            <a:pPr marL="0" indent="0" fontAlgn="base">
              <a:buNone/>
            </a:pPr>
            <a:r>
              <a:rPr lang="de-DE" sz="2000" b="1" dirty="0" err="1"/>
              <a:t>data</a:t>
            </a:r>
            <a:r>
              <a:rPr lang="de-DE" sz="2000" b="1" dirty="0"/>
              <a:t> = </a:t>
            </a:r>
            <a:r>
              <a:rPr lang="de-DE" sz="2000" b="1" dirty="0" err="1"/>
              <a:t>pd.Series</a:t>
            </a:r>
            <a:r>
              <a:rPr lang="de-DE" sz="2000" b="1" dirty="0"/>
              <a:t>({2:'a', 1:'b', 3:'c'}, </a:t>
            </a:r>
            <a:r>
              <a:rPr lang="de-DE" sz="2000" b="1" dirty="0" err="1"/>
              <a:t>index</a:t>
            </a:r>
            <a:r>
              <a:rPr lang="de-DE" sz="2000" b="1" dirty="0"/>
              <a:t>=[3, 2])</a:t>
            </a:r>
          </a:p>
          <a:p>
            <a:pPr marL="0" indent="0" fontAlgn="base">
              <a:buNone/>
            </a:pPr>
            <a:r>
              <a:rPr lang="de-DE" sz="1800" dirty="0" err="1"/>
              <a:t>print</a:t>
            </a:r>
            <a:r>
              <a:rPr lang="de-DE" sz="1800" dirty="0"/>
              <a:t>(</a:t>
            </a:r>
            <a:r>
              <a:rPr lang="de-DE" sz="1800" dirty="0" err="1"/>
              <a:t>data</a:t>
            </a:r>
            <a:r>
              <a:rPr lang="de-DE" sz="1800" dirty="0"/>
              <a:t>)</a:t>
            </a:r>
            <a:endParaRPr lang="uk-UA" sz="1800" dirty="0"/>
          </a:p>
          <a:p>
            <a:pPr marL="0" indent="0" fontAlgn="base">
              <a:buNone/>
            </a:pPr>
            <a:endParaRPr lang="uk-UA" sz="1800" dirty="0"/>
          </a:p>
          <a:p>
            <a:pPr marL="0" indent="0" fontAlgn="base">
              <a:buNone/>
            </a:pPr>
            <a:r>
              <a:rPr lang="uk-UA" sz="1800" dirty="0">
                <a:solidFill>
                  <a:srgbClr val="FF0000"/>
                </a:solidFill>
              </a:rPr>
              <a:t>!!!!!!   </a:t>
            </a:r>
            <a:r>
              <a:rPr lang="uk-UA" sz="1800" u="sng" dirty="0"/>
              <a:t>Зверніть увагу, що об'єкт </a:t>
            </a:r>
            <a:r>
              <a:rPr lang="de-DE" sz="1800" u="sng" dirty="0"/>
              <a:t>Series </a:t>
            </a:r>
            <a:r>
              <a:rPr lang="uk-UA" sz="1800" u="sng" dirty="0"/>
              <a:t>заповнюється тільки заданими ключами</a:t>
            </a:r>
            <a:r>
              <a:rPr lang="uk-UA" sz="1800" dirty="0"/>
              <a:t>. </a:t>
            </a:r>
            <a:r>
              <a:rPr lang="uk-UA" sz="1800" dirty="0">
                <a:solidFill>
                  <a:srgbClr val="FF0000"/>
                </a:solidFill>
              </a:rPr>
              <a:t>!!!!!</a:t>
            </a:r>
            <a:endParaRPr lang="de-DE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uk-UA" sz="16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957878" y="434911"/>
            <a:ext cx="1281252" cy="104101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7158" y="1843403"/>
            <a:ext cx="1485439" cy="96625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82166" y="3231103"/>
            <a:ext cx="1307884" cy="96294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62628" y="4298076"/>
            <a:ext cx="1599969" cy="92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689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64833" y="843379"/>
            <a:ext cx="10515600" cy="5360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i="1" dirty="0"/>
              <a:t>Створення </a:t>
            </a:r>
            <a:r>
              <a:rPr lang="de-DE" i="1" dirty="0"/>
              <a:t>Series </a:t>
            </a:r>
            <a:r>
              <a:rPr lang="uk-UA" i="1" dirty="0"/>
              <a:t>з </a:t>
            </a:r>
            <a:r>
              <a:rPr lang="de-DE" i="1" dirty="0" err="1"/>
              <a:t>ndarray</a:t>
            </a:r>
            <a:r>
              <a:rPr lang="de-DE" i="1" dirty="0"/>
              <a:t> </a:t>
            </a:r>
            <a:r>
              <a:rPr lang="uk-UA" i="1" dirty="0"/>
              <a:t>масиву з </a:t>
            </a:r>
            <a:r>
              <a:rPr lang="de-DE" i="1" dirty="0" err="1"/>
              <a:t>numpy</a:t>
            </a:r>
            <a:endParaRPr lang="uk-UA" i="1" dirty="0"/>
          </a:p>
          <a:p>
            <a:pPr marL="0" indent="0">
              <a:buNone/>
            </a:pPr>
            <a:r>
              <a:rPr lang="uk-UA" dirty="0" err="1"/>
              <a:t>ndarr</a:t>
            </a:r>
            <a:r>
              <a:rPr lang="uk-UA" dirty="0"/>
              <a:t> = </a:t>
            </a:r>
            <a:r>
              <a:rPr lang="uk-UA" dirty="0" err="1"/>
              <a:t>np.array</a:t>
            </a:r>
            <a:r>
              <a:rPr lang="uk-UA" dirty="0"/>
              <a:t>([1, 2, 3, 4, 5])</a:t>
            </a:r>
          </a:p>
          <a:p>
            <a:pPr marL="0" indent="0">
              <a:buNone/>
            </a:pPr>
            <a:r>
              <a:rPr lang="uk-UA" dirty="0"/>
              <a:t>s3 = </a:t>
            </a:r>
            <a:r>
              <a:rPr lang="uk-UA" dirty="0" err="1"/>
              <a:t>pd.Series</a:t>
            </a:r>
            <a:r>
              <a:rPr lang="uk-UA" dirty="0"/>
              <a:t>(</a:t>
            </a:r>
            <a:r>
              <a:rPr lang="uk-UA" dirty="0" err="1"/>
              <a:t>ndarr</a:t>
            </a:r>
            <a:r>
              <a:rPr lang="uk-UA" dirty="0"/>
              <a:t>, ['a', 'b', 'c', 'd', 'e'])</a:t>
            </a:r>
          </a:p>
          <a:p>
            <a:pPr marL="0" indent="0">
              <a:buNone/>
            </a:pPr>
            <a:r>
              <a:rPr lang="uk-UA" dirty="0" err="1"/>
              <a:t>print</a:t>
            </a:r>
            <a:r>
              <a:rPr lang="uk-UA" dirty="0"/>
              <a:t>(s3)</a:t>
            </a:r>
          </a:p>
          <a:p>
            <a:pPr marL="0" indent="0">
              <a:buNone/>
            </a:pPr>
            <a:r>
              <a:rPr lang="ru-RU" i="1" dirty="0" err="1"/>
              <a:t>Створення</a:t>
            </a:r>
            <a:r>
              <a:rPr lang="ru-RU" i="1" dirty="0"/>
              <a:t> </a:t>
            </a:r>
            <a:r>
              <a:rPr lang="ru-RU" i="1" dirty="0" err="1"/>
              <a:t>Series</a:t>
            </a:r>
            <a:r>
              <a:rPr lang="ru-RU" i="1" dirty="0"/>
              <a:t> </a:t>
            </a:r>
            <a:r>
              <a:rPr lang="ru-RU" i="1" dirty="0" err="1"/>
              <a:t>зі</a:t>
            </a:r>
            <a:r>
              <a:rPr lang="ru-RU" i="1" dirty="0"/>
              <a:t> словника (</a:t>
            </a:r>
            <a:r>
              <a:rPr lang="ru-RU" i="1" dirty="0" err="1"/>
              <a:t>dict</a:t>
            </a:r>
            <a:r>
              <a:rPr lang="ru-RU" i="1" dirty="0"/>
              <a:t>)</a:t>
            </a:r>
          </a:p>
          <a:p>
            <a:pPr marL="0" indent="0">
              <a:buNone/>
            </a:pPr>
            <a:r>
              <a:rPr lang="uk-UA" dirty="0"/>
              <a:t>d = {'a':1, 'b':2, 'c':3}</a:t>
            </a:r>
          </a:p>
          <a:p>
            <a:pPr marL="0" indent="0">
              <a:buNone/>
            </a:pPr>
            <a:r>
              <a:rPr lang="uk-UA" dirty="0"/>
              <a:t> s4 = </a:t>
            </a:r>
            <a:r>
              <a:rPr lang="uk-UA" dirty="0" err="1"/>
              <a:t>pd.Series</a:t>
            </a:r>
            <a:r>
              <a:rPr lang="uk-UA" dirty="0"/>
              <a:t>(d)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err="1"/>
              <a:t>print</a:t>
            </a:r>
            <a:r>
              <a:rPr lang="uk-UA" dirty="0"/>
              <a:t>(s4)</a:t>
            </a:r>
          </a:p>
          <a:p>
            <a:pPr marL="0" indent="0">
              <a:buNone/>
            </a:pPr>
            <a:r>
              <a:rPr lang="uk-UA" dirty="0">
                <a:solidFill>
                  <a:srgbClr val="FF0000"/>
                </a:solidFill>
              </a:rPr>
              <a:t>!!!!!!</a:t>
            </a:r>
            <a:r>
              <a:rPr lang="uk-UA" dirty="0"/>
              <a:t> Зі</a:t>
            </a:r>
            <a:r>
              <a:rPr lang="ru-RU" dirty="0"/>
              <a:t> структурами </a:t>
            </a:r>
            <a:r>
              <a:rPr lang="ru-RU" dirty="0" err="1"/>
              <a:t>Series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як з векторами: </a:t>
            </a:r>
            <a:r>
              <a:rPr lang="ru-RU" dirty="0" err="1"/>
              <a:t>складати</a:t>
            </a:r>
            <a:r>
              <a:rPr lang="ru-RU" dirty="0"/>
              <a:t>, </a:t>
            </a:r>
            <a:r>
              <a:rPr lang="ru-RU" dirty="0" err="1"/>
              <a:t>множити</a:t>
            </a:r>
            <a:r>
              <a:rPr lang="ru-RU" dirty="0"/>
              <a:t> вектор на число і т.п.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4513" y="1012054"/>
            <a:ext cx="950003" cy="144937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2743" y="3185719"/>
            <a:ext cx="725241" cy="142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709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584960"/>
            <a:ext cx="10515600" cy="4592003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сприймати як узагальнений масив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NumPy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об'єкт 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 –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 одновимірного масиву з гнучкими індексами, об'єкт </a:t>
            </a:r>
            <a:r>
              <a:rPr lang="de-DE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 двовимірного масиву з гнучкими індексами рядків та гнучкими іменами стовпців. Аналогічно тому, що двовимірний масив можна розглядати як упорядковану послідовність вирівняних стовпців, об'єкт </a:t>
            </a:r>
            <a:r>
              <a:rPr lang="de-DE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розглядати як впорядковану послідовність вирівняних об'єктів 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Series.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 «вирівняними» мається на увазі те, що вони використовують один і той самий індекс.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</a:t>
            </a:r>
            <a:r>
              <a:rPr lang="de-DE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Series </a:t>
            </a:r>
            <a:r>
              <a:rPr lang="uk-UA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одномірною структурою, яку собі можна представити як таблицю з одним рядком, то </a:t>
            </a:r>
            <a:r>
              <a:rPr lang="de-DE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r>
              <a:rPr lang="de-DE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вже двовимірна структура – повноцінна таблиця з безліччю рядків і стовпців.</a:t>
            </a:r>
          </a:p>
        </p:txBody>
      </p:sp>
    </p:spTree>
    <p:extLst>
      <p:ext uri="{BB962C8B-B14F-4D97-AF65-F5344CB8AC3E}">
        <p14:creationId xmlns:p14="http://schemas.microsoft.com/office/powerpoint/2010/main" val="2306303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0"/>
            <a:ext cx="121919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Конструктор класу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виглядає так: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pandas.DataFrame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=None, </a:t>
            </a:r>
            <a:r>
              <a:rPr lang="de-DE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=None, </a:t>
            </a:r>
            <a:r>
              <a:rPr lang="de-DE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columns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=None, </a:t>
            </a:r>
            <a:r>
              <a:rPr lang="de-DE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dtype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=None, </a:t>
            </a:r>
            <a:r>
              <a:rPr lang="de-DE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copy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e-DE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масив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ndarray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словник (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 інший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міток для записів (імена рядків таблиці);</a:t>
            </a:r>
          </a:p>
          <a:p>
            <a:pPr>
              <a:lnSpc>
                <a:spcPct val="150000"/>
              </a:lnSpc>
            </a:pP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columns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міток для полів (імена шпальт таблиці);</a:t>
            </a:r>
          </a:p>
          <a:p>
            <a:pPr>
              <a:lnSpc>
                <a:spcPct val="150000"/>
              </a:lnSpc>
            </a:pP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dtype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numpy.dtype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визначає тип даних;</a:t>
            </a:r>
          </a:p>
          <a:p>
            <a:pPr>
              <a:lnSpc>
                <a:spcPct val="150000"/>
              </a:lnSpc>
            </a:pP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copy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 копію масиву даних, якщо параметр дорівнює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інакше нічого не робить.</a:t>
            </a:r>
          </a:p>
          <a:p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Структуру </a:t>
            </a:r>
            <a:r>
              <a:rPr lang="de-DE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r>
              <a:rPr lang="de-DE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створити на базі:</a:t>
            </a:r>
          </a:p>
          <a:p>
            <a:endParaRPr lang="uk-UA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словника (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елементи якого мають виступати: одномірні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ndarray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списки, інші словники, структури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Series;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двовимірні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ndarray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Series;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структуровані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ndarray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інші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333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46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478" y="869796"/>
            <a:ext cx="11097322" cy="51287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двовимірного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масиву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numpy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pandas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nda1 =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np.array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([[1, 2, 3], [10, 20, 30]])</a:t>
            </a:r>
          </a:p>
          <a:p>
            <a:pPr marL="0" indent="0">
              <a:buNone/>
            </a:pP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pd.DataFrame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(nda1)</a:t>
            </a:r>
          </a:p>
          <a:p>
            <a:pPr marL="0" indent="0">
              <a:buNone/>
            </a:pP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0  1  2</a:t>
            </a:r>
          </a:p>
          <a:p>
            <a:pPr marL="0" indent="0">
              <a:buNone/>
            </a:pP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1  2  3</a:t>
            </a:r>
          </a:p>
          <a:p>
            <a:pPr marL="0" indent="0">
              <a:buNone/>
            </a:pP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10 20 30</a:t>
            </a:r>
          </a:p>
          <a:p>
            <a:pPr marL="0" indent="0">
              <a:buNone/>
            </a:pPr>
            <a:endParaRPr lang="uk-UA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345688" y="4505093"/>
            <a:ext cx="1550019" cy="22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02166" y="4638907"/>
            <a:ext cx="11151" cy="959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888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8060"/>
            <a:ext cx="12110224" cy="677994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словника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використовуватиметься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одномірний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словник, </a:t>
            </a:r>
            <a:r>
              <a:rPr lang="ru-RU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елементами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списки, </a:t>
            </a:r>
            <a:r>
              <a:rPr lang="ru-RU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31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= {"</a:t>
            </a:r>
            <a:r>
              <a:rPr lang="uk-UA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":</a:t>
            </a:r>
            <a:r>
              <a:rPr lang="uk-UA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pd.Series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([1, 2, 3], </a:t>
            </a:r>
            <a:r>
              <a:rPr lang="uk-UA" sz="3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uk-UA" sz="3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=['v1', 'v2', 'v3']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 "</a:t>
            </a:r>
            <a:r>
              <a:rPr lang="uk-UA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": </a:t>
            </a:r>
            <a:r>
              <a:rPr lang="uk-UA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pd.Series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([10, 12, 7], </a:t>
            </a:r>
            <a:r>
              <a:rPr lang="uk-UA" sz="3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uk-UA" sz="3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=['v1', 'v2', 'v3'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])}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uk-UA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df1 =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pd.DataFrame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(d)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(df1)</a:t>
            </a:r>
          </a:p>
          <a:p>
            <a:pPr marL="0" indent="0">
              <a:buNone/>
            </a:pP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endParaRPr lang="uk-UA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10     1</a:t>
            </a:r>
          </a:p>
          <a:p>
            <a:pPr marL="0" indent="0">
              <a:buNone/>
            </a:pP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v2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12     2</a:t>
            </a:r>
          </a:p>
          <a:p>
            <a:pPr marL="0" indent="0">
              <a:buNone/>
            </a:pP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v3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7     3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(df1.index)</a:t>
            </a:r>
          </a:p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</a:t>
            </a:r>
            <a:r>
              <a:rPr lang="uk-UA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'v1', 'v2', 'v3'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dtype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='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')</a:t>
            </a:r>
          </a:p>
          <a:p>
            <a:pPr marL="0" indent="0">
              <a:buNone/>
            </a:pP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(df1.columns)</a:t>
            </a:r>
          </a:p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</a:t>
            </a: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uk-UA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', '</a:t>
            </a:r>
            <a:r>
              <a:rPr lang="uk-UA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dtype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='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')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49277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412594"/>
            <a:ext cx="10515600" cy="62446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аналогічного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словника, на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елементах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ndarray</a:t>
            </a:r>
            <a:r>
              <a:rPr lang="ru-RU" i="1" dirty="0"/>
              <a:t>.</a:t>
            </a:r>
          </a:p>
          <a:p>
            <a:pPr marL="0" indent="0">
              <a:buNone/>
            </a:pP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d2 = {"</a:t>
            </a:r>
            <a:r>
              <a:rPr lang="uk-UA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":</a:t>
            </a:r>
            <a:r>
              <a:rPr lang="uk-UA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np.array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([1, 2, 3]),"</a:t>
            </a:r>
            <a:r>
              <a:rPr lang="uk-UA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": </a:t>
            </a:r>
            <a:r>
              <a:rPr lang="uk-UA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np.array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([10, 12, 7])}</a:t>
            </a:r>
          </a:p>
          <a:p>
            <a:pPr marL="0" indent="0">
              <a:buNone/>
            </a:pP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df2 = </a:t>
            </a:r>
            <a:r>
              <a:rPr lang="uk-UA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pd.DataFrame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(d2, </a:t>
            </a:r>
            <a:r>
              <a:rPr lang="uk-UA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=[</a:t>
            </a:r>
            <a:r>
              <a:rPr lang="uk-UA" sz="3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'v1', 'v2', 'v3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'])</a:t>
            </a:r>
          </a:p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(df2)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endParaRPr lang="uk-UA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10     1</a:t>
            </a:r>
          </a:p>
          <a:p>
            <a:pPr marL="0" indent="0">
              <a:buNone/>
            </a:pP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v2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12     2</a:t>
            </a:r>
          </a:p>
          <a:p>
            <a:pPr marL="0" indent="0">
              <a:buNone/>
            </a:pP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v3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7     3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(df2.index)</a:t>
            </a:r>
          </a:p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</a:t>
            </a:r>
            <a:r>
              <a:rPr lang="uk-UA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'v1', 'v2', 'v3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'],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dtype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='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')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(df2.columns)</a:t>
            </a:r>
          </a:p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</a:t>
            </a: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uk-UA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', '</a:t>
            </a:r>
            <a:r>
              <a:rPr lang="uk-UA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'],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dtype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='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')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53344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6611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словника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245327" y="992459"/>
            <a:ext cx="5774473" cy="5620214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= {"</a:t>
            </a:r>
            <a:r>
              <a:rPr lang="uk-UA" sz="3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":</a:t>
            </a:r>
            <a:r>
              <a:rPr lang="uk-UA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pd.Series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([1, 2, 3], </a:t>
            </a:r>
            <a:r>
              <a:rPr lang="uk-UA" sz="3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uk-UA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=['v1', 'v2', 'v3']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 "</a:t>
            </a:r>
            <a:r>
              <a:rPr lang="uk-UA" sz="3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": </a:t>
            </a:r>
            <a:r>
              <a:rPr lang="uk-UA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pd.Series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([10, 12, 7], </a:t>
            </a:r>
            <a:r>
              <a:rPr lang="uk-UA" sz="3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uk-UA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=['v1', 'v2', 'v3'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])}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df1 = </a:t>
            </a:r>
            <a:r>
              <a:rPr lang="uk-UA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pd.DataFrame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(d)</a:t>
            </a:r>
          </a:p>
          <a:p>
            <a:pPr marL="0" indent="0"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uk-UA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(df1)</a:t>
            </a:r>
          </a:p>
          <a:p>
            <a:pPr marL="0" indent="0">
              <a:buNone/>
            </a:pPr>
            <a:r>
              <a:rPr lang="uk-UA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3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endParaRPr lang="uk-UA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v1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10     1</a:t>
            </a:r>
          </a:p>
          <a:p>
            <a:pPr marL="0" indent="0">
              <a:buNone/>
            </a:pPr>
            <a:r>
              <a:rPr lang="uk-UA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v2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12     2</a:t>
            </a:r>
          </a:p>
          <a:p>
            <a:pPr marL="0" indent="0">
              <a:buNone/>
            </a:pPr>
            <a:r>
              <a:rPr lang="uk-UA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v3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7     3</a:t>
            </a:r>
          </a:p>
          <a:p>
            <a:pPr marL="0" indent="0"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uk-UA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(df1.index)</a:t>
            </a:r>
          </a:p>
          <a:p>
            <a:pPr marL="0" indent="0">
              <a:buNone/>
            </a:pPr>
            <a:r>
              <a:rPr lang="uk-UA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</a:t>
            </a:r>
            <a:r>
              <a:rPr lang="uk-UA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'v1', 'v2', 'v3'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uk-UA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dtype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='</a:t>
            </a:r>
            <a:r>
              <a:rPr lang="uk-UA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')</a:t>
            </a:r>
          </a:p>
          <a:p>
            <a:pPr marL="0" indent="0">
              <a:buNone/>
            </a:pPr>
            <a:r>
              <a:rPr lang="uk-UA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(df1.columns)</a:t>
            </a:r>
          </a:p>
          <a:p>
            <a:pPr marL="0" indent="0">
              <a:buNone/>
            </a:pPr>
            <a:r>
              <a:rPr lang="uk-UA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</a:t>
            </a:r>
            <a:r>
              <a:rPr lang="uk-UA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uk-UA" sz="3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', '</a:t>
            </a:r>
            <a:r>
              <a:rPr lang="uk-UA" sz="3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uk-UA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uk-UA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dtype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='</a:t>
            </a:r>
            <a:r>
              <a:rPr lang="uk-UA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')</a:t>
            </a:r>
          </a:p>
          <a:p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019800" y="992459"/>
            <a:ext cx="6090424" cy="5095295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d2 = {"</a:t>
            </a:r>
            <a:r>
              <a:rPr lang="uk-UA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":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np.array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([1, 2, 3]),"</a:t>
            </a:r>
            <a:r>
              <a:rPr lang="uk-UA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":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np.array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([10, 12, 7])}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df2 =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pd.DataFrame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(d2,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=[</a:t>
            </a:r>
            <a:r>
              <a:rPr lang="uk-UA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'v1', 'v2', 'v3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'])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(df2)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endParaRPr lang="uk-UA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uk-UA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v1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10     1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v2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12     2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v3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7     3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(df2.index)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</a:t>
            </a:r>
            <a:r>
              <a:rPr lang="uk-UA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'v1', 'v2', 'v3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'],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dtype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='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(df2.columns)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</a:t>
            </a:r>
            <a:r>
              <a:rPr lang="uk-UA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uk-UA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', '</a:t>
            </a:r>
            <a:r>
              <a:rPr lang="uk-UA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'],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dtype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='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063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605"/>
          </a:xfrm>
        </p:spPr>
        <p:txBody>
          <a:bodyPr>
            <a:normAutofit/>
          </a:bodyPr>
          <a:lstStyle/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Бібліотека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de-DE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andas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Основні концепції.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11549"/>
            <a:ext cx="10515600" cy="4765413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найпримітивнішому рівні об'єкти бібліотеки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Pandas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вважати розширеною версією структурованих масивів бібліотеки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NumPy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яких рядки та стовпці ідентифікуються мітками, а не простими числовими індексами. </a:t>
            </a: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Бібліотека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Pandas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надає безліч корисних утиліт, методів та функціональності на додаток до базових структур даних, тому весь наступний виклад потребує розуміння цих базових структур.</a:t>
            </a:r>
          </a:p>
        </p:txBody>
      </p:sp>
    </p:spTree>
    <p:extLst>
      <p:ext uri="{BB962C8B-B14F-4D97-AF65-F5344CB8AC3E}">
        <p14:creationId xmlns:p14="http://schemas.microsoft.com/office/powerpoint/2010/main" val="271079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2231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списку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словників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словника,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списки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масиви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зараз 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створимо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списку,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словники.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707566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d3 = [{"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": 3, "count":8}, 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{"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": 4, "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": 11}]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df3 =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pd.DataFrame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(d3)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(df3)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endParaRPr lang="uk-UA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8     3</a:t>
            </a:r>
          </a:p>
          <a:p>
            <a:pPr marL="0" indent="0">
              <a:buNone/>
            </a:pP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11     4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6746488" y="1825625"/>
            <a:ext cx="512956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(df3.info())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pandas.core.frame.DataFrame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'&gt;</a:t>
            </a:r>
          </a:p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RangeIndex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entries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0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columns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columns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non-null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int64</a:t>
            </a:r>
          </a:p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non-null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int64</a:t>
            </a:r>
          </a:p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dtypes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int64(2)</a:t>
            </a:r>
          </a:p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memory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usage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112.0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bytes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None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92161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6182"/>
          </a:xfrm>
        </p:spPr>
        <p:txBody>
          <a:bodyPr>
            <a:norm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з елементами </a:t>
            </a:r>
            <a:r>
              <a:rPr lang="de-DE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10529" y="981308"/>
            <a:ext cx="10970941" cy="5195655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Розглянемо методи роботи з елементами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найчастіше використовуються.</a:t>
            </a:r>
          </a:p>
          <a:p>
            <a:pPr marL="0" indent="0"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                                     Синтаксис              Результат, що повертається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 стовпця                        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 рядка за міткою 	       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df.loc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label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 рядка за індексом       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df.iloc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Слайс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рядками 	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[0:4]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 рядків, які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відповідають умові               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bool_vec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7598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8914"/>
          </a:xfrm>
        </p:spPr>
        <p:txBody>
          <a:bodyPr>
            <a:noAutofit/>
          </a:bodyPr>
          <a:lstStyle/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 використання операцій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838200" y="814040"/>
            <a:ext cx="5181600" cy="572880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numpy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b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pandas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</a:t>
            </a:r>
            <a:b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#створимо </a:t>
            </a:r>
            <a:r>
              <a:rPr lang="uk-UA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= {"</a:t>
            </a:r>
            <a:r>
              <a:rPr lang="uk-UA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": </a:t>
            </a:r>
            <a:r>
              <a:rPr lang="uk-UA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np.array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([1, 2, 3]), "</a:t>
            </a:r>
            <a:r>
              <a:rPr lang="uk-UA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": </a:t>
            </a:r>
            <a:r>
              <a:rPr lang="uk-UA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np.array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([10, 20, 30])}</a:t>
            </a:r>
            <a:b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uk-UA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pd.DataFrame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(d, </a:t>
            </a:r>
            <a:r>
              <a:rPr lang="uk-UA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=['a', 'b', 'c'])</a:t>
            </a:r>
            <a:b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#Операція: вибору колонки.</a:t>
            </a:r>
            <a:b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8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sz="8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8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uk-UA" sz="8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['</a:t>
            </a:r>
            <a:r>
              <a:rPr lang="uk-UA" sz="8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sz="8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'])</a:t>
            </a:r>
            <a:b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Операція: вибору рядку по мітці.</a:t>
            </a:r>
            <a:b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8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sz="8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8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df.loc</a:t>
            </a:r>
            <a:r>
              <a:rPr lang="uk-UA" sz="8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['a'])</a:t>
            </a:r>
            <a:br>
              <a:rPr lang="uk-UA" sz="8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Операція: вибору рядку по індексу.</a:t>
            </a:r>
            <a:b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8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sz="8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8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df.iloc</a:t>
            </a:r>
            <a:r>
              <a:rPr lang="uk-UA" sz="8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[1])</a:t>
            </a:r>
            <a:b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uk-UA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slice</a:t>
            </a: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рядкам.</a:t>
            </a:r>
            <a:b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8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sz="8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uk-UA" sz="8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uk-UA" sz="8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[0:2])</a:t>
            </a:r>
            <a:br>
              <a:rPr lang="uk-UA" sz="8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Операція: вибору рядків що задовольняють умові</a:t>
            </a:r>
          </a:p>
          <a:p>
            <a:pPr marL="0" indent="0">
              <a:buNone/>
            </a:pPr>
            <a:r>
              <a:rPr lang="uk-UA" sz="8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8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uk-UA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8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uk-UA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['</a:t>
            </a:r>
            <a:r>
              <a:rPr lang="uk-UA" sz="8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'] &gt;= 20])</a:t>
            </a:r>
          </a:p>
          <a:p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968970" y="923278"/>
            <a:ext cx="4384829" cy="525368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    1     10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     2     20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     3     30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 10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   20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   30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dtype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int32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uk-UA" sz="1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sz="1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a,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dtype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int32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uk-UA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uk-UA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20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b,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dtype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int32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1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uk-UA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1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endParaRPr lang="uk-UA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   1     10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     2     20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uk-UA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endParaRPr lang="uk-UA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     2     20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     3     30</a:t>
            </a:r>
          </a:p>
        </p:txBody>
      </p:sp>
    </p:spTree>
    <p:extLst>
      <p:ext uri="{BB962C8B-B14F-4D97-AF65-F5344CB8AC3E}">
        <p14:creationId xmlns:p14="http://schemas.microsoft.com/office/powerpoint/2010/main" val="1984374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368466" y="417513"/>
            <a:ext cx="3790025" cy="575945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Данилко  Бережний  Садовий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Східне         56       100       85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Іванівка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62        20      120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Лука           73        30       15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Східне      56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Іванівка</a:t>
            </a:r>
            <a:r>
              <a:rPr lang="uk-UA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62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Лука        73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Name: </a:t>
            </a:r>
            <a:r>
              <a:rPr lang="uk-UA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Данилко, </a:t>
            </a:r>
            <a:r>
              <a:rPr lang="de-DE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dtype</a:t>
            </a:r>
            <a:r>
              <a:rPr lang="de-DE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int32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Данилко      56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Бережний    100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Садовий      85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Name: </a:t>
            </a:r>
            <a:r>
              <a:rPr lang="uk-UA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Східне, </a:t>
            </a:r>
            <a:r>
              <a:rPr lang="de-DE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dtype</a:t>
            </a:r>
            <a:r>
              <a:rPr lang="de-DE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int32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Данилко      62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Бережний     20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Садовий     120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Name: </a:t>
            </a:r>
            <a:r>
              <a:rPr lang="uk-UA" sz="1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Іванівка</a:t>
            </a:r>
            <a:r>
              <a:rPr lang="uk-UA" sz="1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1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dtype</a:t>
            </a:r>
            <a:r>
              <a:rPr lang="de-DE" sz="1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int32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uk-UA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Данилко  Бережний  Садовий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Східне         56       100       85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Іванівка</a:t>
            </a:r>
            <a:r>
              <a:rPr lang="uk-UA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62        20      120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Данилко  Бережний  Садовий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Східне         56       100       85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Іванівка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62        20      120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Лука           73        30       15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sz="half" idx="1"/>
          </p:nvPr>
        </p:nvSpPr>
        <p:spPr>
          <a:xfrm>
            <a:off x="585927" y="417513"/>
            <a:ext cx="6098958" cy="6285128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numpy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b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pandas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</a:t>
            </a:r>
            <a:b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#створимо </a:t>
            </a:r>
            <a:r>
              <a:rPr lang="uk-UA" sz="3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r>
              <a:rPr lang="uk-UA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= {"Данилко": </a:t>
            </a:r>
            <a:r>
              <a:rPr lang="uk-UA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np.array</a:t>
            </a:r>
            <a:r>
              <a:rPr lang="uk-UA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([56, 62, 73]), "Бережний": </a:t>
            </a:r>
            <a:r>
              <a:rPr lang="uk-UA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np.array</a:t>
            </a:r>
            <a:r>
              <a:rPr lang="uk-UA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([100, 20, 30]), "Садовий": </a:t>
            </a:r>
            <a:r>
              <a:rPr lang="uk-UA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np.array</a:t>
            </a:r>
            <a:r>
              <a:rPr lang="uk-UA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([85, 120, 15]) }</a:t>
            </a:r>
            <a:br>
              <a:rPr lang="uk-UA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uk-UA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uk-UA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pd.DataFrame</a:t>
            </a:r>
            <a:r>
              <a:rPr lang="uk-UA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(d, </a:t>
            </a:r>
            <a:r>
              <a:rPr lang="uk-UA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uk-UA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=['Східне', '</a:t>
            </a:r>
            <a:r>
              <a:rPr lang="uk-UA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Іванівка</a:t>
            </a:r>
            <a:r>
              <a:rPr lang="uk-UA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 'Лука'])</a:t>
            </a:r>
            <a:br>
              <a:rPr lang="uk-UA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#</a:t>
            </a:r>
            <a:r>
              <a:rPr lang="uk-UA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Операція: вибору колонки</a:t>
            </a:r>
            <a:br>
              <a:rPr lang="uk-UA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['Данилко'])</a:t>
            </a:r>
            <a:b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uk-UA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Операція: вибору рядку по мітці.</a:t>
            </a:r>
            <a:br>
              <a:rPr lang="uk-UA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df.loc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['Східне'])</a:t>
            </a:r>
            <a:b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uk-UA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Операція: вибору рядку по індексу.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df.iloc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[1])</a:t>
            </a:r>
            <a:b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uk-UA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</a:t>
            </a:r>
            <a:r>
              <a:rPr lang="uk-UA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slice</a:t>
            </a:r>
            <a:r>
              <a:rPr lang="uk-UA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рядкам.</a:t>
            </a:r>
            <a:br>
              <a:rPr lang="uk-UA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[0:2])</a:t>
            </a:r>
            <a:b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uk-UA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Операція: вибору рядків що задовольняють умові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['Бережний'] &gt;= 20])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766208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08373" y="781236"/>
            <a:ext cx="5611427" cy="539572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pd.DataFrame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{'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country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': ['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Kazakhstan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  '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Moldova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 '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Belarus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 '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Ukraine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'],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population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': [17.04, 143.5, 9.5, 45.5], '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square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': [2724902, 171251, 207600, 603628] })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country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])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781236"/>
            <a:ext cx="5555202" cy="5395727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population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square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 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Kazakhstan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17.04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2724902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Moldova    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143.50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171251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Belarus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9.50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207600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 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Ukraine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45.50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603628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2477" y="4244913"/>
            <a:ext cx="1804873" cy="167649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596109" y="5921406"/>
            <a:ext cx="3080551" cy="46163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Name: </a:t>
            </a:r>
            <a:r>
              <a:rPr lang="de-DE" dirty="0" err="1"/>
              <a:t>country</a:t>
            </a:r>
            <a:r>
              <a:rPr lang="de-DE" dirty="0"/>
              <a:t>, </a:t>
            </a:r>
            <a:r>
              <a:rPr lang="de-DE" dirty="0" err="1"/>
              <a:t>dtype</a:t>
            </a:r>
            <a:r>
              <a:rPr lang="de-DE" dirty="0"/>
              <a:t>: </a:t>
            </a:r>
            <a:r>
              <a:rPr lang="de-DE" dirty="0" err="1"/>
              <a:t>object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25324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85926"/>
            <a:ext cx="10515600" cy="5591037"/>
          </a:xfrm>
        </p:spPr>
        <p:txBody>
          <a:bodyPr>
            <a:normAutofit/>
          </a:bodyPr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Бібліотека 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pandas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надає дві структури для швидкої та зручної роботи з даними :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de-DE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de-DE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de-DE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маркована одновимірна структура даних, її можна як таблицю з одним рядком. З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працювати як зі звичайним масивом (звертатися за номером індексу), і як з асоційованим масивом, коли можна використовувати ключ доступу до елементів даних. 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DataFrame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двовимірна маркована структура.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Ідейно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дуже схожа на звичайну таблицю, що виражається у способі її створення та роботі з її елементами.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8548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397"/>
          </a:xfrm>
        </p:spPr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бібліотеки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Pandas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30820"/>
            <a:ext cx="10515600" cy="5125591"/>
          </a:xfrm>
        </p:spPr>
        <p:txBody>
          <a:bodyPr>
            <a:normAutofit lnSpcReduction="10000"/>
          </a:bodyPr>
          <a:lstStyle/>
          <a:p>
            <a:pPr marL="0" indent="45720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бібліотеки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Pandas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одномірний масив індексованих даних. Його можна створити зі списку або масиву таким чином:</a:t>
            </a:r>
          </a:p>
          <a:p>
            <a:pPr marL="0" indent="0" fontAlgn="base">
              <a:buNone/>
            </a:pPr>
            <a:r>
              <a:rPr lang="en-US" b="1" dirty="0"/>
              <a:t>import</a:t>
            </a:r>
            <a:r>
              <a:rPr lang="en-US" dirty="0"/>
              <a:t> </a:t>
            </a:r>
            <a:r>
              <a:rPr lang="en-US" dirty="0" err="1"/>
              <a:t>numpy</a:t>
            </a:r>
            <a:r>
              <a:rPr lang="en-US" dirty="0"/>
              <a:t> </a:t>
            </a:r>
            <a:r>
              <a:rPr lang="en-US" b="1" dirty="0"/>
              <a:t>as</a:t>
            </a:r>
            <a:r>
              <a:rPr lang="en-US" dirty="0"/>
              <a:t> np</a:t>
            </a:r>
          </a:p>
          <a:p>
            <a:pPr marL="0" indent="0" fontAlgn="base">
              <a:buNone/>
            </a:pPr>
            <a:r>
              <a:rPr lang="en-US" b="1" dirty="0"/>
              <a:t>import</a:t>
            </a:r>
            <a:r>
              <a:rPr lang="en-US" dirty="0"/>
              <a:t> pandas </a:t>
            </a:r>
            <a:r>
              <a:rPr lang="en-US" b="1" dirty="0"/>
              <a:t>as</a:t>
            </a:r>
            <a:r>
              <a:rPr lang="en-US" dirty="0"/>
              <a:t> </a:t>
            </a:r>
            <a:r>
              <a:rPr lang="en-US" dirty="0" err="1"/>
              <a:t>pd</a:t>
            </a:r>
            <a:endParaRPr lang="en-US" dirty="0"/>
          </a:p>
          <a:p>
            <a:pPr marL="0" indent="0" fontAlgn="base">
              <a:buNone/>
            </a:pPr>
            <a:r>
              <a:rPr lang="en-US" dirty="0"/>
              <a:t>data = </a:t>
            </a:r>
            <a:r>
              <a:rPr lang="en-US" dirty="0" err="1"/>
              <a:t>pd.</a:t>
            </a:r>
            <a:r>
              <a:rPr lang="en-US" b="1" dirty="0" err="1"/>
              <a:t>Series</a:t>
            </a:r>
            <a:r>
              <a:rPr lang="en-US" dirty="0"/>
              <a:t>([0.25, 0.5, 0.75, 1.0])</a:t>
            </a:r>
          </a:p>
          <a:p>
            <a:pPr marL="0" indent="0" fontAlgn="base">
              <a:buNone/>
            </a:pPr>
            <a:r>
              <a:rPr lang="en-US" dirty="0"/>
              <a:t>print(data)</a:t>
            </a:r>
          </a:p>
          <a:p>
            <a:pPr marL="0" indent="0">
              <a:buNone/>
            </a:pPr>
            <a:r>
              <a:rPr lang="uk-UA" dirty="0"/>
              <a:t>l</a:t>
            </a:r>
            <a:r>
              <a:rPr lang="en-US" dirty="0" err="1"/>
              <a:t>ist</a:t>
            </a:r>
            <a:r>
              <a:rPr lang="uk-UA" dirty="0"/>
              <a:t> = [1, 3, 5, </a:t>
            </a:r>
            <a:r>
              <a:rPr lang="uk-UA" dirty="0" err="1"/>
              <a:t>np.nan</a:t>
            </a:r>
            <a:r>
              <a:rPr lang="uk-UA" dirty="0"/>
              <a:t>, 6, 8]</a:t>
            </a:r>
          </a:p>
          <a:p>
            <a:pPr marL="0" indent="0">
              <a:buNone/>
            </a:pPr>
            <a:r>
              <a:rPr lang="uk-UA" dirty="0"/>
              <a:t>s = </a:t>
            </a:r>
            <a:r>
              <a:rPr lang="uk-UA" dirty="0" err="1"/>
              <a:t>pd.Series</a:t>
            </a:r>
            <a:r>
              <a:rPr lang="uk-UA" dirty="0"/>
              <a:t>(l</a:t>
            </a:r>
            <a:r>
              <a:rPr lang="en-US" dirty="0" err="1"/>
              <a:t>ist</a:t>
            </a:r>
            <a:r>
              <a:rPr lang="uk-UA" dirty="0"/>
              <a:t>)</a:t>
            </a:r>
          </a:p>
          <a:p>
            <a:pPr marL="0" indent="0">
              <a:buNone/>
            </a:pPr>
            <a:r>
              <a:rPr lang="en-US" dirty="0"/>
              <a:t>print(s)</a:t>
            </a:r>
          </a:p>
          <a:p>
            <a:pPr marL="0" indent="0">
              <a:buNone/>
            </a:pPr>
            <a:r>
              <a:rPr lang="uk-UA" dirty="0">
                <a:solidFill>
                  <a:srgbClr val="FF0000"/>
                </a:solidFill>
              </a:rPr>
              <a:t>!!!!!!   </a:t>
            </a:r>
            <a:r>
              <a:rPr lang="uk-UA" dirty="0" err="1">
                <a:solidFill>
                  <a:srgbClr val="FF0000"/>
                </a:solidFill>
              </a:rPr>
              <a:t>np.nan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uk-UA" dirty="0">
                <a:solidFill>
                  <a:srgbClr val="FF0000"/>
                </a:solidFill>
              </a:rPr>
              <a:t>відсутні дані 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uk-UA" dirty="0"/>
          </a:p>
          <a:p>
            <a:pPr marL="0" indent="45720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1299" y="2667108"/>
            <a:ext cx="1362398" cy="115409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1995" y="4325136"/>
            <a:ext cx="89535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471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4501"/>
            <a:ext cx="10515600" cy="5342462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Об'єкт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служить адаптером як послідовності значень, і послідовності індексів, яких можна отримати доступ у вигляді атрибутів 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Атрибут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масивом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NumPy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pd.Series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([0.25, 0.5, 0.75, 1.0])</a:t>
            </a:r>
          </a:p>
          <a:p>
            <a:pPr marL="0" indent="0" fontAlgn="base">
              <a:buNone/>
            </a:pP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data.values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uk-UA" dirty="0"/>
          </a:p>
          <a:p>
            <a:pPr marL="0" indent="0" fontAlgn="base">
              <a:buNone/>
            </a:pP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pd.Series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([0.25, 0.5, 0.75, 1.0])</a:t>
            </a:r>
          </a:p>
          <a:p>
            <a:pPr marL="0" indent="0" fontAlgn="base">
              <a:buNone/>
            </a:pP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data.index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fontAlgn="base">
              <a:buNone/>
            </a:pPr>
            <a:endParaRPr lang="de-DE" dirty="0"/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6058" y="2681056"/>
            <a:ext cx="3276591" cy="45863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2324" y="4110361"/>
            <a:ext cx="3754561" cy="447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82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3710" y="609384"/>
            <a:ext cx="10515600" cy="6013357"/>
          </a:xfrm>
        </p:spPr>
        <p:txBody>
          <a:bodyPr/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масивам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NumPy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звертатися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індексом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нотації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Python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fontAlgn="base">
              <a:buNone/>
            </a:pPr>
            <a:r>
              <a:rPr lang="nn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= pd.Series([0.25, 0.5, 0.75, 1.0])</a:t>
            </a:r>
          </a:p>
          <a:p>
            <a:pPr marL="0" indent="0" fontAlgn="base">
              <a:buNone/>
            </a:pPr>
            <a:r>
              <a:rPr lang="nn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print('data[1]:')</a:t>
            </a:r>
          </a:p>
          <a:p>
            <a:pPr marL="0" indent="0" fontAlgn="base">
              <a:buNone/>
            </a:pPr>
            <a:r>
              <a:rPr lang="nn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print(data[1])</a:t>
            </a:r>
          </a:p>
          <a:p>
            <a:pPr marL="0" indent="0" fontAlgn="base">
              <a:buNone/>
            </a:pPr>
            <a:r>
              <a:rPr lang="nn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print('data[1:3]:')</a:t>
            </a:r>
          </a:p>
          <a:p>
            <a:pPr marL="0" indent="0" fontAlgn="base">
              <a:buNone/>
            </a:pPr>
            <a:r>
              <a:rPr lang="nn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print(data[1:3])</a:t>
            </a:r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b="3961"/>
          <a:stretch/>
        </p:blipFill>
        <p:spPr>
          <a:xfrm>
            <a:off x="7898352" y="2228296"/>
            <a:ext cx="2577298" cy="172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556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4281"/>
          </a:xfrm>
        </p:spPr>
        <p:txBody>
          <a:bodyPr>
            <a:norm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r>
              <a:rPr lang="de-D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узагальнений масив </a:t>
            </a:r>
            <a:r>
              <a:rPr lang="de-DE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NumPy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9406"/>
            <a:ext cx="10515600" cy="4827557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Може здатися, що об'єкт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одновимірний масив бібліотеки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NumPy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взаємозамінні.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 відмінність між ними –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індекс.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Індекс масиву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NumPy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 для доступу до значень, є цілим і описується неявно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Індекс об'єкта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бібліотеки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Pandas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описується явно і зв'язується зі значеннями.</a:t>
            </a:r>
          </a:p>
        </p:txBody>
      </p:sp>
    </p:spTree>
    <p:extLst>
      <p:ext uri="{BB962C8B-B14F-4D97-AF65-F5344CB8AC3E}">
        <p14:creationId xmlns:p14="http://schemas.microsoft.com/office/powerpoint/2010/main" val="276238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4905"/>
            <a:ext cx="10515600" cy="5662058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Явний опис індексу розширює можливості об'єкта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Такий індекс не повинен бути цілим числом, а може складатися зі значень будь-якого типу. Наприклад, при бажанні ми можемо використовувати як індекс рядкові значення.</a:t>
            </a:r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pd.Series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([0.25, 0.5, 0.75, 1.0],</a:t>
            </a: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index=['a', 'b', 'c', 'd'])</a:t>
            </a: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print(data)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pd.Series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([0.25, 0.5, 0.75, 1.0],</a:t>
            </a: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index=['a', 'b', 'c', 'd'])</a:t>
            </a:r>
          </a:p>
          <a:p>
            <a:pPr marL="0" indent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print(data['b'])</a:t>
            </a:r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7861" y="2673195"/>
            <a:ext cx="1926454" cy="127736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3781" y="4429957"/>
            <a:ext cx="1117569" cy="44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286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947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 </a:t>
            </a:r>
            <a:r>
              <a:rPr lang="de-D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спеціалізований словник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2660" y="1118586"/>
            <a:ext cx="11301274" cy="4996233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бібліотеки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Pandas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розглядати як спеціалізований різновид словника мови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Python.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Словник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структура, що задає відповідність довільних ключів набору довільних значень, а об'єкт </a:t>
            </a:r>
            <a:r>
              <a:rPr lang="de-D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 - 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задає відповідність типізованих ключів набору типових значень. 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Типізація важлива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так само, як відповідний тип спеціалізований код для масиву бібліотеки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NumPy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виконанні певних операцій робить його ефективнішим, ніж стандартний список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 про тип в об'єкті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бібліотеки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Pandas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 його набагато ефективнішим для певних операцій, ніж словники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зробити аналогію «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 </a:t>
            </a:r>
            <a:r>
              <a:rPr lang="de-DE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 —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словник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ще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наочнішим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сконструювавши об'єкт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 зі словника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Python.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умовчанням при цьому буде створено об'єкт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отриманим із відсортованих ключів індексом. Отже, для нього можливий звичайний доступ до елементів, такий, як у словника. 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 </a:t>
            </a:r>
            <a:r>
              <a:rPr lang="de-DE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підтримує операції "зрізи".</a:t>
            </a:r>
          </a:p>
        </p:txBody>
      </p:sp>
    </p:spTree>
    <p:extLst>
      <p:ext uri="{BB962C8B-B14F-4D97-AF65-F5344CB8AC3E}">
        <p14:creationId xmlns:p14="http://schemas.microsoft.com/office/powerpoint/2010/main" val="2828348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2632</Words>
  <Application>Microsoft Office PowerPoint</Application>
  <PresentationFormat>Широкий екран</PresentationFormat>
  <Paragraphs>293</Paragraphs>
  <Slides>24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Wingdings</vt:lpstr>
      <vt:lpstr>Тема Office</vt:lpstr>
      <vt:lpstr> Бібліотека PANDAS </vt:lpstr>
      <vt:lpstr>Бібліотека Pandas. Основні концепції.</vt:lpstr>
      <vt:lpstr>Презентація PowerPoint</vt:lpstr>
      <vt:lpstr>Об'єкт Series бібліотеки Pandas</vt:lpstr>
      <vt:lpstr>Презентація PowerPoint</vt:lpstr>
      <vt:lpstr>Презентація PowerPoint</vt:lpstr>
      <vt:lpstr>Об'єкт Series як узагальнений масив NumPy</vt:lpstr>
      <vt:lpstr>Презентація PowerPoint</vt:lpstr>
      <vt:lpstr>Об'єкт Series як спеціалізований словник</vt:lpstr>
      <vt:lpstr>Презентація PowerPoint</vt:lpstr>
      <vt:lpstr>Презентація PowerPoint</vt:lpstr>
      <vt:lpstr>Презентація PowerPoint</vt:lpstr>
      <vt:lpstr>Презентація PowerPoint</vt:lpstr>
      <vt:lpstr>DataFrame</vt:lpstr>
      <vt:lpstr>Презентація PowerPoint</vt:lpstr>
      <vt:lpstr>Створення DataFrame</vt:lpstr>
      <vt:lpstr>Презентація PowerPoint</vt:lpstr>
      <vt:lpstr>Презентація PowerPoint</vt:lpstr>
      <vt:lpstr> Створення DataFrame зі словника (порівняння) </vt:lpstr>
      <vt:lpstr>    Створення DataFrame зі списку словників До цього ми створювали DataFrame із словника, елементами якого були структури Series, списки та масиви, зараз ми створимо DataFrame зі списку,  елементами якого є словники.   </vt:lpstr>
      <vt:lpstr>Робота з елементами DataFrame</vt:lpstr>
      <vt:lpstr>Приклади використання операцій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Бібліотека PANDAS</dc:title>
  <dc:creator>Admin</dc:creator>
  <cp:lastModifiedBy>Admin</cp:lastModifiedBy>
  <cp:revision>47</cp:revision>
  <dcterms:created xsi:type="dcterms:W3CDTF">2022-06-20T09:29:32Z</dcterms:created>
  <dcterms:modified xsi:type="dcterms:W3CDTF">2023-05-07T15:30:20Z</dcterms:modified>
</cp:coreProperties>
</file>