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4" r:id="rId4"/>
    <p:sldId id="268" r:id="rId5"/>
    <p:sldId id="262" r:id="rId6"/>
    <p:sldId id="263" r:id="rId7"/>
    <p:sldId id="270" r:id="rId8"/>
    <p:sldId id="271" r:id="rId9"/>
    <p:sldId id="274" r:id="rId10"/>
    <p:sldId id="275" r:id="rId11"/>
    <p:sldId id="276" r:id="rId12"/>
    <p:sldId id="278" r:id="rId13"/>
    <p:sldId id="257" r:id="rId14"/>
    <p:sldId id="258" r:id="rId15"/>
    <p:sldId id="259" r:id="rId16"/>
    <p:sldId id="260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0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1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1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8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6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1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6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12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1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1133A-A252-452D-B0D2-8BFD86E47188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9E98-BD07-486F-BFAD-FD10BA1C1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75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744" y="1083915"/>
            <a:ext cx="10515600" cy="3827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all" dirty="0" smtClean="0"/>
              <a:t/>
            </a:r>
            <a:br>
              <a:rPr lang="en-US" b="1" cap="all" dirty="0" smtClean="0"/>
            </a:br>
            <a:r>
              <a:rPr lang="uk-UA" b="1" cap="all" dirty="0" smtClean="0"/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О</a:t>
            </a:r>
            <a:r>
              <a:rPr lang="uk-U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сновні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тенденції розвитку машинобудування та концепція комп’ютеризованого машинобудівного виробництва</a:t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2. Концепція виробництва 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lean production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та концепція сім другого покоління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212"/>
    </mc:Choice>
    <mc:Fallback xmlns="">
      <p:transition advTm="3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1337" y="551793"/>
            <a:ext cx="1053136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3200" dirty="0" err="1" smtClean="0"/>
              <a:t>Електроніка</a:t>
            </a:r>
            <a:r>
              <a:rPr lang="ru-RU" sz="3200" dirty="0" smtClean="0"/>
              <a:t> </a:t>
            </a:r>
            <a:r>
              <a:rPr lang="ru-RU" sz="3200" dirty="0"/>
              <a:t>дозволила </a:t>
            </a:r>
            <a:r>
              <a:rPr lang="ru-RU" sz="3200" dirty="0" err="1"/>
              <a:t>здійснити</a:t>
            </a:r>
            <a:r>
              <a:rPr lang="ru-RU" sz="3200" dirty="0"/>
              <a:t> </a:t>
            </a:r>
            <a:r>
              <a:rPr lang="ru-RU" sz="3200" dirty="0" err="1"/>
              <a:t>гнучку</a:t>
            </a:r>
            <a:r>
              <a:rPr lang="ru-RU" sz="3200" dirty="0"/>
              <a:t> </a:t>
            </a:r>
            <a:r>
              <a:rPr lang="ru-RU" sz="3200" dirty="0" err="1"/>
              <a:t>автоматизацію</a:t>
            </a:r>
            <a:r>
              <a:rPr lang="ru-RU" sz="3200" dirty="0"/>
              <a:t> шляхом </a:t>
            </a:r>
            <a:r>
              <a:rPr lang="ru-RU" sz="3200" dirty="0" err="1"/>
              <a:t>застосування</a:t>
            </a:r>
            <a:r>
              <a:rPr lang="ru-RU" sz="3200" dirty="0"/>
              <a:t> </a:t>
            </a:r>
            <a:r>
              <a:rPr lang="en-US" sz="3200" dirty="0"/>
              <a:t>CNC-</a:t>
            </a:r>
            <a:r>
              <a:rPr lang="ru-RU" sz="3200" dirty="0" err="1"/>
              <a:t>техніки</a:t>
            </a:r>
            <a:r>
              <a:rPr lang="ru-RU" sz="3200" dirty="0"/>
              <a:t>, </a:t>
            </a:r>
            <a:r>
              <a:rPr lang="ru-RU" sz="3200" dirty="0" err="1"/>
              <a:t>гнучких</a:t>
            </a:r>
            <a:r>
              <a:rPr lang="ru-RU" sz="3200" dirty="0"/>
              <a:t> систем </a:t>
            </a:r>
            <a:r>
              <a:rPr lang="ru-RU" sz="3200" dirty="0" err="1"/>
              <a:t>виготовлення</a:t>
            </a:r>
            <a:r>
              <a:rPr lang="ru-RU" sz="3200" dirty="0"/>
              <a:t> та </a:t>
            </a:r>
            <a:r>
              <a:rPr lang="ru-RU" sz="3200" dirty="0" err="1"/>
              <a:t>складання</a:t>
            </a:r>
            <a:r>
              <a:rPr lang="ru-RU" sz="3200" dirty="0"/>
              <a:t>. </a:t>
            </a:r>
            <a:r>
              <a:rPr lang="ru-RU" sz="3200" dirty="0" err="1"/>
              <a:t>Одночасно</a:t>
            </a:r>
            <a:r>
              <a:rPr lang="ru-RU" sz="3200" dirty="0"/>
              <a:t> з </a:t>
            </a:r>
            <a:r>
              <a:rPr lang="ru-RU" sz="3200" dirty="0" err="1"/>
              <a:t>гнучкою</a:t>
            </a:r>
            <a:r>
              <a:rPr lang="ru-RU" sz="3200" dirty="0"/>
              <a:t> </a:t>
            </a:r>
            <a:r>
              <a:rPr lang="ru-RU" sz="3200" dirty="0" err="1"/>
              <a:t>автоматизацією</a:t>
            </a:r>
            <a:r>
              <a:rPr lang="ru-RU" sz="3200" dirty="0"/>
              <a:t> на </a:t>
            </a:r>
            <a:r>
              <a:rPr lang="ru-RU" sz="3200" dirty="0" err="1"/>
              <a:t>головних</a:t>
            </a:r>
            <a:r>
              <a:rPr lang="ru-RU" sz="3200" dirty="0"/>
              <a:t> </a:t>
            </a:r>
            <a:r>
              <a:rPr lang="ru-RU" sz="3200" dirty="0" err="1"/>
              <a:t>підприємствах</a:t>
            </a:r>
            <a:r>
              <a:rPr lang="ru-RU" sz="3200" dirty="0"/>
              <a:t> </a:t>
            </a:r>
            <a:r>
              <a:rPr lang="ru-RU" sz="3200" dirty="0" err="1"/>
              <a:t>знаходять</a:t>
            </a:r>
            <a:r>
              <a:rPr lang="ru-RU" sz="3200" dirty="0"/>
              <a:t> усе </a:t>
            </a:r>
            <a:r>
              <a:rPr lang="ru-RU" sz="3200" dirty="0" err="1"/>
              <a:t>більшого</a:t>
            </a:r>
            <a:r>
              <a:rPr lang="ru-RU" sz="3200" dirty="0"/>
              <a:t> </a:t>
            </a:r>
            <a:r>
              <a:rPr lang="ru-RU" sz="3200" dirty="0" err="1"/>
              <a:t>застосування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</a:t>
            </a:r>
            <a:r>
              <a:rPr lang="ru-RU" sz="3200" dirty="0" err="1"/>
              <a:t>обробки</a:t>
            </a:r>
            <a:r>
              <a:rPr lang="ru-RU" sz="3200" dirty="0"/>
              <a:t> </a:t>
            </a:r>
            <a:r>
              <a:rPr lang="ru-RU" sz="3200" dirty="0" err="1"/>
              <a:t>інформації</a:t>
            </a:r>
            <a:r>
              <a:rPr lang="ru-RU" sz="3200" dirty="0"/>
              <a:t>. </a:t>
            </a:r>
            <a:r>
              <a:rPr lang="ru-RU" sz="3200" dirty="0" err="1"/>
              <a:t>Системи</a:t>
            </a:r>
            <a:r>
              <a:rPr lang="ru-RU" sz="3200" dirty="0"/>
              <a:t> </a:t>
            </a:r>
            <a:r>
              <a:rPr lang="ru-RU" sz="3200" dirty="0" err="1"/>
              <a:t>автоматизованого</a:t>
            </a:r>
            <a:r>
              <a:rPr lang="ru-RU" sz="3200" dirty="0"/>
              <a:t> </a:t>
            </a:r>
            <a:r>
              <a:rPr lang="ru-RU" sz="3200" dirty="0" err="1"/>
              <a:t>проектування</a:t>
            </a:r>
            <a:r>
              <a:rPr lang="ru-RU" sz="3200" dirty="0"/>
              <a:t>, </a:t>
            </a:r>
            <a:r>
              <a:rPr lang="ru-RU" sz="3200" dirty="0" err="1"/>
              <a:t>автоматизовані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</a:t>
            </a:r>
            <a:r>
              <a:rPr lang="ru-RU" sz="3200" dirty="0" err="1"/>
              <a:t>технологічної</a:t>
            </a:r>
            <a:r>
              <a:rPr lang="ru-RU" sz="3200" dirty="0"/>
              <a:t> </a:t>
            </a:r>
            <a:r>
              <a:rPr lang="ru-RU" sz="3200" dirty="0" err="1"/>
              <a:t>підготовки</a:t>
            </a:r>
            <a:r>
              <a:rPr lang="ru-RU" sz="3200" dirty="0"/>
              <a:t> </a:t>
            </a:r>
            <a:r>
              <a:rPr lang="ru-RU" sz="3200" dirty="0" err="1"/>
              <a:t>виробництва</a:t>
            </a:r>
            <a:r>
              <a:rPr lang="ru-RU" sz="3200" dirty="0"/>
              <a:t> з </a:t>
            </a:r>
            <a:r>
              <a:rPr lang="ru-RU" sz="3200" dirty="0" err="1"/>
              <a:t>повною</a:t>
            </a:r>
            <a:r>
              <a:rPr lang="ru-RU" sz="3200" dirty="0"/>
              <a:t> </a:t>
            </a:r>
            <a:r>
              <a:rPr lang="ru-RU" sz="3200" dirty="0" err="1"/>
              <a:t>інтеграцією</a:t>
            </a:r>
            <a:r>
              <a:rPr lang="ru-RU" sz="3200" dirty="0"/>
              <a:t> </a:t>
            </a:r>
            <a:r>
              <a:rPr lang="ru-RU" sz="3200" dirty="0" err="1"/>
              <a:t>матеріальних</a:t>
            </a:r>
            <a:r>
              <a:rPr lang="ru-RU" sz="3200" dirty="0"/>
              <a:t>, </a:t>
            </a:r>
            <a:r>
              <a:rPr lang="ru-RU" sz="3200" dirty="0" err="1"/>
              <a:t>виробничих</a:t>
            </a:r>
            <a:r>
              <a:rPr lang="ru-RU" sz="3200" dirty="0"/>
              <a:t> та </a:t>
            </a:r>
            <a:r>
              <a:rPr lang="ru-RU" sz="3200" dirty="0" err="1"/>
              <a:t>людських</a:t>
            </a:r>
            <a:r>
              <a:rPr lang="ru-RU" sz="3200" dirty="0"/>
              <a:t> </a:t>
            </a:r>
            <a:r>
              <a:rPr lang="ru-RU" sz="3200" dirty="0" err="1"/>
              <a:t>ресурсів</a:t>
            </a:r>
            <a:r>
              <a:rPr lang="ru-RU" sz="3200" dirty="0"/>
              <a:t> є стандартом для </a:t>
            </a:r>
            <a:r>
              <a:rPr lang="ru-RU" sz="3200" dirty="0" err="1"/>
              <a:t>багатьох</a:t>
            </a:r>
            <a:r>
              <a:rPr lang="ru-RU" sz="3200" dirty="0"/>
              <a:t> </a:t>
            </a:r>
            <a:r>
              <a:rPr lang="ru-RU" sz="3200" dirty="0" err="1"/>
              <a:t>підприємств</a:t>
            </a:r>
            <a:r>
              <a:rPr lang="ru-RU" sz="3200" dirty="0"/>
              <a:t>. </a:t>
            </a:r>
            <a:r>
              <a:rPr lang="ru-RU" sz="3200" dirty="0" err="1"/>
              <a:t>Інше</a:t>
            </a:r>
            <a:r>
              <a:rPr lang="ru-RU" sz="3200" dirty="0"/>
              <a:t> </a:t>
            </a:r>
            <a:r>
              <a:rPr lang="ru-RU" sz="3200" dirty="0" err="1"/>
              <a:t>виробництво</a:t>
            </a:r>
            <a:r>
              <a:rPr lang="ru-RU" sz="3200" dirty="0"/>
              <a:t> без </a:t>
            </a:r>
            <a:r>
              <a:rPr lang="ru-RU" sz="3200" dirty="0" err="1"/>
              <a:t>цих</a:t>
            </a:r>
            <a:r>
              <a:rPr lang="ru-RU" sz="3200" dirty="0"/>
              <a:t> </a:t>
            </a:r>
            <a:r>
              <a:rPr lang="ru-RU" sz="3200" dirty="0" err="1"/>
              <a:t>допоміжних</a:t>
            </a:r>
            <a:r>
              <a:rPr lang="ru-RU" sz="3200" dirty="0"/>
              <a:t> систем </a:t>
            </a:r>
            <a:r>
              <a:rPr lang="ru-RU" sz="3200" dirty="0" err="1"/>
              <a:t>було</a:t>
            </a:r>
            <a:r>
              <a:rPr lang="ru-RU" sz="3200" dirty="0"/>
              <a:t> б </a:t>
            </a:r>
            <a:r>
              <a:rPr lang="ru-RU" sz="3200" dirty="0" err="1"/>
              <a:t>сьогодні</a:t>
            </a:r>
            <a:r>
              <a:rPr lang="ru-RU" sz="3200" dirty="0"/>
              <a:t> </a:t>
            </a:r>
            <a:r>
              <a:rPr lang="ru-RU" sz="3200" dirty="0" err="1"/>
              <a:t>взагалі</a:t>
            </a:r>
            <a:r>
              <a:rPr lang="ru-RU" sz="3200" dirty="0"/>
              <a:t> </a:t>
            </a:r>
            <a:r>
              <a:rPr lang="ru-RU" sz="3200" dirty="0" err="1"/>
              <a:t>важко</a:t>
            </a:r>
            <a:r>
              <a:rPr lang="ru-RU" sz="3200" dirty="0"/>
              <a:t> </a:t>
            </a:r>
            <a:r>
              <a:rPr lang="ru-RU" sz="3200" dirty="0" err="1"/>
              <a:t>уявити</a:t>
            </a:r>
            <a:r>
              <a:rPr lang="ru-RU" sz="3200" dirty="0"/>
              <a:t>. Лише в </a:t>
            </a:r>
            <a:r>
              <a:rPr lang="ru-RU" sz="3200" dirty="0" err="1"/>
              <a:t>неосновних</a:t>
            </a:r>
            <a:r>
              <a:rPr lang="ru-RU" sz="3200" dirty="0"/>
              <a:t> областях </a:t>
            </a:r>
            <a:r>
              <a:rPr lang="ru-RU" sz="3200" dirty="0" err="1"/>
              <a:t>виробництва</a:t>
            </a:r>
            <a:r>
              <a:rPr lang="ru-RU" sz="3200" dirty="0"/>
              <a:t> </a:t>
            </a:r>
            <a:r>
              <a:rPr lang="ru-RU" sz="3200" dirty="0" err="1"/>
              <a:t>робочі</a:t>
            </a:r>
            <a:r>
              <a:rPr lang="ru-RU" sz="3200" dirty="0"/>
              <a:t> </a:t>
            </a:r>
            <a:r>
              <a:rPr lang="ru-RU" sz="3200" dirty="0" err="1"/>
              <a:t>місця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не </a:t>
            </a:r>
            <a:r>
              <a:rPr lang="ru-RU" sz="3200" dirty="0" err="1"/>
              <a:t>вдалося</a:t>
            </a:r>
            <a:r>
              <a:rPr lang="ru-RU" sz="3200" dirty="0"/>
              <a:t> </a:t>
            </a:r>
            <a:r>
              <a:rPr lang="ru-RU" sz="3200" dirty="0" err="1"/>
              <a:t>включити</a:t>
            </a:r>
            <a:r>
              <a:rPr lang="ru-RU" sz="3200" dirty="0"/>
              <a:t> в </a:t>
            </a:r>
            <a:r>
              <a:rPr lang="ru-RU" sz="3200" dirty="0" err="1"/>
              <a:t>централізовані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</a:t>
            </a:r>
            <a:r>
              <a:rPr lang="ru-RU" sz="3200" dirty="0" err="1"/>
              <a:t>планування</a:t>
            </a:r>
            <a:r>
              <a:rPr lang="ru-RU" sz="3200" dirty="0"/>
              <a:t> та </a:t>
            </a:r>
            <a:r>
              <a:rPr lang="ru-RU" sz="3200" dirty="0" err="1"/>
              <a:t>управління</a:t>
            </a:r>
            <a:r>
              <a:rPr lang="ru-RU" sz="3200" dirty="0"/>
              <a:t>, </a:t>
            </a:r>
            <a:r>
              <a:rPr lang="ru-RU" sz="3200" dirty="0" err="1"/>
              <a:t>потрапляють</a:t>
            </a:r>
            <a:r>
              <a:rPr lang="ru-RU" sz="3200" dirty="0"/>
              <a:t> у поле </a:t>
            </a:r>
            <a:r>
              <a:rPr lang="ru-RU" sz="3200" dirty="0" err="1"/>
              <a:t>дії</a:t>
            </a:r>
            <a:r>
              <a:rPr lang="ru-RU" sz="3200" dirty="0"/>
              <a:t> </a:t>
            </a:r>
            <a:r>
              <a:rPr lang="ru-RU" sz="3200" dirty="0" err="1"/>
              <a:t>персональних</a:t>
            </a:r>
            <a:r>
              <a:rPr lang="ru-RU" sz="3200" dirty="0"/>
              <a:t> </a:t>
            </a:r>
            <a:r>
              <a:rPr lang="ru-RU" sz="3200" dirty="0" err="1"/>
              <a:t>комп’ютерів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20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090" y="599090"/>
            <a:ext cx="110358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3200" dirty="0" err="1" smtClean="0"/>
              <a:t>Відповідно</a:t>
            </a:r>
            <a:r>
              <a:rPr lang="ru-RU" sz="3200" dirty="0" smtClean="0"/>
              <a:t> </a:t>
            </a:r>
            <a:r>
              <a:rPr lang="ru-RU" sz="3200" dirty="0"/>
              <a:t>до </a:t>
            </a:r>
            <a:r>
              <a:rPr lang="ru-RU" sz="3200" dirty="0" err="1"/>
              <a:t>досліджень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</a:t>
            </a:r>
            <a:r>
              <a:rPr lang="ru-RU" sz="3200" dirty="0" err="1"/>
              <a:t>помилок</a:t>
            </a:r>
            <a:r>
              <a:rPr lang="ru-RU" sz="3200" dirty="0"/>
              <a:t> і </a:t>
            </a:r>
            <a:r>
              <a:rPr lang="ru-RU" sz="3200" dirty="0" err="1"/>
              <a:t>порушення</a:t>
            </a:r>
            <a:r>
              <a:rPr lang="ru-RU" sz="3200" dirty="0"/>
              <a:t> </a:t>
            </a:r>
            <a:r>
              <a:rPr lang="ru-RU" sz="3200" dirty="0" err="1"/>
              <a:t>процесу</a:t>
            </a:r>
            <a:r>
              <a:rPr lang="ru-RU" sz="3200" dirty="0"/>
              <a:t> </a:t>
            </a:r>
            <a:r>
              <a:rPr lang="ru-RU" sz="3200" dirty="0" err="1"/>
              <a:t>виготовлення</a:t>
            </a:r>
            <a:r>
              <a:rPr lang="ru-RU" sz="3200" dirty="0"/>
              <a:t> </a:t>
            </a:r>
            <a:r>
              <a:rPr lang="ru-RU" sz="3200" dirty="0" err="1"/>
              <a:t>викликані</a:t>
            </a:r>
            <a:r>
              <a:rPr lang="ru-RU" sz="3200" dirty="0"/>
              <a:t> не </a:t>
            </a:r>
            <a:r>
              <a:rPr lang="ru-RU" sz="3200" dirty="0" err="1"/>
              <a:t>виробничим</a:t>
            </a:r>
            <a:r>
              <a:rPr lang="ru-RU" sz="3200" dirty="0"/>
              <a:t> </a:t>
            </a:r>
            <a:r>
              <a:rPr lang="ru-RU" sz="3200" dirty="0" err="1"/>
              <a:t>устаткуванням</a:t>
            </a:r>
            <a:r>
              <a:rPr lang="ru-RU" sz="3200" dirty="0"/>
              <a:t> і не в </a:t>
            </a:r>
            <a:r>
              <a:rPr lang="ru-RU" sz="3200" dirty="0" err="1"/>
              <a:t>ланцюжку</a:t>
            </a:r>
            <a:r>
              <a:rPr lang="ru-RU" sz="3200" dirty="0"/>
              <a:t> </a:t>
            </a:r>
            <a:r>
              <a:rPr lang="ru-RU" sz="3200" dirty="0" err="1"/>
              <a:t>безпосереднього</a:t>
            </a:r>
            <a:r>
              <a:rPr lang="ru-RU" sz="3200" dirty="0"/>
              <a:t> </a:t>
            </a:r>
            <a:r>
              <a:rPr lang="ru-RU" sz="3200" dirty="0" err="1"/>
              <a:t>процесу</a:t>
            </a:r>
            <a:r>
              <a:rPr lang="ru-RU" sz="3200" dirty="0"/>
              <a:t> </a:t>
            </a:r>
            <a:r>
              <a:rPr lang="ru-RU" sz="3200" dirty="0" err="1"/>
              <a:t>обробки</a:t>
            </a:r>
            <a:r>
              <a:rPr lang="ru-RU" sz="3200" dirty="0"/>
              <a:t>, а </a:t>
            </a:r>
            <a:r>
              <a:rPr lang="ru-RU" sz="3200" dirty="0" err="1"/>
              <a:t>переважно</a:t>
            </a:r>
            <a:r>
              <a:rPr lang="ru-RU" sz="3200" dirty="0"/>
              <a:t> в </a:t>
            </a:r>
            <a:r>
              <a:rPr lang="ru-RU" sz="3200" dirty="0" err="1"/>
              <a:t>області</a:t>
            </a:r>
            <a:r>
              <a:rPr lang="ru-RU" sz="3200" dirty="0"/>
              <a:t> </a:t>
            </a:r>
            <a:r>
              <a:rPr lang="ru-RU" sz="3200" dirty="0" err="1"/>
              <a:t>планування</a:t>
            </a:r>
            <a:r>
              <a:rPr lang="ru-RU" sz="3200" dirty="0"/>
              <a:t> та </a:t>
            </a:r>
            <a:r>
              <a:rPr lang="ru-RU" sz="3200" dirty="0" err="1"/>
              <a:t>постачання</a:t>
            </a:r>
            <a:r>
              <a:rPr lang="ru-RU" sz="3200" dirty="0"/>
              <a:t>. Таким чином, </a:t>
            </a:r>
            <a:r>
              <a:rPr lang="ru-RU" sz="3200" dirty="0" err="1"/>
              <a:t>економічність</a:t>
            </a:r>
            <a:r>
              <a:rPr lang="ru-RU" sz="3200" dirty="0"/>
              <a:t> </a:t>
            </a:r>
            <a:r>
              <a:rPr lang="ru-RU" sz="3200" dirty="0" err="1"/>
              <a:t>виробничого</a:t>
            </a:r>
            <a:r>
              <a:rPr lang="ru-RU" sz="3200" dirty="0"/>
              <a:t> </a:t>
            </a:r>
            <a:r>
              <a:rPr lang="ru-RU" sz="3200" dirty="0" err="1"/>
              <a:t>устаткування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бути прямо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побічно</a:t>
            </a:r>
            <a:r>
              <a:rPr lang="ru-RU" sz="3200" dirty="0"/>
              <a:t> </a:t>
            </a:r>
            <a:r>
              <a:rPr lang="ru-RU" sz="3200" dirty="0" err="1"/>
              <a:t>значно</a:t>
            </a:r>
            <a:r>
              <a:rPr lang="ru-RU" sz="3200" dirty="0"/>
              <a:t> </a:t>
            </a:r>
            <a:r>
              <a:rPr lang="ru-RU" sz="3200" dirty="0" err="1"/>
              <a:t>поліпшена</a:t>
            </a:r>
            <a:r>
              <a:rPr lang="ru-RU" sz="3200" dirty="0"/>
              <a:t> шляхом </a:t>
            </a:r>
            <a:r>
              <a:rPr lang="ru-RU" sz="3200" dirty="0" err="1"/>
              <a:t>підвищення</a:t>
            </a:r>
            <a:r>
              <a:rPr lang="ru-RU" sz="3200" dirty="0"/>
              <a:t> </a:t>
            </a:r>
            <a:r>
              <a:rPr lang="ru-RU" sz="3200" dirty="0" err="1"/>
              <a:t>якості</a:t>
            </a:r>
            <a:r>
              <a:rPr lang="ru-RU" sz="3200" dirty="0"/>
              <a:t> </a:t>
            </a:r>
            <a:r>
              <a:rPr lang="ru-RU" sz="3200" dirty="0" err="1"/>
              <a:t>периферійних</a:t>
            </a:r>
            <a:r>
              <a:rPr lang="ru-RU" sz="3200" dirty="0"/>
              <a:t>, </a:t>
            </a:r>
            <a:r>
              <a:rPr lang="ru-RU" sz="3200" dirty="0" err="1"/>
              <a:t>тобто</a:t>
            </a:r>
            <a:r>
              <a:rPr lang="ru-RU" sz="3200" dirty="0"/>
              <a:t> </a:t>
            </a:r>
            <a:r>
              <a:rPr lang="ru-RU" sz="3200" dirty="0" err="1"/>
              <a:t>попередніх</a:t>
            </a:r>
            <a:r>
              <a:rPr lang="ru-RU" sz="3200" dirty="0"/>
              <a:t> та </a:t>
            </a:r>
            <a:r>
              <a:rPr lang="ru-RU" sz="3200" dirty="0" err="1"/>
              <a:t>додаткових</a:t>
            </a:r>
            <a:r>
              <a:rPr lang="ru-RU" sz="3200" dirty="0"/>
              <a:t> </a:t>
            </a:r>
            <a:r>
              <a:rPr lang="ru-RU" sz="3200" dirty="0" err="1"/>
              <a:t>робіт</a:t>
            </a:r>
            <a:r>
              <a:rPr lang="ru-RU" sz="3200" dirty="0"/>
              <a:t>. </a:t>
            </a:r>
            <a:r>
              <a:rPr lang="ru-RU" sz="3200" dirty="0" err="1"/>
              <a:t>Вирішальну</a:t>
            </a:r>
            <a:r>
              <a:rPr lang="ru-RU" sz="3200" dirty="0"/>
              <a:t> роль тут </a:t>
            </a:r>
            <a:r>
              <a:rPr lang="ru-RU" sz="3200" dirty="0" err="1"/>
              <a:t>відіграє</a:t>
            </a:r>
            <a:r>
              <a:rPr lang="ru-RU" sz="3200" dirty="0"/>
              <a:t> те, </a:t>
            </a:r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вдасться</a:t>
            </a:r>
            <a:r>
              <a:rPr lang="ru-RU" sz="3200" dirty="0"/>
              <a:t> </a:t>
            </a:r>
            <a:r>
              <a:rPr lang="ru-RU" sz="3200" dirty="0" err="1"/>
              <a:t>цілком</a:t>
            </a:r>
            <a:r>
              <a:rPr lang="ru-RU" sz="3200" dirty="0"/>
              <a:t> </a:t>
            </a:r>
            <a:r>
              <a:rPr lang="ru-RU" sz="3200" dirty="0" err="1"/>
              <a:t>оптимізувати</a:t>
            </a:r>
            <a:r>
              <a:rPr lang="ru-RU" sz="3200" dirty="0"/>
              <a:t> </a:t>
            </a:r>
            <a:r>
              <a:rPr lang="ru-RU" sz="3200" dirty="0" err="1"/>
              <a:t>виробничі</a:t>
            </a:r>
            <a:r>
              <a:rPr lang="ru-RU" sz="3200" dirty="0"/>
              <a:t> </a:t>
            </a:r>
            <a:r>
              <a:rPr lang="ru-RU" sz="3200" dirty="0" err="1"/>
              <a:t>ланцюжки</a:t>
            </a:r>
            <a:r>
              <a:rPr lang="ru-RU" sz="3200" dirty="0"/>
              <a:t> і </a:t>
            </a:r>
            <a:r>
              <a:rPr lang="ru-RU" sz="3200" dirty="0" err="1"/>
              <a:t>зробити</a:t>
            </a:r>
            <a:r>
              <a:rPr lang="ru-RU" sz="3200" dirty="0"/>
              <a:t> </a:t>
            </a:r>
            <a:r>
              <a:rPr lang="ru-RU" sz="3200" dirty="0" err="1"/>
              <a:t>їх</a:t>
            </a:r>
            <a:r>
              <a:rPr lang="ru-RU" sz="3200" dirty="0"/>
              <a:t> </a:t>
            </a:r>
            <a:r>
              <a:rPr lang="ru-RU" sz="3200" dirty="0" err="1"/>
              <a:t>безпомилковими</a:t>
            </a:r>
            <a:r>
              <a:rPr lang="ru-RU" sz="3200" dirty="0"/>
              <a:t>. Для </a:t>
            </a:r>
            <a:r>
              <a:rPr lang="ru-RU" sz="3200" dirty="0" err="1"/>
              <a:t>багатьох</a:t>
            </a:r>
            <a:r>
              <a:rPr lang="ru-RU" sz="3200" dirty="0"/>
              <a:t> </a:t>
            </a:r>
            <a:r>
              <a:rPr lang="ru-RU" sz="3200" dirty="0" err="1"/>
              <a:t>підприємств</a:t>
            </a:r>
            <a:r>
              <a:rPr lang="ru-RU" sz="3200" dirty="0"/>
              <a:t> </a:t>
            </a:r>
            <a:r>
              <a:rPr lang="ru-RU" sz="3200" dirty="0" err="1"/>
              <a:t>це</a:t>
            </a:r>
            <a:r>
              <a:rPr lang="ru-RU" sz="3200" dirty="0"/>
              <a:t> є </a:t>
            </a:r>
            <a:r>
              <a:rPr lang="ru-RU" sz="3200" dirty="0" err="1"/>
              <a:t>величезною</a:t>
            </a:r>
            <a:r>
              <a:rPr lang="ru-RU" sz="3200" dirty="0"/>
              <a:t> проблемою.</a:t>
            </a:r>
          </a:p>
        </p:txBody>
      </p:sp>
    </p:spTree>
    <p:extLst>
      <p:ext uri="{BB962C8B-B14F-4D97-AF65-F5344CB8AC3E}">
        <p14:creationId xmlns:p14="http://schemas.microsoft.com/office/powerpoint/2010/main" val="62107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4041" y="725214"/>
            <a:ext cx="104367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3200" dirty="0" err="1" smtClean="0"/>
              <a:t>Основними</a:t>
            </a:r>
            <a:r>
              <a:rPr lang="ru-RU" sz="3200" dirty="0" smtClean="0"/>
              <a:t> </a:t>
            </a:r>
            <a:r>
              <a:rPr lang="ru-RU" sz="3200" dirty="0"/>
              <a:t>компонентами </a:t>
            </a:r>
            <a:r>
              <a:rPr lang="en-US" sz="3200" dirty="0"/>
              <a:t>CIM </a:t>
            </a:r>
            <a:r>
              <a:rPr lang="ru-RU" sz="3200" dirty="0"/>
              <a:t>є: </a:t>
            </a:r>
            <a:endParaRPr lang="ru-RU" sz="3200" dirty="0" smtClean="0"/>
          </a:p>
          <a:p>
            <a:pPr marL="63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/>
              <a:t>гнучкі</a:t>
            </a:r>
            <a:r>
              <a:rPr lang="ru-RU" sz="3200" dirty="0" smtClean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 </a:t>
            </a:r>
            <a:r>
              <a:rPr lang="ru-RU" sz="3200" dirty="0" err="1"/>
              <a:t>виготовлення</a:t>
            </a:r>
            <a:r>
              <a:rPr lang="ru-RU" sz="3200" dirty="0"/>
              <a:t> і </a:t>
            </a:r>
            <a:r>
              <a:rPr lang="ru-RU" sz="3200" dirty="0" err="1"/>
              <a:t>складання</a:t>
            </a:r>
            <a:r>
              <a:rPr lang="ru-RU" sz="3200" dirty="0"/>
              <a:t>, </a:t>
            </a:r>
            <a:r>
              <a:rPr lang="ru-RU" sz="3200" dirty="0" err="1"/>
              <a:t>керовані</a:t>
            </a:r>
            <a:r>
              <a:rPr lang="ru-RU" sz="3200" dirty="0"/>
              <a:t> ЕОМ; </a:t>
            </a:r>
            <a:r>
              <a:rPr lang="ru-RU" sz="3200" dirty="0" smtClean="0"/>
              <a:t> </a:t>
            </a:r>
            <a:r>
              <a:rPr lang="ru-RU" sz="3200" dirty="0" err="1"/>
              <a:t>високоефективні</a:t>
            </a:r>
            <a:r>
              <a:rPr lang="ru-RU" sz="3200" dirty="0"/>
              <a:t> </a:t>
            </a:r>
            <a:r>
              <a:rPr lang="ru-RU" sz="3200" dirty="0" err="1"/>
              <a:t>робочі</a:t>
            </a:r>
            <a:r>
              <a:rPr lang="ru-RU" sz="3200" dirty="0"/>
              <a:t> </a:t>
            </a:r>
            <a:r>
              <a:rPr lang="ru-RU" sz="3200" dirty="0" err="1"/>
              <a:t>процеси</a:t>
            </a:r>
            <a:r>
              <a:rPr lang="ru-RU" sz="3200" dirty="0"/>
              <a:t>; </a:t>
            </a:r>
            <a:endParaRPr lang="ru-RU" sz="3200" dirty="0" smtClean="0"/>
          </a:p>
          <a:p>
            <a:pPr marL="63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/>
              <a:t>постачання</a:t>
            </a:r>
            <a:r>
              <a:rPr lang="ru-RU" sz="3200" dirty="0" smtClean="0"/>
              <a:t> </a:t>
            </a:r>
            <a:r>
              <a:rPr lang="ru-RU" sz="3200" dirty="0"/>
              <a:t>деталей строго за </a:t>
            </a:r>
            <a:r>
              <a:rPr lang="ru-RU" sz="3200" dirty="0" err="1"/>
              <a:t>графіком</a:t>
            </a:r>
            <a:r>
              <a:rPr lang="ru-RU" sz="3200" dirty="0"/>
              <a:t> (“</a:t>
            </a:r>
            <a:r>
              <a:rPr lang="en-US" sz="3200" dirty="0"/>
              <a:t>Just in Time”); </a:t>
            </a:r>
            <a:r>
              <a:rPr lang="ru-RU" sz="3200" dirty="0" err="1" smtClean="0"/>
              <a:t>системи</a:t>
            </a:r>
            <a:r>
              <a:rPr lang="ru-RU" sz="3200" dirty="0" smtClean="0"/>
              <a:t> </a:t>
            </a:r>
            <a:r>
              <a:rPr lang="ru-RU" sz="3200" dirty="0" err="1"/>
              <a:t>постачання</a:t>
            </a:r>
            <a:r>
              <a:rPr lang="ru-RU" sz="3200" dirty="0"/>
              <a:t> та </a:t>
            </a:r>
            <a:r>
              <a:rPr lang="ru-RU" sz="3200" dirty="0" err="1"/>
              <a:t>забезпечення</a:t>
            </a:r>
            <a:r>
              <a:rPr lang="ru-RU" sz="3200" dirty="0"/>
              <a:t> </a:t>
            </a:r>
            <a:r>
              <a:rPr lang="ru-RU" sz="3200" dirty="0" err="1"/>
              <a:t>виробничих</a:t>
            </a:r>
            <a:r>
              <a:rPr lang="ru-RU" sz="3200" dirty="0"/>
              <a:t> </a:t>
            </a:r>
            <a:r>
              <a:rPr lang="ru-RU" sz="3200" dirty="0" err="1"/>
              <a:t>процесів</a:t>
            </a:r>
            <a:r>
              <a:rPr lang="ru-RU" sz="3200" dirty="0"/>
              <a:t>; </a:t>
            </a:r>
            <a:endParaRPr lang="ru-RU" sz="3200" dirty="0" smtClean="0"/>
          </a:p>
          <a:p>
            <a:pPr marL="63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/>
              <a:t>комп’ютеризовані</a:t>
            </a:r>
            <a:r>
              <a:rPr lang="ru-RU" sz="3200" dirty="0" smtClean="0"/>
              <a:t> </a:t>
            </a:r>
            <a:r>
              <a:rPr lang="ru-RU" sz="3200" dirty="0" err="1"/>
              <a:t>автоматизовані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: </a:t>
            </a:r>
            <a:r>
              <a:rPr lang="en-US" sz="3200" dirty="0"/>
              <a:t>CAD – </a:t>
            </a:r>
            <a:r>
              <a:rPr lang="ru-RU" sz="3200" dirty="0" err="1"/>
              <a:t>проектування</a:t>
            </a:r>
            <a:r>
              <a:rPr lang="ru-RU" sz="3200" dirty="0"/>
              <a:t>; САР – </a:t>
            </a:r>
            <a:r>
              <a:rPr lang="ru-RU" sz="3200" dirty="0" err="1"/>
              <a:t>планування</a:t>
            </a:r>
            <a:r>
              <a:rPr lang="ru-RU" sz="3200" dirty="0"/>
              <a:t>; САМ – </a:t>
            </a:r>
            <a:r>
              <a:rPr lang="ru-RU" sz="3200" dirty="0" err="1"/>
              <a:t>виробництва</a:t>
            </a:r>
            <a:r>
              <a:rPr lang="ru-RU" sz="3200" dirty="0"/>
              <a:t>; </a:t>
            </a:r>
            <a:r>
              <a:rPr lang="ru-RU" sz="3200" dirty="0" smtClean="0"/>
              <a:t> </a:t>
            </a:r>
            <a:r>
              <a:rPr lang="en-US" sz="3200" dirty="0" smtClean="0"/>
              <a:t>CAQ </a:t>
            </a:r>
            <a:r>
              <a:rPr lang="en-US" sz="3200" dirty="0"/>
              <a:t>– </a:t>
            </a:r>
            <a:r>
              <a:rPr lang="ru-RU" sz="3200" dirty="0" err="1"/>
              <a:t>забезпечення</a:t>
            </a:r>
            <a:r>
              <a:rPr lang="ru-RU" sz="3200" dirty="0"/>
              <a:t> </a:t>
            </a:r>
            <a:r>
              <a:rPr lang="ru-RU" sz="3200" dirty="0" err="1"/>
              <a:t>якості</a:t>
            </a:r>
            <a:r>
              <a:rPr lang="ru-RU" sz="3200" dirty="0"/>
              <a:t>; САА – </a:t>
            </a:r>
            <a:r>
              <a:rPr lang="ru-RU" sz="3200" dirty="0" err="1"/>
              <a:t>складання</a:t>
            </a:r>
            <a:r>
              <a:rPr lang="ru-RU" sz="3200" dirty="0"/>
              <a:t> </a:t>
            </a:r>
            <a:r>
              <a:rPr lang="ru-RU" sz="3200" dirty="0" err="1" smtClean="0"/>
              <a:t>тощо</a:t>
            </a:r>
            <a:r>
              <a:rPr lang="ru-RU" sz="3200" dirty="0" smtClean="0"/>
              <a:t>. </a:t>
            </a:r>
            <a:r>
              <a:rPr lang="ru-RU" sz="3200" dirty="0" err="1"/>
              <a:t>Найбільшого</a:t>
            </a:r>
            <a:r>
              <a:rPr lang="ru-RU" sz="3200" dirty="0"/>
              <a:t> </a:t>
            </a:r>
            <a:r>
              <a:rPr lang="ru-RU" sz="3200" dirty="0" err="1"/>
              <a:t>прогресу</a:t>
            </a:r>
            <a:r>
              <a:rPr lang="ru-RU" sz="3200" dirty="0"/>
              <a:t> в </a:t>
            </a:r>
            <a:r>
              <a:rPr lang="ru-RU" sz="3200" dirty="0" err="1"/>
              <a:t>освоєнні</a:t>
            </a:r>
            <a:r>
              <a:rPr lang="ru-RU" sz="3200" dirty="0"/>
              <a:t> </a:t>
            </a:r>
            <a:r>
              <a:rPr lang="en-US" sz="3200" dirty="0"/>
              <a:t>CIM </a:t>
            </a:r>
            <a:r>
              <a:rPr lang="ru-RU" sz="3200" dirty="0" err="1"/>
              <a:t>досягли</a:t>
            </a:r>
            <a:r>
              <a:rPr lang="ru-RU" sz="3200" dirty="0"/>
              <a:t> </a:t>
            </a:r>
            <a:r>
              <a:rPr lang="ru-RU" sz="3200" dirty="0" err="1"/>
              <a:t>великі</a:t>
            </a:r>
            <a:r>
              <a:rPr lang="ru-RU" sz="3200" dirty="0"/>
              <a:t> </a:t>
            </a:r>
            <a:r>
              <a:rPr lang="ru-RU" sz="3200" dirty="0" err="1"/>
              <a:t>підприємства</a:t>
            </a:r>
            <a:r>
              <a:rPr lang="ru-RU" sz="3200" dirty="0"/>
              <a:t> </a:t>
            </a:r>
            <a:r>
              <a:rPr lang="ru-RU" sz="3200" dirty="0" err="1"/>
              <a:t>авіа</a:t>
            </a:r>
            <a:r>
              <a:rPr lang="ru-RU" sz="3200" dirty="0"/>
              <a:t>- та </a:t>
            </a:r>
            <a:r>
              <a:rPr lang="ru-RU" sz="3200" dirty="0" err="1"/>
              <a:t>автомобілебудування</a:t>
            </a:r>
            <a:r>
              <a:rPr lang="ru-RU" sz="3200" dirty="0"/>
              <a:t>, </a:t>
            </a:r>
            <a:r>
              <a:rPr lang="ru-RU" sz="3200" dirty="0" err="1"/>
              <a:t>електронної</a:t>
            </a:r>
            <a:r>
              <a:rPr lang="ru-RU" sz="3200" dirty="0"/>
              <a:t> </a:t>
            </a:r>
            <a:r>
              <a:rPr lang="ru-RU" sz="3200" dirty="0" err="1"/>
              <a:t>індустрії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87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431383" y="-1260361"/>
            <a:ext cx="5459865" cy="107768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715" y="0"/>
            <a:ext cx="11745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Виробництво з комп’ютерним інтегрованим управлінням (СІМ</a:t>
            </a:r>
            <a:r>
              <a:rPr lang="uk-UA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) як </a:t>
            </a:r>
            <a:r>
              <a:rPr lang="uk-UA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провідна концепція </a:t>
            </a:r>
            <a:r>
              <a:rPr lang="uk-UA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20"/>
    </mc:Choice>
    <mc:Fallback xmlns="">
      <p:transition spd="slow" advTm="29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761631" y="-1377656"/>
            <a:ext cx="4592538" cy="109619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943" y="294306"/>
            <a:ext cx="11234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 </a:t>
            </a:r>
            <a:r>
              <a:rPr lang="uk-UA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комп’ютеризованого </a:t>
            </a:r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 </a:t>
            </a:r>
            <a:r>
              <a:rPr lang="uk-UA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(</a:t>
            </a:r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за А.В. </a:t>
            </a:r>
            <a:r>
              <a:rPr lang="uk-UA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Шеером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570790" y="-1698442"/>
            <a:ext cx="5148393" cy="110707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514" y="305190"/>
            <a:ext cx="1539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Порівняння роботи заводів США, Європи та Японії </a:t>
            </a:r>
            <a:endParaRPr lang="ru-RU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78"/>
    </mc:Choice>
    <mc:Fallback xmlns="">
      <p:transition spd="slow" advTm="24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 «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 Production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462498" y="-1126272"/>
            <a:ext cx="5060177" cy="961208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05"/>
    </mc:Choice>
    <mc:Fallback xmlns="">
      <p:transition spd="slow" advTm="17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018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схема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удосконалення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виробництва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8085" y="1371600"/>
            <a:ext cx="11288485" cy="489076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10"/>
    </mc:Choice>
    <mc:Fallback xmlns="">
      <p:transition spd="slow" advTm="27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2414" y="488731"/>
            <a:ext cx="10436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   </a:t>
            </a:r>
            <a:r>
              <a:rPr lang="ru-RU" sz="3200" dirty="0" err="1" smtClean="0"/>
              <a:t>Високі</a:t>
            </a:r>
            <a:r>
              <a:rPr lang="ru-RU" sz="3200" dirty="0" smtClean="0"/>
              <a:t> </a:t>
            </a:r>
            <a:r>
              <a:rPr lang="ru-RU" sz="3200" dirty="0" err="1"/>
              <a:t>технології</a:t>
            </a:r>
            <a:r>
              <a:rPr lang="ru-RU" sz="3200" dirty="0"/>
              <a:t> у </a:t>
            </a:r>
            <a:r>
              <a:rPr lang="ru-RU" sz="3200" dirty="0" err="1"/>
              <a:t>машинобудуванні</a:t>
            </a:r>
            <a:r>
              <a:rPr lang="ru-RU" sz="3200" dirty="0"/>
              <a:t> та </a:t>
            </a:r>
            <a:r>
              <a:rPr lang="ru-RU" sz="3200" dirty="0" err="1"/>
              <a:t>їхні</a:t>
            </a:r>
            <a:r>
              <a:rPr lang="ru-RU" sz="3200" dirty="0"/>
              <a:t> </a:t>
            </a:r>
            <a:r>
              <a:rPr lang="ru-RU" sz="3200" dirty="0" err="1"/>
              <a:t>робочі</a:t>
            </a:r>
            <a:r>
              <a:rPr lang="ru-RU" sz="3200" dirty="0"/>
              <a:t> </a:t>
            </a:r>
            <a:r>
              <a:rPr lang="ru-RU" sz="3200" dirty="0" err="1"/>
              <a:t>процеси</a:t>
            </a:r>
            <a:r>
              <a:rPr lang="ru-RU" sz="3200" dirty="0"/>
              <a:t> </a:t>
            </a:r>
            <a:r>
              <a:rPr lang="ru-RU" sz="3200" dirty="0" err="1"/>
              <a:t>необхідно</a:t>
            </a:r>
            <a:r>
              <a:rPr lang="ru-RU" sz="3200" dirty="0"/>
              <a:t> </a:t>
            </a:r>
            <a:r>
              <a:rPr lang="ru-RU" sz="3200" dirty="0" err="1"/>
              <a:t>розглядати</a:t>
            </a:r>
            <a:r>
              <a:rPr lang="ru-RU" sz="3200" dirty="0"/>
              <a:t> на </a:t>
            </a:r>
            <a:r>
              <a:rPr lang="ru-RU" sz="3200" dirty="0" err="1"/>
              <a:t>загальному</a:t>
            </a:r>
            <a:r>
              <a:rPr lang="ru-RU" sz="3200" dirty="0"/>
              <a:t> </a:t>
            </a:r>
            <a:r>
              <a:rPr lang="ru-RU" sz="3200" dirty="0" err="1"/>
              <a:t>фоні</a:t>
            </a:r>
            <a:r>
              <a:rPr lang="ru-RU" sz="3200" dirty="0"/>
              <a:t> </a:t>
            </a:r>
            <a:r>
              <a:rPr lang="ru-RU" sz="3200" dirty="0" err="1"/>
              <a:t>розвитку</a:t>
            </a:r>
            <a:r>
              <a:rPr lang="ru-RU" sz="3200" dirty="0"/>
              <a:t> </a:t>
            </a:r>
            <a:r>
              <a:rPr lang="ru-RU" sz="3200" dirty="0" err="1"/>
              <a:t>машинобудування</a:t>
            </a:r>
            <a:r>
              <a:rPr lang="ru-RU" sz="3200" dirty="0"/>
              <a:t> і тих </a:t>
            </a:r>
            <a:r>
              <a:rPr lang="ru-RU" sz="3200" dirty="0" err="1"/>
              <a:t>тенденцій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можливо</a:t>
            </a:r>
            <a:r>
              <a:rPr lang="ru-RU" sz="3200" dirty="0"/>
              <a:t> </a:t>
            </a:r>
            <a:r>
              <a:rPr lang="ru-RU" sz="3200" dirty="0" err="1"/>
              <a:t>стануть</a:t>
            </a:r>
            <a:r>
              <a:rPr lang="ru-RU" sz="3200" dirty="0"/>
              <a:t> </a:t>
            </a:r>
            <a:r>
              <a:rPr lang="ru-RU" sz="3200" dirty="0" err="1"/>
              <a:t>вирішальними</a:t>
            </a:r>
            <a:r>
              <a:rPr lang="ru-RU" sz="3200" dirty="0"/>
              <a:t> для </a:t>
            </a:r>
            <a:r>
              <a:rPr lang="ru-RU" sz="3200" dirty="0" err="1"/>
              <a:t>досягнень</a:t>
            </a:r>
            <a:r>
              <a:rPr lang="ru-RU" sz="3200" dirty="0"/>
              <a:t> XXI </a:t>
            </a:r>
            <a:r>
              <a:rPr lang="ru-RU" sz="3200" dirty="0" err="1"/>
              <a:t>сторіччя</a:t>
            </a:r>
            <a:r>
              <a:rPr lang="ru-RU" sz="3200" dirty="0"/>
              <a:t>. </a:t>
            </a:r>
            <a:r>
              <a:rPr lang="ru-RU" sz="3200" dirty="0" err="1"/>
              <a:t>Сучасне</a:t>
            </a:r>
            <a:r>
              <a:rPr lang="ru-RU" sz="3200" dirty="0"/>
              <a:t> </a:t>
            </a:r>
            <a:r>
              <a:rPr lang="ru-RU" sz="3200" dirty="0" err="1"/>
              <a:t>передове</a:t>
            </a:r>
            <a:r>
              <a:rPr lang="ru-RU" sz="3200" dirty="0"/>
              <a:t> </a:t>
            </a:r>
            <a:r>
              <a:rPr lang="ru-RU" sz="3200" dirty="0" err="1"/>
              <a:t>виробництво</a:t>
            </a:r>
            <a:r>
              <a:rPr lang="ru-RU" sz="3200" dirty="0"/>
              <a:t> </a:t>
            </a:r>
            <a:r>
              <a:rPr lang="ru-RU" sz="3200" dirty="0" err="1"/>
              <a:t>варто</a:t>
            </a:r>
            <a:r>
              <a:rPr lang="ru-RU" sz="3200" dirty="0"/>
              <a:t> </a:t>
            </a:r>
            <a:r>
              <a:rPr lang="ru-RU" sz="3200" dirty="0" err="1"/>
              <a:t>характеризувати</a:t>
            </a:r>
            <a:r>
              <a:rPr lang="ru-RU" sz="3200" dirty="0"/>
              <a:t> як </a:t>
            </a:r>
            <a:r>
              <a:rPr lang="ru-RU" sz="3200" dirty="0" err="1"/>
              <a:t>гнучке</a:t>
            </a:r>
            <a:r>
              <a:rPr lang="ru-RU" sz="3200" dirty="0"/>
              <a:t> </a:t>
            </a:r>
            <a:r>
              <a:rPr lang="ru-RU" sz="3200" dirty="0" err="1"/>
              <a:t>ринково</a:t>
            </a:r>
            <a:r>
              <a:rPr lang="ru-RU" sz="3200" dirty="0"/>
              <a:t> </a:t>
            </a:r>
            <a:r>
              <a:rPr lang="ru-RU" sz="3200" dirty="0" err="1"/>
              <a:t>орієнтоване</a:t>
            </a:r>
            <a:r>
              <a:rPr lang="ru-RU" sz="3200" dirty="0"/>
              <a:t>. </a:t>
            </a:r>
            <a:r>
              <a:rPr lang="ru-RU" sz="3200" dirty="0" err="1"/>
              <a:t>Ринок</a:t>
            </a:r>
            <a:r>
              <a:rPr lang="ru-RU" sz="3200" dirty="0"/>
              <a:t> </a:t>
            </a:r>
            <a:r>
              <a:rPr lang="ru-RU" sz="3200" dirty="0" err="1"/>
              <a:t>визначає</a:t>
            </a:r>
            <a:r>
              <a:rPr lang="ru-RU" sz="3200" dirty="0"/>
              <a:t> </a:t>
            </a:r>
            <a:r>
              <a:rPr lang="ru-RU" sz="3200" dirty="0" err="1"/>
              <a:t>вимоги</a:t>
            </a:r>
            <a:r>
              <a:rPr lang="ru-RU" sz="3200" dirty="0"/>
              <a:t> не </a:t>
            </a:r>
            <a:r>
              <a:rPr lang="ru-RU" sz="3200" dirty="0" err="1"/>
              <a:t>тільки</a:t>
            </a:r>
            <a:r>
              <a:rPr lang="ru-RU" sz="3200" dirty="0"/>
              <a:t> до </a:t>
            </a:r>
            <a:r>
              <a:rPr lang="ru-RU" sz="3200" dirty="0" err="1"/>
              <a:t>кінцевого</a:t>
            </a:r>
            <a:r>
              <a:rPr lang="ru-RU" sz="3200" dirty="0"/>
              <a:t> продукту, але й до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виробництва</a:t>
            </a:r>
            <a:r>
              <a:rPr lang="ru-RU" sz="3200" dirty="0"/>
              <a:t> практично на </a:t>
            </a:r>
            <a:r>
              <a:rPr lang="ru-RU" sz="3200" dirty="0" err="1"/>
              <a:t>всіх</a:t>
            </a:r>
            <a:r>
              <a:rPr lang="ru-RU" sz="3200" dirty="0"/>
              <a:t> </a:t>
            </a:r>
            <a:r>
              <a:rPr lang="ru-RU" sz="3200" dirty="0" err="1"/>
              <a:t>етапах</a:t>
            </a:r>
            <a:r>
              <a:rPr lang="ru-RU" sz="3200" dirty="0"/>
              <a:t> </a:t>
            </a:r>
            <a:r>
              <a:rPr lang="ru-RU" sz="3200" dirty="0" err="1"/>
              <a:t>розробки</a:t>
            </a:r>
            <a:r>
              <a:rPr lang="ru-RU" sz="3200" dirty="0"/>
              <a:t>, </a:t>
            </a:r>
            <a:r>
              <a:rPr lang="ru-RU" sz="3200" dirty="0" err="1"/>
              <a:t>освоєння</a:t>
            </a:r>
            <a:r>
              <a:rPr lang="ru-RU" sz="3200" dirty="0"/>
              <a:t> </a:t>
            </a:r>
            <a:r>
              <a:rPr lang="ru-RU" sz="3200" dirty="0" err="1"/>
              <a:t>тощо</a:t>
            </a:r>
            <a:r>
              <a:rPr lang="ru-RU" sz="3200" dirty="0"/>
              <a:t>. На рис. 1.1 </a:t>
            </a:r>
            <a:r>
              <a:rPr lang="ru-RU" sz="3200" dirty="0" err="1"/>
              <a:t>показані</a:t>
            </a:r>
            <a:r>
              <a:rPr lang="ru-RU" sz="3200" dirty="0"/>
              <a:t> </a:t>
            </a:r>
            <a:r>
              <a:rPr lang="ru-RU" sz="3200" dirty="0" err="1"/>
              <a:t>зміни</a:t>
            </a:r>
            <a:r>
              <a:rPr lang="ru-RU" sz="3200" dirty="0"/>
              <a:t> в п</a:t>
            </a:r>
          </a:p>
        </p:txBody>
      </p:sp>
    </p:spTree>
    <p:extLst>
      <p:ext uri="{BB962C8B-B14F-4D97-AF65-F5344CB8AC3E}">
        <p14:creationId xmlns:p14="http://schemas.microsoft.com/office/powerpoint/2010/main" val="122814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5931" y="646386"/>
            <a:ext cx="107205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   </a:t>
            </a:r>
            <a:r>
              <a:rPr lang="ru-RU" sz="2400" dirty="0" err="1" smtClean="0">
                <a:solidFill>
                  <a:srgbClr val="C00000"/>
                </a:solidFill>
              </a:rPr>
              <a:t>Промислові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підприємства</a:t>
            </a:r>
            <a:r>
              <a:rPr lang="ru-RU" sz="2400" dirty="0">
                <a:solidFill>
                  <a:srgbClr val="C00000"/>
                </a:solidFill>
              </a:rPr>
              <a:t> стали </a:t>
            </a:r>
            <a:r>
              <a:rPr lang="ru-RU" sz="2400" dirty="0" err="1">
                <a:solidFill>
                  <a:srgbClr val="C00000"/>
                </a:solidFill>
              </a:rPr>
              <a:t>більше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орієнтуватися</a:t>
            </a:r>
            <a:r>
              <a:rPr lang="ru-RU" sz="2400" dirty="0">
                <a:solidFill>
                  <a:srgbClr val="C00000"/>
                </a:solidFill>
              </a:rPr>
              <a:t> на </a:t>
            </a:r>
            <a:r>
              <a:rPr lang="ru-RU" sz="2400" dirty="0" err="1">
                <a:solidFill>
                  <a:srgbClr val="C00000"/>
                </a:solidFill>
              </a:rPr>
              <a:t>вимоги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ринку</a:t>
            </a:r>
            <a:r>
              <a:rPr lang="uk-UA" sz="2400" dirty="0" smtClean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к</a:t>
            </a:r>
            <a:r>
              <a:rPr lang="ru-RU" sz="2400" dirty="0" err="1" smtClean="0"/>
              <a:t>ількість</a:t>
            </a:r>
            <a:r>
              <a:rPr lang="ru-RU" sz="2400" dirty="0" smtClean="0"/>
              <a:t> </a:t>
            </a:r>
            <a:r>
              <a:rPr lang="ru-RU" sz="2400" dirty="0" err="1"/>
              <a:t>виробів</a:t>
            </a:r>
            <a:r>
              <a:rPr lang="ru-RU" sz="2400" dirty="0"/>
              <a:t> і </a:t>
            </a:r>
            <a:r>
              <a:rPr lang="ru-RU" sz="2400" dirty="0" err="1"/>
              <a:t>розмір</a:t>
            </a:r>
            <a:r>
              <a:rPr lang="ru-RU" sz="2400" dirty="0"/>
              <a:t> </a:t>
            </a:r>
            <a:r>
              <a:rPr lang="ru-RU" sz="2400" dirty="0" err="1"/>
              <a:t>партії</a:t>
            </a:r>
            <a:r>
              <a:rPr lang="ru-RU" sz="2400" dirty="0"/>
              <a:t> </a:t>
            </a:r>
            <a:r>
              <a:rPr lang="ru-RU" sz="2400" dirty="0" err="1"/>
              <a:t>зменшилися</a:t>
            </a:r>
            <a:r>
              <a:rPr lang="ru-RU" sz="2400" dirty="0"/>
              <a:t> до </a:t>
            </a:r>
            <a:r>
              <a:rPr lang="ru-RU" sz="2400" dirty="0" err="1"/>
              <a:t>індивідуального</a:t>
            </a:r>
            <a:r>
              <a:rPr lang="ru-RU" sz="2400" dirty="0"/>
              <a:t> </a:t>
            </a:r>
            <a:r>
              <a:rPr lang="ru-RU" sz="2400" dirty="0" err="1"/>
              <a:t>виготовлення</a:t>
            </a:r>
            <a:r>
              <a:rPr lang="ru-RU" sz="2400" dirty="0"/>
              <a:t> </a:t>
            </a:r>
            <a:r>
              <a:rPr lang="ru-RU" sz="2400" dirty="0" err="1"/>
              <a:t>замовлення</a:t>
            </a:r>
            <a:r>
              <a:rPr lang="ru-RU" sz="2400" dirty="0"/>
              <a:t> </a:t>
            </a:r>
            <a:r>
              <a:rPr lang="ru-RU" sz="2400" dirty="0" err="1" smtClean="0"/>
              <a:t>споживача</a:t>
            </a:r>
            <a:r>
              <a:rPr lang="ru-RU" sz="2400" dirty="0" smtClean="0"/>
              <a:t>;</a:t>
            </a:r>
            <a:r>
              <a:rPr lang="en-US" sz="2400" dirty="0" smtClean="0"/>
              <a:t>      </a:t>
            </a:r>
            <a:endParaRPr lang="uk-U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с</a:t>
            </a:r>
            <a:r>
              <a:rPr lang="ru-RU" sz="2400" dirty="0" err="1" smtClean="0"/>
              <a:t>воєчасне</a:t>
            </a:r>
            <a:r>
              <a:rPr lang="ru-RU" sz="2400" dirty="0" smtClean="0"/>
              <a:t> </a:t>
            </a:r>
            <a:r>
              <a:rPr lang="ru-RU" sz="2400" dirty="0" err="1"/>
              <a:t>постачання</a:t>
            </a:r>
            <a:r>
              <a:rPr lang="ru-RU" sz="2400" dirty="0"/>
              <a:t> при </a:t>
            </a:r>
            <a:r>
              <a:rPr lang="ru-RU" sz="2400" dirty="0" err="1"/>
              <a:t>скороченій</a:t>
            </a:r>
            <a:r>
              <a:rPr lang="ru-RU" sz="2400" dirty="0"/>
              <a:t> </a:t>
            </a:r>
            <a:r>
              <a:rPr lang="ru-RU" sz="2400" dirty="0" err="1"/>
              <a:t>тривалості</a:t>
            </a:r>
            <a:r>
              <a:rPr lang="ru-RU" sz="2400" dirty="0"/>
              <a:t> </a:t>
            </a:r>
            <a:r>
              <a:rPr lang="ru-RU" sz="2400" dirty="0" err="1"/>
              <a:t>виробничого</a:t>
            </a:r>
            <a:r>
              <a:rPr lang="ru-RU" sz="2400" dirty="0"/>
              <a:t> циклу і </a:t>
            </a:r>
            <a:r>
              <a:rPr lang="ru-RU" sz="2400" dirty="0" err="1"/>
              <a:t>зменшених</a:t>
            </a:r>
            <a:r>
              <a:rPr lang="ru-RU" sz="2400" dirty="0"/>
              <a:t> фондах </a:t>
            </a:r>
            <a:r>
              <a:rPr lang="ru-RU" sz="2400" dirty="0" err="1"/>
              <a:t>або</a:t>
            </a:r>
            <a:r>
              <a:rPr lang="ru-RU" sz="2400" dirty="0"/>
              <a:t> запасах </a:t>
            </a:r>
            <a:r>
              <a:rPr lang="ru-RU" sz="2400" dirty="0" err="1"/>
              <a:t>напівфабрикатів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готових</a:t>
            </a:r>
            <a:r>
              <a:rPr lang="ru-RU" sz="2400" dirty="0"/>
              <a:t> </a:t>
            </a:r>
            <a:r>
              <a:rPr lang="ru-RU" sz="2400" dirty="0" err="1"/>
              <a:t>виробів</a:t>
            </a:r>
            <a:r>
              <a:rPr lang="ru-RU" sz="2400" dirty="0"/>
              <a:t> стало </a:t>
            </a:r>
            <a:r>
              <a:rPr lang="ru-RU" sz="2400" dirty="0" err="1"/>
              <a:t>критерієм</a:t>
            </a:r>
            <a:r>
              <a:rPr lang="ru-RU" sz="2400" dirty="0"/>
              <a:t> </a:t>
            </a:r>
            <a:r>
              <a:rPr lang="ru-RU" sz="2400" dirty="0" err="1"/>
              <a:t>ефективності</a:t>
            </a:r>
            <a:r>
              <a:rPr lang="ru-RU" sz="2400" dirty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;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комплексність</a:t>
            </a:r>
            <a:r>
              <a:rPr lang="ru-RU" sz="2400" dirty="0" smtClean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і </a:t>
            </a:r>
            <a:r>
              <a:rPr lang="ru-RU" sz="2400" dirty="0" err="1"/>
              <a:t>виробництва</a:t>
            </a:r>
            <a:r>
              <a:rPr lang="ru-RU" sz="2400" dirty="0"/>
              <a:t> </a:t>
            </a:r>
            <a:r>
              <a:rPr lang="ru-RU" sz="2400" dirty="0" err="1"/>
              <a:t>зросла</a:t>
            </a:r>
            <a:r>
              <a:rPr lang="ru-RU" sz="2400" dirty="0"/>
              <a:t> за </a:t>
            </a:r>
            <a:r>
              <a:rPr lang="ru-RU" sz="2400" dirty="0" err="1"/>
              <a:t>минулі</a:t>
            </a:r>
            <a:r>
              <a:rPr lang="ru-RU" sz="2400" dirty="0"/>
              <a:t> роки </a:t>
            </a:r>
            <a:r>
              <a:rPr lang="ru-RU" sz="2400" dirty="0" err="1"/>
              <a:t>надзвичайно</a:t>
            </a:r>
            <a:r>
              <a:rPr lang="ru-RU" sz="2400" dirty="0"/>
              <a:t> </a:t>
            </a:r>
            <a:r>
              <a:rPr lang="ru-RU" sz="2400" dirty="0" smtClean="0"/>
              <a:t>сильно;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обсяг</a:t>
            </a:r>
            <a:r>
              <a:rPr lang="ru-RU" sz="2400" dirty="0" smtClean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знаходиться</a:t>
            </a:r>
            <a:r>
              <a:rPr lang="ru-RU" sz="2400" dirty="0"/>
              <a:t> в </a:t>
            </a:r>
            <a:r>
              <a:rPr lang="ru-RU" sz="2400" dirty="0" err="1"/>
              <a:t>експлуатації</a:t>
            </a:r>
            <a:r>
              <a:rPr lang="ru-RU" sz="2400" dirty="0"/>
              <a:t>, </a:t>
            </a:r>
            <a:r>
              <a:rPr lang="ru-RU" sz="2400" dirty="0" err="1"/>
              <a:t>зростає</a:t>
            </a:r>
            <a:r>
              <a:rPr lang="ru-RU" sz="2400" dirty="0"/>
              <a:t> </a:t>
            </a:r>
            <a:r>
              <a:rPr lang="ru-RU" sz="2400" dirty="0" err="1"/>
              <a:t>одночасно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збільшенням</a:t>
            </a:r>
            <a:r>
              <a:rPr lang="ru-RU" sz="2400" dirty="0"/>
              <a:t> </a:t>
            </a:r>
            <a:r>
              <a:rPr lang="ru-RU" sz="2400" dirty="0" err="1"/>
              <a:t>частки</a:t>
            </a:r>
            <a:r>
              <a:rPr lang="ru-RU" sz="2400" dirty="0"/>
              <a:t> </a:t>
            </a:r>
            <a:r>
              <a:rPr lang="ru-RU" sz="2400" dirty="0" err="1"/>
              <a:t>нововведень</a:t>
            </a:r>
            <a:r>
              <a:rPr lang="ru-RU" sz="2400" dirty="0"/>
              <a:t> на </a:t>
            </a:r>
            <a:r>
              <a:rPr lang="ru-RU" sz="2400" dirty="0" err="1"/>
              <a:t>виробництві</a:t>
            </a:r>
            <a:r>
              <a:rPr lang="ru-RU" sz="2400" dirty="0"/>
              <a:t> і з </a:t>
            </a:r>
            <a:r>
              <a:rPr lang="ru-RU" sz="2400" dirty="0" err="1"/>
              <a:t>загальним</a:t>
            </a:r>
            <a:r>
              <a:rPr lang="ru-RU" sz="2400" dirty="0"/>
              <a:t> </a:t>
            </a:r>
            <a:r>
              <a:rPr lang="ru-RU" sz="2400" dirty="0" err="1"/>
              <a:t>технічним</a:t>
            </a:r>
            <a:r>
              <a:rPr lang="ru-RU" sz="2400" dirty="0"/>
              <a:t> </a:t>
            </a:r>
            <a:r>
              <a:rPr lang="ru-RU" sz="2400" dirty="0" err="1" smtClean="0"/>
              <a:t>прогресом</a:t>
            </a:r>
            <a:r>
              <a:rPr lang="ru-RU" sz="2400" dirty="0" smtClean="0"/>
              <a:t>; мала </a:t>
            </a:r>
            <a:r>
              <a:rPr lang="ru-RU" sz="2400" dirty="0" err="1"/>
              <a:t>кількість</a:t>
            </a:r>
            <a:r>
              <a:rPr lang="ru-RU" sz="2400" dirty="0"/>
              <a:t> деталей в </a:t>
            </a:r>
            <a:r>
              <a:rPr lang="ru-RU" sz="2400" dirty="0" err="1" smtClean="0"/>
              <a:t>партії</a:t>
            </a:r>
            <a:r>
              <a:rPr lang="ru-RU" sz="2400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велике</a:t>
            </a:r>
            <a:r>
              <a:rPr lang="ru-RU" sz="2400" dirty="0" smtClean="0"/>
              <a:t> </a:t>
            </a:r>
            <a:r>
              <a:rPr lang="ru-RU" sz="2400" dirty="0" err="1"/>
              <a:t>різноманіття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 та </a:t>
            </a:r>
            <a:r>
              <a:rPr lang="ru-RU" sz="2400" dirty="0" err="1"/>
              <a:t>варіантів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специфічні</a:t>
            </a:r>
            <a:r>
              <a:rPr lang="ru-RU" sz="2400" dirty="0"/>
              <a:t> для кожного </a:t>
            </a:r>
            <a:r>
              <a:rPr lang="ru-RU" sz="2400" dirty="0" err="1"/>
              <a:t>споживача</a:t>
            </a:r>
            <a:r>
              <a:rPr lang="ru-RU" sz="2400" dirty="0"/>
              <a:t> </a:t>
            </a:r>
            <a:r>
              <a:rPr lang="ru-RU" sz="2400" dirty="0" err="1"/>
              <a:t>вихідні</a:t>
            </a:r>
            <a:r>
              <a:rPr lang="ru-RU" sz="2400" dirty="0"/>
              <a:t> </a:t>
            </a:r>
            <a:r>
              <a:rPr lang="ru-RU" sz="2400" dirty="0" err="1"/>
              <a:t>дані</a:t>
            </a:r>
            <a:r>
              <a:rPr lang="ru-RU" sz="2400" dirty="0"/>
              <a:t> </a:t>
            </a:r>
            <a:r>
              <a:rPr lang="ru-RU" sz="2400" dirty="0" err="1"/>
              <a:t>підвищують</a:t>
            </a:r>
            <a:r>
              <a:rPr lang="ru-RU" sz="2400" dirty="0"/>
              <a:t> </a:t>
            </a:r>
            <a:r>
              <a:rPr lang="ru-RU" sz="2400" dirty="0" err="1"/>
              <a:t>вимоги</a:t>
            </a:r>
            <a:r>
              <a:rPr lang="ru-RU" sz="2400" dirty="0"/>
              <a:t> до </a:t>
            </a:r>
            <a:r>
              <a:rPr lang="ru-RU" sz="2400" dirty="0" err="1"/>
              <a:t>продукції</a:t>
            </a:r>
            <a:r>
              <a:rPr lang="ru-RU" sz="2400" dirty="0"/>
              <a:t>, </a:t>
            </a:r>
            <a:r>
              <a:rPr lang="ru-RU" sz="2400" dirty="0" err="1"/>
              <a:t>управління</a:t>
            </a:r>
            <a:r>
              <a:rPr lang="ru-RU" sz="2400" dirty="0"/>
              <a:t> </a:t>
            </a:r>
            <a:r>
              <a:rPr lang="ru-RU" sz="2400" dirty="0" err="1"/>
              <a:t>виробництвом</a:t>
            </a:r>
            <a:r>
              <a:rPr lang="ru-RU" sz="2400" dirty="0"/>
              <a:t>, </a:t>
            </a:r>
            <a:r>
              <a:rPr lang="ru-RU" sz="2400" dirty="0" err="1"/>
              <a:t>широти</a:t>
            </a:r>
            <a:r>
              <a:rPr lang="ru-RU" sz="2400" dirty="0"/>
              <a:t> і </a:t>
            </a:r>
            <a:r>
              <a:rPr lang="ru-RU" sz="2400" dirty="0" err="1"/>
              <a:t>глибини</a:t>
            </a:r>
            <a:r>
              <a:rPr lang="ru-RU" sz="2400" dirty="0"/>
              <a:t> </a:t>
            </a:r>
            <a:r>
              <a:rPr lang="ru-RU" sz="2400" dirty="0" err="1"/>
              <a:t>проектування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0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8"/>
    </mc:Choice>
    <mc:Fallback xmlns="">
      <p:transition spd="slow" advTm="3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179" y="599090"/>
            <a:ext cx="979038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 </a:t>
            </a:r>
            <a:r>
              <a:rPr lang="ru-RU" sz="3200" dirty="0" err="1" smtClean="0"/>
              <a:t>Економіка</a:t>
            </a:r>
            <a:r>
              <a:rPr lang="ru-RU" sz="3200" dirty="0" smtClean="0"/>
              <a:t> </a:t>
            </a:r>
            <a:r>
              <a:rPr lang="ru-RU" sz="3200" dirty="0"/>
              <a:t>з </a:t>
            </a:r>
            <a:r>
              <a:rPr lang="ru-RU" sz="3200" dirty="0" err="1"/>
              <a:t>замкнутим</a:t>
            </a:r>
            <a:r>
              <a:rPr lang="ru-RU" sz="3200" dirty="0"/>
              <a:t> циклом,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здійснює</a:t>
            </a:r>
            <a:r>
              <a:rPr lang="ru-RU" sz="3200" dirty="0"/>
              <a:t> </a:t>
            </a:r>
            <a:r>
              <a:rPr lang="ru-RU" sz="3200" dirty="0" err="1"/>
              <a:t>повний</a:t>
            </a:r>
            <a:r>
              <a:rPr lang="ru-RU" sz="3200" dirty="0"/>
              <a:t> контроль </a:t>
            </a:r>
            <a:r>
              <a:rPr lang="ru-RU" sz="3200" dirty="0" err="1"/>
              <a:t>матеріалів</a:t>
            </a:r>
            <a:r>
              <a:rPr lang="ru-RU" sz="3200" dirty="0"/>
              <a:t> за видами і </a:t>
            </a:r>
            <a:r>
              <a:rPr lang="ru-RU" sz="3200" dirty="0" err="1"/>
              <a:t>кількістю</a:t>
            </a:r>
            <a:r>
              <a:rPr lang="ru-RU" sz="3200" dirty="0"/>
              <a:t> та </a:t>
            </a:r>
            <a:r>
              <a:rPr lang="ru-RU" sz="3200" dirty="0" err="1"/>
              <a:t>екологічно</a:t>
            </a:r>
            <a:r>
              <a:rPr lang="ru-RU" sz="3200" dirty="0"/>
              <a:t> </a:t>
            </a:r>
            <a:r>
              <a:rPr lang="ru-RU" sz="3200" dirty="0" err="1"/>
              <a:t>дбайливе</a:t>
            </a:r>
            <a:r>
              <a:rPr lang="ru-RU" sz="3200" dirty="0"/>
              <a:t> </a:t>
            </a:r>
            <a:r>
              <a:rPr lang="ru-RU" sz="3200" dirty="0" err="1"/>
              <a:t>ставлення</a:t>
            </a:r>
            <a:r>
              <a:rPr lang="ru-RU" sz="3200" dirty="0"/>
              <a:t> до них </a:t>
            </a:r>
            <a:r>
              <a:rPr lang="ru-RU" sz="3200" dirty="0" err="1"/>
              <a:t>протягом</a:t>
            </a:r>
            <a:r>
              <a:rPr lang="ru-RU" sz="3200" dirty="0"/>
              <a:t> </a:t>
            </a:r>
            <a:r>
              <a:rPr lang="ru-RU" sz="3200" dirty="0" err="1"/>
              <a:t>усього</a:t>
            </a:r>
            <a:r>
              <a:rPr lang="ru-RU" sz="3200" dirty="0"/>
              <a:t> </a:t>
            </a:r>
            <a:r>
              <a:rPr lang="ru-RU" sz="3200" dirty="0" err="1"/>
              <a:t>терміну</a:t>
            </a:r>
            <a:r>
              <a:rPr lang="ru-RU" sz="3200" dirty="0"/>
              <a:t> </a:t>
            </a:r>
            <a:r>
              <a:rPr lang="ru-RU" sz="3200" dirty="0" err="1"/>
              <a:t>служби</a:t>
            </a:r>
            <a:r>
              <a:rPr lang="ru-RU" sz="3200" dirty="0"/>
              <a:t> </a:t>
            </a:r>
            <a:r>
              <a:rPr lang="ru-RU" sz="3200" dirty="0" err="1"/>
              <a:t>виробу</a:t>
            </a:r>
            <a:r>
              <a:rPr lang="ru-RU" sz="3200" dirty="0"/>
              <a:t>, </a:t>
            </a:r>
            <a:r>
              <a:rPr lang="ru-RU" sz="3200" dirty="0" err="1"/>
              <a:t>одночасно</a:t>
            </a:r>
            <a:r>
              <a:rPr lang="ru-RU" sz="3200" dirty="0"/>
              <a:t> </a:t>
            </a:r>
            <a:r>
              <a:rPr lang="ru-RU" sz="3200" dirty="0" err="1"/>
              <a:t>зберігає</a:t>
            </a:r>
            <a:r>
              <a:rPr lang="ru-RU" sz="3200" dirty="0"/>
              <a:t> </a:t>
            </a:r>
            <a:r>
              <a:rPr lang="ru-RU" sz="3200" dirty="0" err="1"/>
              <a:t>наскільки</a:t>
            </a:r>
            <a:r>
              <a:rPr lang="ru-RU" sz="3200" dirty="0"/>
              <a:t> </a:t>
            </a:r>
            <a:r>
              <a:rPr lang="ru-RU" sz="3200" dirty="0" err="1"/>
              <a:t>можливо</a:t>
            </a:r>
            <a:r>
              <a:rPr lang="ru-RU" sz="3200" dirty="0"/>
              <a:t> </a:t>
            </a:r>
            <a:r>
              <a:rPr lang="ru-RU" sz="3200" dirty="0" err="1"/>
              <a:t>власні</a:t>
            </a:r>
            <a:r>
              <a:rPr lang="ru-RU" sz="3200" dirty="0"/>
              <a:t> </a:t>
            </a:r>
            <a:r>
              <a:rPr lang="ru-RU" sz="3200" dirty="0" err="1"/>
              <a:t>ресурси</a:t>
            </a:r>
            <a:r>
              <a:rPr lang="ru-RU" sz="3200" dirty="0"/>
              <a:t>, </a:t>
            </a:r>
            <a:r>
              <a:rPr lang="ru-RU" sz="3200" dirty="0" err="1"/>
              <a:t>застосовує</a:t>
            </a:r>
            <a:r>
              <a:rPr lang="ru-RU" sz="3200" dirty="0"/>
              <a:t> </a:t>
            </a:r>
            <a:r>
              <a:rPr lang="ru-RU" sz="3200" dirty="0" err="1"/>
              <a:t>індустріальне</a:t>
            </a:r>
            <a:r>
              <a:rPr lang="ru-RU" sz="3200" dirty="0"/>
              <a:t> </a:t>
            </a:r>
            <a:r>
              <a:rPr lang="ru-RU" sz="3200" dirty="0" err="1"/>
              <a:t>виробництво</a:t>
            </a:r>
            <a:r>
              <a:rPr lang="ru-RU" sz="3200" dirty="0"/>
              <a:t> і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техніку</a:t>
            </a:r>
            <a:r>
              <a:rPr lang="ru-RU" sz="3200" dirty="0"/>
              <a:t>, </a:t>
            </a:r>
            <a:r>
              <a:rPr lang="ru-RU" sz="3200" dirty="0" err="1"/>
              <a:t>робить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гармонічним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навколишнім</a:t>
            </a:r>
            <a:r>
              <a:rPr lang="ru-RU" sz="3200" dirty="0"/>
              <a:t> </a:t>
            </a:r>
            <a:r>
              <a:rPr lang="ru-RU" sz="3200" dirty="0" err="1"/>
              <a:t>середовищем</a:t>
            </a:r>
            <a:r>
              <a:rPr lang="ru-RU" sz="3200" dirty="0"/>
              <a:t>, стала головною задачею </a:t>
            </a:r>
            <a:r>
              <a:rPr lang="ru-RU" sz="3200" dirty="0" err="1"/>
              <a:t>інженерів</a:t>
            </a:r>
            <a:r>
              <a:rPr lang="ru-RU" sz="3200" dirty="0"/>
              <a:t>, </a:t>
            </a:r>
            <a:r>
              <a:rPr lang="ru-RU" sz="3200" dirty="0" err="1"/>
              <a:t>фізиків</a:t>
            </a:r>
            <a:r>
              <a:rPr lang="ru-RU" sz="3200" dirty="0"/>
              <a:t>, </a:t>
            </a:r>
            <a:r>
              <a:rPr lang="ru-RU" sz="3200" dirty="0" err="1"/>
              <a:t>хіміків</a:t>
            </a:r>
            <a:r>
              <a:rPr lang="ru-RU" sz="3200" dirty="0"/>
              <a:t> та </a:t>
            </a:r>
            <a:r>
              <a:rPr lang="ru-RU" sz="3200" dirty="0" err="1"/>
              <a:t>технологів</a:t>
            </a:r>
            <a:r>
              <a:rPr lang="ru-RU" sz="3200" dirty="0"/>
              <a:t> на </a:t>
            </a:r>
            <a:r>
              <a:rPr lang="ru-RU" sz="3200" dirty="0" err="1"/>
              <a:t>виробництві</a:t>
            </a:r>
            <a:r>
              <a:rPr lang="ru-RU" sz="3200" dirty="0"/>
              <a:t>, </a:t>
            </a:r>
            <a:r>
              <a:rPr lang="ru-RU" sz="3200" dirty="0" err="1"/>
              <a:t>зустрічає</a:t>
            </a:r>
            <a:r>
              <a:rPr lang="ru-RU" sz="3200" dirty="0"/>
              <a:t> все </a:t>
            </a:r>
            <a:r>
              <a:rPr lang="ru-RU" sz="3200" dirty="0" err="1"/>
              <a:t>більше</a:t>
            </a:r>
            <a:r>
              <a:rPr lang="ru-RU" sz="3200" dirty="0"/>
              <a:t> </a:t>
            </a:r>
            <a:r>
              <a:rPr lang="ru-RU" sz="3200" dirty="0" err="1"/>
              <a:t>розуміння</a:t>
            </a:r>
            <a:r>
              <a:rPr lang="ru-RU" sz="3200" dirty="0"/>
              <a:t> в </a:t>
            </a:r>
            <a:r>
              <a:rPr lang="ru-RU" sz="3200" dirty="0" err="1"/>
              <a:t>суспільстві</a:t>
            </a:r>
            <a:r>
              <a:rPr lang="ru-RU" sz="3200" dirty="0"/>
              <a:t> і </a:t>
            </a:r>
            <a:r>
              <a:rPr lang="ru-RU" sz="3200" dirty="0" err="1"/>
              <a:t>знаходить</a:t>
            </a:r>
            <a:r>
              <a:rPr lang="ru-RU" sz="3200" dirty="0"/>
              <a:t> </a:t>
            </a:r>
            <a:r>
              <a:rPr lang="ru-RU" sz="3200" dirty="0" err="1"/>
              <a:t>висвітлення</a:t>
            </a:r>
            <a:r>
              <a:rPr lang="ru-RU" sz="3200" dirty="0"/>
              <a:t> в </a:t>
            </a:r>
            <a:r>
              <a:rPr lang="ru-RU" sz="3200" dirty="0" err="1"/>
              <a:t>прийнятих</a:t>
            </a:r>
            <a:r>
              <a:rPr lang="ru-RU" sz="3200" dirty="0"/>
              <a:t> законах</a:t>
            </a:r>
          </a:p>
        </p:txBody>
      </p:sp>
    </p:spTree>
    <p:extLst>
      <p:ext uri="{BB962C8B-B14F-4D97-AF65-F5344CB8AC3E}">
        <p14:creationId xmlns:p14="http://schemas.microsoft.com/office/powerpoint/2010/main" val="78329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 </a:t>
            </a: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 промислового виробництва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642" y="1426237"/>
            <a:ext cx="8035112" cy="537458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7"/>
    </mc:Choice>
    <mc:Fallback xmlns="">
      <p:transition spd="slow" advTm="7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майбутнього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uk-UA" i="1" dirty="0">
                <a:solidFill>
                  <a:srgbClr val="00B050"/>
                </a:solidFill>
              </a:rPr>
              <a:t>Формується інше розуміння виробництва майбутнього: </a:t>
            </a:r>
            <a:endParaRPr lang="uk-UA" i="1" dirty="0" smtClean="0">
              <a:solidFill>
                <a:srgbClr val="00B05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uk-UA" i="1" dirty="0" smtClean="0">
              <a:solidFill>
                <a:srgbClr val="00B050"/>
              </a:solidFill>
            </a:endParaRPr>
          </a:p>
          <a:p>
            <a:pPr algn="ctr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uk-UA" i="1" dirty="0" smtClean="0">
                <a:solidFill>
                  <a:srgbClr val="00B050"/>
                </a:solidFill>
              </a:rPr>
              <a:t>цілісний </a:t>
            </a:r>
            <a:r>
              <a:rPr lang="uk-UA" i="1" dirty="0">
                <a:solidFill>
                  <a:srgbClr val="00B050"/>
                </a:solidFill>
              </a:rPr>
              <a:t>розгляд та оптимізація потоку матеріалів; </a:t>
            </a:r>
            <a:endParaRPr lang="uk-UA" i="1" dirty="0" smtClean="0">
              <a:solidFill>
                <a:srgbClr val="00B050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i="1" dirty="0" smtClean="0">
                <a:solidFill>
                  <a:srgbClr val="00B050"/>
                </a:solidFill>
              </a:rPr>
              <a:t>запобігання </a:t>
            </a:r>
            <a:r>
              <a:rPr lang="uk-UA" i="1" dirty="0">
                <a:solidFill>
                  <a:srgbClr val="00B050"/>
                </a:solidFill>
              </a:rPr>
              <a:t>нераціональних витрат ресурсів будь-якого виду; </a:t>
            </a:r>
            <a:endParaRPr lang="uk-UA" i="1" dirty="0" smtClean="0">
              <a:solidFill>
                <a:srgbClr val="00B050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i="1" dirty="0" smtClean="0">
                <a:solidFill>
                  <a:srgbClr val="00B050"/>
                </a:solidFill>
              </a:rPr>
              <a:t>безупинна </a:t>
            </a:r>
            <a:r>
              <a:rPr lang="uk-UA" i="1" dirty="0">
                <a:solidFill>
                  <a:srgbClr val="00B050"/>
                </a:solidFill>
              </a:rPr>
              <a:t>оптимізація виробництва; </a:t>
            </a:r>
            <a:endParaRPr lang="uk-UA" i="1" dirty="0" smtClean="0">
              <a:solidFill>
                <a:srgbClr val="00B050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i="1" dirty="0" smtClean="0">
                <a:solidFill>
                  <a:srgbClr val="00B050"/>
                </a:solidFill>
              </a:rPr>
              <a:t>застосування </a:t>
            </a:r>
            <a:r>
              <a:rPr lang="uk-UA" i="1" dirty="0">
                <a:solidFill>
                  <a:srgbClr val="00B050"/>
                </a:solidFill>
              </a:rPr>
              <a:t>передових технологій та орієнтація на людину; </a:t>
            </a:r>
            <a:endParaRPr lang="uk-UA" i="1" dirty="0" smtClean="0">
              <a:solidFill>
                <a:srgbClr val="00B050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uk-UA" i="1" dirty="0" smtClean="0">
                <a:solidFill>
                  <a:srgbClr val="00B050"/>
                </a:solidFill>
              </a:rPr>
              <a:t>мінімізація </a:t>
            </a:r>
            <a:r>
              <a:rPr lang="uk-UA" i="1" dirty="0">
                <a:solidFill>
                  <a:srgbClr val="00B050"/>
                </a:solidFill>
              </a:rPr>
              <a:t>витрат при експлуатації готової продукції.</a:t>
            </a:r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50"/>
    </mc:Choice>
    <mc:Fallback xmlns="">
      <p:transition spd="slow" advTm="9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5213" y="394137"/>
            <a:ext cx="106101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2800" dirty="0" err="1" smtClean="0"/>
              <a:t>Природоохоронні</a:t>
            </a:r>
            <a:r>
              <a:rPr lang="ru-RU" sz="2800" dirty="0" smtClean="0"/>
              <a:t> </a:t>
            </a:r>
            <a:r>
              <a:rPr lang="ru-RU" sz="2800" dirty="0"/>
              <a:t>заходи </a:t>
            </a:r>
            <a:r>
              <a:rPr lang="ru-RU" sz="2800" dirty="0" err="1"/>
              <a:t>ставлять</a:t>
            </a:r>
            <a:r>
              <a:rPr lang="ru-RU" sz="2800" dirty="0"/>
              <a:t> перед </a:t>
            </a:r>
            <a:r>
              <a:rPr lang="ru-RU" sz="2800" dirty="0" err="1"/>
              <a:t>виробником</a:t>
            </a:r>
            <a:r>
              <a:rPr lang="ru-RU" sz="2800" dirty="0"/>
              <a:t> </a:t>
            </a:r>
            <a:r>
              <a:rPr lang="ru-RU" sz="2800" dirty="0" err="1"/>
              <a:t>нові</a:t>
            </a:r>
            <a:r>
              <a:rPr lang="ru-RU" sz="2800" dirty="0"/>
              <a:t> </a:t>
            </a:r>
            <a:r>
              <a:rPr lang="ru-RU" sz="2800" dirty="0" err="1"/>
              <a:t>задачі</a:t>
            </a:r>
            <a:r>
              <a:rPr lang="ru-RU" sz="2800" dirty="0"/>
              <a:t>. </a:t>
            </a:r>
            <a:r>
              <a:rPr lang="ru-RU" sz="2800" dirty="0" err="1"/>
              <a:t>Повернення</a:t>
            </a:r>
            <a:r>
              <a:rPr lang="ru-RU" sz="2800" dirty="0"/>
              <a:t> </a:t>
            </a:r>
            <a:r>
              <a:rPr lang="ru-RU" sz="2800" dirty="0" err="1"/>
              <a:t>старої</a:t>
            </a:r>
            <a:r>
              <a:rPr lang="ru-RU" sz="2800" dirty="0"/>
              <a:t>, </a:t>
            </a:r>
            <a:r>
              <a:rPr lang="ru-RU" sz="2800" dirty="0" err="1"/>
              <a:t>зношеної</a:t>
            </a:r>
            <a:r>
              <a:rPr lang="ru-RU" sz="2800" dirty="0"/>
              <a:t> </a:t>
            </a:r>
            <a:r>
              <a:rPr lang="ru-RU" sz="2800" dirty="0" err="1"/>
              <a:t>продукції</a:t>
            </a:r>
            <a:r>
              <a:rPr lang="ru-RU" sz="2800" dirty="0"/>
              <a:t>, </a:t>
            </a:r>
            <a:r>
              <a:rPr lang="ru-RU" sz="2800" dirty="0" err="1"/>
              <a:t>її</a:t>
            </a:r>
            <a:r>
              <a:rPr lang="ru-RU" sz="2800" dirty="0"/>
              <a:t> демонтаж та </a:t>
            </a:r>
            <a:r>
              <a:rPr lang="ru-RU" sz="2800" dirty="0" err="1"/>
              <a:t>переробка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, </a:t>
            </a:r>
            <a:r>
              <a:rPr lang="ru-RU" sz="2800" dirty="0" err="1"/>
              <a:t>точніше</a:t>
            </a:r>
            <a:r>
              <a:rPr lang="ru-RU" sz="2800" dirty="0"/>
              <a:t>, </a:t>
            </a:r>
            <a:r>
              <a:rPr lang="ru-RU" sz="2800" dirty="0" err="1"/>
              <a:t>девиробництво</a:t>
            </a:r>
            <a:r>
              <a:rPr lang="ru-RU" sz="2800" dirty="0"/>
              <a:t>, </a:t>
            </a:r>
            <a:r>
              <a:rPr lang="ru-RU" sz="2800" dirty="0" err="1"/>
              <a:t>потребують</a:t>
            </a:r>
            <a:r>
              <a:rPr lang="ru-RU" sz="2800" dirty="0"/>
              <a:t> </a:t>
            </a:r>
            <a:r>
              <a:rPr lang="ru-RU" sz="2800" dirty="0" err="1"/>
              <a:t>застосування</a:t>
            </a:r>
            <a:r>
              <a:rPr lang="ru-RU" sz="2800" dirty="0"/>
              <a:t> </a:t>
            </a:r>
            <a:r>
              <a:rPr lang="ru-RU" sz="2800" dirty="0" err="1"/>
              <a:t>нової</a:t>
            </a:r>
            <a:r>
              <a:rPr lang="ru-RU" sz="2800" dirty="0"/>
              <a:t> </a:t>
            </a:r>
            <a:r>
              <a:rPr lang="ru-RU" sz="2800" dirty="0" err="1"/>
              <a:t>техніки</a:t>
            </a:r>
            <a:r>
              <a:rPr lang="ru-RU" sz="2800" dirty="0"/>
              <a:t> і </a:t>
            </a:r>
            <a:r>
              <a:rPr lang="ru-RU" sz="2800" dirty="0" err="1"/>
              <a:t>методів</a:t>
            </a:r>
            <a:r>
              <a:rPr lang="ru-RU" sz="2800" dirty="0"/>
              <a:t> </a:t>
            </a:r>
            <a:r>
              <a:rPr lang="ru-RU" sz="2800" dirty="0" err="1"/>
              <a:t>роботи</a:t>
            </a:r>
            <a:r>
              <a:rPr lang="ru-RU" sz="2800" dirty="0"/>
              <a:t>. У </a:t>
            </a:r>
            <a:r>
              <a:rPr lang="ru-RU" sz="2800" dirty="0" err="1"/>
              <a:t>деяких</a:t>
            </a:r>
            <a:r>
              <a:rPr lang="ru-RU" sz="2800" dirty="0"/>
              <a:t> </a:t>
            </a:r>
            <a:r>
              <a:rPr lang="ru-RU" sz="2800" dirty="0" err="1"/>
              <a:t>галузях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 </a:t>
            </a:r>
            <a:r>
              <a:rPr lang="ru-RU" sz="2800" dirty="0" err="1"/>
              <a:t>вже</a:t>
            </a:r>
            <a:r>
              <a:rPr lang="ru-RU" sz="2800" dirty="0"/>
              <a:t> </a:t>
            </a:r>
            <a:r>
              <a:rPr lang="ru-RU" sz="2800" dirty="0" err="1"/>
              <a:t>створені</a:t>
            </a:r>
            <a:r>
              <a:rPr lang="ru-RU" sz="2800" dirty="0"/>
              <a:t> фабрики </a:t>
            </a:r>
            <a:r>
              <a:rPr lang="ru-RU" sz="2800" dirty="0" err="1"/>
              <a:t>девиробництва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свою </a:t>
            </a:r>
            <a:r>
              <a:rPr lang="ru-RU" sz="2800" dirty="0" err="1"/>
              <a:t>діяльність</a:t>
            </a:r>
            <a:r>
              <a:rPr lang="ru-RU" sz="2800" dirty="0"/>
              <a:t> </a:t>
            </a:r>
            <a:r>
              <a:rPr lang="ru-RU" sz="2800" dirty="0" err="1"/>
              <a:t>спрямовують</a:t>
            </a:r>
            <a:r>
              <a:rPr lang="ru-RU" sz="2800" dirty="0"/>
              <a:t> на </a:t>
            </a:r>
            <a:r>
              <a:rPr lang="ru-RU" sz="2800" dirty="0" err="1"/>
              <a:t>індустріальну</a:t>
            </a:r>
            <a:r>
              <a:rPr lang="ru-RU" sz="2800" dirty="0"/>
              <a:t> </a:t>
            </a:r>
            <a:r>
              <a:rPr lang="ru-RU" sz="2800" dirty="0" err="1"/>
              <a:t>повторну</a:t>
            </a:r>
            <a:r>
              <a:rPr lang="ru-RU" sz="2800" dirty="0"/>
              <a:t> </a:t>
            </a:r>
            <a:r>
              <a:rPr lang="ru-RU" sz="2800" dirty="0" err="1"/>
              <a:t>переробку</a:t>
            </a:r>
            <a:r>
              <a:rPr lang="ru-RU" sz="2800" dirty="0"/>
              <a:t> </a:t>
            </a:r>
            <a:r>
              <a:rPr lang="ru-RU" sz="2800" dirty="0" err="1"/>
              <a:t>виробів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відслужили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   </a:t>
            </a:r>
            <a:r>
              <a:rPr lang="ru-RU" sz="2800" dirty="0" err="1" smtClean="0"/>
              <a:t>Внаслідок</a:t>
            </a:r>
            <a:r>
              <a:rPr lang="ru-RU" sz="2800" dirty="0" smtClean="0"/>
              <a:t> </a:t>
            </a:r>
            <a:r>
              <a:rPr lang="ru-RU" sz="2800" dirty="0"/>
              <a:t>широкого </a:t>
            </a:r>
            <a:r>
              <a:rPr lang="ru-RU" sz="2800" dirty="0" err="1"/>
              <a:t>застосування</a:t>
            </a:r>
            <a:r>
              <a:rPr lang="ru-RU" sz="2800" dirty="0"/>
              <a:t> </a:t>
            </a:r>
            <a:r>
              <a:rPr lang="ru-RU" sz="2800" dirty="0" err="1"/>
              <a:t>автоматизації</a:t>
            </a:r>
            <a:r>
              <a:rPr lang="ru-RU" sz="2800" dirty="0"/>
              <a:t> – </a:t>
            </a:r>
            <a:r>
              <a:rPr lang="ru-RU" sz="2800" dirty="0" err="1"/>
              <a:t>насамперед</a:t>
            </a:r>
            <a:r>
              <a:rPr lang="ru-RU" sz="2800" dirty="0"/>
              <a:t>, </a:t>
            </a:r>
            <a:r>
              <a:rPr lang="en-US" sz="2800" dirty="0"/>
              <a:t>CNC-</a:t>
            </a:r>
            <a:r>
              <a:rPr lang="ru-RU" sz="2800" dirty="0" err="1"/>
              <a:t>техніки</a:t>
            </a:r>
            <a:r>
              <a:rPr lang="ru-RU" sz="2800" dirty="0"/>
              <a:t> – та </a:t>
            </a:r>
            <a:r>
              <a:rPr lang="ru-RU" sz="2800" dirty="0" err="1"/>
              <a:t>логістики</a:t>
            </a:r>
            <a:r>
              <a:rPr lang="ru-RU" sz="2800" dirty="0"/>
              <a:t> </a:t>
            </a:r>
            <a:r>
              <a:rPr lang="ru-RU" sz="2800" dirty="0" err="1"/>
              <a:t>співвідношення</a:t>
            </a:r>
            <a:r>
              <a:rPr lang="ru-RU" sz="2800" dirty="0"/>
              <a:t> </a:t>
            </a:r>
            <a:r>
              <a:rPr lang="ru-RU" sz="2800" dirty="0" err="1"/>
              <a:t>основних</a:t>
            </a:r>
            <a:r>
              <a:rPr lang="ru-RU" sz="2800" dirty="0"/>
              <a:t> </a:t>
            </a:r>
            <a:r>
              <a:rPr lang="ru-RU" sz="2800" dirty="0" err="1"/>
              <a:t>робітників</a:t>
            </a:r>
            <a:r>
              <a:rPr lang="ru-RU" sz="2800" dirty="0"/>
              <a:t> до ІТП та </a:t>
            </a:r>
            <a:r>
              <a:rPr lang="ru-RU" sz="2800" dirty="0" err="1"/>
              <a:t>управлінського</a:t>
            </a:r>
            <a:r>
              <a:rPr lang="ru-RU" sz="2800" dirty="0"/>
              <a:t> </a:t>
            </a:r>
            <a:r>
              <a:rPr lang="ru-RU" sz="2800" dirty="0" err="1"/>
              <a:t>апарату</a:t>
            </a:r>
            <a:r>
              <a:rPr lang="ru-RU" sz="2800" dirty="0"/>
              <a:t> </a:t>
            </a:r>
            <a:r>
              <a:rPr lang="ru-RU" sz="2800" dirty="0" err="1"/>
              <a:t>дуже</a:t>
            </a:r>
            <a:r>
              <a:rPr lang="ru-RU" sz="2800" dirty="0"/>
              <a:t> </a:t>
            </a:r>
            <a:r>
              <a:rPr lang="ru-RU" sz="2800" dirty="0" err="1"/>
              <a:t>зменшилося</a:t>
            </a:r>
            <a:r>
              <a:rPr lang="ru-RU" sz="2800" dirty="0"/>
              <a:t>. </a:t>
            </a:r>
            <a:r>
              <a:rPr lang="ru-RU" sz="2800" i="1" dirty="0" err="1"/>
              <a:t>Відбувається</a:t>
            </a:r>
            <a:r>
              <a:rPr lang="ru-RU" sz="2800" i="1" dirty="0"/>
              <a:t> </a:t>
            </a:r>
            <a:r>
              <a:rPr lang="ru-RU" sz="2800" i="1" dirty="0" err="1"/>
              <a:t>переміщення</a:t>
            </a:r>
            <a:r>
              <a:rPr lang="ru-RU" sz="2800" i="1" dirty="0"/>
              <a:t> </a:t>
            </a:r>
            <a:r>
              <a:rPr lang="ru-RU" sz="2800" i="1" dirty="0" err="1"/>
              <a:t>виробничого</a:t>
            </a:r>
            <a:r>
              <a:rPr lang="ru-RU" sz="2800" i="1" dirty="0"/>
              <a:t> персоналу з </a:t>
            </a:r>
            <a:r>
              <a:rPr lang="ru-RU" sz="2800" i="1" dirty="0" err="1"/>
              <a:t>області</a:t>
            </a:r>
            <a:r>
              <a:rPr lang="ru-RU" sz="2800" i="1" dirty="0"/>
              <a:t> </a:t>
            </a:r>
            <a:r>
              <a:rPr lang="ru-RU" sz="2800" i="1" dirty="0" err="1"/>
              <a:t>безпосереднього</a:t>
            </a:r>
            <a:r>
              <a:rPr lang="ru-RU" sz="2800" i="1" dirty="0"/>
              <a:t> </a:t>
            </a:r>
            <a:r>
              <a:rPr lang="ru-RU" sz="2800" i="1" dirty="0" err="1"/>
              <a:t>виготовлення</a:t>
            </a:r>
            <a:r>
              <a:rPr lang="ru-RU" sz="2800" i="1" dirty="0"/>
              <a:t> в область </a:t>
            </a:r>
            <a:r>
              <a:rPr lang="ru-RU" sz="2800" i="1" dirty="0" err="1"/>
              <a:t>планування</a:t>
            </a:r>
            <a:r>
              <a:rPr lang="ru-RU" sz="2800" i="1" dirty="0"/>
              <a:t> та </a:t>
            </a:r>
            <a:r>
              <a:rPr lang="ru-RU" sz="2800" i="1" dirty="0" err="1"/>
              <a:t>управління</a:t>
            </a:r>
            <a:r>
              <a:rPr lang="ru-RU" sz="2800" i="1" dirty="0"/>
              <a:t> </a:t>
            </a:r>
            <a:r>
              <a:rPr lang="ru-RU" sz="2800" i="1" dirty="0" err="1"/>
              <a:t>або</a:t>
            </a:r>
            <a:r>
              <a:rPr lang="ru-RU" sz="2800" i="1" dirty="0"/>
              <a:t> в сферу </a:t>
            </a:r>
            <a:r>
              <a:rPr lang="ru-RU" sz="2800" i="1" dirty="0" err="1"/>
              <a:t>обслуговування</a:t>
            </a:r>
            <a:r>
              <a:rPr lang="ru-RU" sz="2800" i="1" dirty="0"/>
              <a:t> </a:t>
            </a:r>
            <a:r>
              <a:rPr lang="ru-RU" sz="2800" i="1" dirty="0" err="1"/>
              <a:t>засобів</a:t>
            </a:r>
            <a:r>
              <a:rPr lang="ru-RU" sz="2800" i="1" dirty="0"/>
              <a:t> </a:t>
            </a:r>
            <a:r>
              <a:rPr lang="ru-RU" sz="2800" i="1" dirty="0" err="1"/>
              <a:t>виробництва</a:t>
            </a:r>
            <a:r>
              <a:rPr lang="ru-RU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98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669" y="520263"/>
            <a:ext cx="112408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/>
              <a:t>   </a:t>
            </a:r>
            <a:r>
              <a:rPr lang="ru-RU" sz="3200" b="1" i="1" dirty="0" err="1" smtClean="0"/>
              <a:t>Виробництво</a:t>
            </a:r>
            <a:r>
              <a:rPr lang="ru-RU" sz="3200" b="1" i="1" dirty="0" smtClean="0"/>
              <a:t> </a:t>
            </a:r>
            <a:r>
              <a:rPr lang="ru-RU" sz="3200" b="1" i="1" dirty="0" err="1"/>
              <a:t>розглядається</a:t>
            </a:r>
            <a:r>
              <a:rPr lang="ru-RU" sz="3200" b="1" i="1" dirty="0"/>
              <a:t> як система, </a:t>
            </a:r>
            <a:r>
              <a:rPr lang="ru-RU" sz="3200" b="1" i="1" dirty="0" err="1"/>
              <a:t>ефективність</a:t>
            </a:r>
            <a:r>
              <a:rPr lang="ru-RU" sz="3200" b="1" i="1" dirty="0"/>
              <a:t> </a:t>
            </a:r>
            <a:r>
              <a:rPr lang="ru-RU" sz="3200" b="1" i="1" dirty="0" err="1"/>
              <a:t>якої</a:t>
            </a:r>
            <a:r>
              <a:rPr lang="ru-RU" sz="3200" b="1" i="1" dirty="0"/>
              <a:t> </a:t>
            </a:r>
            <a:r>
              <a:rPr lang="ru-RU" sz="3200" b="1" i="1" dirty="0" err="1"/>
              <a:t>залежить</a:t>
            </a:r>
            <a:r>
              <a:rPr lang="ru-RU" sz="3200" b="1" i="1" dirty="0"/>
              <a:t> не </a:t>
            </a:r>
            <a:r>
              <a:rPr lang="ru-RU" sz="3200" b="1" i="1" dirty="0" err="1"/>
              <a:t>тільки</a:t>
            </a:r>
            <a:r>
              <a:rPr lang="ru-RU" sz="3200" b="1" i="1" dirty="0"/>
              <a:t> </a:t>
            </a:r>
            <a:r>
              <a:rPr lang="ru-RU" sz="3200" b="1" i="1" dirty="0" err="1"/>
              <a:t>від</a:t>
            </a:r>
            <a:r>
              <a:rPr lang="ru-RU" sz="3200" b="1" i="1" dirty="0"/>
              <a:t> </a:t>
            </a:r>
            <a:r>
              <a:rPr lang="ru-RU" sz="3200" b="1" i="1" dirty="0" err="1"/>
              <a:t>кооперації</a:t>
            </a:r>
            <a:r>
              <a:rPr lang="ru-RU" sz="3200" b="1" i="1" dirty="0"/>
              <a:t> і </a:t>
            </a:r>
            <a:r>
              <a:rPr lang="ru-RU" sz="3200" b="1" i="1" dirty="0" err="1"/>
              <a:t>продуктивності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окремих</a:t>
            </a:r>
            <a:r>
              <a:rPr lang="ru-RU" sz="3200" b="1" i="1" dirty="0"/>
              <a:t> </a:t>
            </a:r>
            <a:r>
              <a:rPr lang="ru-RU" sz="3200" b="1" i="1" dirty="0" err="1"/>
              <a:t>виробничих</a:t>
            </a:r>
            <a:r>
              <a:rPr lang="ru-RU" sz="3200" b="1" i="1" dirty="0"/>
              <a:t> </a:t>
            </a:r>
            <a:r>
              <a:rPr lang="ru-RU" sz="3200" b="1" i="1" dirty="0" err="1"/>
              <a:t>процесів</a:t>
            </a:r>
            <a:r>
              <a:rPr lang="ru-RU" sz="3200" b="1" i="1" dirty="0"/>
              <a:t>, але й </a:t>
            </a:r>
            <a:r>
              <a:rPr lang="ru-RU" sz="3200" b="1" i="1" dirty="0" err="1"/>
              <a:t>від</a:t>
            </a:r>
            <a:r>
              <a:rPr lang="ru-RU" sz="3200" b="1" i="1" dirty="0"/>
              <a:t> </a:t>
            </a:r>
            <a:r>
              <a:rPr lang="ru-RU" sz="3200" b="1" i="1" dirty="0" err="1"/>
              <a:t>відсутності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збоїв</a:t>
            </a:r>
            <a:r>
              <a:rPr lang="ru-RU" sz="3200" b="1" i="1" dirty="0"/>
              <a:t> у </a:t>
            </a:r>
            <a:r>
              <a:rPr lang="ru-RU" sz="3200" b="1" i="1" dirty="0" err="1"/>
              <a:t>всій</a:t>
            </a:r>
            <a:r>
              <a:rPr lang="ru-RU" sz="3200" b="1" i="1" dirty="0"/>
              <a:t> </a:t>
            </a:r>
            <a:r>
              <a:rPr lang="ru-RU" sz="3200" b="1" i="1" dirty="0" err="1"/>
              <a:t>системі</a:t>
            </a:r>
            <a:r>
              <a:rPr lang="ru-RU" sz="3200" b="1" i="1" dirty="0"/>
              <a:t> та </a:t>
            </a:r>
            <a:r>
              <a:rPr lang="ru-RU" sz="3200" b="1" i="1" dirty="0" err="1"/>
              <a:t>ефективності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виробничих</a:t>
            </a:r>
            <a:r>
              <a:rPr lang="ru-RU" sz="3200" b="1" i="1" dirty="0"/>
              <a:t> </a:t>
            </a:r>
            <a:r>
              <a:rPr lang="ru-RU" sz="3200" b="1" i="1" dirty="0" err="1"/>
              <a:t>ланцюжків</a:t>
            </a:r>
            <a:r>
              <a:rPr lang="ru-RU" sz="3200" b="1" i="1" dirty="0"/>
              <a:t> у </a:t>
            </a:r>
            <a:r>
              <a:rPr lang="ru-RU" sz="3200" b="1" i="1" dirty="0" err="1"/>
              <a:t>всій</a:t>
            </a:r>
            <a:r>
              <a:rPr lang="ru-RU" sz="3200" b="1" i="1" dirty="0"/>
              <a:t> </a:t>
            </a:r>
            <a:r>
              <a:rPr lang="ru-RU" sz="3200" b="1" i="1" dirty="0" err="1"/>
              <a:t>мережі</a:t>
            </a:r>
            <a:r>
              <a:rPr lang="ru-RU" sz="3200" b="1" i="1" dirty="0"/>
              <a:t> </a:t>
            </a:r>
            <a:r>
              <a:rPr lang="ru-RU" sz="3200" b="1" i="1" dirty="0" err="1"/>
              <a:t>економіки</a:t>
            </a:r>
            <a:r>
              <a:rPr lang="ru-RU" sz="3200" b="1" i="1" dirty="0"/>
              <a:t> з </a:t>
            </a:r>
            <a:r>
              <a:rPr lang="ru-RU" sz="3200" b="1" i="1" dirty="0" err="1"/>
              <a:t>замкнутим</a:t>
            </a:r>
            <a:r>
              <a:rPr lang="ru-RU" sz="3200" b="1" i="1" dirty="0"/>
              <a:t> циклом. </a:t>
            </a:r>
            <a:r>
              <a:rPr lang="ru-RU" sz="3200" dirty="0" err="1"/>
              <a:t>Підприємства</a:t>
            </a:r>
            <a:r>
              <a:rPr lang="ru-RU" sz="3200" dirty="0"/>
              <a:t>, </a:t>
            </a:r>
            <a:r>
              <a:rPr lang="ru-RU" sz="3200" dirty="0" err="1"/>
              <a:t>яким</a:t>
            </a:r>
            <a:r>
              <a:rPr lang="ru-RU" sz="3200" dirty="0"/>
              <a:t> </a:t>
            </a:r>
            <a:r>
              <a:rPr lang="ru-RU" sz="3200" dirty="0" err="1"/>
              <a:t>цілком</a:t>
            </a:r>
            <a:r>
              <a:rPr lang="ru-RU" sz="3200" dirty="0"/>
              <a:t> </a:t>
            </a:r>
            <a:r>
              <a:rPr lang="ru-RU" sz="3200" dirty="0" err="1"/>
              <a:t>вдасться</a:t>
            </a:r>
            <a:r>
              <a:rPr lang="ru-RU" sz="3200" dirty="0"/>
              <a:t> </a:t>
            </a:r>
            <a:r>
              <a:rPr lang="ru-RU" sz="3200" dirty="0" err="1"/>
              <a:t>опанувати</a:t>
            </a:r>
            <a:r>
              <a:rPr lang="ru-RU" sz="3200" dirty="0"/>
              <a:t> й </a:t>
            </a:r>
            <a:r>
              <a:rPr lang="ru-RU" sz="3200" dirty="0" err="1"/>
              <a:t>оптимізувати</a:t>
            </a:r>
            <a:r>
              <a:rPr lang="ru-RU" sz="3200" dirty="0"/>
              <a:t> </a:t>
            </a:r>
            <a:r>
              <a:rPr lang="ru-RU" sz="3200" dirty="0" err="1"/>
              <a:t>таку</a:t>
            </a:r>
            <a:r>
              <a:rPr lang="ru-RU" sz="3200" dirty="0"/>
              <a:t> систему у </a:t>
            </a:r>
            <a:r>
              <a:rPr lang="ru-RU" sz="3200" dirty="0" err="1"/>
              <a:t>всьому</a:t>
            </a:r>
            <a:r>
              <a:rPr lang="ru-RU" sz="3200" dirty="0"/>
              <a:t> </a:t>
            </a:r>
            <a:r>
              <a:rPr lang="ru-RU" sz="3200" dirty="0" err="1"/>
              <a:t>комплексі</a:t>
            </a:r>
            <a:r>
              <a:rPr lang="ru-RU" sz="3200" dirty="0"/>
              <a:t> і </a:t>
            </a:r>
            <a:r>
              <a:rPr lang="ru-RU" sz="3200" dirty="0" err="1"/>
              <a:t>зберегти</a:t>
            </a:r>
            <a:r>
              <a:rPr lang="ru-RU" sz="3200" dirty="0"/>
              <a:t> </a:t>
            </a:r>
            <a:r>
              <a:rPr lang="ru-RU" sz="3200" dirty="0" err="1"/>
              <a:t>навколишнє</a:t>
            </a:r>
            <a:r>
              <a:rPr lang="ru-RU" sz="3200" dirty="0"/>
              <a:t> </a:t>
            </a:r>
            <a:r>
              <a:rPr lang="ru-RU" sz="3200" dirty="0" err="1"/>
              <a:t>середовище</a:t>
            </a:r>
            <a:r>
              <a:rPr lang="ru-RU" sz="3200" dirty="0"/>
              <a:t>, </a:t>
            </a:r>
            <a:r>
              <a:rPr lang="ru-RU" sz="3200" dirty="0" err="1"/>
              <a:t>одержують</a:t>
            </a:r>
            <a:r>
              <a:rPr lang="ru-RU" sz="3200" dirty="0"/>
              <a:t> </a:t>
            </a:r>
            <a:r>
              <a:rPr lang="ru-RU" sz="3200" dirty="0" err="1"/>
              <a:t>дуже</a:t>
            </a:r>
            <a:r>
              <a:rPr lang="ru-RU" sz="3200" dirty="0"/>
              <a:t> </a:t>
            </a:r>
            <a:r>
              <a:rPr lang="ru-RU" sz="3200" dirty="0" err="1"/>
              <a:t>високі</a:t>
            </a:r>
            <a:r>
              <a:rPr lang="ru-RU" sz="3200" dirty="0"/>
              <a:t> </a:t>
            </a:r>
            <a:r>
              <a:rPr lang="ru-RU" sz="3200" dirty="0" err="1"/>
              <a:t>шанси</a:t>
            </a:r>
            <a:r>
              <a:rPr lang="ru-RU" sz="3200" dirty="0"/>
              <a:t> </a:t>
            </a:r>
            <a:r>
              <a:rPr lang="ru-RU" sz="3200" dirty="0" err="1"/>
              <a:t>перемогти</a:t>
            </a:r>
            <a:r>
              <a:rPr lang="ru-RU" sz="3200" dirty="0"/>
              <a:t> в </a:t>
            </a:r>
            <a:r>
              <a:rPr lang="ru-RU" sz="3200" dirty="0" err="1"/>
              <a:t>умовах</a:t>
            </a:r>
            <a:r>
              <a:rPr lang="ru-RU" sz="3200" dirty="0"/>
              <a:t> </a:t>
            </a:r>
            <a:r>
              <a:rPr lang="ru-RU" sz="3200" dirty="0" err="1"/>
              <a:t>міжнародної</a:t>
            </a:r>
            <a:r>
              <a:rPr lang="ru-RU" sz="3200" dirty="0"/>
              <a:t> </a:t>
            </a:r>
            <a:r>
              <a:rPr lang="ru-RU" sz="3200" dirty="0" err="1"/>
              <a:t>конкуренції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04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607" y="648785"/>
            <a:ext cx="1136693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</a:t>
            </a:r>
            <a:r>
              <a:rPr lang="ru-RU" sz="3200" dirty="0" err="1" smtClean="0"/>
              <a:t>Орієнтування</a:t>
            </a:r>
            <a:r>
              <a:rPr lang="ru-RU" sz="3200" dirty="0" smtClean="0"/>
              <a:t> </a:t>
            </a:r>
            <a:r>
              <a:rPr lang="ru-RU" sz="3200" dirty="0"/>
              <a:t>на </a:t>
            </a:r>
            <a:r>
              <a:rPr lang="ru-RU" sz="3200" dirty="0" err="1"/>
              <a:t>нові</a:t>
            </a:r>
            <a:r>
              <a:rPr lang="ru-RU" sz="3200" dirty="0"/>
              <a:t> </a:t>
            </a:r>
            <a:r>
              <a:rPr lang="ru-RU" sz="3200" dirty="0" err="1"/>
              <a:t>технології</a:t>
            </a:r>
            <a:r>
              <a:rPr lang="ru-RU" sz="3200" dirty="0"/>
              <a:t> та </a:t>
            </a:r>
            <a:r>
              <a:rPr lang="ru-RU" sz="3200" dirty="0" err="1"/>
              <a:t>швидкий</a:t>
            </a:r>
            <a:r>
              <a:rPr lang="ru-RU" sz="3200" dirty="0"/>
              <a:t> </a:t>
            </a:r>
            <a:r>
              <a:rPr lang="ru-RU" sz="3200" dirty="0" err="1"/>
              <a:t>прогрес</a:t>
            </a:r>
            <a:r>
              <a:rPr lang="ru-RU" sz="3200" dirty="0"/>
              <a:t> </a:t>
            </a:r>
            <a:r>
              <a:rPr lang="ru-RU" sz="3200" dirty="0" err="1"/>
              <a:t>виробничої</a:t>
            </a:r>
            <a:r>
              <a:rPr lang="ru-RU" sz="3200" dirty="0"/>
              <a:t> </a:t>
            </a:r>
            <a:r>
              <a:rPr lang="ru-RU" sz="3200" dirty="0" err="1"/>
              <a:t>техніки</a:t>
            </a:r>
            <a:r>
              <a:rPr lang="ru-RU" sz="3200" dirty="0"/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призвело</a:t>
            </a:r>
            <a:r>
              <a:rPr lang="ru-RU" sz="3200" i="1" dirty="0">
                <a:solidFill>
                  <a:srgbClr val="FF0000"/>
                </a:solidFill>
              </a:rPr>
              <a:t> до </a:t>
            </a:r>
            <a:r>
              <a:rPr lang="ru-RU" sz="3200" i="1" dirty="0" err="1">
                <a:solidFill>
                  <a:srgbClr val="FF0000"/>
                </a:solidFill>
              </a:rPr>
              <a:t>виникнення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прогресивної</a:t>
            </a:r>
            <a:r>
              <a:rPr lang="ru-RU" sz="3200" i="1" dirty="0">
                <a:solidFill>
                  <a:srgbClr val="FF0000"/>
                </a:solidFill>
              </a:rPr>
              <a:t> та </a:t>
            </a:r>
            <a:r>
              <a:rPr lang="ru-RU" sz="3200" i="1" dirty="0" err="1">
                <a:solidFill>
                  <a:srgbClr val="FF0000"/>
                </a:solidFill>
              </a:rPr>
              <a:t>гнучкої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концентрації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виробництва</a:t>
            </a:r>
            <a:r>
              <a:rPr lang="ru-RU" sz="3200" i="1" dirty="0">
                <a:solidFill>
                  <a:srgbClr val="FF0000"/>
                </a:solidFill>
              </a:rPr>
              <a:t>, </a:t>
            </a:r>
            <a:r>
              <a:rPr lang="ru-RU" sz="3200" i="1" dirty="0" err="1">
                <a:solidFill>
                  <a:srgbClr val="FF0000"/>
                </a:solidFill>
              </a:rPr>
              <a:t>що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знайшло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своє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відображення</a:t>
            </a:r>
            <a:r>
              <a:rPr lang="ru-RU" sz="3200" i="1" dirty="0">
                <a:solidFill>
                  <a:srgbClr val="FF0000"/>
                </a:solidFill>
              </a:rPr>
              <a:t> в </a:t>
            </a:r>
            <a:r>
              <a:rPr lang="ru-RU" sz="3200" i="1" dirty="0" err="1">
                <a:solidFill>
                  <a:srgbClr val="FF0000"/>
                </a:solidFill>
              </a:rPr>
              <a:t>концепції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комп’ютеризованого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інтегрованого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виробництва</a:t>
            </a:r>
            <a:r>
              <a:rPr lang="ru-RU" sz="3200" i="1" dirty="0">
                <a:solidFill>
                  <a:srgbClr val="FF0000"/>
                </a:solidFill>
              </a:rPr>
              <a:t> (</a:t>
            </a:r>
            <a:r>
              <a:rPr lang="en-US" sz="3200" i="1" dirty="0">
                <a:solidFill>
                  <a:srgbClr val="FF0000"/>
                </a:solidFill>
              </a:rPr>
              <a:t>CIM).</a:t>
            </a:r>
            <a:r>
              <a:rPr lang="en-US" sz="3200" dirty="0"/>
              <a:t> </a:t>
            </a:r>
            <a:r>
              <a:rPr lang="ru-RU" sz="3200" dirty="0" err="1">
                <a:solidFill>
                  <a:srgbClr val="0070C0"/>
                </a:solidFill>
              </a:rPr>
              <a:t>Скорочення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200" dirty="0" err="1">
                <a:solidFill>
                  <a:srgbClr val="0070C0"/>
                </a:solidFill>
              </a:rPr>
              <a:t>тривалості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200" dirty="0" err="1">
                <a:solidFill>
                  <a:srgbClr val="0070C0"/>
                </a:solidFill>
              </a:rPr>
              <a:t>виробничого</a:t>
            </a:r>
            <a:r>
              <a:rPr lang="ru-RU" sz="3200" dirty="0">
                <a:solidFill>
                  <a:srgbClr val="0070C0"/>
                </a:solidFill>
              </a:rPr>
              <a:t> циклу, </a:t>
            </a:r>
            <a:r>
              <a:rPr lang="ru-RU" sz="3200" dirty="0" err="1">
                <a:solidFill>
                  <a:srgbClr val="0070C0"/>
                </a:solidFill>
              </a:rPr>
              <a:t>зменшення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200" dirty="0" err="1">
                <a:solidFill>
                  <a:srgbClr val="0070C0"/>
                </a:solidFill>
              </a:rPr>
              <a:t>фондів</a:t>
            </a:r>
            <a:r>
              <a:rPr lang="ru-RU" sz="3200" dirty="0">
                <a:solidFill>
                  <a:srgbClr val="0070C0"/>
                </a:solidFill>
              </a:rPr>
              <a:t>, </a:t>
            </a:r>
            <a:r>
              <a:rPr lang="ru-RU" sz="3200" dirty="0" err="1">
                <a:solidFill>
                  <a:srgbClr val="0070C0"/>
                </a:solidFill>
              </a:rPr>
              <a:t>запасів</a:t>
            </a:r>
            <a:r>
              <a:rPr lang="ru-RU" sz="3200" dirty="0">
                <a:solidFill>
                  <a:srgbClr val="0070C0"/>
                </a:solidFill>
              </a:rPr>
              <a:t> у </a:t>
            </a:r>
            <a:r>
              <a:rPr lang="ru-RU" sz="3200" dirty="0" err="1">
                <a:solidFill>
                  <a:srgbClr val="0070C0"/>
                </a:solidFill>
              </a:rPr>
              <a:t>поєднанні</a:t>
            </a:r>
            <a:r>
              <a:rPr lang="ru-RU" sz="3200" dirty="0">
                <a:solidFill>
                  <a:srgbClr val="0070C0"/>
                </a:solidFill>
              </a:rPr>
              <a:t> з </a:t>
            </a:r>
            <a:r>
              <a:rPr lang="ru-RU" sz="3200" dirty="0" err="1">
                <a:solidFill>
                  <a:srgbClr val="0070C0"/>
                </a:solidFill>
              </a:rPr>
              <a:t>виготовленням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200" dirty="0" err="1">
                <a:solidFill>
                  <a:srgbClr val="0070C0"/>
                </a:solidFill>
              </a:rPr>
              <a:t>продукції</a:t>
            </a:r>
            <a:r>
              <a:rPr lang="ru-RU" sz="3200" dirty="0">
                <a:solidFill>
                  <a:srgbClr val="0070C0"/>
                </a:solidFill>
              </a:rPr>
              <a:t> за принципом «точно </a:t>
            </a:r>
            <a:r>
              <a:rPr lang="ru-RU" sz="3200" dirty="0" err="1">
                <a:solidFill>
                  <a:srgbClr val="0070C0"/>
                </a:solidFill>
              </a:rPr>
              <a:t>вчасно</a:t>
            </a:r>
            <a:r>
              <a:rPr lang="ru-RU" sz="3200" dirty="0">
                <a:solidFill>
                  <a:srgbClr val="0070C0"/>
                </a:solidFill>
              </a:rPr>
              <a:t>» </a:t>
            </a:r>
            <a:r>
              <a:rPr lang="ru-RU" sz="3200" dirty="0"/>
              <a:t>дало </a:t>
            </a:r>
            <a:r>
              <a:rPr lang="ru-RU" sz="3200" dirty="0" err="1"/>
              <a:t>виробництву</a:t>
            </a:r>
            <a:r>
              <a:rPr lang="ru-RU" sz="3200" dirty="0"/>
              <a:t> </a:t>
            </a:r>
            <a:r>
              <a:rPr lang="ru-RU" sz="3200" dirty="0" err="1"/>
              <a:t>визначні</a:t>
            </a:r>
            <a:r>
              <a:rPr lang="ru-RU" sz="3200" dirty="0"/>
              <a:t> </a:t>
            </a:r>
            <a:r>
              <a:rPr lang="ru-RU" sz="3200" dirty="0" err="1"/>
              <a:t>резерви</a:t>
            </a:r>
            <a:r>
              <a:rPr lang="ru-RU" sz="3200" dirty="0"/>
              <a:t>. </a:t>
            </a:r>
            <a:r>
              <a:rPr lang="ru-RU" sz="3200" dirty="0" err="1"/>
              <a:t>Одночасно</a:t>
            </a:r>
            <a:r>
              <a:rPr lang="ru-RU" sz="3200" dirty="0"/>
              <a:t> </a:t>
            </a:r>
            <a:r>
              <a:rPr lang="ru-RU" sz="3200" dirty="0" err="1"/>
              <a:t>виробничі</a:t>
            </a:r>
            <a:r>
              <a:rPr lang="ru-RU" sz="3200" dirty="0"/>
              <a:t> </a:t>
            </a:r>
            <a:r>
              <a:rPr lang="ru-RU" sz="3200" dirty="0" err="1"/>
              <a:t>процеси</a:t>
            </a:r>
            <a:r>
              <a:rPr lang="ru-RU" sz="3200" dirty="0"/>
              <a:t> і </a:t>
            </a:r>
            <a:r>
              <a:rPr lang="ru-RU" sz="3200" dirty="0" err="1"/>
              <a:t>верстати</a:t>
            </a:r>
            <a:r>
              <a:rPr lang="ru-RU" sz="3200" dirty="0"/>
              <a:t> стали </a:t>
            </a:r>
            <a:r>
              <a:rPr lang="ru-RU" sz="3200" dirty="0" err="1"/>
              <a:t>з’єднуватися</a:t>
            </a:r>
            <a:r>
              <a:rPr lang="ru-RU" sz="3200" dirty="0"/>
              <a:t> в </a:t>
            </a:r>
            <a:r>
              <a:rPr lang="ru-RU" sz="3200" dirty="0" err="1"/>
              <a:t>складні</a:t>
            </a:r>
            <a:r>
              <a:rPr lang="ru-RU" sz="3200" dirty="0"/>
              <a:t> </a:t>
            </a:r>
            <a:r>
              <a:rPr lang="ru-RU" sz="3200" dirty="0" err="1"/>
              <a:t>високопродуктивні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, у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технологічні</a:t>
            </a:r>
            <a:r>
              <a:rPr lang="ru-RU" sz="3200" dirty="0"/>
              <a:t> й </a:t>
            </a:r>
            <a:r>
              <a:rPr lang="ru-RU" sz="3200" dirty="0" err="1"/>
              <a:t>організаційні</a:t>
            </a:r>
            <a:r>
              <a:rPr lang="ru-RU" sz="3200" dirty="0"/>
              <a:t> </a:t>
            </a:r>
            <a:r>
              <a:rPr lang="ru-RU" sz="3200" dirty="0" err="1"/>
              <a:t>ланцюжки</a:t>
            </a:r>
            <a:r>
              <a:rPr lang="ru-RU" sz="3200" dirty="0"/>
              <a:t> усе </a:t>
            </a:r>
            <a:r>
              <a:rPr lang="ru-RU" sz="3200" dirty="0" err="1"/>
              <a:t>більше</a:t>
            </a:r>
            <a:r>
              <a:rPr lang="ru-RU" sz="3200" dirty="0"/>
              <a:t> </a:t>
            </a:r>
            <a:r>
              <a:rPr lang="ru-RU" sz="3200" dirty="0" err="1"/>
              <a:t>залежать</a:t>
            </a:r>
            <a:r>
              <a:rPr lang="ru-RU" sz="3200" dirty="0"/>
              <a:t> один </a:t>
            </a:r>
            <a:r>
              <a:rPr lang="ru-RU" sz="3200" dirty="0" err="1"/>
              <a:t>від</a:t>
            </a:r>
            <a:r>
              <a:rPr lang="ru-RU" sz="3200" dirty="0"/>
              <a:t> одного.</a:t>
            </a:r>
          </a:p>
        </p:txBody>
      </p:sp>
    </p:spTree>
    <p:extLst>
      <p:ext uri="{BB962C8B-B14F-4D97-AF65-F5344CB8AC3E}">
        <p14:creationId xmlns:p14="http://schemas.microsoft.com/office/powerpoint/2010/main" val="4057010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836</Words>
  <Application>Microsoft Office PowerPoint</Application>
  <PresentationFormat>Широкоэкранный</PresentationFormat>
  <Paragraphs>33</Paragraphs>
  <Slides>17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   Лекція 1. Основні тенденції розвитку машинобудування та концепція комп’ютеризованого машинобудівного виробництва  Лекція 2. Концепція виробництва «lean production» та концепція сім другого покоління</vt:lpstr>
      <vt:lpstr>Презентация PowerPoint</vt:lpstr>
      <vt:lpstr>Презентация PowerPoint</vt:lpstr>
      <vt:lpstr>Презентация PowerPoint</vt:lpstr>
      <vt:lpstr>Характеристики сучасного промислового виробництва  </vt:lpstr>
      <vt:lpstr>Виробництво майбутнього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Характеристики «Lean Production»</vt:lpstr>
      <vt:lpstr>Загальна схема удосконалення процесу виробництва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31</cp:revision>
  <dcterms:created xsi:type="dcterms:W3CDTF">2020-04-24T07:36:39Z</dcterms:created>
  <dcterms:modified xsi:type="dcterms:W3CDTF">2024-10-12T15:00:47Z</dcterms:modified>
</cp:coreProperties>
</file>