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292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047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718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11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934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5106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9916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655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626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13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88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EF6DB-EBAC-4523-BC7E-C3C2A46274C3}" type="datetimeFigureOut">
              <a:rPr lang="uk-UA" smtClean="0"/>
              <a:t>25.09.2022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676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Філософія Нового часу (XVII–XVIII ст.)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uk-UA" dirty="0" smtClean="0"/>
              <a:t>1. Наукова </a:t>
            </a:r>
            <a:r>
              <a:rPr lang="uk-UA" dirty="0"/>
              <a:t>революція XVI–XVII ст. та її вплив на розвиток філософії</a:t>
            </a:r>
          </a:p>
          <a:p>
            <a:pPr marL="0" lvl="0" indent="0">
              <a:buNone/>
            </a:pPr>
            <a:r>
              <a:rPr lang="uk-UA" dirty="0" smtClean="0"/>
              <a:t>2. Емпіризм</a:t>
            </a:r>
            <a:r>
              <a:rPr lang="uk-UA" dirty="0"/>
              <a:t>. Англійська філософія XVII – XVIII ст.</a:t>
            </a:r>
          </a:p>
          <a:p>
            <a:pPr marL="0" lvl="0" indent="0">
              <a:buNone/>
            </a:pPr>
            <a:r>
              <a:rPr lang="uk-UA" dirty="0" smtClean="0"/>
              <a:t>3. Раціоналізм</a:t>
            </a:r>
            <a:endParaRPr lang="uk-UA" dirty="0"/>
          </a:p>
          <a:p>
            <a:pPr marL="0" lvl="0" indent="0">
              <a:buNone/>
            </a:pPr>
            <a:r>
              <a:rPr lang="uk-UA" dirty="0" smtClean="0"/>
              <a:t>4. Філософія </a:t>
            </a:r>
            <a:r>
              <a:rPr lang="uk-UA" dirty="0"/>
              <a:t>Просвітництва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1970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uk-UA" b="1" i="1" dirty="0" smtClean="0"/>
              <a:t>Новий час: загальна картина епохи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Новий час - епоха, </a:t>
            </a:r>
            <a:r>
              <a:rPr lang="uk-UA" dirty="0"/>
              <a:t>яка розпочалася буржуазними революціями в Західній Європі (наприкінці XVI – на початку XVII ст. в Нідерландах, у середині XVII ст. – в Англії). </a:t>
            </a:r>
            <a:endParaRPr lang="uk-UA" dirty="0" smtClean="0"/>
          </a:p>
          <a:p>
            <a:r>
              <a:rPr lang="uk-UA" dirty="0" smtClean="0"/>
              <a:t>Ідеологією </a:t>
            </a:r>
            <a:r>
              <a:rPr lang="uk-UA" dirty="0"/>
              <a:t>ранніх буржуазних революцій був протестантизм, а в XVIII ст. – матеріалістичне за своєю суттю Просвітництво</a:t>
            </a:r>
            <a:r>
              <a:rPr lang="uk-UA" dirty="0" smtClean="0"/>
              <a:t>.</a:t>
            </a:r>
          </a:p>
          <a:p>
            <a:r>
              <a:rPr lang="uk-UA" dirty="0" smtClean="0"/>
              <a:t>Бурхливий розвиток буржуазних соціально-економічних відносин</a:t>
            </a:r>
          </a:p>
          <a:p>
            <a:r>
              <a:rPr lang="uk-UA" dirty="0" smtClean="0"/>
              <a:t>Наукова революція. Великі наукові відкриття </a:t>
            </a:r>
            <a:r>
              <a:rPr lang="uk-UA" dirty="0" smtClean="0"/>
              <a:t>(Коперник, </a:t>
            </a:r>
            <a:r>
              <a:rPr lang="uk-UA" dirty="0" smtClean="0"/>
              <a:t>Галілей, Ньютон)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2979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634647"/>
              </p:ext>
            </p:extLst>
          </p:nvPr>
        </p:nvGraphicFramePr>
        <p:xfrm>
          <a:off x="2032000" y="719666"/>
          <a:ext cx="8128000" cy="4170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/>
                <a:gridCol w="1625600"/>
                <a:gridCol w="1625600"/>
                <a:gridCol w="1625600"/>
                <a:gridCol w="1625600"/>
              </a:tblGrid>
              <a:tr h="548695">
                <a:tc gridSpan="5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Якісно нова картина світу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62203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Нові соціально-етичні ідеали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Нова філософія історії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Методологія наукового пізнання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Визначення джерела людських знань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Вільнодумство і атеїзм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1529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800" b="1" dirty="0"/>
              <a:t>Е</a:t>
            </a:r>
            <a:r>
              <a:rPr lang="uk-UA" sz="2800" b="1" dirty="0" smtClean="0"/>
              <a:t>поха </a:t>
            </a:r>
            <a:r>
              <a:rPr lang="uk-UA" sz="2800" b="1" dirty="0"/>
              <a:t>наукової </a:t>
            </a:r>
            <a:r>
              <a:rPr lang="uk-UA" sz="2800" b="1" dirty="0" smtClean="0"/>
              <a:t>революції </a:t>
            </a:r>
            <a:r>
              <a:rPr lang="uk-UA" sz="2800" dirty="0" smtClean="0"/>
              <a:t>- відрізок </a:t>
            </a:r>
            <a:r>
              <a:rPr lang="uk-UA" sz="2800" dirty="0"/>
              <a:t>часу приблизно від опублікування праць М. Коперника "Про обертання небесних сфер" (1543) до виходу "Математичних засад натуральної філософії" </a:t>
            </a:r>
            <a:r>
              <a:rPr lang="uk-UA" sz="2800" dirty="0" err="1"/>
              <a:t>Ісаака</a:t>
            </a:r>
            <a:r>
              <a:rPr lang="uk-UA" sz="2800" dirty="0"/>
              <a:t> Ньютона (1687</a:t>
            </a:r>
            <a:r>
              <a:rPr lang="uk-UA" sz="2800" dirty="0" smtClean="0"/>
              <a:t>). Особливості:  </a:t>
            </a:r>
            <a:endParaRPr lang="uk-UA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uk-UA" dirty="0" smtClean="0"/>
              <a:t>Відмежування </a:t>
            </a:r>
            <a:r>
              <a:rPr lang="uk-UA" dirty="0"/>
              <a:t>наукового знання від релігії та філософських </a:t>
            </a:r>
            <a:r>
              <a:rPr lang="uk-UA" dirty="0" err="1"/>
              <a:t>вчень</a:t>
            </a:r>
            <a:r>
              <a:rPr lang="uk-UA" dirty="0"/>
              <a:t> </a:t>
            </a:r>
            <a:r>
              <a:rPr lang="uk-UA" dirty="0" smtClean="0"/>
              <a:t>минулого</a:t>
            </a:r>
          </a:p>
          <a:p>
            <a:pPr marL="514350" indent="-514350">
              <a:buAutoNum type="arabicPeriod"/>
            </a:pPr>
            <a:r>
              <a:rPr lang="uk-UA" dirty="0"/>
              <a:t>Піднесення досвіду до рангу експерименту</a:t>
            </a:r>
            <a:r>
              <a:rPr lang="uk-UA" dirty="0" smtClean="0"/>
              <a:t>.</a:t>
            </a:r>
          </a:p>
          <a:p>
            <a:pPr marL="514350" indent="-514350">
              <a:buAutoNum type="arabicPeriod"/>
            </a:pPr>
            <a:r>
              <a:rPr lang="uk-UA" dirty="0" smtClean="0"/>
              <a:t>Проголошення </a:t>
            </a:r>
            <a:r>
              <a:rPr lang="uk-UA" dirty="0"/>
              <a:t>математики мовою науки</a:t>
            </a:r>
            <a:r>
              <a:rPr lang="uk-UA" dirty="0" smtClean="0"/>
              <a:t>.</a:t>
            </a:r>
          </a:p>
          <a:p>
            <a:pPr marL="514350" indent="-514350">
              <a:buAutoNum type="arabicPeriod"/>
            </a:pPr>
            <a:r>
              <a:rPr lang="uk-UA" dirty="0" smtClean="0"/>
              <a:t>Виокремлення </a:t>
            </a:r>
            <a:r>
              <a:rPr lang="uk-UA" dirty="0"/>
              <a:t>проблеми методу в самостійну сферу знання</a:t>
            </a:r>
            <a:r>
              <a:rPr lang="uk-UA" dirty="0" smtClean="0"/>
              <a:t>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У </a:t>
            </a:r>
            <a:r>
              <a:rPr lang="uk-UA" b="1" dirty="0"/>
              <a:t>раціональному поясненні світу філософія отримала конкурента – науку. 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233132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37535" y="200403"/>
            <a:ext cx="111841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раціональному поясненні світу філософія отримала конкурента – науку. </a:t>
            </a:r>
            <a:endParaRPr lang="uk-UA" dirty="0"/>
          </a:p>
        </p:txBody>
      </p:sp>
      <p:sp>
        <p:nvSpPr>
          <p:cNvPr id="3" name="Стрілка вниз 2"/>
          <p:cNvSpPr/>
          <p:nvPr/>
        </p:nvSpPr>
        <p:spPr>
          <a:xfrm>
            <a:off x="4424516" y="693174"/>
            <a:ext cx="484632" cy="339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Прямокутник 3"/>
          <p:cNvSpPr/>
          <p:nvPr/>
        </p:nvSpPr>
        <p:spPr>
          <a:xfrm>
            <a:off x="437535" y="1155826"/>
            <a:ext cx="111841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Філософія змушена шукати відмінний від наукового спосіб бачення світу.</a:t>
            </a:r>
            <a:endParaRPr lang="uk-UA" dirty="0"/>
          </a:p>
        </p:txBody>
      </p:sp>
      <p:sp>
        <p:nvSpPr>
          <p:cNvPr id="5" name="Стрілка вниз 4"/>
          <p:cNvSpPr/>
          <p:nvPr/>
        </p:nvSpPr>
        <p:spPr>
          <a:xfrm>
            <a:off x="4466696" y="1772036"/>
            <a:ext cx="484632" cy="339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кутник 5"/>
          <p:cNvSpPr/>
          <p:nvPr/>
        </p:nvSpPr>
        <p:spPr>
          <a:xfrm>
            <a:off x="447366" y="2239990"/>
            <a:ext cx="11184194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Метафізика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грец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після, через і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phesike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природа) – умоглядне вчення про найзагальніші види буття – світ, Бога й душу.</a:t>
            </a:r>
            <a:endParaRPr lang="uk-UA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540773" y="3190796"/>
            <a:ext cx="110809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 поняттям метафізики XVII ст. є субстанція. </a:t>
            </a: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Субстанція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те, що існує само із себе, тобто абсолютне (нестворене і незнищуване),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самодетерміноване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(незалежне ні від чого).</a:t>
            </a:r>
            <a:endParaRPr lang="uk-UA" dirty="0"/>
          </a:p>
        </p:txBody>
      </p:sp>
      <p:sp>
        <p:nvSpPr>
          <p:cNvPr id="8" name="Прямокутник 7"/>
          <p:cNvSpPr/>
          <p:nvPr/>
        </p:nvSpPr>
        <p:spPr>
          <a:xfrm>
            <a:off x="540773" y="4058503"/>
            <a:ext cx="5880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Провідне місце у філософії XVII ст. посідала </a:t>
            </a: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гносеологія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dirty="0"/>
          </a:p>
        </p:txBody>
      </p:sp>
      <p:sp>
        <p:nvSpPr>
          <p:cNvPr id="9" name="Прямокутник 8"/>
          <p:cNvSpPr/>
          <p:nvPr/>
        </p:nvSpPr>
        <p:spPr>
          <a:xfrm>
            <a:off x="516194" y="4664959"/>
            <a:ext cx="11105533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"Новий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органон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органон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метод)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Френсіса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Бекона і "Роздуми про метод" Р. Декарта. </a:t>
            </a:r>
            <a:endParaRPr lang="uk-UA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674166" y="5071001"/>
            <a:ext cx="47083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Переосмислення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відношення людини до світу.</a:t>
            </a:r>
            <a:endParaRPr lang="uk-UA" dirty="0"/>
          </a:p>
        </p:txBody>
      </p:sp>
      <p:sp>
        <p:nvSpPr>
          <p:cNvPr id="11" name="Прямокутник 10"/>
          <p:cNvSpPr/>
          <p:nvPr/>
        </p:nvSpPr>
        <p:spPr>
          <a:xfrm>
            <a:off x="674166" y="5558322"/>
            <a:ext cx="44930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Завдяки науці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світ перетворився на об'єкт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dirty="0"/>
          </a:p>
        </p:txBody>
      </p:sp>
      <p:sp>
        <p:nvSpPr>
          <p:cNvPr id="12" name="Прямокутник 11"/>
          <p:cNvSpPr/>
          <p:nvPr/>
        </p:nvSpPr>
        <p:spPr>
          <a:xfrm>
            <a:off x="674166" y="6045643"/>
            <a:ext cx="43829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Перетворення людини на суб'єкт пізнання.</a:t>
            </a:r>
            <a:endParaRPr lang="uk-UA" dirty="0"/>
          </a:p>
        </p:txBody>
      </p:sp>
      <p:sp>
        <p:nvSpPr>
          <p:cNvPr id="13" name="Стрілка вправо 12"/>
          <p:cNvSpPr/>
          <p:nvPr/>
        </p:nvSpPr>
        <p:spPr>
          <a:xfrm>
            <a:off x="5589639" y="5993139"/>
            <a:ext cx="5559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Прямокутник 13"/>
          <p:cNvSpPr/>
          <p:nvPr/>
        </p:nvSpPr>
        <p:spPr>
          <a:xfrm>
            <a:off x="6678077" y="6010345"/>
            <a:ext cx="39740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виникає поняття "свідомість" (Декарт)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5696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Проблема пізнання у філософії Нового часу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/>
              <a:t>Емпіризм -</a:t>
            </a:r>
            <a:r>
              <a:rPr lang="uk-UA" dirty="0" smtClean="0"/>
              <a:t>філософський </a:t>
            </a:r>
            <a:r>
              <a:rPr lang="uk-UA" dirty="0"/>
              <a:t>напрям, згідно з яким основою пізнання є чуттєвий досвід (Ф. </a:t>
            </a:r>
            <a:r>
              <a:rPr lang="uk-UA" dirty="0" smtClean="0"/>
              <a:t>Бекон, </a:t>
            </a:r>
            <a:r>
              <a:rPr lang="uk-UA" dirty="0"/>
              <a:t>"Новий </a:t>
            </a:r>
            <a:r>
              <a:rPr lang="uk-UA" dirty="0" err="1"/>
              <a:t>Органон</a:t>
            </a:r>
            <a:r>
              <a:rPr lang="uk-UA" dirty="0"/>
              <a:t>"</a:t>
            </a:r>
            <a:r>
              <a:rPr lang="uk-UA" dirty="0" smtClean="0"/>
              <a:t>).</a:t>
            </a:r>
            <a:endParaRPr lang="uk-UA" dirty="0"/>
          </a:p>
          <a:p>
            <a:r>
              <a:rPr lang="uk-UA" b="1" dirty="0" smtClean="0"/>
              <a:t>Індукція</a:t>
            </a:r>
            <a:r>
              <a:rPr lang="uk-UA" dirty="0" smtClean="0"/>
              <a:t> – </a:t>
            </a:r>
            <a:r>
              <a:rPr lang="uk-UA" dirty="0"/>
              <a:t>метод пізнання, в основі якого </a:t>
            </a:r>
            <a:r>
              <a:rPr lang="uk-UA" dirty="0" smtClean="0"/>
              <a:t>логічний умовивід від часткового, одиничного, до загального.</a:t>
            </a:r>
          </a:p>
          <a:p>
            <a:r>
              <a:rPr lang="uk-UA" b="1" i="1" dirty="0"/>
              <a:t>Томас </a:t>
            </a:r>
            <a:r>
              <a:rPr lang="uk-UA" b="1" i="1" dirty="0" smtClean="0"/>
              <a:t>Гоббс, </a:t>
            </a:r>
            <a:r>
              <a:rPr lang="uk-UA" b="1" i="1" dirty="0" err="1"/>
              <a:t>Дж</a:t>
            </a:r>
            <a:r>
              <a:rPr lang="uk-UA" b="1" i="1" dirty="0"/>
              <a:t>. </a:t>
            </a:r>
            <a:r>
              <a:rPr lang="uk-UA" b="1" i="1" dirty="0" smtClean="0"/>
              <a:t>Локк, сенсуалізм, </a:t>
            </a:r>
            <a:r>
              <a:rPr lang="uk-UA" b="1" i="1" dirty="0"/>
              <a:t>Джордж </a:t>
            </a:r>
            <a:r>
              <a:rPr lang="uk-UA" b="1" i="1" dirty="0" err="1" smtClean="0"/>
              <a:t>Берклі</a:t>
            </a:r>
            <a:r>
              <a:rPr lang="uk-UA" b="1" i="1" dirty="0" smtClean="0"/>
              <a:t>, </a:t>
            </a:r>
            <a:r>
              <a:rPr lang="uk-UA" b="1" i="1" dirty="0"/>
              <a:t>Девід Юм</a:t>
            </a:r>
            <a:r>
              <a:rPr lang="uk-UA" b="1" i="1" dirty="0" smtClean="0"/>
              <a:t> 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b="1" dirty="0" smtClean="0"/>
              <a:t>Раціоналізм</a:t>
            </a:r>
            <a:r>
              <a:rPr lang="uk-UA" dirty="0"/>
              <a:t> філософський напрям, згідно з яким </a:t>
            </a:r>
            <a:r>
              <a:rPr lang="uk-UA" dirty="0" smtClean="0"/>
              <a:t>центральна роль у процесі пізнання відводиться розуму, мисленню (</a:t>
            </a:r>
            <a:r>
              <a:rPr lang="uk-UA" dirty="0" err="1" smtClean="0"/>
              <a:t>Р.Декарт</a:t>
            </a:r>
            <a:r>
              <a:rPr lang="uk-UA" dirty="0" smtClean="0"/>
              <a:t>, "</a:t>
            </a:r>
            <a:r>
              <a:rPr lang="uk-UA" dirty="0"/>
              <a:t>Міркування про метод</a:t>
            </a:r>
            <a:r>
              <a:rPr lang="uk-UA" dirty="0" smtClean="0"/>
              <a:t>").</a:t>
            </a:r>
          </a:p>
          <a:p>
            <a:pPr lvl="0"/>
            <a:r>
              <a:rPr lang="uk-UA" b="1" dirty="0" smtClean="0"/>
              <a:t>Дедукція</a:t>
            </a:r>
            <a:r>
              <a:rPr lang="uk-UA" dirty="0" smtClean="0"/>
              <a:t> – метод пізнання, в основі якого рух думки від загального до одиничного.</a:t>
            </a:r>
          </a:p>
          <a:p>
            <a:pPr lvl="0"/>
            <a:r>
              <a:rPr lang="uk-UA" b="1" i="1" dirty="0"/>
              <a:t>Бенедикт </a:t>
            </a:r>
            <a:r>
              <a:rPr lang="uk-UA" b="1" i="1" dirty="0" smtClean="0"/>
              <a:t>Спіноза, </a:t>
            </a:r>
            <a:r>
              <a:rPr lang="uk-UA" b="1" i="1" dirty="0" err="1"/>
              <a:t>Готфрід</a:t>
            </a:r>
            <a:r>
              <a:rPr lang="uk-UA" b="1" i="1" dirty="0"/>
              <a:t> </a:t>
            </a:r>
            <a:r>
              <a:rPr lang="uk-UA" b="1" i="1" dirty="0" err="1" smtClean="0"/>
              <a:t>Лейбніц</a:t>
            </a:r>
            <a:r>
              <a:rPr lang="uk-UA" b="1" i="1" dirty="0" smtClean="0"/>
              <a:t>, </a:t>
            </a:r>
            <a:endParaRPr lang="uk-UA" dirty="0" smtClean="0"/>
          </a:p>
          <a:p>
            <a:pPr lvl="0"/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6754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664442"/>
              </p:ext>
            </p:extLst>
          </p:nvPr>
        </p:nvGraphicFramePr>
        <p:xfrm>
          <a:off x="471948" y="206476"/>
          <a:ext cx="11312013" cy="6451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0530"/>
                <a:gridCol w="9291483"/>
              </a:tblGrid>
              <a:tr h="38345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Емпіризм. Англійська філософія XVII – XVIII ст.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226225"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Френсіс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Бекон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(1561-1626)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"Новий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Пошук методу наукового пізнання.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Перешкоди, які заважають розвитку науки: «привиди» «ідоли», які затьмарюють розум»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 пізнання – індукція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Три шляхи пізнання</a:t>
                      </a:r>
                      <a:endParaRPr lang="uk-UA" dirty="0"/>
                    </a:p>
                  </a:txBody>
                  <a:tcPr/>
                </a:tc>
              </a:tr>
              <a:tr h="1226225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Томас Гоббс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(1588-1679)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Визнавав роль як емпіричного, так і раціонального пізнання.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Заснував семіотику – науку про знаки.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Один із творців </a:t>
                      </a:r>
                      <a:r>
                        <a:rPr lang="uk-UA" sz="1800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договірної концепції походження держави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(праця "Левіафан").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  <a:tr h="1761578"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Дж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Локк 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(1632-1704). "Дослідження людського розуміння"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Зосередився на дослідженні можливостей розуму.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Сенсуалізм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(лат.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ensus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відчуття, почуття) – напрям у філософії (теорії пізнання), який визнає відчуття єдиним джерелом знань.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Людська душа при народженні є чистою дошкою (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tabula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rasa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Деїзм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–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філософське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вчення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згідно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яким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Бог створив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світ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дав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першопоштовх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надалі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не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втручається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його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розвиток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dirty="0"/>
                    </a:p>
                  </a:txBody>
                  <a:tcPr/>
                </a:tc>
              </a:tr>
              <a:tr h="927146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Джордж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Берклі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(1685-1753)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Відчуття – єдине джерело знань. </a:t>
                      </a:r>
                      <a:endParaRPr lang="uk-UA" dirty="0"/>
                    </a:p>
                  </a:txBody>
                  <a:tcPr/>
                </a:tc>
              </a:tr>
              <a:tr h="927146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Девід Юм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(711–1776)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Заперечував об'єктивне існування речей.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Причинність як спосіб мислення. Свідомість людини</a:t>
                      </a:r>
                      <a:r>
                        <a:rPr lang="uk-UA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"нав'язує" причинний зв'язок враженням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772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141369"/>
              </p:ext>
            </p:extLst>
          </p:nvPr>
        </p:nvGraphicFramePr>
        <p:xfrm>
          <a:off x="206476" y="147485"/>
          <a:ext cx="11739718" cy="5157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9305"/>
                <a:gridCol w="9940413"/>
              </a:tblGrid>
              <a:tr h="494119">
                <a:tc gridSpan="2">
                  <a:txBody>
                    <a:bodyPr/>
                    <a:lstStyle/>
                    <a:p>
                      <a:pPr lvl="0"/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Раціоналізм</a:t>
                      </a:r>
                      <a:endParaRPr lang="uk-U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500982"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Рене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Декарт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(1596-1650).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Засновник.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значення науки як знаряддя прогресу.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Проблема  відправних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істин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(звідки походять чіткі та виразні істини?)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Вихідні ідеї "вроджені" нашому розуму</a:t>
                      </a:r>
                      <a:r>
                        <a:rPr lang="uk-UA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ідеї Бога, числа, тілесності, структурності тіл, а також принципи логіки, категорії</a:t>
                      </a:r>
                      <a:r>
                        <a:rPr lang="uk-UA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Вимога: щоб усе знання довело свою істинність.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Єдиною абсолютною очевидністю, в якій принципово не можна сумніватись, є істина "Я мислю" (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ego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cogito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Відкрив сферу свідомості як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мисленну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діяльність "Я", суб'єкта.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"Я мислю, отже, я існую" (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cogito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ergo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 </a:t>
                      </a:r>
                      <a:endParaRPr lang="uk-UA" dirty="0"/>
                    </a:p>
                  </a:txBody>
                  <a:tcPr/>
                </a:tc>
              </a:tr>
              <a:tr h="500982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Бенедикт Спіноза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(1632–1677)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людини є вроджені здібності здобувати знання. Завдання людини – удосконалювати природжену здатність до пізнання. </a:t>
                      </a:r>
                      <a:endParaRPr lang="uk-UA" dirty="0"/>
                    </a:p>
                  </a:txBody>
                  <a:tcPr/>
                </a:tc>
              </a:tr>
              <a:tr h="500982"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Готфрід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Лейбніц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(1646-1716),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вчення про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монади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як прості неподільні субстанції. Монад безкінечна кількість. 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16966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693</Words>
  <Application>Microsoft Office PowerPoint</Application>
  <PresentationFormat>Широкий екран</PresentationFormat>
  <Paragraphs>79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Філософія Нового часу (XVII–XVIII ст.) </vt:lpstr>
      <vt:lpstr>Новий час: загальна картина епохи </vt:lpstr>
      <vt:lpstr>Презентація PowerPoint</vt:lpstr>
      <vt:lpstr>Епоха наукової революції - відрізок часу приблизно від опублікування праць М. Коперника "Про обертання небесних сфер" (1543) до виходу "Математичних засад натуральної філософії" Ісаака Ньютона (1687). Особливості:  </vt:lpstr>
      <vt:lpstr>Презентація PowerPoint</vt:lpstr>
      <vt:lpstr>Проблема пізнання у філософії Нового часу</vt:lpstr>
      <vt:lpstr>Презентація PowerPoint</vt:lpstr>
      <vt:lpstr>Презентація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Філософія Нового часу (XVII–XVIII ст.) </dc:title>
  <dc:creator>Admin</dc:creator>
  <cp:lastModifiedBy>Admin</cp:lastModifiedBy>
  <cp:revision>10</cp:revision>
  <dcterms:created xsi:type="dcterms:W3CDTF">2022-09-25T08:47:07Z</dcterms:created>
  <dcterms:modified xsi:type="dcterms:W3CDTF">2022-09-25T21:28:56Z</dcterms:modified>
</cp:coreProperties>
</file>