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81" autoAdjust="0"/>
    <p:restoredTop sz="94660"/>
  </p:normalViewPr>
  <p:slideViewPr>
    <p:cSldViewPr snapToGrid="0">
      <p:cViewPr>
        <p:scale>
          <a:sx n="33" d="100"/>
          <a:sy n="33" d="100"/>
        </p:scale>
        <p:origin x="108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8B10-77D3-4ADB-8308-D30D6EBFAF5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4082-DE77-4DED-8E37-EC99EAC3B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1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8B10-77D3-4ADB-8308-D30D6EBFAF5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4082-DE77-4DED-8E37-EC99EAC3B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286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8B10-77D3-4ADB-8308-D30D6EBFAF5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4082-DE77-4DED-8E37-EC99EAC3B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73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8B10-77D3-4ADB-8308-D30D6EBFAF5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4082-DE77-4DED-8E37-EC99EAC3B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60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8B10-77D3-4ADB-8308-D30D6EBFAF5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4082-DE77-4DED-8E37-EC99EAC3B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6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8B10-77D3-4ADB-8308-D30D6EBFAF5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4082-DE77-4DED-8E37-EC99EAC3B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7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8B10-77D3-4ADB-8308-D30D6EBFAF5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4082-DE77-4DED-8E37-EC99EAC3B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431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8B10-77D3-4ADB-8308-D30D6EBFAF5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4082-DE77-4DED-8E37-EC99EAC3B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304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8B10-77D3-4ADB-8308-D30D6EBFAF5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4082-DE77-4DED-8E37-EC99EAC3B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9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8B10-77D3-4ADB-8308-D30D6EBFAF5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4082-DE77-4DED-8E37-EC99EAC3B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019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D8B10-77D3-4ADB-8308-D30D6EBFAF5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B4082-DE77-4DED-8E37-EC99EAC3B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50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D8B10-77D3-4ADB-8308-D30D6EBFAF5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B4082-DE77-4DED-8E37-EC99EAC3B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29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20837"/>
          </a:xfrm>
        </p:spPr>
        <p:txBody>
          <a:bodyPr/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Лекція 5.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038168"/>
            <a:ext cx="9144000" cy="2219632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ТЕХНОЛОГІЯ ВИГОТОВЛЕННЯ РОЗПОДІЛЬНИХ ВАЛІВ ДВИГУНІВ ВНУТРІШНЬОГО ЗГОРЯННЯ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52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875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Конструктивні рішення розподільних валів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https://a.d-cd.net/397d188s-9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6837" y="1270000"/>
            <a:ext cx="6918325" cy="515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3047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627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Конструктивні рішення розподільних валів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2" y="1615276"/>
            <a:ext cx="5816088" cy="3779848"/>
          </a:xfrm>
          <a:prstGeom prst="rect">
            <a:avLst/>
          </a:prstGeom>
        </p:spPr>
      </p:pic>
      <p:pic>
        <p:nvPicPr>
          <p:cNvPr id="6" name="Рисунок 5" descr="https://sigma.ua/resize_img/val-raspredelitelnyy-v-sbore-dlya-5710221-5710521-5711221-sigma-991207019_detail_1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843405"/>
            <a:ext cx="5815330" cy="412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9045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Конструктивні рішення розподільних валів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s://a.d-cd.net/197e5b9s-19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117215"/>
            <a:ext cx="5804535" cy="333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reis.zr.ru/img/samosvaly_daf_cf/samosvaly_daf_cf_id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535" y="1450181"/>
            <a:ext cx="5346065" cy="333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5744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30225"/>
            <a:ext cx="10515600" cy="1062601"/>
          </a:xfrm>
        </p:spPr>
        <p:txBody>
          <a:bodyPr>
            <a:noAutofit/>
          </a:bodyPr>
          <a:lstStyle/>
          <a:p>
            <a:pPr marL="0" indent="355600" algn="just">
              <a:buNone/>
            </a:pPr>
            <a:r>
              <a:rPr lang="uk-UA" sz="2400" dirty="0">
                <a:solidFill>
                  <a:schemeClr val="bg1"/>
                </a:solidFill>
              </a:rPr>
              <a:t>Форма кулачків може бути випуклою, тангенціальною і </a:t>
            </a:r>
            <a:r>
              <a:rPr lang="uk-UA" sz="2400" dirty="0" smtClean="0">
                <a:solidFill>
                  <a:schemeClr val="bg1"/>
                </a:solidFill>
              </a:rPr>
              <a:t>ввігнутою </a:t>
            </a:r>
            <a:r>
              <a:rPr lang="uk-UA" sz="2400" dirty="0">
                <a:solidFill>
                  <a:schemeClr val="bg1"/>
                </a:solidFill>
              </a:rPr>
              <a:t>в залежності від службового призначення розподільного </a:t>
            </a:r>
            <a:r>
              <a:rPr lang="uk-UA" sz="2400" dirty="0" err="1">
                <a:solidFill>
                  <a:schemeClr val="bg1"/>
                </a:solidFill>
              </a:rPr>
              <a:t>вала</a:t>
            </a:r>
            <a:r>
              <a:rPr lang="uk-UA" sz="2400" dirty="0">
                <a:solidFill>
                  <a:schemeClr val="bg1"/>
                </a:solidFill>
              </a:rPr>
              <a:t> двигуна внутрішнього згорання.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1.bp.blogspot.com/_A3J9E0CeVn4/TAk5jlr_Z-I/AAAAAAAAAEQ/ZfTdhD9th8g/s1600/cam+shaf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03400"/>
            <a:ext cx="6807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645400" y="3080603"/>
            <a:ext cx="4011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Рисунок. Кутове розміщення кулачків розподільного валу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75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6000" y="5635625"/>
            <a:ext cx="10515600" cy="714375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solidFill>
                  <a:schemeClr val="bg1"/>
                </a:solidFill>
              </a:rPr>
              <a:t>Рисунок . Кулачки серійного (а) і гоночного (б) </a:t>
            </a:r>
            <a:r>
              <a:rPr lang="uk-UA" dirty="0" smtClean="0">
                <a:solidFill>
                  <a:schemeClr val="bg1"/>
                </a:solidFill>
              </a:rPr>
              <a:t>ДВЗ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ok-t.ru/studopedia/baza11/2135898071180.files/image0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2400" y="914400"/>
            <a:ext cx="7947025" cy="405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4665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30225"/>
            <a:ext cx="10515600" cy="917575"/>
          </a:xfrm>
        </p:spPr>
        <p:txBody>
          <a:bodyPr/>
          <a:lstStyle/>
          <a:p>
            <a:pPr marL="0" indent="619125" algn="just">
              <a:buNone/>
            </a:pPr>
            <a:r>
              <a:rPr lang="uk-UA" dirty="0">
                <a:solidFill>
                  <a:schemeClr val="bg1"/>
                </a:solidFill>
              </a:rPr>
              <a:t>В процесі роботи кулачки розподільного </a:t>
            </a:r>
            <a:r>
              <a:rPr lang="uk-UA" dirty="0" err="1">
                <a:solidFill>
                  <a:schemeClr val="bg1"/>
                </a:solidFill>
              </a:rPr>
              <a:t>вала</a:t>
            </a:r>
            <a:r>
              <a:rPr lang="uk-UA" dirty="0">
                <a:solidFill>
                  <a:schemeClr val="bg1"/>
                </a:solidFill>
              </a:rPr>
              <a:t> зношуються, що потребує ремонту після </a:t>
            </a:r>
            <a:r>
              <a:rPr lang="uk-UA" dirty="0" err="1">
                <a:solidFill>
                  <a:schemeClr val="bg1"/>
                </a:solidFill>
              </a:rPr>
              <a:t>наплавки</a:t>
            </a:r>
            <a:r>
              <a:rPr lang="uk-UA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moi-nissan.ru/uploads/posts/2018-02/1519187746_knock_engine_0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205" y="1434782"/>
            <a:ext cx="559879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auto-gl.ru/wp-content/uploads/2018/07/raspolozhenie-raspredvala-v-dvigatele-2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3690" y="3806190"/>
            <a:ext cx="5960110" cy="277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41687" y="2164396"/>
            <a:ext cx="451211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89535" algn="ctr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Рисунок. Кулачки розподільного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вала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після наплавлення</a:t>
            </a:r>
            <a:endParaRPr lang="ru-R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618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5.2.2.Технічні вимоги до розподільних валів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68400"/>
            <a:ext cx="10515600" cy="5008563"/>
          </a:xfrm>
        </p:spPr>
        <p:txBody>
          <a:bodyPr>
            <a:normAutofit fontScale="85000" lnSpcReduction="20000"/>
          </a:bodyPr>
          <a:lstStyle/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Точність діаметральних розмірів розподільного </a:t>
            </a:r>
            <a:r>
              <a:rPr lang="uk-UA" dirty="0" smtClean="0">
                <a:solidFill>
                  <a:schemeClr val="bg1"/>
                </a:solidFill>
              </a:rPr>
              <a:t>валу </a:t>
            </a:r>
            <a:r>
              <a:rPr lang="uk-UA" dirty="0">
                <a:solidFill>
                  <a:schemeClr val="bg1"/>
                </a:solidFill>
              </a:rPr>
              <a:t>- в межах 7…6 квалітетів.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Шорсткість </a:t>
            </a:r>
            <a:r>
              <a:rPr lang="uk-UA" dirty="0">
                <a:solidFill>
                  <a:schemeClr val="bg1"/>
                </a:solidFill>
              </a:rPr>
              <a:t>поверхонь розподільного </a:t>
            </a:r>
            <a:r>
              <a:rPr lang="uk-UA" dirty="0" smtClean="0">
                <a:solidFill>
                  <a:schemeClr val="bg1"/>
                </a:solidFill>
              </a:rPr>
              <a:t>валу </a:t>
            </a:r>
            <a:r>
              <a:rPr lang="uk-UA" dirty="0">
                <a:solidFill>
                  <a:schemeClr val="bg1"/>
                </a:solidFill>
              </a:rPr>
              <a:t>не повинна перевищувати параметра </a:t>
            </a:r>
            <a:r>
              <a:rPr lang="en-US" dirty="0">
                <a:solidFill>
                  <a:schemeClr val="bg1"/>
                </a:solidFill>
              </a:rPr>
              <a:t>Ra </a:t>
            </a:r>
            <a:r>
              <a:rPr lang="uk-UA" dirty="0">
                <a:solidFill>
                  <a:schemeClr val="bg1"/>
                </a:solidFill>
              </a:rPr>
              <a:t>в </a:t>
            </a:r>
            <a:r>
              <a:rPr lang="uk-UA" dirty="0" err="1">
                <a:solidFill>
                  <a:schemeClr val="bg1"/>
                </a:solidFill>
              </a:rPr>
              <a:t>мкм</a:t>
            </a:r>
            <a:r>
              <a:rPr lang="uk-UA" dirty="0">
                <a:solidFill>
                  <a:schemeClr val="bg1"/>
                </a:solidFill>
              </a:rPr>
              <a:t>: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- 0,63 - для опорних шийок валів вантажних автомобілів;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- 0,50 - для опорних шийок валів легкових автомобілів;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- 0,63 - для кулачків, які працюють в парі з штовхачем ковзання;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- 1,00 - для кулачків, які працюють в пара з штовхачем кочення;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- 2,00 - для торця осьової фіксації </a:t>
            </a:r>
            <a:r>
              <a:rPr lang="uk-UA" dirty="0" smtClean="0">
                <a:solidFill>
                  <a:schemeClr val="bg1"/>
                </a:solidFill>
              </a:rPr>
              <a:t>валу.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Величина </a:t>
            </a:r>
            <a:r>
              <a:rPr lang="uk-UA" dirty="0">
                <a:solidFill>
                  <a:schemeClr val="bg1"/>
                </a:solidFill>
              </a:rPr>
              <a:t>шорсткості поверхонь кулачків і шийок валів, які підлягають азотуванню, не має перевищувати </a:t>
            </a:r>
            <a:r>
              <a:rPr lang="en-US" dirty="0">
                <a:solidFill>
                  <a:schemeClr val="bg1"/>
                </a:solidFill>
              </a:rPr>
              <a:t>Ra</a:t>
            </a:r>
            <a:r>
              <a:rPr lang="uk-UA" dirty="0">
                <a:solidFill>
                  <a:schemeClr val="bg1"/>
                </a:solidFill>
              </a:rPr>
              <a:t>=1,25 </a:t>
            </a:r>
            <a:r>
              <a:rPr lang="uk-UA" dirty="0" err="1">
                <a:solidFill>
                  <a:schemeClr val="bg1"/>
                </a:solidFill>
              </a:rPr>
              <a:t>мкм</a:t>
            </a:r>
            <a:r>
              <a:rPr lang="uk-UA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Граничні </a:t>
            </a:r>
            <a:r>
              <a:rPr lang="uk-UA" dirty="0">
                <a:solidFill>
                  <a:schemeClr val="bg1"/>
                </a:solidFill>
              </a:rPr>
              <a:t>відхилення форми поверхонь не повинна перевищувати величин 6-го квалітету точності (відхилення від круглості опорних шийок) та 7-го квалітету точності (відхилення профілю поздовжнього перерізу опорних шийок</a:t>
            </a:r>
            <a:r>
              <a:rPr lang="uk-UA" dirty="0" smtClean="0">
                <a:solidFill>
                  <a:schemeClr val="bg1"/>
                </a:solidFill>
              </a:rPr>
              <a:t>).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20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19432"/>
            <a:ext cx="10515600" cy="5557531"/>
          </a:xfrm>
        </p:spPr>
        <p:txBody>
          <a:bodyPr>
            <a:normAutofit lnSpcReduction="10000"/>
          </a:bodyPr>
          <a:lstStyle/>
          <a:p>
            <a:pPr marL="0" indent="355600" algn="just">
              <a:buNone/>
            </a:pPr>
            <a:r>
              <a:rPr lang="uk-UA" dirty="0" smtClean="0"/>
              <a:t> </a:t>
            </a:r>
            <a:r>
              <a:rPr lang="uk-UA" dirty="0" smtClean="0">
                <a:solidFill>
                  <a:schemeClr val="bg1"/>
                </a:solidFill>
              </a:rPr>
              <a:t>Биття валу при встановленні на крайні опорні шийки не повинні перевищувати: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А) при відстані між крайніми опорними шийками до 1 000 мм включно - 0,040 мм;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Б)  при відстані між крайніми опорними шийками більше 1 000 мм - 0,060 мм.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endParaRPr lang="uk-UA" dirty="0" smtClean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Твірні </a:t>
            </a:r>
            <a:r>
              <a:rPr lang="uk-UA" dirty="0">
                <a:solidFill>
                  <a:schemeClr val="bg1"/>
                </a:solidFill>
              </a:rPr>
              <a:t>поверхні кулачків повинні бути паралельними твірним поверхням упорних шийок </a:t>
            </a:r>
            <a:r>
              <a:rPr lang="uk-UA" dirty="0" smtClean="0">
                <a:solidFill>
                  <a:schemeClr val="bg1"/>
                </a:solidFill>
              </a:rPr>
              <a:t>валу. </a:t>
            </a:r>
            <a:r>
              <a:rPr lang="uk-UA" dirty="0">
                <a:solidFill>
                  <a:schemeClr val="bg1"/>
                </a:solidFill>
              </a:rPr>
              <a:t>Відхилення від паралельності не повинно перевищувати 0,008 мм на довжині кулачка.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Кутове </a:t>
            </a:r>
            <a:r>
              <a:rPr lang="uk-UA" dirty="0">
                <a:solidFill>
                  <a:schemeClr val="bg1"/>
                </a:solidFill>
              </a:rPr>
              <a:t>зміщення осей симетрії профілів усіх кулачків </a:t>
            </a:r>
            <a:r>
              <a:rPr lang="uk-UA" dirty="0" smtClean="0">
                <a:solidFill>
                  <a:schemeClr val="bg1"/>
                </a:solidFill>
              </a:rPr>
              <a:t>валу </a:t>
            </a:r>
            <a:r>
              <a:rPr lang="uk-UA" dirty="0">
                <a:solidFill>
                  <a:schemeClr val="bg1"/>
                </a:solidFill>
              </a:rPr>
              <a:t>відносно їх номінального положення не повинно перевищувати 30 кутових хвилин.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06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820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5.2.3. Матеріали та способи виготовлення заготовок розподільних  валів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51375"/>
          </a:xfrm>
        </p:spPr>
        <p:txBody>
          <a:bodyPr>
            <a:normAutofit fontScale="77500" lnSpcReduction="20000"/>
          </a:bodyPr>
          <a:lstStyle/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Розподільні вали виготовляються або з </a:t>
            </a:r>
            <a:r>
              <a:rPr lang="uk-UA" dirty="0" err="1" smtClean="0">
                <a:solidFill>
                  <a:schemeClr val="bg1"/>
                </a:solidFill>
              </a:rPr>
              <a:t>маловуглецевих</a:t>
            </a:r>
            <a:r>
              <a:rPr lang="uk-UA" dirty="0" smtClean="0">
                <a:solidFill>
                  <a:schemeClr val="bg1"/>
                </a:solidFill>
              </a:rPr>
              <a:t> сталей (15Х, 20Х, 15Н2М, 12ХНЗА) і середньо вуглецевих сталей (40,45,45Х, 45Л), або з чавунів: сірого легованого чавуну з загартованими кулачками, легованого спеціального чавуну з </a:t>
            </a:r>
            <a:r>
              <a:rPr lang="uk-UA" dirty="0" err="1" smtClean="0">
                <a:solidFill>
                  <a:schemeClr val="bg1"/>
                </a:solidFill>
              </a:rPr>
              <a:t>відбіленими</a:t>
            </a:r>
            <a:r>
              <a:rPr lang="uk-UA" dirty="0" smtClean="0">
                <a:solidFill>
                  <a:schemeClr val="bg1"/>
                </a:solidFill>
              </a:rPr>
              <a:t> кулачками, нелегованого чавуну або чавуну з кулько подібним графітом.</a:t>
            </a: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 Заготівку </a:t>
            </a:r>
            <a:r>
              <a:rPr lang="uk-UA" dirty="0">
                <a:solidFill>
                  <a:schemeClr val="bg1"/>
                </a:solidFill>
              </a:rPr>
              <a:t>розподільного </a:t>
            </a:r>
            <a:r>
              <a:rPr lang="uk-UA" dirty="0" smtClean="0">
                <a:solidFill>
                  <a:schemeClr val="bg1"/>
                </a:solidFill>
              </a:rPr>
              <a:t>валу </a:t>
            </a:r>
            <a:r>
              <a:rPr lang="uk-UA" dirty="0">
                <a:solidFill>
                  <a:schemeClr val="bg1"/>
                </a:solidFill>
              </a:rPr>
              <a:t>отримують ковкою в штампах з подальшою механічною обробкою опорних шийок і кулачків по копіру. Цикл термохімічної обробки - цементація для </a:t>
            </a:r>
            <a:r>
              <a:rPr lang="uk-UA" dirty="0" err="1">
                <a:solidFill>
                  <a:schemeClr val="bg1"/>
                </a:solidFill>
              </a:rPr>
              <a:t>маловуглецевих</a:t>
            </a:r>
            <a:r>
              <a:rPr lang="uk-UA" dirty="0">
                <a:solidFill>
                  <a:schemeClr val="bg1"/>
                </a:solidFill>
              </a:rPr>
              <a:t> сталей, поверхневе загартування СВЧ для </a:t>
            </a:r>
            <a:r>
              <a:rPr lang="uk-UA" dirty="0" err="1">
                <a:solidFill>
                  <a:schemeClr val="bg1"/>
                </a:solidFill>
              </a:rPr>
              <a:t>середньовуглецевих</a:t>
            </a:r>
            <a:r>
              <a:rPr lang="uk-UA" dirty="0">
                <a:solidFill>
                  <a:schemeClr val="bg1"/>
                </a:solidFill>
              </a:rPr>
              <a:t> сталей на глибину 2 ... 6 мм  до твердості HRC 50 ... 60.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Твердість </a:t>
            </a:r>
            <a:r>
              <a:rPr lang="uk-UA" dirty="0">
                <a:solidFill>
                  <a:schemeClr val="bg1"/>
                </a:solidFill>
              </a:rPr>
              <a:t>валів з легованого чавуну після лиття до термічної обробки має бути в межах 255 - 302 НВ.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Кулачки </a:t>
            </a:r>
            <a:r>
              <a:rPr lang="uk-UA" dirty="0">
                <a:solidFill>
                  <a:schemeClr val="bg1"/>
                </a:solidFill>
              </a:rPr>
              <a:t>розподільних валів з легованого чавуну підлягають поверхневому нагріву із загартуванням в маслі з наступним низькотемпературним відпуском при температурі </a:t>
            </a:r>
            <a:r>
              <a:rPr lang="uk-UA" dirty="0" smtClean="0">
                <a:solidFill>
                  <a:schemeClr val="bg1"/>
                </a:solidFill>
              </a:rPr>
              <a:t>160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>
                <a:solidFill>
                  <a:schemeClr val="bg1"/>
                </a:solidFill>
              </a:rPr>
              <a:t>до </a:t>
            </a:r>
            <a:r>
              <a:rPr lang="uk-UA" dirty="0" smtClean="0">
                <a:solidFill>
                  <a:schemeClr val="bg1"/>
                </a:solidFill>
              </a:rPr>
              <a:t>180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Твердість на вершині кулачків повинна бути не менше 52 </a:t>
            </a:r>
            <a:r>
              <a:rPr lang="en-US" dirty="0">
                <a:solidFill>
                  <a:schemeClr val="bg1"/>
                </a:solidFill>
              </a:rPr>
              <a:t>HRC</a:t>
            </a:r>
            <a:r>
              <a:rPr lang="ru-RU" dirty="0">
                <a:solidFill>
                  <a:schemeClr val="bg1"/>
                </a:solidFill>
              </a:rPr>
              <a:t>.  </a:t>
            </a:r>
            <a:r>
              <a:rPr lang="ru-RU" dirty="0" err="1">
                <a:solidFill>
                  <a:schemeClr val="bg1"/>
                </a:solidFill>
              </a:rPr>
              <a:t>Глибина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загартованого</a:t>
            </a:r>
            <a:r>
              <a:rPr lang="ru-RU" dirty="0">
                <a:solidFill>
                  <a:schemeClr val="bg1"/>
                </a:solidFill>
              </a:rPr>
              <a:t> шару </a:t>
            </a:r>
            <a:r>
              <a:rPr lang="ru-RU" dirty="0" err="1">
                <a:solidFill>
                  <a:schemeClr val="bg1"/>
                </a:solidFill>
              </a:rPr>
              <a:t>після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фінішної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обробки</a:t>
            </a:r>
            <a:r>
              <a:rPr lang="ru-RU" dirty="0">
                <a:solidFill>
                  <a:schemeClr val="bg1"/>
                </a:solidFill>
              </a:rPr>
              <a:t> вала повинна бути на </a:t>
            </a:r>
            <a:r>
              <a:rPr lang="ru-RU" dirty="0" err="1">
                <a:solidFill>
                  <a:schemeClr val="bg1"/>
                </a:solidFill>
              </a:rPr>
              <a:t>вершині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кулачків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менше</a:t>
            </a:r>
            <a:r>
              <a:rPr lang="ru-RU" dirty="0">
                <a:solidFill>
                  <a:schemeClr val="bg1"/>
                </a:solidFill>
              </a:rPr>
              <a:t> 2,0 мм, а на </a:t>
            </a:r>
            <a:r>
              <a:rPr lang="ru-RU" dirty="0" err="1">
                <a:solidFill>
                  <a:schemeClr val="bg1"/>
                </a:solidFill>
              </a:rPr>
              <a:t>циліндричній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частині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кулачків</a:t>
            </a:r>
            <a:r>
              <a:rPr lang="ru-RU" dirty="0">
                <a:solidFill>
                  <a:schemeClr val="bg1"/>
                </a:solidFill>
              </a:rPr>
              <a:t> - не </a:t>
            </a:r>
            <a:r>
              <a:rPr lang="ru-RU" dirty="0" err="1">
                <a:solidFill>
                  <a:schemeClr val="bg1"/>
                </a:solidFill>
              </a:rPr>
              <a:t>більше</a:t>
            </a:r>
            <a:r>
              <a:rPr lang="ru-RU" dirty="0">
                <a:solidFill>
                  <a:schemeClr val="bg1"/>
                </a:solidFill>
              </a:rPr>
              <a:t> 2,0 мм. </a:t>
            </a:r>
          </a:p>
        </p:txBody>
      </p:sp>
    </p:spTree>
    <p:extLst>
      <p:ext uri="{BB962C8B-B14F-4D97-AF65-F5344CB8AC3E}">
        <p14:creationId xmlns:p14="http://schemas.microsoft.com/office/powerpoint/2010/main" val="1290572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5.2.4. Основні способи базування заготовок розподільних валів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11399"/>
            <a:ext cx="10515600" cy="3865563"/>
          </a:xfrm>
        </p:spPr>
        <p:txBody>
          <a:bodyPr/>
          <a:lstStyle/>
          <a:p>
            <a:pPr indent="482600" algn="just">
              <a:buNone/>
            </a:pPr>
            <a:r>
              <a:rPr lang="uk-UA" dirty="0">
                <a:solidFill>
                  <a:schemeClr val="bg1"/>
                </a:solidFill>
              </a:rPr>
              <a:t>Для отримання центрових отворів і торців на </a:t>
            </a:r>
            <a:r>
              <a:rPr lang="uk-UA" dirty="0" smtClean="0">
                <a:solidFill>
                  <a:schemeClr val="bg1"/>
                </a:solidFill>
              </a:rPr>
              <a:t>фрезерно-центрувальному верстаті в якості чорнових баз використовують оп</a:t>
            </a:r>
            <a:r>
              <a:rPr lang="uk-UA" dirty="0" smtClean="0">
                <a:solidFill>
                  <a:schemeClr val="bg1"/>
                </a:solidFill>
              </a:rPr>
              <a:t>орні </a:t>
            </a:r>
            <a:r>
              <a:rPr lang="uk-UA" dirty="0">
                <a:solidFill>
                  <a:schemeClr val="bg1"/>
                </a:solidFill>
              </a:rPr>
              <a:t>шийки розподільного </a:t>
            </a:r>
            <a:r>
              <a:rPr lang="uk-UA" dirty="0" smtClean="0">
                <a:solidFill>
                  <a:schemeClr val="bg1"/>
                </a:solidFill>
              </a:rPr>
              <a:t>валу. </a:t>
            </a:r>
            <a:endParaRPr lang="ru-RU" dirty="0">
              <a:solidFill>
                <a:schemeClr val="bg1"/>
              </a:solidFill>
            </a:endParaRPr>
          </a:p>
          <a:p>
            <a:pPr indent="482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При </a:t>
            </a:r>
            <a:r>
              <a:rPr lang="uk-UA" dirty="0">
                <a:solidFill>
                  <a:schemeClr val="bg1"/>
                </a:solidFill>
              </a:rPr>
              <a:t>токарній обробці на багато різцевих або копіювальних верстатах в якості баз використовують центрові отвори та поверхню «носка» для базування та закріплення заготовки розподільного валу. Аналогічну схему базування використовують і при шліфування опорних поверхонь заготовки колінчастого </a:t>
            </a:r>
            <a:r>
              <a:rPr lang="uk-UA" dirty="0" smtClean="0">
                <a:solidFill>
                  <a:schemeClr val="bg1"/>
                </a:solidFill>
              </a:rPr>
              <a:t>валу.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33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Зміст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033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5.2.1.Службове призначення розподільних валів та їх конструктивні різновиди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5.2.2.Технічні вимоги до розподільних валів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5.2.3.Матеріали та способи виготовлення заготовок розподільних  валів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5.2.4. Основні способи базування заготовок розподільних валів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5.2.5.Маршрутні технології виготовлення розподільних валів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5.2.6.Основні технологічні операції при обробці заготовок розподільних  валів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5.2.7.Верстати для обробки заготовок  розподільних валів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5.2.8.Інструментальне забезпечення обробки заготовок розподільних валів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5.2.9.Технічне нормування процесу виготовлення розподільних   валів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5.2.10.Контроль параметрів точності розмірів і якості поверхонь розподільних валів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Висновки і пропозиції.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6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5.2.5.Маршрутні технології виготовлення розподільних валів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Основними стадіями при обробці заготовок розподільних валів являються:</a:t>
            </a:r>
            <a:endParaRPr lang="ru-RU" dirty="0">
              <a:solidFill>
                <a:schemeClr val="bg1"/>
              </a:solidFill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Обробка торців і центрових отворів.</a:t>
            </a:r>
            <a:endParaRPr lang="ru-RU" dirty="0">
              <a:solidFill>
                <a:schemeClr val="bg1"/>
              </a:solidFill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Обробка опорних шийок і фланця.</a:t>
            </a:r>
            <a:endParaRPr lang="ru-RU" dirty="0">
              <a:solidFill>
                <a:schemeClr val="bg1"/>
              </a:solidFill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Формоутворення отворів у фланці та шпонкової канавки.</a:t>
            </a:r>
            <a:endParaRPr lang="ru-RU" dirty="0">
              <a:solidFill>
                <a:schemeClr val="bg1"/>
              </a:solidFill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uk-UA" dirty="0" err="1">
                <a:solidFill>
                  <a:schemeClr val="bg1"/>
                </a:solidFill>
              </a:rPr>
              <a:t>Лезова</a:t>
            </a:r>
            <a:r>
              <a:rPr lang="uk-UA" dirty="0">
                <a:solidFill>
                  <a:schemeClr val="bg1"/>
                </a:solidFill>
              </a:rPr>
              <a:t> обробка кулачків.</a:t>
            </a:r>
            <a:endParaRPr lang="ru-RU" dirty="0">
              <a:solidFill>
                <a:schemeClr val="bg1"/>
              </a:solidFill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Викінчувальна обробка опорних шийок і кулачків.</a:t>
            </a:r>
            <a:endParaRPr lang="ru-RU" dirty="0">
              <a:solidFill>
                <a:schemeClr val="bg1"/>
              </a:solidFill>
            </a:endParaRPr>
          </a:p>
          <a:p>
            <a:pPr indent="482600" algn="just">
              <a:buNone/>
            </a:pPr>
            <a:r>
              <a:rPr lang="uk-UA" dirty="0">
                <a:solidFill>
                  <a:schemeClr val="bg1"/>
                </a:solidFill>
              </a:rPr>
              <a:t>Загальна довжина розподільного </a:t>
            </a:r>
            <a:r>
              <a:rPr lang="uk-UA" dirty="0" err="1">
                <a:solidFill>
                  <a:schemeClr val="bg1"/>
                </a:solidFill>
              </a:rPr>
              <a:t>вала</a:t>
            </a:r>
            <a:r>
              <a:rPr lang="uk-UA" dirty="0">
                <a:solidFill>
                  <a:schemeClr val="bg1"/>
                </a:solidFill>
              </a:rPr>
              <a:t> повинна бути витримана з точністю ± 0,2 мм, а відстань від переднього торця до торця центральної шийки з точністю ± 0,15 мм. Важливо також забезпечити правильне положення осі центральних отворів (допоміжних баз).</a:t>
            </a:r>
            <a:endParaRPr lang="ru-RU" dirty="0">
              <a:solidFill>
                <a:schemeClr val="bg1"/>
              </a:solidFill>
            </a:endParaRPr>
          </a:p>
          <a:p>
            <a:pPr indent="482600" algn="just">
              <a:buNone/>
            </a:pP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Торці </a:t>
            </a:r>
            <a:r>
              <a:rPr lang="uk-UA" dirty="0">
                <a:solidFill>
                  <a:schemeClr val="bg1"/>
                </a:solidFill>
              </a:rPr>
              <a:t>і центрові отвори можна обробляти за одну операцію на фрезерно-центрувальних верстатах або за дві операції на фрезерних і потім на центрувальних верстатах. </a:t>
            </a:r>
          </a:p>
        </p:txBody>
      </p:sp>
    </p:spTree>
    <p:extLst>
      <p:ext uri="{BB962C8B-B14F-4D97-AF65-F5344CB8AC3E}">
        <p14:creationId xmlns:p14="http://schemas.microsoft.com/office/powerpoint/2010/main" val="3597081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58800"/>
            <a:ext cx="10515600" cy="5770563"/>
          </a:xfrm>
        </p:spPr>
        <p:txBody>
          <a:bodyPr>
            <a:normAutofit fontScale="77500" lnSpcReduction="20000"/>
          </a:bodyPr>
          <a:lstStyle/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При масовому виробництві зазвичай використовують </a:t>
            </a:r>
            <a:r>
              <a:rPr lang="uk-UA" dirty="0" err="1">
                <a:solidFill>
                  <a:schemeClr val="bg1"/>
                </a:solidFill>
              </a:rPr>
              <a:t>барабанно</a:t>
            </a:r>
            <a:r>
              <a:rPr lang="uk-UA" dirty="0">
                <a:solidFill>
                  <a:schemeClr val="bg1"/>
                </a:solidFill>
              </a:rPr>
              <a:t>-фрезерні </a:t>
            </a:r>
            <a:r>
              <a:rPr lang="uk-UA" dirty="0" err="1">
                <a:solidFill>
                  <a:schemeClr val="bg1"/>
                </a:solidFill>
              </a:rPr>
              <a:t>чотиришпиндельні</a:t>
            </a:r>
            <a:r>
              <a:rPr lang="uk-UA" dirty="0">
                <a:solidFill>
                  <a:schemeClr val="bg1"/>
                </a:solidFill>
              </a:rPr>
              <a:t> верстати, на котрих водночас фрезерують торці і свердлять отвори з перекриттям допоміжного часу.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В </a:t>
            </a:r>
            <a:r>
              <a:rPr lang="uk-UA" dirty="0">
                <a:solidFill>
                  <a:schemeClr val="bg1"/>
                </a:solidFill>
              </a:rPr>
              <a:t>стальних розподільних валах опорні шийки і фланець до термічної обробки оброблюються на токарних і шліфувальних верстатах, а після термічної обробки - на шліфувальних верстатах і верстатах для суперфінішу. Між токарними і шліфувальними операціями заготовки піддають одній або кільком правкам, а після термічної обробки інколи їх ще й </a:t>
            </a:r>
            <a:r>
              <a:rPr lang="uk-UA" dirty="0" err="1">
                <a:solidFill>
                  <a:schemeClr val="bg1"/>
                </a:solidFill>
              </a:rPr>
              <a:t>перецентровують</a:t>
            </a:r>
            <a:r>
              <a:rPr lang="uk-UA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 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Трудомісткість </a:t>
            </a:r>
            <a:r>
              <a:rPr lang="uk-UA" dirty="0">
                <a:solidFill>
                  <a:schemeClr val="bg1"/>
                </a:solidFill>
              </a:rPr>
              <a:t>токарної обробки заготовок залежить від виду заготовок і розмірів припуску. Трудомісткість токарної обробки заготовок, відлитих в оболонкових формах на 50-80% нижча трудомісткості штампованих заготовок розподільного </a:t>
            </a:r>
            <a:r>
              <a:rPr lang="uk-UA" dirty="0" smtClean="0">
                <a:solidFill>
                  <a:schemeClr val="bg1"/>
                </a:solidFill>
              </a:rPr>
              <a:t>валу.</a:t>
            </a:r>
          </a:p>
          <a:p>
            <a:pPr marL="0" indent="355600" algn="just">
              <a:buNone/>
            </a:pPr>
            <a:endParaRPr lang="uk-UA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Опорні  шийки, фланець і вінець (а також проміжні неробочі шийки в штампованих розподільних валах) оброблюють на токарних багато-різцевих або токарно-копіювальних напівавтоматах. На токарно-копіювальних напівавтоматах часто встановлюють декілька копіювальних супортів для одночасної обробки декількох поверхонь </a:t>
            </a:r>
            <a:r>
              <a:rPr lang="uk-UA" dirty="0" smtClean="0">
                <a:solidFill>
                  <a:schemeClr val="bg1"/>
                </a:solidFill>
              </a:rPr>
              <a:t>валу.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09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>
            <a:normAutofit fontScale="77500" lnSpcReduction="20000"/>
          </a:bodyPr>
          <a:lstStyle/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При масовому виробництві для токарної обробки шийок і фланця використовують спеціалізовані </a:t>
            </a:r>
            <a:r>
              <a:rPr lang="uk-UA" dirty="0" err="1">
                <a:solidFill>
                  <a:schemeClr val="bg1"/>
                </a:solidFill>
              </a:rPr>
              <a:t>багаторізцеві</a:t>
            </a:r>
            <a:r>
              <a:rPr lang="uk-UA" dirty="0">
                <a:solidFill>
                  <a:schemeClr val="bg1"/>
                </a:solidFill>
              </a:rPr>
              <a:t> або копіювальні напівавтомати з центральним приводом. Використання таких верстатів дозволяє одночасно обробляти циліндричні поверхні на обох кінцях  </a:t>
            </a:r>
            <a:r>
              <a:rPr lang="uk-UA" dirty="0" smtClean="0">
                <a:solidFill>
                  <a:schemeClr val="bg1"/>
                </a:solidFill>
              </a:rPr>
              <a:t>валу, </a:t>
            </a:r>
            <a:r>
              <a:rPr lang="uk-UA" dirty="0">
                <a:solidFill>
                  <a:schemeClr val="bg1"/>
                </a:solidFill>
              </a:rPr>
              <a:t>що зменшує можливість закручування розподільного </a:t>
            </a:r>
            <a:r>
              <a:rPr lang="uk-UA" dirty="0" smtClean="0">
                <a:solidFill>
                  <a:schemeClr val="bg1"/>
                </a:solidFill>
              </a:rPr>
              <a:t>валу. </a:t>
            </a:r>
            <a:r>
              <a:rPr lang="uk-UA" dirty="0">
                <a:solidFill>
                  <a:schemeClr val="bg1"/>
                </a:solidFill>
              </a:rPr>
              <a:t>Для надання валу обертання використовують неробочі (проміжні) середні шийки.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 </a:t>
            </a:r>
            <a:r>
              <a:rPr lang="uk-UA" dirty="0" smtClean="0">
                <a:solidFill>
                  <a:schemeClr val="bg1"/>
                </a:solidFill>
              </a:rPr>
              <a:t>Щоб </a:t>
            </a:r>
            <a:r>
              <a:rPr lang="uk-UA" dirty="0">
                <a:solidFill>
                  <a:schemeClr val="bg1"/>
                </a:solidFill>
              </a:rPr>
              <a:t>зменшити деформацію довгих нежорстких валів спочатку обточують шийки, а потім шліфують одну або дві опорні шийки в середній частині </a:t>
            </a:r>
            <a:r>
              <a:rPr lang="uk-UA" dirty="0" smtClean="0">
                <a:solidFill>
                  <a:schemeClr val="bg1"/>
                </a:solidFill>
              </a:rPr>
              <a:t>валу </a:t>
            </a:r>
            <a:r>
              <a:rPr lang="uk-UA" dirty="0">
                <a:solidFill>
                  <a:schemeClr val="bg1"/>
                </a:solidFill>
              </a:rPr>
              <a:t>під люнети. На наступних операціях при токарній і шліфувальній обробці інших шийок і торців ці шийки використовують як проміжні опори. На токарних багато-різцевих верстатах ці поверхні оброблюють </a:t>
            </a:r>
            <a:r>
              <a:rPr lang="uk-UA" b="1" u="sng" dirty="0">
                <a:solidFill>
                  <a:schemeClr val="bg1"/>
                </a:solidFill>
              </a:rPr>
              <a:t>дворазово.</a:t>
            </a:r>
            <a:r>
              <a:rPr lang="uk-UA" dirty="0">
                <a:solidFill>
                  <a:schemeClr val="bg1"/>
                </a:solidFill>
              </a:rPr>
              <a:t> При обробці точних литих заготовок на жорстких токарно-копіювальних верстатах з ЧПК зазвичай досягають достатньої під шліфування точності після однократної обробки циліндричних поверхнях валу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На  </a:t>
            </a:r>
            <a:r>
              <a:rPr lang="uk-UA" dirty="0">
                <a:solidFill>
                  <a:schemeClr val="bg1"/>
                </a:solidFill>
              </a:rPr>
              <a:t>шийці колінчастого </a:t>
            </a:r>
            <a:r>
              <a:rPr lang="uk-UA" dirty="0" smtClean="0">
                <a:solidFill>
                  <a:schemeClr val="bg1"/>
                </a:solidFill>
              </a:rPr>
              <a:t>валу </a:t>
            </a:r>
            <a:r>
              <a:rPr lang="uk-UA" dirty="0">
                <a:solidFill>
                  <a:schemeClr val="bg1"/>
                </a:solidFill>
              </a:rPr>
              <a:t>під розподільну шестерню фрезерують шпонковий паз при базуванні </a:t>
            </a:r>
            <a:r>
              <a:rPr lang="uk-UA" dirty="0" smtClean="0">
                <a:solidFill>
                  <a:schemeClr val="bg1"/>
                </a:solidFill>
              </a:rPr>
              <a:t>валу </a:t>
            </a:r>
            <a:r>
              <a:rPr lang="uk-UA" dirty="0">
                <a:solidFill>
                  <a:schemeClr val="bg1"/>
                </a:solidFill>
              </a:rPr>
              <a:t>по шийкам.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На </a:t>
            </a:r>
            <a:r>
              <a:rPr lang="uk-UA" dirty="0">
                <a:solidFill>
                  <a:schemeClr val="bg1"/>
                </a:solidFill>
              </a:rPr>
              <a:t>заводах з великим обсягом випуску продукції циліндричні поверхні розподільних валів оброблюють на автоматичних лініях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Опорні  шийки сталевих розподільних валів попередньо шліфують на одно або багато-кругових круглошліфувальних верстатах до термічної обробки і начисто - після термообробки.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73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69132"/>
            <a:ext cx="5611350" cy="4739467"/>
          </a:xfrm>
          <a:prstGeom prst="rect">
            <a:avLst/>
          </a:prstGeom>
        </p:spPr>
      </p:pic>
      <p:pic>
        <p:nvPicPr>
          <p:cNvPr id="5" name="Рисунок 4" descr="https://cdn.emag.com/fileadmin/user_upload/content/machines/grinding-machines/camshaft-grinding-machines/sn-310-320/p_c572_sn-310_grinding_camshaft_workare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4750" y="1777998"/>
            <a:ext cx="5549582" cy="454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916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.ytimg.com/vi/ioyusqoUFCI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63721"/>
            <a:ext cx="5930582" cy="327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.pinimg.com/originals/ba/8d/52/ba8d529839004f2dfdc3f2a21457eee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6799" y="2453005"/>
            <a:ext cx="5625465" cy="397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1938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ru-funt.net/images_industry/1381207138foto1_big.jpg"/>
          <p:cNvPicPr/>
          <p:nvPr/>
        </p:nvPicPr>
        <p:blipFill rotWithShape="1">
          <a:blip r:embed="rId2" cstate="print"/>
          <a:srcRect l="9742" r="9742"/>
          <a:stretch/>
        </p:blipFill>
        <p:spPr bwMode="auto">
          <a:xfrm>
            <a:off x="787399" y="506412"/>
            <a:ext cx="4927601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www.expo21xx.com/cipmedia/20705/0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296794"/>
            <a:ext cx="6052185" cy="384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643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2800" y="504825"/>
            <a:ext cx="10515600" cy="1349375"/>
          </a:xfrm>
        </p:spPr>
        <p:txBody>
          <a:bodyPr/>
          <a:lstStyle/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Викінчувальні технологічні операції для розподільних валів – полірування на спеціалізованих верстатах та  суперфініш. На полірувальних верстатах заготовка встановлюється в центрах.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971" y="1854200"/>
            <a:ext cx="7683257" cy="448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47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403225"/>
            <a:ext cx="10515600" cy="917575"/>
          </a:xfrm>
        </p:spPr>
        <p:txBody>
          <a:bodyPr/>
          <a:lstStyle/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Для суперфінішування використовують абразивні бруски з білого електрокорунду.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s://present5.com/presentation/-29818692_61131403/image-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9417" y="1320800"/>
            <a:ext cx="6627035" cy="505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445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85800"/>
            <a:ext cx="10515600" cy="5491163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uk-UA" dirty="0">
                <a:solidFill>
                  <a:schemeClr val="bg1"/>
                </a:solidFill>
              </a:rPr>
              <a:t>Кулачки штампованих  розподільних валів, перш ніж вони поступлять на термічну обробку, оброблюють на спеціальних копіювально-токарних, а потім на копіювально-шліфувальних  верстатах, а після термічної обробки – на шліфувальних, а потім на полірувальних верстатах.</a:t>
            </a:r>
            <a:endParaRPr lang="ru-RU" dirty="0">
              <a:solidFill>
                <a:schemeClr val="bg1"/>
              </a:solidFill>
            </a:endParaRPr>
          </a:p>
          <a:p>
            <a:pPr marL="0" indent="4572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Кулачки </a:t>
            </a:r>
            <a:r>
              <a:rPr lang="uk-UA" dirty="0">
                <a:solidFill>
                  <a:schemeClr val="bg1"/>
                </a:solidFill>
              </a:rPr>
              <a:t>литих розподільних валів до термічної обробки оброблюють 2 рази тільки на шліфувальних верстатах, а потім після термообробки – на шліфувальних і полірувальних верстатах. Для шліфування кулачків використовують верстати, що працюють методом копіювання по напівавтоматичному циклу.</a:t>
            </a:r>
            <a:endParaRPr lang="ru-RU" dirty="0">
              <a:solidFill>
                <a:schemeClr val="bg1"/>
              </a:solidFill>
            </a:endParaRPr>
          </a:p>
          <a:p>
            <a:pPr marL="0" indent="4572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Трудомісткість </a:t>
            </a:r>
            <a:r>
              <a:rPr lang="uk-UA" dirty="0">
                <a:solidFill>
                  <a:schemeClr val="bg1"/>
                </a:solidFill>
              </a:rPr>
              <a:t>шліфування в значній мірі залежить від припусків і методу шліфування. У штампованих заготовок розподільного </a:t>
            </a:r>
            <a:r>
              <a:rPr lang="uk-UA" dirty="0" smtClean="0">
                <a:solidFill>
                  <a:schemeClr val="bg1"/>
                </a:solidFill>
              </a:rPr>
              <a:t>валу </a:t>
            </a:r>
            <a:r>
              <a:rPr lang="uk-UA" dirty="0">
                <a:solidFill>
                  <a:schemeClr val="bg1"/>
                </a:solidFill>
              </a:rPr>
              <a:t>припуск на шліфування до термічної обробки по зовнішньому контуру кулачків після дворазового обточування складає 0,5-0,8 мм. У заготовок, відлитих у форми з місцевими кокілями, припуск на перше шліфування по зовнішньому контуру кулачка коливається в межах 0,8-1,2 мм, а після термічної обробки в межах 0,25-0,5 мм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</a:p>
          <a:p>
            <a:pPr marL="0" indent="4572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Зазвичай використовують послідовне шліфування кожного кулачка окремо по копіру. Після шліфування одного кулачка шліфувальний круг переміщується до іншого кулачка і профіль його шліфується по наступному копіру.</a:t>
            </a: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99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36600"/>
            <a:ext cx="10515600" cy="5440363"/>
          </a:xfrm>
        </p:spPr>
        <p:txBody>
          <a:bodyPr>
            <a:normAutofit fontScale="85000" lnSpcReduction="20000"/>
          </a:bodyPr>
          <a:lstStyle/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Щоб </a:t>
            </a:r>
            <a:r>
              <a:rPr lang="uk-UA" dirty="0">
                <a:solidFill>
                  <a:schemeClr val="bg1"/>
                </a:solidFill>
              </a:rPr>
              <a:t>отримати необхідну концентричність шийок і кулачків, заготовки на шліфувальних верстатах зазвичай встановлюють основними базами (шліфованими крайніми опорними шийками) в точних цангах і двома-трьома середніми опорними шийками в гідрофікованих люнетах. Крім того заготовки встановлюють в центрах, використовуючи часто після термообробки </a:t>
            </a:r>
            <a:r>
              <a:rPr lang="uk-UA" dirty="0" err="1">
                <a:solidFill>
                  <a:schemeClr val="bg1"/>
                </a:solidFill>
              </a:rPr>
              <a:t>перецентрування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валу.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В </a:t>
            </a:r>
            <a:r>
              <a:rPr lang="uk-UA" dirty="0">
                <a:solidFill>
                  <a:schemeClr val="bg1"/>
                </a:solidFill>
              </a:rPr>
              <a:t>кутовому положенні заготовки фіксують по шпонковому пазу або по отвору у фланці. Робочий профіль кулачка шліфують з поперечною подачею.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Після </a:t>
            </a:r>
            <a:r>
              <a:rPr lang="uk-UA" dirty="0">
                <a:solidFill>
                  <a:schemeClr val="bg1"/>
                </a:solidFill>
              </a:rPr>
              <a:t>термічної обробки кулачки шліфують на аналогічних копіювальних круглошліфувальних верстатах. Шліфування кулачків після термічної обробки </a:t>
            </a:r>
            <a:r>
              <a:rPr lang="uk-UA" dirty="0" err="1">
                <a:solidFill>
                  <a:schemeClr val="bg1"/>
                </a:solidFill>
              </a:rPr>
              <a:t>ускладнюється</a:t>
            </a:r>
            <a:r>
              <a:rPr lang="uk-UA" dirty="0">
                <a:solidFill>
                  <a:schemeClr val="bg1"/>
                </a:solidFill>
              </a:rPr>
              <a:t> можливістю появи </a:t>
            </a:r>
            <a:r>
              <a:rPr lang="uk-UA" dirty="0" err="1">
                <a:solidFill>
                  <a:schemeClr val="bg1"/>
                </a:solidFill>
              </a:rPr>
              <a:t>припалів</a:t>
            </a:r>
            <a:r>
              <a:rPr lang="uk-UA" dirty="0">
                <a:solidFill>
                  <a:schemeClr val="bg1"/>
                </a:solidFill>
              </a:rPr>
              <a:t> та </a:t>
            </a:r>
            <a:r>
              <a:rPr lang="uk-UA" dirty="0" err="1">
                <a:solidFill>
                  <a:schemeClr val="bg1"/>
                </a:solidFill>
              </a:rPr>
              <a:t>тріщин</a:t>
            </a:r>
            <a:r>
              <a:rPr lang="uk-UA" dirty="0">
                <a:solidFill>
                  <a:schemeClr val="bg1"/>
                </a:solidFill>
              </a:rPr>
              <a:t> на робочій поверхні кулачків. У зв’язку з цим по можливості зменшують припуски на викінчувальне шліфування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Кінцева обробка кулачків, як правило, – полірування абразивною стрічкою.  Зазвичай верстат має декілька полірувальних головок, число яких рівне кількості оброблюваних кулачків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На полірувальних верстатах заготовки валів встановлюються в центрах. В кутовому положенні заготовка встановлюється по шпонковому пазу.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48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28975"/>
          </a:xfrm>
        </p:spPr>
        <p:txBody>
          <a:bodyPr/>
          <a:lstStyle/>
          <a:p>
            <a:pPr marL="0" indent="355600" algn="just">
              <a:buNone/>
            </a:pPr>
            <a:r>
              <a:rPr lang="uk-UA" sz="3200" b="1" dirty="0">
                <a:solidFill>
                  <a:schemeClr val="bg1"/>
                </a:solidFill>
              </a:rPr>
              <a:t>МЕТА: </a:t>
            </a:r>
            <a:r>
              <a:rPr lang="uk-UA" dirty="0">
                <a:solidFill>
                  <a:schemeClr val="bg1"/>
                </a:solidFill>
              </a:rPr>
              <a:t>розкрити особливості роботи розподільних валів та їх конструктивні рішення, обґрунтувати використовувані для виготовлення виробу матеріали та методи отримання з них заготовок,  розширено представити маршрутні і операційні технології виготовлення виробу на виробництвах різної серійності, обґрунтувати доцільність і необхідність контрольних операцій щодо оцінки параметрів якості виробів.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58800"/>
            <a:ext cx="10515600" cy="5618163"/>
          </a:xfrm>
        </p:spPr>
        <p:txBody>
          <a:bodyPr/>
          <a:lstStyle/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Поверхні кулачків сталевих розподільних валів загартовують СВЧ на спеціалізованих гартувальних автоматичних машинах.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Після </a:t>
            </a:r>
            <a:r>
              <a:rPr lang="uk-UA" dirty="0">
                <a:solidFill>
                  <a:schemeClr val="bg1"/>
                </a:solidFill>
              </a:rPr>
              <a:t>гартування і відпуску поверхнева твердість шийок і кулачків повинна бути в межах </a:t>
            </a:r>
            <a:r>
              <a:rPr lang="en-US" dirty="0">
                <a:solidFill>
                  <a:schemeClr val="bg1"/>
                </a:solidFill>
              </a:rPr>
              <a:t>HRC</a:t>
            </a:r>
            <a:r>
              <a:rPr lang="ru-RU" dirty="0">
                <a:solidFill>
                  <a:schemeClr val="bg1"/>
                </a:solidFill>
              </a:rPr>
              <a:t> 54–62.</a:t>
            </a: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Після </a:t>
            </a:r>
            <a:r>
              <a:rPr lang="uk-UA" dirty="0">
                <a:solidFill>
                  <a:schemeClr val="bg1"/>
                </a:solidFill>
              </a:rPr>
              <a:t>термічної обробки розподільчий вал зазвичай викривляється, тому термічно оброблені сталеві заготовки підлягають правці на пресі.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endParaRPr lang="uk-UA" dirty="0"/>
          </a:p>
          <a:p>
            <a:pPr marL="0" indent="355600" algn="ctr">
              <a:buNone/>
            </a:pPr>
            <a:r>
              <a:rPr lang="uk-UA" sz="3600" b="1" u="sng" dirty="0" smtClean="0">
                <a:solidFill>
                  <a:schemeClr val="bg1"/>
                </a:solidFill>
              </a:rPr>
              <a:t>(</a:t>
            </a:r>
            <a:r>
              <a:rPr lang="uk-UA" sz="3600" b="1" u="sng" dirty="0">
                <a:solidFill>
                  <a:schemeClr val="bg1"/>
                </a:solidFill>
              </a:rPr>
              <a:t>Підрозділи  5.2.6. – 5.2.9 </a:t>
            </a:r>
            <a:r>
              <a:rPr lang="uk-UA" sz="3600" b="1" u="sng" dirty="0" smtClean="0">
                <a:solidFill>
                  <a:schemeClr val="bg1"/>
                </a:solidFill>
              </a:rPr>
              <a:t/>
            </a:r>
            <a:br>
              <a:rPr lang="uk-UA" sz="3600" b="1" u="sng" dirty="0" smtClean="0">
                <a:solidFill>
                  <a:schemeClr val="bg1"/>
                </a:solidFill>
              </a:rPr>
            </a:br>
            <a:r>
              <a:rPr lang="uk-UA" sz="3600" b="1" u="sng" dirty="0" smtClean="0">
                <a:solidFill>
                  <a:schemeClr val="bg1"/>
                </a:solidFill>
              </a:rPr>
              <a:t>на </a:t>
            </a:r>
            <a:r>
              <a:rPr lang="uk-UA" sz="3600" b="1" u="sng" dirty="0">
                <a:solidFill>
                  <a:schemeClr val="bg1"/>
                </a:solidFill>
              </a:rPr>
              <a:t>самостійне опрацювання)</a:t>
            </a:r>
            <a:endParaRPr lang="ru-RU" sz="36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28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5.2.10</a:t>
            </a:r>
            <a:r>
              <a:rPr lang="uk-UA" b="1" dirty="0" smtClean="0">
                <a:solidFill>
                  <a:schemeClr val="bg1"/>
                </a:solidFill>
              </a:rPr>
              <a:t>. Контроль </a:t>
            </a:r>
            <a:r>
              <a:rPr lang="uk-UA" b="1" dirty="0">
                <a:solidFill>
                  <a:schemeClr val="bg1"/>
                </a:solidFill>
              </a:rPr>
              <a:t>параметрів точності розмірів і якості поверхонь розподільних валів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2975"/>
          </a:xfrm>
        </p:spPr>
        <p:txBody>
          <a:bodyPr>
            <a:normAutofit fontScale="85000" lnSpcReduction="20000"/>
          </a:bodyPr>
          <a:lstStyle/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Розподільні вали перевіряють при обробці (після основних операцій) і після її закінчення.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Крім </a:t>
            </a:r>
            <a:r>
              <a:rPr lang="uk-UA" dirty="0">
                <a:solidFill>
                  <a:schemeClr val="bg1"/>
                </a:solidFill>
              </a:rPr>
              <a:t>зовнішнього огляду для виявлення дефектів на робочих поверхнях </a:t>
            </a:r>
            <a:r>
              <a:rPr lang="uk-UA" dirty="0" smtClean="0">
                <a:solidFill>
                  <a:schemeClr val="bg1"/>
                </a:solidFill>
              </a:rPr>
              <a:t>валу, </a:t>
            </a:r>
            <a:r>
              <a:rPr lang="uk-UA" dirty="0">
                <a:solidFill>
                  <a:schemeClr val="bg1"/>
                </a:solidFill>
              </a:rPr>
              <a:t>їх перевіряють на </a:t>
            </a:r>
            <a:r>
              <a:rPr lang="uk-UA" dirty="0" err="1">
                <a:solidFill>
                  <a:schemeClr val="bg1"/>
                </a:solidFill>
              </a:rPr>
              <a:t>магнітоскопах</a:t>
            </a:r>
            <a:r>
              <a:rPr lang="uk-UA" dirty="0">
                <a:solidFill>
                  <a:schemeClr val="bg1"/>
                </a:solidFill>
              </a:rPr>
              <a:t> – для виявлення дрібних </a:t>
            </a:r>
            <a:r>
              <a:rPr lang="uk-UA" dirty="0" err="1">
                <a:solidFill>
                  <a:schemeClr val="bg1"/>
                </a:solidFill>
              </a:rPr>
              <a:t>тріщин</a:t>
            </a:r>
            <a:r>
              <a:rPr lang="uk-UA" dirty="0">
                <a:solidFill>
                  <a:schemeClr val="bg1"/>
                </a:solidFill>
              </a:rPr>
              <a:t>, раковин тощо.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Шорсткість </a:t>
            </a:r>
            <a:r>
              <a:rPr lang="uk-UA" dirty="0">
                <a:solidFill>
                  <a:schemeClr val="bg1"/>
                </a:solidFill>
              </a:rPr>
              <a:t>поверхонь у цехах перевіряють за еталонами, на подвійних мікроскопах або профілометрах-профілографах (для отримання кількісних критеріїв шорсткості поверхні).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Контроль </a:t>
            </a:r>
            <a:r>
              <a:rPr lang="uk-UA" dirty="0">
                <a:solidFill>
                  <a:schemeClr val="bg1"/>
                </a:solidFill>
              </a:rPr>
              <a:t>розмірів шийок, їхньої співвісності, а також биття опорного торця фланця виконують на багатомірних індикаторних чи світлофорних </a:t>
            </a:r>
            <a:r>
              <a:rPr lang="uk-UA" dirty="0" smtClean="0">
                <a:solidFill>
                  <a:schemeClr val="bg1"/>
                </a:solidFill>
              </a:rPr>
              <a:t>пристроях.</a:t>
            </a:r>
          </a:p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Контроль правильності розташування і профілю кулачків розподільних валів виконують вибірково за еталонним валом на спеціальних приладах - компараторах. У ньому вал, який перевіряють, і еталонний, розташовані паралельно один одному. Потім вали починають синхронно обертати. Прилад має кронштейни з індикаторами, зв'язані з роликовими наконечниками, які перекочуються по поверхнях кулачків. 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51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60439"/>
            <a:ext cx="10515600" cy="1623961"/>
          </a:xfrm>
        </p:spPr>
        <p:txBody>
          <a:bodyPr>
            <a:normAutofit fontScale="77500" lnSpcReduction="20000"/>
          </a:bodyPr>
          <a:lstStyle/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Якщо кулачки еталонного </a:t>
            </a:r>
            <a:r>
              <a:rPr lang="uk-UA" dirty="0" smtClean="0">
                <a:solidFill>
                  <a:schemeClr val="bg1"/>
                </a:solidFill>
              </a:rPr>
              <a:t>валу </a:t>
            </a:r>
            <a:r>
              <a:rPr lang="uk-UA" dirty="0">
                <a:solidFill>
                  <a:schemeClr val="bg1"/>
                </a:solidFill>
              </a:rPr>
              <a:t>і </a:t>
            </a:r>
            <a:r>
              <a:rPr lang="uk-UA" dirty="0" smtClean="0">
                <a:solidFill>
                  <a:schemeClr val="bg1"/>
                </a:solidFill>
              </a:rPr>
              <a:t>валу, </a:t>
            </a:r>
            <a:r>
              <a:rPr lang="uk-UA" dirty="0">
                <a:solidFill>
                  <a:schemeClr val="bg1"/>
                </a:solidFill>
              </a:rPr>
              <a:t>який перевіряють, однакові за профілем і кутами, то плече Н при синхронному обертанні обох валів не змінюється. Якщо кулачок </a:t>
            </a:r>
            <a:r>
              <a:rPr lang="uk-UA" dirty="0" smtClean="0">
                <a:solidFill>
                  <a:schemeClr val="bg1"/>
                </a:solidFill>
              </a:rPr>
              <a:t>валу, </a:t>
            </a:r>
            <a:r>
              <a:rPr lang="uk-UA" dirty="0">
                <a:solidFill>
                  <a:schemeClr val="bg1"/>
                </a:solidFill>
              </a:rPr>
              <a:t>який перевіряють, має похибки форми чи розташування, то плече Н змінюється, що фіксується індикатором.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Крім </a:t>
            </a:r>
            <a:r>
              <a:rPr lang="uk-UA" dirty="0">
                <a:solidFill>
                  <a:schemeClr val="bg1"/>
                </a:solidFill>
              </a:rPr>
              <a:t>того, виконують також контроль розмірів кулачків по розмірах креслення.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everest-autokam.ru/wp-content/uploads/2020/02/4e8bf900e113ebef657789f8eedc828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8637" y="2184400"/>
            <a:ext cx="6054725" cy="429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9630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562600"/>
            <a:ext cx="10515600" cy="614362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solidFill>
                  <a:schemeClr val="bg1"/>
                </a:solidFill>
              </a:rPr>
              <a:t>Рисунок. Комплексний контроль розподільного валу</a:t>
            </a: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 descr="https://i.ytimg.com/vi/Ph5l9UklOAs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817" y="488632"/>
            <a:ext cx="7911783" cy="489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3353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cdn.emag.com/fileadmin/user_upload/content/machines/grinding-machines/camshaft-grinding-machines/sn-310-320/p_c569_sn-310_grinding_camshaft_workare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574" y="548640"/>
            <a:ext cx="5446214" cy="385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788" y="2989382"/>
            <a:ext cx="5835443" cy="336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89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a.d-cd.net/a8AAAgInZOA-19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64" y="493260"/>
            <a:ext cx="5925185" cy="394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.ytimg.com/vi/fWKJkVKr6nU/maxresdefaul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1434" y="2919276"/>
            <a:ext cx="6120765" cy="344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6167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kovsh.com/content/images/gallery/138/1600_Proverka_geometrii_kulachkovogo_--7e6417e7f6467565a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678426"/>
            <a:ext cx="8357112" cy="546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4801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5249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Запитання для самоконтролю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5342"/>
            <a:ext cx="10515600" cy="4731621"/>
          </a:xfrm>
        </p:spPr>
        <p:txBody>
          <a:bodyPr>
            <a:normAutofit lnSpcReduction="1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uk-UA" dirty="0" smtClean="0">
                <a:solidFill>
                  <a:schemeClr val="bg1"/>
                </a:solidFill>
              </a:rPr>
              <a:t>Яке </a:t>
            </a:r>
            <a:r>
              <a:rPr lang="uk-UA" dirty="0">
                <a:solidFill>
                  <a:schemeClr val="bg1"/>
                </a:solidFill>
              </a:rPr>
              <a:t>службове призначення розподільних валів в ДВЗ?</a:t>
            </a:r>
            <a:endParaRPr lang="ru-RU" dirty="0">
              <a:solidFill>
                <a:schemeClr val="bg1"/>
              </a:solidFill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Які параметри точності і показники шорсткості опорних шийок розподільних валів?</a:t>
            </a:r>
            <a:endParaRPr lang="ru-RU" dirty="0">
              <a:solidFill>
                <a:schemeClr val="bg1"/>
              </a:solidFill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Які параметри точності і показники шорсткості кулачків розподільних валів?</a:t>
            </a:r>
            <a:endParaRPr lang="ru-RU" dirty="0">
              <a:solidFill>
                <a:schemeClr val="bg1"/>
              </a:solidFill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Які методи </a:t>
            </a:r>
            <a:r>
              <a:rPr lang="uk-UA" dirty="0" err="1">
                <a:solidFill>
                  <a:schemeClr val="bg1"/>
                </a:solidFill>
              </a:rPr>
              <a:t>лезової</a:t>
            </a:r>
            <a:r>
              <a:rPr lang="uk-UA" dirty="0">
                <a:solidFill>
                  <a:schemeClr val="bg1"/>
                </a:solidFill>
              </a:rPr>
              <a:t> обробки використовують для обробки заготовок розподільних валів?</a:t>
            </a:r>
            <a:endParaRPr lang="ru-RU" dirty="0">
              <a:solidFill>
                <a:schemeClr val="bg1"/>
              </a:solidFill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Які методи абразивної обробки використовують для обробки поверхонь розподільних валів?</a:t>
            </a:r>
            <a:endParaRPr lang="ru-RU" dirty="0">
              <a:solidFill>
                <a:schemeClr val="bg1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Які методи контролю використовують для оцінки точності параметрів розподільних валів?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8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5.2.1.Службове призначення розподільних валів та їх конструктивні різновиди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Розподільний вал в газорозподільному механізмі забезпечує виконання основної функції - своєчасне відкриття і закриття клапанів, за рахунок чого виконується подача горючої суміші до циліндрів і випуск відпрацьованих газів. У загальному розумінні розподільний вал управляє процесом газообміну в двигуні внутрішнього згорання.</a:t>
            </a:r>
            <a:endParaRPr lang="ru-RU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dirty="0" smtClean="0">
                <a:solidFill>
                  <a:schemeClr val="bg1"/>
                </a:solidFill>
              </a:rPr>
              <a:t>Для </a:t>
            </a:r>
            <a:r>
              <a:rPr lang="uk-UA" dirty="0">
                <a:solidFill>
                  <a:schemeClr val="bg1"/>
                </a:solidFill>
              </a:rPr>
              <a:t>зменшення інерційних навантажень, збільшення жорсткості елементів газорозподільного механізму розподільний вал повинен розташовуватись якомога ближче до клапанів. Тому стандартне положення розподільного </a:t>
            </a:r>
            <a:r>
              <a:rPr lang="uk-UA" dirty="0" err="1">
                <a:solidFill>
                  <a:schemeClr val="bg1"/>
                </a:solidFill>
              </a:rPr>
              <a:t>вала</a:t>
            </a:r>
            <a:r>
              <a:rPr lang="uk-UA" dirty="0">
                <a:solidFill>
                  <a:schemeClr val="bg1"/>
                </a:solidFill>
              </a:rPr>
              <a:t> на сучасному двигуні в головці блоку циліндрів - так зване верхнє розташування розподільного валу (див. рисунок), або з нижнім розташуванням розподільного валу (див. рисунок).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48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446345"/>
            <a:ext cx="8432800" cy="597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01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457" y="422923"/>
            <a:ext cx="7243876" cy="6154857"/>
          </a:xfrm>
        </p:spPr>
        <p:txBody>
          <a:bodyPr>
            <a:noAutofit/>
          </a:bodyPr>
          <a:lstStyle/>
          <a:p>
            <a:pPr marL="0" indent="355600" algn="just">
              <a:buNone/>
            </a:pPr>
            <a:r>
              <a:rPr lang="uk-UA" sz="2200" dirty="0">
                <a:solidFill>
                  <a:schemeClr val="bg1"/>
                </a:solidFill>
              </a:rPr>
              <a:t>Розподільний вал </a:t>
            </a:r>
            <a:r>
              <a:rPr lang="uk-UA" sz="2200" dirty="0" err="1">
                <a:solidFill>
                  <a:schemeClr val="bg1"/>
                </a:solidFill>
              </a:rPr>
              <a:t>кінематично</a:t>
            </a:r>
            <a:r>
              <a:rPr lang="uk-UA" sz="2200" dirty="0">
                <a:solidFill>
                  <a:schemeClr val="bg1"/>
                </a:solidFill>
              </a:rPr>
              <a:t> зв’язаний з колінчастим валом двигуна внутрішнього згоряння зубчатою, ланцюговою або пасовою передачею з відповідним передаточним відношенням. </a:t>
            </a:r>
            <a:endParaRPr lang="ru-RU" sz="2200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sz="2200" dirty="0" smtClean="0">
                <a:solidFill>
                  <a:schemeClr val="bg1"/>
                </a:solidFill>
              </a:rPr>
              <a:t>В </a:t>
            </a:r>
            <a:r>
              <a:rPr lang="uk-UA" sz="2200" dirty="0">
                <a:solidFill>
                  <a:schemeClr val="bg1"/>
                </a:solidFill>
              </a:rPr>
              <a:t>ряді двигунів використовується два розподільних вали для управління впускними та випускними клапанами.</a:t>
            </a:r>
            <a:endParaRPr lang="ru-RU" sz="2200" dirty="0">
              <a:solidFill>
                <a:schemeClr val="bg1"/>
              </a:solidFill>
            </a:endParaRPr>
          </a:p>
          <a:p>
            <a:pPr marL="0" indent="355600" algn="just">
              <a:buNone/>
            </a:pPr>
            <a:r>
              <a:rPr lang="uk-UA" sz="2200" dirty="0" smtClean="0">
                <a:solidFill>
                  <a:schemeClr val="bg1"/>
                </a:solidFill>
              </a:rPr>
              <a:t>При </a:t>
            </a:r>
            <a:r>
              <a:rPr lang="uk-UA" sz="2200" dirty="0">
                <a:solidFill>
                  <a:schemeClr val="bg1"/>
                </a:solidFill>
              </a:rPr>
              <a:t>нижньому  розміщенні  розподільний вал встановлюють в картері на опорах, що представляють собою отвори в стінках та його перегородках, в які запресовані тонкостінні біметалеві або </a:t>
            </a:r>
            <a:r>
              <a:rPr lang="uk-UA" sz="2200" dirty="0" err="1">
                <a:solidFill>
                  <a:schemeClr val="bg1"/>
                </a:solidFill>
              </a:rPr>
              <a:t>триметалеві</a:t>
            </a:r>
            <a:r>
              <a:rPr lang="uk-UA" sz="2200" dirty="0">
                <a:solidFill>
                  <a:schemeClr val="bg1"/>
                </a:solidFill>
              </a:rPr>
              <a:t> втулки чи </a:t>
            </a:r>
            <a:r>
              <a:rPr lang="uk-UA" sz="2200" dirty="0" smtClean="0">
                <a:solidFill>
                  <a:schemeClr val="bg1"/>
                </a:solidFill>
              </a:rPr>
              <a:t>спеціальні </a:t>
            </a:r>
            <a:r>
              <a:rPr lang="uk-UA" sz="2200" dirty="0">
                <a:solidFill>
                  <a:schemeClr val="bg1"/>
                </a:solidFill>
              </a:rPr>
              <a:t>вкладиші. Такий принцип розміщення розподільного валу характерний для двигунів в автомобілях ГАЗ-53, КамАЗ-5320  та інших. Більшість сучасних двигунів мають механізм газорозподілу з верхнім розташуванням клапанів, що дає змогу зробити компактну камеру згоряння, забезпечити краще </a:t>
            </a:r>
            <a:r>
              <a:rPr lang="uk-UA" sz="2200" dirty="0" smtClean="0">
                <a:solidFill>
                  <a:schemeClr val="bg1"/>
                </a:solidFill>
              </a:rPr>
              <a:t>наповнення циліндрів </a:t>
            </a:r>
            <a:r>
              <a:rPr lang="uk-UA" sz="2200" dirty="0">
                <a:solidFill>
                  <a:schemeClr val="bg1"/>
                </a:solidFill>
              </a:rPr>
              <a:t>пальною сумішшю, спростити регулювання клапанів і теплових зазорів</a:t>
            </a:r>
            <a:r>
              <a:rPr lang="uk-UA" sz="2200" dirty="0" smtClean="0">
                <a:solidFill>
                  <a:schemeClr val="bg1"/>
                </a:solidFill>
              </a:rPr>
              <a:t>.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333" y="707922"/>
            <a:ext cx="4087176" cy="489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94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9000" y="1281112"/>
            <a:ext cx="4140200" cy="4194175"/>
          </a:xfrm>
        </p:spPr>
        <p:txBody>
          <a:bodyPr>
            <a:normAutofit/>
          </a:bodyPr>
          <a:lstStyle/>
          <a:p>
            <a:pPr marL="0" indent="355600" algn="just">
              <a:buNone/>
            </a:pPr>
            <a:r>
              <a:rPr lang="uk-UA" dirty="0">
                <a:solidFill>
                  <a:schemeClr val="bg1"/>
                </a:solidFill>
              </a:rPr>
              <a:t>Розріз автомобільного двигуна внутрішнього згоряння наведено на наступному рисунку, на якому показано його складові </a:t>
            </a:r>
            <a:r>
              <a:rPr lang="uk-UA" dirty="0" smtClean="0">
                <a:solidFill>
                  <a:schemeClr val="bg1"/>
                </a:solidFill>
              </a:rPr>
              <a:t>(рожевим</a:t>
            </a:r>
            <a:r>
              <a:rPr lang="uk-UA" b="1" i="1" dirty="0" smtClean="0">
                <a:solidFill>
                  <a:schemeClr val="bg1"/>
                </a:solidFill>
              </a:rPr>
              <a:t> </a:t>
            </a:r>
            <a:r>
              <a:rPr lang="uk-UA" dirty="0">
                <a:solidFill>
                  <a:schemeClr val="bg1"/>
                </a:solidFill>
              </a:rPr>
              <a:t>кольором </a:t>
            </a:r>
            <a:r>
              <a:rPr lang="uk-UA" dirty="0" err="1">
                <a:solidFill>
                  <a:schemeClr val="bg1"/>
                </a:solidFill>
              </a:rPr>
              <a:t>відмічено</a:t>
            </a:r>
            <a:r>
              <a:rPr lang="uk-UA" dirty="0">
                <a:solidFill>
                  <a:schemeClr val="bg1"/>
                </a:solidFill>
              </a:rPr>
              <a:t> розподільний вал) при лінійному розміщенні циліндрів.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C:\Users\mpp.ZTU\Desktop\Безымянный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7340" y="375285"/>
            <a:ext cx="6017260" cy="600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9019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086" y="537270"/>
            <a:ext cx="7560313" cy="569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48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077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Конструктивні рішення розподільних валів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https://a.d-cd.net/694a284s-960.jpg"/>
          <p:cNvPicPr/>
          <p:nvPr/>
        </p:nvPicPr>
        <p:blipFill rotWithShape="1">
          <a:blip r:embed="rId2" cstate="print"/>
          <a:srcRect t="6265"/>
          <a:stretch/>
        </p:blipFill>
        <p:spPr bwMode="auto">
          <a:xfrm>
            <a:off x="558800" y="1239202"/>
            <a:ext cx="6222999" cy="388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chertezhi.ru/modules/3d_modeli/cache/shots/ra/raspredelitelnyj_val_gaz-24.jpg"/>
          <p:cNvPicPr/>
          <p:nvPr/>
        </p:nvPicPr>
        <p:blipFill rotWithShape="1">
          <a:blip r:embed="rId3" cstate="print"/>
          <a:srcRect t="19101" b="18539"/>
          <a:stretch/>
        </p:blipFill>
        <p:spPr bwMode="auto">
          <a:xfrm>
            <a:off x="4419600" y="3454400"/>
            <a:ext cx="7340600" cy="30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77843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1804</Words>
  <Application>Microsoft Office PowerPoint</Application>
  <PresentationFormat>Широкоэкранный</PresentationFormat>
  <Paragraphs>109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Тема Office</vt:lpstr>
      <vt:lpstr>Лекція 5.</vt:lpstr>
      <vt:lpstr>Зміст</vt:lpstr>
      <vt:lpstr>Презентация PowerPoint</vt:lpstr>
      <vt:lpstr>5.2.1.Службове призначення розподільних валів та їх конструктивні різновиди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Конструктивні рішення розподільних валів </vt:lpstr>
      <vt:lpstr>Конструктивні рішення розподільних валів </vt:lpstr>
      <vt:lpstr>Конструктивні рішення розподільних валів </vt:lpstr>
      <vt:lpstr>Конструктивні рішення розподільних валів </vt:lpstr>
      <vt:lpstr>Презентация PowerPoint</vt:lpstr>
      <vt:lpstr>Презентация PowerPoint</vt:lpstr>
      <vt:lpstr>Презентация PowerPoint</vt:lpstr>
      <vt:lpstr>5.2.2.Технічні вимоги до розподільних валів</vt:lpstr>
      <vt:lpstr>Презентация PowerPoint</vt:lpstr>
      <vt:lpstr>5.2.3. Матеріали та способи виготовлення заготовок розподільних  валів</vt:lpstr>
      <vt:lpstr>5.2.4. Основні способи базування заготовок розподільних валів</vt:lpstr>
      <vt:lpstr>5.2.5.Маршрутні технології виготовлення розподільних валів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5.2.10. Контроль параметрів точності розмірів і якості поверхонь розподільних валів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Запитання для самоконтролю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5.</dc:title>
  <dc:creator>Lora</dc:creator>
  <cp:lastModifiedBy>Lora</cp:lastModifiedBy>
  <cp:revision>21</cp:revision>
  <dcterms:created xsi:type="dcterms:W3CDTF">2020-10-08T16:47:47Z</dcterms:created>
  <dcterms:modified xsi:type="dcterms:W3CDTF">2020-10-08T18:23:31Z</dcterms:modified>
</cp:coreProperties>
</file>