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4"/>
    <p:restoredTop sz="95934"/>
  </p:normalViewPr>
  <p:slideViewPr>
    <p:cSldViewPr snapToGrid="0">
      <p:cViewPr varScale="1">
        <p:scale>
          <a:sx n="112" d="100"/>
          <a:sy n="112" d="100"/>
        </p:scale>
        <p:origin x="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D73B7-861B-E93E-0C65-E0C8C7D13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7E0BD6-FA5B-86F0-7644-F0CE77F0C2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201890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AE26A9-42C2-FFE7-F189-414B981C2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9" y="390294"/>
            <a:ext cx="10619956" cy="5076052"/>
          </a:xfrm>
        </p:spPr>
        <p:txBody>
          <a:bodyPr/>
          <a:lstStyle/>
          <a:p>
            <a:pPr algn="just"/>
            <a:r>
              <a:rPr lang="uk-UA" dirty="0">
                <a:effectLst/>
                <a:latin typeface="TimesNewRomanPSMT"/>
              </a:rPr>
              <a:t>Група з трьох рівноправних </a:t>
            </a:r>
            <a:r>
              <a:rPr lang="uk-UA" dirty="0" err="1">
                <a:effectLst/>
                <a:latin typeface="TimesNewRomanPSMT"/>
              </a:rPr>
              <a:t>компаньйонів</a:t>
            </a:r>
            <a:r>
              <a:rPr lang="uk-UA" dirty="0">
                <a:effectLst/>
                <a:latin typeface="TimesNewRomanPSMT"/>
              </a:rPr>
              <a:t> оцінює три альтернативні рішення за трибальною системою: краще рішення – 3 бали, середнє – 2, гірше – 1 бал (таблиця 2.1). </a:t>
            </a:r>
          </a:p>
          <a:p>
            <a:pPr algn="just"/>
            <a:r>
              <a:rPr lang="ru-RU" dirty="0" err="1">
                <a:effectLst/>
                <a:latin typeface="TimesNewRomanPSMT"/>
              </a:rPr>
              <a:t>Необхідно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знайти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таке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групове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рішення</a:t>
            </a:r>
            <a:r>
              <a:rPr lang="ru-RU" dirty="0">
                <a:effectLst/>
                <a:latin typeface="TimesNewRomanPSMT"/>
              </a:rPr>
              <a:t>, за </a:t>
            </a:r>
            <a:r>
              <a:rPr lang="ru-RU" dirty="0" err="1">
                <a:effectLst/>
                <a:latin typeface="TimesNewRomanPSMT"/>
              </a:rPr>
              <a:t>якого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відхилення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між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вибором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групи</a:t>
            </a:r>
            <a:r>
              <a:rPr lang="ru-RU" dirty="0">
                <a:effectLst/>
                <a:latin typeface="TimesNewRomanPSMT"/>
              </a:rPr>
              <a:t> й </a:t>
            </a:r>
            <a:r>
              <a:rPr lang="ru-RU" dirty="0" err="1">
                <a:effectLst/>
                <a:latin typeface="TimesNewRomanPSMT"/>
              </a:rPr>
              <a:t>індивідуальними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рішеннями</a:t>
            </a:r>
            <a:r>
              <a:rPr lang="ru-RU" dirty="0">
                <a:effectLst/>
                <a:latin typeface="TimesNewRomanPSMT"/>
              </a:rPr>
              <a:t> буде </a:t>
            </a:r>
            <a:r>
              <a:rPr lang="ru-RU" dirty="0" err="1">
                <a:effectLst/>
                <a:latin typeface="TimesNewRomanPSMT"/>
              </a:rPr>
              <a:t>найменшим</a:t>
            </a:r>
            <a:r>
              <a:rPr lang="ru-RU" dirty="0">
                <a:effectLst/>
                <a:latin typeface="TimesNewRomanPSMT"/>
              </a:rPr>
              <a:t>. </a:t>
            </a:r>
            <a:endParaRPr lang="uk-UA" dirty="0"/>
          </a:p>
          <a:p>
            <a:pPr algn="ctr"/>
            <a:r>
              <a:rPr lang="uk-UA" dirty="0">
                <a:effectLst/>
                <a:latin typeface="TimesNewRomanPSMT"/>
              </a:rPr>
              <a:t>Таблиця 2.1 – Ранжування альтернатив </a:t>
            </a:r>
          </a:p>
          <a:p>
            <a:pPr algn="ctr"/>
            <a:endParaRPr lang="uk-UA" dirty="0"/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3C657E4-4C5F-604C-4E4A-CB1750932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94350"/>
              </p:ext>
            </p:extLst>
          </p:nvPr>
        </p:nvGraphicFramePr>
        <p:xfrm>
          <a:off x="1910596" y="2753360"/>
          <a:ext cx="8128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535566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8707726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158595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4909706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ru-UA" dirty="0"/>
                        <a:t>Варіант рішення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Оцінка в бплах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11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1-ша особа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2-га особа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3-тя особа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84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052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62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568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2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55B167-6DD0-C1BA-A8EE-1164F101B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17" y="371960"/>
            <a:ext cx="10295437" cy="50943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effectLst/>
                <a:latin typeface="TimesNewRomanPSMT"/>
              </a:rPr>
              <a:t>Для того, </a:t>
            </a:r>
            <a:r>
              <a:rPr lang="ru-RU" dirty="0" err="1">
                <a:effectLst/>
                <a:latin typeface="TimesNewRomanPSMT"/>
              </a:rPr>
              <a:t>щоб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мінімізувати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наявні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відхилення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рішень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членів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групи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від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групового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рішення</a:t>
            </a:r>
            <a:r>
              <a:rPr lang="ru-RU" dirty="0">
                <a:effectLst/>
                <a:latin typeface="TimesNewRomanPSMT"/>
              </a:rPr>
              <a:t>, </a:t>
            </a:r>
            <a:r>
              <a:rPr lang="ru-RU" dirty="0" err="1">
                <a:effectLst/>
                <a:latin typeface="TimesNewRomanPSMT"/>
              </a:rPr>
              <a:t>будується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матриця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розбіжностеи</a:t>
            </a:r>
            <a:r>
              <a:rPr lang="ru-RU" dirty="0">
                <a:effectLst/>
                <a:latin typeface="TimesNewRomanPSMT"/>
              </a:rPr>
              <a:t>̆ </a:t>
            </a:r>
            <a:r>
              <a:rPr lang="ru-RU" dirty="0" err="1">
                <a:effectLst/>
                <a:latin typeface="TimesNewRomanPSMT"/>
              </a:rPr>
              <a:t>результатів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рішень</a:t>
            </a:r>
            <a:r>
              <a:rPr lang="ru-RU" dirty="0">
                <a:effectLst/>
                <a:latin typeface="TimesNewRomanPSMT"/>
              </a:rPr>
              <a:t> (</a:t>
            </a:r>
            <a:r>
              <a:rPr lang="ru-RU" dirty="0" err="1">
                <a:effectLst/>
                <a:latin typeface="TimesNewRomanPSMT"/>
              </a:rPr>
              <a:t>таблиця</a:t>
            </a:r>
            <a:r>
              <a:rPr lang="ru-RU" dirty="0">
                <a:effectLst/>
                <a:latin typeface="TimesNewRomanPSMT"/>
              </a:rPr>
              <a:t> 2.2). При </a:t>
            </a:r>
            <a:r>
              <a:rPr lang="ru-RU" dirty="0" err="1">
                <a:effectLst/>
                <a:latin typeface="TimesNewRomanPSMT"/>
              </a:rPr>
              <a:t>цьому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спочатку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передба</a:t>
            </a:r>
            <a:r>
              <a:rPr lang="ru-RU" dirty="0">
                <a:effectLst/>
                <a:latin typeface="TimesNewRomanPSMT"/>
              </a:rPr>
              <a:t>- </a:t>
            </a:r>
            <a:r>
              <a:rPr lang="ru-RU" dirty="0" err="1">
                <a:effectLst/>
                <a:latin typeface="TimesNewRomanPSMT"/>
              </a:rPr>
              <a:t>чається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вибір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групою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однієі</a:t>
            </a:r>
            <a:r>
              <a:rPr lang="ru-RU" dirty="0">
                <a:effectLst/>
                <a:latin typeface="TimesNewRomanPSMT"/>
              </a:rPr>
              <a:t>̈ з альтернатив, а </a:t>
            </a:r>
            <a:r>
              <a:rPr lang="ru-RU" dirty="0" err="1">
                <a:effectLst/>
                <a:latin typeface="TimesNewRomanPSMT"/>
              </a:rPr>
              <a:t>потім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оцінюються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розбіжності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між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груповим</a:t>
            </a:r>
            <a:r>
              <a:rPr lang="ru-RU" dirty="0">
                <a:effectLst/>
                <a:latin typeface="TimesNewRomanPSMT"/>
              </a:rPr>
              <a:t> й </a:t>
            </a:r>
            <a:r>
              <a:rPr lang="ru-RU" dirty="0" err="1">
                <a:effectLst/>
                <a:latin typeface="TimesNewRomanPSMT"/>
              </a:rPr>
              <a:t>індивідуальним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рішеннями</a:t>
            </a:r>
            <a:r>
              <a:rPr lang="ru-RU" dirty="0">
                <a:effectLst/>
                <a:latin typeface="TimesNewRomanPSMT"/>
              </a:rPr>
              <a:t>. Так, </a:t>
            </a:r>
            <a:r>
              <a:rPr lang="ru-RU" dirty="0" err="1">
                <a:effectLst/>
                <a:latin typeface="TimesNewRomanPSMT"/>
              </a:rPr>
              <a:t>якщо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групове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рішення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відповідає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альтернативі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el-GR" i="1" dirty="0">
                <a:effectLst/>
                <a:latin typeface="TimesNewRomanPS"/>
              </a:rPr>
              <a:t>α1 </a:t>
            </a:r>
            <a:r>
              <a:rPr lang="el-GR" dirty="0">
                <a:effectLst/>
                <a:latin typeface="TimesNewRomanPSMT"/>
              </a:rPr>
              <a:t>(</a:t>
            </a:r>
            <a:r>
              <a:rPr lang="ru-RU" dirty="0" err="1">
                <a:effectLst/>
                <a:latin typeface="TimesNewRomanPSMT"/>
              </a:rPr>
              <a:t>оцінка</a:t>
            </a:r>
            <a:r>
              <a:rPr lang="ru-RU" dirty="0">
                <a:effectLst/>
                <a:latin typeface="TimesNewRomanPSMT"/>
              </a:rPr>
              <a:t> – 3 </a:t>
            </a:r>
            <a:r>
              <a:rPr lang="ru-RU" dirty="0" err="1">
                <a:effectLst/>
                <a:latin typeface="TimesNewRomanPSMT"/>
              </a:rPr>
              <a:t>бали</a:t>
            </a:r>
            <a:r>
              <a:rPr lang="ru-RU" dirty="0">
                <a:effectLst/>
                <a:latin typeface="TimesNewRomanPSMT"/>
              </a:rPr>
              <a:t>), то </a:t>
            </a:r>
            <a:r>
              <a:rPr lang="ru-RU" dirty="0" err="1">
                <a:effectLst/>
                <a:latin typeface="TimesNewRomanPSMT"/>
              </a:rPr>
              <a:t>розбіжності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між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думкою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колективу</a:t>
            </a:r>
            <a:r>
              <a:rPr lang="ru-RU" dirty="0">
                <a:effectLst/>
                <a:latin typeface="TimesNewRomanPSMT"/>
              </a:rPr>
              <a:t> й </a:t>
            </a:r>
            <a:r>
              <a:rPr lang="ru-RU" dirty="0" err="1">
                <a:effectLst/>
                <a:latin typeface="TimesNewRomanPSMT"/>
              </a:rPr>
              <a:t>індивідуальним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вибором</a:t>
            </a:r>
            <a:r>
              <a:rPr lang="ru-RU" dirty="0">
                <a:effectLst/>
                <a:latin typeface="TimesNewRomanPSMT"/>
              </a:rPr>
              <a:t> 1-ї особи </a:t>
            </a:r>
            <a:r>
              <a:rPr lang="ru-RU" dirty="0" err="1">
                <a:effectLst/>
                <a:latin typeface="TimesNewRomanPSMT"/>
              </a:rPr>
              <a:t>дорівнює</a:t>
            </a:r>
            <a:r>
              <a:rPr lang="ru-RU" dirty="0">
                <a:effectLst/>
                <a:latin typeface="TimesNewRomanPSMT"/>
              </a:rPr>
              <a:t> 1, </a:t>
            </a:r>
            <a:r>
              <a:rPr lang="ru-RU" dirty="0" err="1">
                <a:effectLst/>
                <a:latin typeface="TimesNewRomanPSMT"/>
              </a:rPr>
              <a:t>якщо</a:t>
            </a:r>
            <a:r>
              <a:rPr lang="ru-RU" dirty="0">
                <a:effectLst/>
                <a:latin typeface="TimesNewRomanPSMT"/>
              </a:rPr>
              <a:t> ж </a:t>
            </a:r>
            <a:r>
              <a:rPr lang="ru-RU" dirty="0" err="1">
                <a:effectLst/>
                <a:latin typeface="TimesNewRomanPSMT"/>
              </a:rPr>
              <a:t>група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зупинилася</a:t>
            </a:r>
            <a:r>
              <a:rPr lang="ru-RU" dirty="0">
                <a:effectLst/>
                <a:latin typeface="TimesNewRomanPSMT"/>
              </a:rPr>
              <a:t> на </a:t>
            </a:r>
            <a:r>
              <a:rPr lang="ru-RU" dirty="0" err="1">
                <a:effectLst/>
                <a:latin typeface="TimesNewRomanPSMT"/>
              </a:rPr>
              <a:t>ва</a:t>
            </a:r>
            <a:r>
              <a:rPr lang="ru-RU" dirty="0">
                <a:effectLst/>
                <a:latin typeface="TimesNewRomanPSMT"/>
              </a:rPr>
              <a:t>- </a:t>
            </a:r>
            <a:r>
              <a:rPr lang="ru-RU" dirty="0" err="1">
                <a:effectLst/>
                <a:latin typeface="TimesNewRomanPSMT"/>
              </a:rPr>
              <a:t>ріанті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el-GR" i="1" dirty="0">
                <a:effectLst/>
                <a:latin typeface="TimesNewRomanPS"/>
              </a:rPr>
              <a:t>α2 </a:t>
            </a:r>
            <a:r>
              <a:rPr lang="el-GR" dirty="0">
                <a:effectLst/>
                <a:latin typeface="TimesNewRomanPSMT"/>
              </a:rPr>
              <a:t>(3 </a:t>
            </a:r>
            <a:r>
              <a:rPr lang="ru-RU" dirty="0" err="1">
                <a:effectLst/>
                <a:latin typeface="TimesNewRomanPSMT"/>
              </a:rPr>
              <a:t>бали</a:t>
            </a:r>
            <a:r>
              <a:rPr lang="ru-RU" dirty="0">
                <a:effectLst/>
                <a:latin typeface="TimesNewRomanPSMT"/>
              </a:rPr>
              <a:t>), то </a:t>
            </a:r>
            <a:r>
              <a:rPr lang="ru-RU" dirty="0" err="1">
                <a:effectLst/>
                <a:latin typeface="TimesNewRomanPSMT"/>
              </a:rPr>
              <a:t>розбіжність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між</a:t>
            </a:r>
            <a:r>
              <a:rPr lang="ru-RU" dirty="0">
                <a:effectLst/>
                <a:latin typeface="TimesNewRomanPSMT"/>
              </a:rPr>
              <a:t> нею і 1-ю особою станови- </a:t>
            </a:r>
            <a:r>
              <a:rPr lang="ru-RU" dirty="0" err="1">
                <a:effectLst/>
                <a:latin typeface="TimesNewRomanPSMT"/>
              </a:rPr>
              <a:t>тиме</a:t>
            </a:r>
            <a:r>
              <a:rPr lang="ru-RU" dirty="0">
                <a:effectLst/>
                <a:latin typeface="TimesNewRomanPSMT"/>
              </a:rPr>
              <a:t> 2 </a:t>
            </a:r>
            <a:r>
              <a:rPr lang="ru-RU" dirty="0" err="1">
                <a:effectLst/>
                <a:latin typeface="TimesNewRomanPSMT"/>
              </a:rPr>
              <a:t>бали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тощо</a:t>
            </a:r>
            <a:r>
              <a:rPr lang="ru-RU" dirty="0">
                <a:effectLst/>
                <a:latin typeface="TimesNewRomanPSMT"/>
              </a:rPr>
              <a:t>. </a:t>
            </a:r>
          </a:p>
          <a:p>
            <a:pPr algn="just"/>
            <a:r>
              <a:rPr lang="ru-RU" dirty="0" err="1">
                <a:effectLst/>
                <a:latin typeface="TimesNewRomanPSMT"/>
              </a:rPr>
              <a:t>Далі</a:t>
            </a:r>
            <a:r>
              <a:rPr lang="ru-RU" dirty="0">
                <a:effectLst/>
                <a:latin typeface="TimesNewRomanPSMT"/>
              </a:rPr>
              <a:t> в рядках для </a:t>
            </a:r>
            <a:r>
              <a:rPr lang="ru-RU" dirty="0" err="1">
                <a:effectLst/>
                <a:latin typeface="TimesNewRomanPSMT"/>
              </a:rPr>
              <a:t>кожноі</a:t>
            </a:r>
            <a:r>
              <a:rPr lang="ru-RU" dirty="0">
                <a:effectLst/>
                <a:latin typeface="TimesNewRomanPSMT"/>
              </a:rPr>
              <a:t>̈ </a:t>
            </a:r>
            <a:r>
              <a:rPr lang="ru-RU" dirty="0" err="1">
                <a:effectLst/>
                <a:latin typeface="TimesNewRomanPSMT"/>
              </a:rPr>
              <a:t>альтернативи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знаходять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максимальні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розбіжності</a:t>
            </a:r>
            <a:r>
              <a:rPr lang="ru-RU" dirty="0">
                <a:effectLst/>
                <a:latin typeface="TimesNewRomanPSMT"/>
              </a:rPr>
              <a:t>, а </a:t>
            </a:r>
            <a:r>
              <a:rPr lang="ru-RU" dirty="0" err="1">
                <a:effectLst/>
                <a:latin typeface="TimesNewRomanPSMT"/>
              </a:rPr>
              <a:t>потім</a:t>
            </a:r>
            <a:r>
              <a:rPr lang="ru-RU" dirty="0">
                <a:effectLst/>
                <a:latin typeface="TimesNewRomanPSMT"/>
              </a:rPr>
              <a:t> з </a:t>
            </a:r>
            <a:r>
              <a:rPr lang="ru-RU" dirty="0" err="1">
                <a:effectLst/>
                <a:latin typeface="TimesNewRomanPSMT"/>
              </a:rPr>
              <a:t>цих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максимальних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розбіжностеи</a:t>
            </a:r>
            <a:r>
              <a:rPr lang="ru-RU" dirty="0">
                <a:effectLst/>
                <a:latin typeface="TimesNewRomanPSMT"/>
              </a:rPr>
              <a:t>̆ – </a:t>
            </a:r>
            <a:r>
              <a:rPr lang="ru-RU" dirty="0" err="1">
                <a:effectLst/>
                <a:latin typeface="TimesNewRomanPSMT"/>
              </a:rPr>
              <a:t>найменш</a:t>
            </a:r>
            <a:r>
              <a:rPr lang="ru-RU" dirty="0">
                <a:effectLst/>
                <a:latin typeface="TimesNewRomanPSMT"/>
              </a:rPr>
              <a:t>, у </a:t>
            </a:r>
            <a:r>
              <a:rPr lang="ru-RU" dirty="0" err="1">
                <a:effectLst/>
                <a:latin typeface="TimesNewRomanPSMT"/>
              </a:rPr>
              <a:t>цьому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випадку</a:t>
            </a:r>
            <a:r>
              <a:rPr lang="ru-RU" dirty="0">
                <a:effectLst/>
                <a:latin typeface="TimesNewRomanPSMT"/>
              </a:rPr>
              <a:t> – 1 бал. </a:t>
            </a:r>
            <a:r>
              <a:rPr lang="ru-RU" dirty="0" err="1">
                <a:effectLst/>
                <a:latin typeface="TimesNewRomanPSMT"/>
              </a:rPr>
              <a:t>Ціи</a:t>
            </a:r>
            <a:r>
              <a:rPr lang="ru-RU" dirty="0">
                <a:effectLst/>
                <a:latin typeface="TimesNewRomanPSMT"/>
              </a:rPr>
              <a:t>̆ </a:t>
            </a:r>
            <a:r>
              <a:rPr lang="ru-RU" dirty="0" err="1">
                <a:effectLst/>
                <a:latin typeface="TimesNewRomanPSMT"/>
              </a:rPr>
              <a:t>розбіжності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відповідає</a:t>
            </a:r>
            <a:r>
              <a:rPr lang="ru-RU" dirty="0">
                <a:effectLst/>
                <a:latin typeface="TimesNewRomanPSMT"/>
              </a:rPr>
              <a:t> альтернатива </a:t>
            </a:r>
            <a:r>
              <a:rPr lang="el-GR" i="1" dirty="0">
                <a:effectLst/>
                <a:latin typeface="TimesNewRomanPS"/>
              </a:rPr>
              <a:t>α3 </a:t>
            </a:r>
            <a:r>
              <a:rPr lang="el-GR" dirty="0">
                <a:effectLst/>
                <a:latin typeface="TimesNewRomanPSMT"/>
              </a:rPr>
              <a:t>, </a:t>
            </a:r>
            <a:r>
              <a:rPr lang="ru-RU" dirty="0">
                <a:effectLst/>
                <a:latin typeface="TimesNewRomanPSMT"/>
              </a:rPr>
              <a:t>яка й </a:t>
            </a:r>
            <a:r>
              <a:rPr lang="ru-RU" dirty="0" err="1">
                <a:effectLst/>
                <a:latin typeface="TimesNewRomanPSMT"/>
              </a:rPr>
              <a:t>визнається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кращим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рішенням</a:t>
            </a:r>
            <a:r>
              <a:rPr lang="ru-RU" dirty="0">
                <a:effectLst/>
                <a:latin typeface="TimesNewRomanPSMT"/>
              </a:rPr>
              <a:t>. </a:t>
            </a:r>
            <a:endParaRPr lang="ru-RU" dirty="0"/>
          </a:p>
          <a:p>
            <a:pPr algn="just"/>
            <a:r>
              <a:rPr lang="ru-RU" dirty="0">
                <a:effectLst/>
                <a:latin typeface="TimesNewRomanPSMT"/>
              </a:rPr>
              <a:t>За </a:t>
            </a:r>
            <a:r>
              <a:rPr lang="ru-RU" dirty="0" err="1">
                <a:effectLst/>
                <a:latin typeface="TimesNewRomanPSMT"/>
              </a:rPr>
              <a:t>такоі</a:t>
            </a:r>
            <a:r>
              <a:rPr lang="ru-RU" dirty="0">
                <a:effectLst/>
                <a:latin typeface="TimesNewRomanPSMT"/>
              </a:rPr>
              <a:t>̈ </a:t>
            </a:r>
            <a:r>
              <a:rPr lang="ru-RU" dirty="0" err="1">
                <a:effectLst/>
                <a:latin typeface="TimesNewRomanPSMT"/>
              </a:rPr>
              <a:t>стратегіі</a:t>
            </a:r>
            <a:r>
              <a:rPr lang="ru-RU" dirty="0">
                <a:effectLst/>
                <a:latin typeface="TimesNewRomanPSMT"/>
              </a:rPr>
              <a:t>̈ </a:t>
            </a:r>
            <a:r>
              <a:rPr lang="ru-RU" dirty="0" err="1">
                <a:effectLst/>
                <a:latin typeface="TimesNewRomanPSMT"/>
              </a:rPr>
              <a:t>вибору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можна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стверджувати</a:t>
            </a:r>
            <a:r>
              <a:rPr lang="ru-RU" dirty="0">
                <a:effectLst/>
                <a:latin typeface="TimesNewRomanPSMT"/>
              </a:rPr>
              <a:t>, </a:t>
            </a:r>
            <a:r>
              <a:rPr lang="ru-RU" dirty="0" err="1">
                <a:effectLst/>
                <a:latin typeface="TimesNewRomanPSMT"/>
              </a:rPr>
              <a:t>що</a:t>
            </a:r>
            <a:r>
              <a:rPr lang="ru-RU" dirty="0">
                <a:effectLst/>
                <a:latin typeface="TimesNewRomanPSMT"/>
              </a:rPr>
              <a:t> в </a:t>
            </a:r>
            <a:r>
              <a:rPr lang="ru-RU" dirty="0" err="1">
                <a:effectLst/>
                <a:latin typeface="TimesNewRomanPSMT"/>
              </a:rPr>
              <a:t>разі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прии</a:t>
            </a:r>
            <a:r>
              <a:rPr lang="ru-RU" dirty="0">
                <a:effectLst/>
                <a:latin typeface="TimesNewRomanPSMT"/>
              </a:rPr>
              <a:t>̆- </a:t>
            </a:r>
            <a:r>
              <a:rPr lang="ru-RU" dirty="0" err="1">
                <a:effectLst/>
                <a:latin typeface="TimesNewRomanPSMT"/>
              </a:rPr>
              <a:t>няття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групою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рішення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el-GR" i="1" dirty="0">
                <a:effectLst/>
                <a:latin typeface="TimesNewRomanPS"/>
              </a:rPr>
              <a:t>α3 </a:t>
            </a:r>
            <a:r>
              <a:rPr lang="ru-RU" dirty="0">
                <a:effectLst/>
                <a:latin typeface="TimesNewRomanPSMT"/>
              </a:rPr>
              <a:t>для будь-</a:t>
            </a:r>
            <a:r>
              <a:rPr lang="ru-RU" dirty="0" err="1">
                <a:effectLst/>
                <a:latin typeface="TimesNewRomanPSMT"/>
              </a:rPr>
              <a:t>якоі</a:t>
            </a:r>
            <a:r>
              <a:rPr lang="ru-RU" dirty="0">
                <a:effectLst/>
                <a:latin typeface="TimesNewRomanPSMT"/>
              </a:rPr>
              <a:t>̈ особи </a:t>
            </a:r>
            <a:r>
              <a:rPr lang="ru-RU" dirty="0" err="1">
                <a:effectLst/>
                <a:latin typeface="TimesNewRomanPSMT"/>
              </a:rPr>
              <a:t>розбіжність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його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рі</a:t>
            </a:r>
            <a:r>
              <a:rPr lang="ru-RU" dirty="0">
                <a:effectLst/>
                <a:latin typeface="TimesNewRomanPSMT"/>
              </a:rPr>
              <a:t>- </a:t>
            </a:r>
            <a:r>
              <a:rPr lang="ru-RU" dirty="0" err="1">
                <a:effectLst/>
                <a:latin typeface="TimesNewRomanPSMT"/>
              </a:rPr>
              <a:t>шення</a:t>
            </a:r>
            <a:r>
              <a:rPr lang="ru-RU" dirty="0">
                <a:effectLst/>
                <a:latin typeface="TimesNewRomanPSMT"/>
              </a:rPr>
              <a:t> з </a:t>
            </a:r>
            <a:r>
              <a:rPr lang="ru-RU" dirty="0" err="1">
                <a:effectLst/>
                <a:latin typeface="TimesNewRomanPSMT"/>
              </a:rPr>
              <a:t>рішенням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групи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залишається</a:t>
            </a:r>
            <a:r>
              <a:rPr lang="ru-RU" dirty="0">
                <a:effectLst/>
                <a:latin typeface="TimesNewRomanPSMT"/>
              </a:rPr>
              <a:t> </a:t>
            </a:r>
            <a:r>
              <a:rPr lang="ru-RU" dirty="0" err="1">
                <a:effectLst/>
                <a:latin typeface="TimesNewRomanPSMT"/>
              </a:rPr>
              <a:t>мінімальною</a:t>
            </a:r>
            <a:r>
              <a:rPr lang="ru-RU" dirty="0">
                <a:effectLst/>
                <a:latin typeface="TimesNewRomanPSMT"/>
              </a:rPr>
              <a:t> й не </a:t>
            </a:r>
            <a:r>
              <a:rPr lang="ru-RU" dirty="0" err="1">
                <a:effectLst/>
                <a:latin typeface="TimesNewRomanPSMT"/>
              </a:rPr>
              <a:t>перевищує</a:t>
            </a:r>
            <a:r>
              <a:rPr lang="ru-RU" dirty="0">
                <a:effectLst/>
                <a:latin typeface="TimesNewRomanPSMT"/>
              </a:rPr>
              <a:t> 1 бала. </a:t>
            </a:r>
            <a:endParaRPr lang="ru-RU" dirty="0"/>
          </a:p>
          <a:p>
            <a:endParaRPr lang="ru-RU" dirty="0">
              <a:effectLst/>
              <a:latin typeface="TimesNewRomanPSMT"/>
            </a:endParaRPr>
          </a:p>
          <a:p>
            <a:pPr algn="ctr"/>
            <a:endParaRPr lang="ru-RU" sz="1800" dirty="0">
              <a:effectLst/>
              <a:latin typeface="TimesNewRomanPSMT"/>
            </a:endParaRPr>
          </a:p>
          <a:p>
            <a:endParaRPr lang="ru-RU" dirty="0"/>
          </a:p>
          <a:p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9583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C391DC-AD71-AB82-86BC-C8C93D6C5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UA" dirty="0"/>
          </a:p>
          <a:p>
            <a:endParaRPr lang="ru-UA" dirty="0"/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170EA41-B628-C906-D00A-A38B0777F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980661"/>
              </p:ext>
            </p:extLst>
          </p:nvPr>
        </p:nvGraphicFramePr>
        <p:xfrm>
          <a:off x="978116" y="138600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7929115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209790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23695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8841539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6264421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UA" dirty="0"/>
                        <a:t>Варіант рішення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</a:t>
                      </a:r>
                      <a:r>
                        <a:rPr lang="ru-UA" dirty="0"/>
                        <a:t>аксимальна розбіжність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580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1-ша особа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2-га особа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3-тя особа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053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649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10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2733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1AEFB2-AA31-B8EA-F9C9-E6E51A388066}"/>
              </a:ext>
            </a:extLst>
          </p:cNvPr>
          <p:cNvSpPr txBox="1"/>
          <p:nvPr/>
        </p:nvSpPr>
        <p:spPr>
          <a:xfrm>
            <a:off x="1268822" y="739675"/>
            <a:ext cx="7318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err="1">
                <a:effectLst/>
                <a:latin typeface="TimesNewRomanPSMT"/>
              </a:rPr>
              <a:t>Таблиця</a:t>
            </a:r>
            <a:r>
              <a:rPr lang="ru-RU" sz="1800" dirty="0">
                <a:effectLst/>
                <a:latin typeface="TimesNewRomanPSMT"/>
              </a:rPr>
              <a:t> 2.2 – </a:t>
            </a:r>
            <a:r>
              <a:rPr lang="ru-RU" sz="1800" dirty="0" err="1">
                <a:effectLst/>
                <a:latin typeface="TimesNewRomanPSMT"/>
              </a:rPr>
              <a:t>Матриця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розбіжностеи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індивідуальних</a:t>
            </a:r>
            <a:r>
              <a:rPr lang="ru-RU" sz="1800" dirty="0">
                <a:effectLst/>
                <a:latin typeface="TimesNewRomanPSMT"/>
              </a:rPr>
              <a:t> і </a:t>
            </a:r>
            <a:r>
              <a:rPr lang="ru-RU" sz="1800" dirty="0" err="1">
                <a:effectLst/>
                <a:latin typeface="TimesNewRomanPSMT"/>
              </a:rPr>
              <a:t>групових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рішень</a:t>
            </a:r>
            <a:r>
              <a:rPr lang="ru-RU" sz="1800" dirty="0">
                <a:effectLst/>
                <a:latin typeface="TimesNewRomanPSMT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5315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152E91-0E56-238F-AF10-4339817B1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407" y="604434"/>
            <a:ext cx="10693830" cy="486191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ринки для продажу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ялинкових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іграшок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збуту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кліматичні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релігійні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ялинкові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іграшки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тих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країнах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звичаи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прикрашати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святкову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ялинку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роком і </a:t>
            </a:r>
            <a:r>
              <a:rPr lang="ru-RU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Різдвом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dirty="0" err="1">
                <a:effectLst/>
                <a:latin typeface="TimesNewRomanPSMT"/>
              </a:rPr>
              <a:t>Крім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обов’язкових</a:t>
            </a:r>
            <a:r>
              <a:rPr lang="ru-RU" sz="1800" dirty="0">
                <a:effectLst/>
                <a:latin typeface="TimesNewRomanPSMT"/>
              </a:rPr>
              <a:t> умов, </a:t>
            </a:r>
            <a:r>
              <a:rPr lang="ru-RU" sz="1800" dirty="0" err="1">
                <a:effectLst/>
                <a:latin typeface="TimesNewRomanPSMT"/>
              </a:rPr>
              <a:t>потрібно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врахувати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цільові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критеріі</a:t>
            </a:r>
            <a:r>
              <a:rPr lang="ru-RU" sz="1800" dirty="0">
                <a:effectLst/>
                <a:latin typeface="TimesNewRomanPSMT"/>
              </a:rPr>
              <a:t>̈: 1) </a:t>
            </a:r>
            <a:r>
              <a:rPr lang="ru-RU" sz="1800" dirty="0" err="1">
                <a:effectLst/>
                <a:latin typeface="TimesNewRomanPSMT"/>
              </a:rPr>
              <a:t>кількість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населення</a:t>
            </a:r>
            <a:r>
              <a:rPr lang="ru-RU" sz="1800" dirty="0">
                <a:effectLst/>
                <a:latin typeface="TimesNewRomanPSMT"/>
              </a:rPr>
              <a:t>; 2) </a:t>
            </a:r>
            <a:r>
              <a:rPr lang="ru-RU" sz="1800" dirty="0" err="1">
                <a:effectLst/>
                <a:latin typeface="TimesNewRomanPSMT"/>
              </a:rPr>
              <a:t>рівень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доходів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насе</a:t>
            </a: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лення</a:t>
            </a:r>
            <a:r>
              <a:rPr lang="ru-RU" sz="1800" dirty="0">
                <a:effectLst/>
                <a:latin typeface="TimesNewRomanPSMT"/>
              </a:rPr>
              <a:t>; 3) </a:t>
            </a:r>
            <a:r>
              <a:rPr lang="ru-RU" sz="1800" dirty="0" err="1">
                <a:effectLst/>
                <a:latin typeface="TimesNewRomanPSMT"/>
              </a:rPr>
              <a:t>рівень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конкуренціі</a:t>
            </a:r>
            <a:r>
              <a:rPr lang="ru-RU" sz="1800" dirty="0">
                <a:effectLst/>
                <a:latin typeface="TimesNewRomanPSMT"/>
              </a:rPr>
              <a:t>̈; 4) </a:t>
            </a:r>
            <a:r>
              <a:rPr lang="ru-RU" sz="1800" dirty="0" err="1">
                <a:effectLst/>
                <a:latin typeface="TimesNewRomanPSMT"/>
              </a:rPr>
              <a:t>квоти</a:t>
            </a:r>
            <a:r>
              <a:rPr lang="ru-RU" sz="1800" dirty="0">
                <a:effectLst/>
                <a:latin typeface="TimesNewRomanPSMT"/>
              </a:rPr>
              <a:t> й </a:t>
            </a:r>
            <a:r>
              <a:rPr lang="ru-RU" sz="1800" dirty="0" err="1">
                <a:effectLst/>
                <a:latin typeface="TimesNewRomanPSMT"/>
              </a:rPr>
              <a:t>митні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бар’єри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Припустимо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допомогою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опитування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експертів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було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визначено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вагові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коефіцієнти</a:t>
            </a:r>
            <a:r>
              <a:rPr lang="ru-RU" sz="1800" dirty="0">
                <a:effectLst/>
                <a:latin typeface="TimesNewRomanPSMT"/>
              </a:rPr>
              <a:t>: </a:t>
            </a:r>
            <a:r>
              <a:rPr lang="en-US" sz="1800" dirty="0">
                <a:effectLst/>
                <a:latin typeface="TimesNewRomanPSMT"/>
              </a:rPr>
              <a:t>q1 (</a:t>
            </a:r>
            <a:r>
              <a:rPr lang="ru-RU" sz="1800" dirty="0" err="1">
                <a:effectLst/>
                <a:latin typeface="TimesNewRomanPSMT"/>
              </a:rPr>
              <a:t>кількість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населення</a:t>
            </a:r>
            <a:r>
              <a:rPr lang="ru-RU" sz="1800" dirty="0">
                <a:effectLst/>
                <a:latin typeface="TimesNewRomanPSMT"/>
              </a:rPr>
              <a:t>) – 0,3; </a:t>
            </a:r>
            <a:r>
              <a:rPr lang="en-US" sz="1800" dirty="0">
                <a:effectLst/>
                <a:latin typeface="TimesNewRomanPSMT"/>
              </a:rPr>
              <a:t>q2 (</a:t>
            </a:r>
            <a:r>
              <a:rPr lang="ru-RU" sz="1800" dirty="0" err="1">
                <a:effectLst/>
                <a:latin typeface="TimesNewRomanPSMT"/>
              </a:rPr>
              <a:t>рівень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грошові</a:t>
            </a:r>
            <a:r>
              <a:rPr lang="ru-RU" sz="1800" dirty="0">
                <a:effectLst/>
                <a:latin typeface="TimesNewRomanPSMT"/>
              </a:rPr>
              <a:t> доходи) – 0,3; </a:t>
            </a:r>
            <a:r>
              <a:rPr lang="en-US" sz="1800" dirty="0">
                <a:effectLst/>
                <a:latin typeface="TimesNewRomanPSMT"/>
              </a:rPr>
              <a:t>q3 (</a:t>
            </a:r>
            <a:r>
              <a:rPr lang="ru-RU" sz="1800" dirty="0" err="1">
                <a:effectLst/>
                <a:latin typeface="TimesNewRomanPSMT"/>
              </a:rPr>
              <a:t>рівень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конкуренціі</a:t>
            </a:r>
            <a:r>
              <a:rPr lang="ru-RU" sz="1800" dirty="0">
                <a:effectLst/>
                <a:latin typeface="TimesNewRomanPSMT"/>
              </a:rPr>
              <a:t>̈) – 0,3; </a:t>
            </a:r>
            <a:r>
              <a:rPr lang="en-US" sz="1800" dirty="0">
                <a:effectLst/>
                <a:latin typeface="TimesNewRomanPSMT"/>
              </a:rPr>
              <a:t>q4 (</a:t>
            </a:r>
            <a:r>
              <a:rPr lang="ru-RU" sz="1800" dirty="0" err="1">
                <a:effectLst/>
                <a:latin typeface="TimesNewRomanPSMT"/>
              </a:rPr>
              <a:t>митні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бар’єри</a:t>
            </a:r>
            <a:r>
              <a:rPr lang="ru-RU" sz="1800" dirty="0">
                <a:effectLst/>
                <a:latin typeface="TimesNewRomanPSMT"/>
              </a:rPr>
              <a:t>) – 0,1.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Враховуючи</a:t>
            </a:r>
            <a:r>
              <a:rPr lang="ru-RU" sz="1800" dirty="0">
                <a:effectLst/>
                <a:latin typeface="TimesNewRomanPSMT"/>
              </a:rPr>
              <a:t> те, </a:t>
            </a:r>
            <a:r>
              <a:rPr lang="ru-RU" sz="1800" dirty="0" err="1">
                <a:effectLst/>
                <a:latin typeface="TimesNewRomanPSMT"/>
              </a:rPr>
              <a:t>що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компанія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традиційно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працювала</a:t>
            </a:r>
            <a:r>
              <a:rPr lang="ru-RU" sz="1800" dirty="0">
                <a:effectLst/>
                <a:latin typeface="TimesNewRomanPSMT"/>
              </a:rPr>
              <a:t> в </a:t>
            </a:r>
            <a:r>
              <a:rPr lang="ru-RU" sz="1800" dirty="0" err="1">
                <a:effectLst/>
                <a:latin typeface="TimesNewRomanPSMT"/>
              </a:rPr>
              <a:t>кра</a:t>
            </a: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їнах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Східноі</a:t>
            </a:r>
            <a:r>
              <a:rPr lang="ru-RU" sz="1800" dirty="0">
                <a:effectLst/>
                <a:latin typeface="TimesNewRomanPSMT"/>
              </a:rPr>
              <a:t>̈ </a:t>
            </a:r>
            <a:r>
              <a:rPr lang="ru-RU" sz="1800" dirty="0" err="1">
                <a:effectLst/>
                <a:latin typeface="TimesNewRomanPSMT"/>
              </a:rPr>
              <a:t>Європи</a:t>
            </a:r>
            <a:r>
              <a:rPr lang="ru-RU" sz="1800" dirty="0">
                <a:effectLst/>
                <a:latin typeface="TimesNewRomanPSMT"/>
              </a:rPr>
              <a:t>, з </a:t>
            </a:r>
            <a:r>
              <a:rPr lang="ru-RU" sz="1800" dirty="0" err="1">
                <a:effectLst/>
                <a:latin typeface="TimesNewRomanPSMT"/>
              </a:rPr>
              <a:t>допомогою</a:t>
            </a:r>
            <a:r>
              <a:rPr lang="ru-RU" sz="1800" dirty="0">
                <a:effectLst/>
                <a:latin typeface="TimesNewRomanPSMT"/>
              </a:rPr>
              <a:t> кластерного </a:t>
            </a:r>
            <a:r>
              <a:rPr lang="ru-RU" sz="1800" dirty="0" err="1">
                <a:effectLst/>
                <a:latin typeface="TimesNewRomanPSMT"/>
              </a:rPr>
              <a:t>аналізу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було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</a:t>
            </a: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значено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нові</a:t>
            </a:r>
            <a:r>
              <a:rPr lang="ru-RU" sz="1800" dirty="0">
                <a:effectLst/>
                <a:latin typeface="TimesNewRomanPSMT"/>
              </a:rPr>
              <a:t> ринки </a:t>
            </a:r>
            <a:r>
              <a:rPr lang="ru-RU" sz="1800" dirty="0" err="1">
                <a:effectLst/>
                <a:latin typeface="TimesNewRomanPSMT"/>
              </a:rPr>
              <a:t>збуту</a:t>
            </a:r>
            <a:r>
              <a:rPr lang="ru-RU" sz="1800" dirty="0">
                <a:effectLst/>
                <a:latin typeface="TimesNewRomanPSMT"/>
              </a:rPr>
              <a:t>: «</a:t>
            </a:r>
            <a:r>
              <a:rPr lang="ru-RU" sz="1800" dirty="0" err="1">
                <a:effectLst/>
                <a:latin typeface="TimesNewRomanPSMT"/>
              </a:rPr>
              <a:t>Захід</a:t>
            </a:r>
            <a:r>
              <a:rPr lang="ru-RU" sz="1800" dirty="0">
                <a:effectLst/>
                <a:latin typeface="TimesNewRomanPSMT"/>
              </a:rPr>
              <a:t>», «</a:t>
            </a:r>
            <a:r>
              <a:rPr lang="ru-RU" sz="1800" dirty="0" err="1">
                <a:effectLst/>
                <a:latin typeface="TimesNewRomanPSMT"/>
              </a:rPr>
              <a:t>Північ</a:t>
            </a:r>
            <a:r>
              <a:rPr lang="ru-RU" sz="1800" dirty="0">
                <a:effectLst/>
                <a:latin typeface="TimesNewRomanPSMT"/>
              </a:rPr>
              <a:t>», «Центр». </a:t>
            </a:r>
            <a:endParaRPr lang="ru-RU" dirty="0"/>
          </a:p>
          <a:p>
            <a:r>
              <a:rPr lang="ru-RU" sz="1800" dirty="0" err="1">
                <a:effectLst/>
                <a:latin typeface="TimesNewRomanPSMT"/>
              </a:rPr>
              <a:t>Експерти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визначили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також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бальні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оцінки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всіх</a:t>
            </a:r>
            <a:r>
              <a:rPr lang="ru-RU" sz="1800" dirty="0">
                <a:effectLst/>
                <a:latin typeface="TimesNewRomanPSMT"/>
              </a:rPr>
              <a:t> альтернатив (</a:t>
            </a:r>
            <a:r>
              <a:rPr lang="ru-RU" sz="1800" dirty="0" err="1">
                <a:effectLst/>
                <a:latin typeface="TimesNewRomanPSMT"/>
              </a:rPr>
              <a:t>ринків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збуту</a:t>
            </a:r>
            <a:r>
              <a:rPr lang="ru-RU" sz="1800" dirty="0">
                <a:effectLst/>
                <a:latin typeface="TimesNewRomanPSMT"/>
              </a:rPr>
              <a:t>) за </a:t>
            </a:r>
            <a:r>
              <a:rPr lang="ru-RU" sz="1800" dirty="0" err="1">
                <a:effectLst/>
                <a:latin typeface="TimesNewRomanPSMT"/>
              </a:rPr>
              <a:t>цільовими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критеріями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Визначити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оптимальнии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ринок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збуту</a:t>
            </a:r>
            <a:r>
              <a:rPr lang="ru-RU" sz="1800" dirty="0">
                <a:effectLst/>
                <a:latin typeface="TimesNewRomanPSMT"/>
              </a:rPr>
              <a:t> для </a:t>
            </a:r>
            <a:r>
              <a:rPr lang="ru-RU" sz="1800" dirty="0" err="1">
                <a:effectLst/>
                <a:latin typeface="TimesNewRomanPSMT"/>
              </a:rPr>
              <a:t>компаніі</a:t>
            </a:r>
            <a:r>
              <a:rPr lang="ru-RU" sz="1800" dirty="0">
                <a:effectLst/>
                <a:latin typeface="TimesNewRomanPSMT"/>
              </a:rPr>
              <a:t>̈. </a:t>
            </a:r>
            <a:endParaRPr lang="ru-RU" dirty="0"/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887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E03817D-1F31-C3BD-C53F-D0720D778B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326948"/>
              </p:ext>
            </p:extLst>
          </p:nvPr>
        </p:nvGraphicFramePr>
        <p:xfrm>
          <a:off x="1450975" y="2016125"/>
          <a:ext cx="960437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93">
                  <a:extLst>
                    <a:ext uri="{9D8B030D-6E8A-4147-A177-3AD203B41FA5}">
                      <a16:colId xmlns:a16="http://schemas.microsoft.com/office/drawing/2014/main" val="2275629644"/>
                    </a:ext>
                  </a:extLst>
                </a:gridCol>
                <a:gridCol w="1510346">
                  <a:extLst>
                    <a:ext uri="{9D8B030D-6E8A-4147-A177-3AD203B41FA5}">
                      <a16:colId xmlns:a16="http://schemas.microsoft.com/office/drawing/2014/main" val="3238759205"/>
                    </a:ext>
                  </a:extLst>
                </a:gridCol>
                <a:gridCol w="1255362">
                  <a:extLst>
                    <a:ext uri="{9D8B030D-6E8A-4147-A177-3AD203B41FA5}">
                      <a16:colId xmlns:a16="http://schemas.microsoft.com/office/drawing/2014/main" val="2177417782"/>
                    </a:ext>
                  </a:extLst>
                </a:gridCol>
                <a:gridCol w="1751309">
                  <a:extLst>
                    <a:ext uri="{9D8B030D-6E8A-4147-A177-3AD203B41FA5}">
                      <a16:colId xmlns:a16="http://schemas.microsoft.com/office/drawing/2014/main" val="2862753051"/>
                    </a:ext>
                  </a:extLst>
                </a:gridCol>
                <a:gridCol w="2686263">
                  <a:extLst>
                    <a:ext uri="{9D8B030D-6E8A-4147-A177-3AD203B41FA5}">
                      <a16:colId xmlns:a16="http://schemas.microsoft.com/office/drawing/2014/main" val="2230588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Альтернатива (ринки збуту)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</a:t>
                      </a:r>
                      <a:r>
                        <a:rPr lang="ru-UA" dirty="0"/>
                        <a:t>исельність населення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</a:t>
                      </a:r>
                      <a:r>
                        <a:rPr lang="ru-UA" dirty="0"/>
                        <a:t>рошові доходи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</a:t>
                      </a:r>
                      <a:r>
                        <a:rPr lang="ru-UA" dirty="0"/>
                        <a:t>івень конкуренції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</a:t>
                      </a:r>
                      <a:r>
                        <a:rPr lang="ru-UA" dirty="0"/>
                        <a:t>итні барєри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61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 «Захід»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41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«Північ»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277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«Центр»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0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36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C42C61-2F9B-4555-5A6B-70BAF46AD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3" y="383822"/>
            <a:ext cx="10467832" cy="5082523"/>
          </a:xfrm>
        </p:spPr>
        <p:txBody>
          <a:bodyPr/>
          <a:lstStyle/>
          <a:p>
            <a:r>
              <a:rPr lang="ru-RU" sz="1800" b="1" i="1" dirty="0">
                <a:effectLst/>
                <a:latin typeface="TimesNewRomanPSMT"/>
              </a:rPr>
              <a:t>Задача 3.</a:t>
            </a:r>
            <a:r>
              <a:rPr lang="ru-RU" sz="1800" dirty="0">
                <a:effectLst/>
                <a:latin typeface="TimesNewRomanPSMT"/>
              </a:rPr>
              <a:t>  </a:t>
            </a:r>
            <a:r>
              <a:rPr lang="ru-RU" sz="1800" dirty="0" err="1">
                <a:effectLst/>
                <a:latin typeface="TimesNewRomanPSMT"/>
              </a:rPr>
              <a:t>Чотири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експерти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оцінили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п’ять</a:t>
            </a:r>
            <a:r>
              <a:rPr lang="ru-RU" sz="1800" dirty="0">
                <a:effectLst/>
                <a:latin typeface="TimesNewRomanPSMT"/>
              </a:rPr>
              <a:t> альтернатив </a:t>
            </a:r>
            <a:r>
              <a:rPr lang="ru-RU" sz="1800" dirty="0" err="1">
                <a:effectLst/>
                <a:latin typeface="TimesNewRomanPSMT"/>
              </a:rPr>
              <a:t>рі</a:t>
            </a:r>
            <a:r>
              <a:rPr lang="ru-RU" sz="1800" dirty="0">
                <a:effectLst/>
                <a:latin typeface="TimesNewRomanPSMT"/>
              </a:rPr>
              <a:t>- </a:t>
            </a:r>
            <a:r>
              <a:rPr lang="ru-RU" sz="1800" dirty="0" err="1">
                <a:effectLst/>
                <a:latin typeface="TimesNewRomanPSMT"/>
              </a:rPr>
              <a:t>шення</a:t>
            </a:r>
            <a:r>
              <a:rPr lang="ru-RU" sz="1800" dirty="0">
                <a:effectLst/>
                <a:latin typeface="TimesNewRomanPSMT"/>
              </a:rPr>
              <a:t> за 5-ти бальною системою: 5 </a:t>
            </a:r>
            <a:r>
              <a:rPr lang="ru-RU" sz="1800" dirty="0" err="1">
                <a:effectLst/>
                <a:latin typeface="TimesNewRomanPSMT"/>
              </a:rPr>
              <a:t>балів</a:t>
            </a:r>
            <a:r>
              <a:rPr lang="ru-RU" sz="1800" dirty="0">
                <a:effectLst/>
                <a:latin typeface="TimesNewRomanPSMT"/>
              </a:rPr>
              <a:t> – </a:t>
            </a:r>
            <a:r>
              <a:rPr lang="ru-RU" sz="1800" dirty="0" err="1">
                <a:effectLst/>
                <a:latin typeface="TimesNewRomanPSMT"/>
              </a:rPr>
              <a:t>краще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рішення</a:t>
            </a:r>
            <a:r>
              <a:rPr lang="ru-RU" sz="1800" dirty="0">
                <a:effectLst/>
                <a:latin typeface="TimesNewRomanPSMT"/>
              </a:rPr>
              <a:t>, 1 бал – </a:t>
            </a:r>
            <a:r>
              <a:rPr lang="ru-RU" sz="1800" dirty="0" err="1">
                <a:effectLst/>
                <a:latin typeface="TimesNewRomanPSMT"/>
              </a:rPr>
              <a:t>гірше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рішення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таблиця</a:t>
            </a:r>
            <a:r>
              <a:rPr lang="ru-RU" sz="1800" dirty="0">
                <a:effectLst/>
                <a:latin typeface="TimesNewRomanPSMT"/>
              </a:rPr>
              <a:t>). </a:t>
            </a:r>
            <a:r>
              <a:rPr lang="ru-RU" sz="1800" dirty="0" err="1">
                <a:effectLst/>
                <a:latin typeface="TimesNewRomanPSMT"/>
              </a:rPr>
              <a:t>Знайдіть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оптимальне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групове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рішення</a:t>
            </a:r>
            <a:r>
              <a:rPr lang="ru-RU" sz="1800" dirty="0">
                <a:effectLst/>
                <a:latin typeface="TimesNewRomanPSMT"/>
              </a:rPr>
              <a:t>. </a:t>
            </a:r>
          </a:p>
          <a:p>
            <a:endParaRPr lang="ru-RU" sz="1800" dirty="0">
              <a:effectLst/>
              <a:latin typeface="TimesNewRomanPSMT"/>
            </a:endParaRPr>
          </a:p>
          <a:p>
            <a:endParaRPr lang="ru-RU" dirty="0"/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2C6E31F-6451-EDFC-3899-A61034CC1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217421"/>
              </p:ext>
            </p:extLst>
          </p:nvPr>
        </p:nvGraphicFramePr>
        <p:xfrm>
          <a:off x="1659467" y="1284110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156393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504168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26840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280831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7371547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рішення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</a:t>
                      </a:r>
                      <a:r>
                        <a:rPr lang="ru-UA" dirty="0"/>
                        <a:t>цінка в балах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780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1-ша особа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2-га особа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3-тя особа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4-та особа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875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56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5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287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А5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85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65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B95750-23F8-DAA2-E3FB-5181A8395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11" y="203200"/>
            <a:ext cx="10456543" cy="5263145"/>
          </a:xfrm>
        </p:spPr>
        <p:txBody>
          <a:bodyPr/>
          <a:lstStyle/>
          <a:p>
            <a:r>
              <a:rPr lang="ru-RU" sz="1800" b="1" i="1" dirty="0">
                <a:effectLst/>
                <a:latin typeface="TimesNewRomanPS"/>
              </a:rPr>
              <a:t>Задача 4. </a:t>
            </a:r>
            <a:r>
              <a:rPr lang="ru-RU" sz="1800" dirty="0" err="1">
                <a:effectLst/>
                <a:latin typeface="TimesNewRomanPSMT"/>
              </a:rPr>
              <a:t>Інвестиційна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компанія</a:t>
            </a:r>
            <a:r>
              <a:rPr lang="ru-RU" sz="1800" dirty="0">
                <a:effectLst/>
                <a:latin typeface="TimesNewRomanPSMT"/>
              </a:rPr>
              <a:t> «</a:t>
            </a:r>
            <a:r>
              <a:rPr lang="ru-RU" sz="1800" dirty="0" err="1">
                <a:effectLst/>
                <a:latin typeface="TimesNewRomanPSMT"/>
              </a:rPr>
              <a:t>Капітал</a:t>
            </a:r>
            <a:r>
              <a:rPr lang="ru-RU" sz="1800" dirty="0">
                <a:effectLst/>
                <a:latin typeface="TimesNewRomanPSMT"/>
              </a:rPr>
              <a:t>» </a:t>
            </a:r>
            <a:r>
              <a:rPr lang="ru-RU" sz="1800" dirty="0" err="1">
                <a:effectLst/>
                <a:latin typeface="TimesNewRomanPSMT"/>
              </a:rPr>
              <a:t>розглядає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різні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проекти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будівництва</a:t>
            </a:r>
            <a:r>
              <a:rPr lang="ru-RU" sz="1800" dirty="0">
                <a:effectLst/>
                <a:latin typeface="TimesNewRomanPSMT"/>
              </a:rPr>
              <a:t> головного </a:t>
            </a:r>
            <a:r>
              <a:rPr lang="ru-RU" sz="1800" dirty="0" err="1">
                <a:effectLst/>
                <a:latin typeface="TimesNewRomanPSMT"/>
              </a:rPr>
              <a:t>офісу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Рішення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приймається</a:t>
            </a:r>
            <a:r>
              <a:rPr lang="ru-RU" sz="1800" dirty="0">
                <a:effectLst/>
                <a:latin typeface="TimesNewRomanPSMT"/>
              </a:rPr>
              <a:t> з </a:t>
            </a:r>
            <a:r>
              <a:rPr lang="ru-RU" sz="1800" dirty="0" err="1">
                <a:effectLst/>
                <a:latin typeface="TimesNewRomanPSMT"/>
              </a:rPr>
              <a:t>урахуванням</a:t>
            </a:r>
            <a:r>
              <a:rPr lang="ru-RU" sz="1800" dirty="0">
                <a:effectLst/>
                <a:latin typeface="TimesNewRomanPSMT"/>
              </a:rPr>
              <a:t> таких </a:t>
            </a:r>
            <a:r>
              <a:rPr lang="ru-RU" sz="1800" dirty="0" err="1">
                <a:effectLst/>
                <a:latin typeface="TimesNewRomanPSMT"/>
              </a:rPr>
              <a:t>цільових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критеріїв</a:t>
            </a:r>
            <a:r>
              <a:rPr lang="ru-RU" sz="1800" dirty="0">
                <a:effectLst/>
                <a:latin typeface="TimesNewRomanPSMT"/>
              </a:rPr>
              <a:t>: </a:t>
            </a:r>
            <a:r>
              <a:rPr lang="ru-RU" sz="1800" dirty="0" err="1">
                <a:effectLst/>
                <a:latin typeface="TimesNewRomanPSMT"/>
              </a:rPr>
              <a:t>вартість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ваговии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коефіцієнт</a:t>
            </a:r>
            <a:r>
              <a:rPr lang="ru-RU" sz="1800" dirty="0">
                <a:effectLst/>
                <a:latin typeface="TimesNewRomanPSMT"/>
              </a:rPr>
              <a:t> – 0,5); </a:t>
            </a:r>
            <a:r>
              <a:rPr lang="ru-RU" sz="1800" dirty="0" err="1">
                <a:effectLst/>
                <a:latin typeface="TimesNewRomanPSMT"/>
              </a:rPr>
              <a:t>територіальне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розміщення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тобто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середня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відстань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від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філіи</a:t>
            </a:r>
            <a:r>
              <a:rPr lang="ru-RU" sz="1800" dirty="0">
                <a:effectLst/>
                <a:latin typeface="TimesNewRomanPSMT"/>
              </a:rPr>
              <a:t>̆ і </a:t>
            </a:r>
            <a:r>
              <a:rPr lang="ru-RU" sz="1800" dirty="0" err="1">
                <a:effectLst/>
                <a:latin typeface="TimesNewRomanPSMT"/>
              </a:rPr>
              <a:t>представництв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компаніі</a:t>
            </a:r>
            <a:r>
              <a:rPr lang="ru-RU" sz="1800" dirty="0">
                <a:effectLst/>
                <a:latin typeface="TimesNewRomanPSMT"/>
              </a:rPr>
              <a:t>̈ (</a:t>
            </a:r>
            <a:r>
              <a:rPr lang="ru-RU" sz="1800" dirty="0" err="1">
                <a:effectLst/>
                <a:latin typeface="TimesNewRomanPSMT"/>
              </a:rPr>
              <a:t>ваговии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коефіцієнт</a:t>
            </a:r>
            <a:r>
              <a:rPr lang="ru-RU" sz="1800" dirty="0">
                <a:effectLst/>
                <a:latin typeface="TimesNewRomanPSMT"/>
              </a:rPr>
              <a:t> – 0,3); </a:t>
            </a:r>
            <a:r>
              <a:rPr lang="ru-RU" sz="1800" dirty="0" err="1">
                <a:effectLst/>
                <a:latin typeface="TimesNewRomanPSMT"/>
              </a:rPr>
              <a:t>корисна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площа</a:t>
            </a:r>
            <a:r>
              <a:rPr lang="ru-RU" sz="1800" dirty="0">
                <a:effectLst/>
                <a:latin typeface="TimesNewRomanPSMT"/>
              </a:rPr>
              <a:t> (</a:t>
            </a:r>
            <a:r>
              <a:rPr lang="ru-RU" sz="1800" dirty="0" err="1">
                <a:effectLst/>
                <a:latin typeface="TimesNewRomanPSMT"/>
              </a:rPr>
              <a:t>ваговии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коефіцієнт</a:t>
            </a:r>
            <a:r>
              <a:rPr lang="ru-RU" sz="1800" dirty="0">
                <a:effectLst/>
                <a:latin typeface="TimesNewRomanPSMT"/>
              </a:rPr>
              <a:t> – 0,2). </a:t>
            </a:r>
            <a:r>
              <a:rPr lang="ru-RU" sz="1800" dirty="0" err="1">
                <a:effectLst/>
                <a:latin typeface="TimesNewRomanPSMT"/>
              </a:rPr>
              <a:t>Ранжування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можливих</a:t>
            </a:r>
            <a:r>
              <a:rPr lang="ru-RU" sz="1800" dirty="0">
                <a:effectLst/>
                <a:latin typeface="TimesNewRomanPSMT"/>
              </a:rPr>
              <a:t> альтернатив подано в </a:t>
            </a:r>
            <a:r>
              <a:rPr lang="ru-RU" sz="1800" dirty="0" err="1">
                <a:effectLst/>
                <a:latin typeface="TimesNewRomanPSMT"/>
              </a:rPr>
              <a:t>таблиці</a:t>
            </a:r>
            <a:r>
              <a:rPr lang="ru-RU" sz="1800" dirty="0"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Визначте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оптимальнии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варіант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будівництва</a:t>
            </a:r>
            <a:r>
              <a:rPr lang="ru-RU" sz="1800" dirty="0">
                <a:effectLst/>
                <a:latin typeface="TimesNewRomanPSMT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Результати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аналізу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оформіть</a:t>
            </a:r>
            <a:r>
              <a:rPr lang="ru-RU" sz="1800" dirty="0">
                <a:effectLst/>
                <a:latin typeface="TimesNewRomanPSMT"/>
              </a:rPr>
              <a:t> у </a:t>
            </a:r>
            <a:r>
              <a:rPr lang="ru-RU" sz="1800" dirty="0" err="1">
                <a:effectLst/>
                <a:latin typeface="TimesNewRomanPSMT"/>
              </a:rPr>
              <a:t>вигляді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таблиці</a:t>
            </a:r>
            <a:r>
              <a:rPr lang="ru-RU" sz="1800" dirty="0">
                <a:effectLst/>
                <a:latin typeface="TimesNewRomanPSMT"/>
              </a:rPr>
              <a:t>, </a:t>
            </a:r>
            <a:r>
              <a:rPr lang="ru-RU" sz="1800" dirty="0" err="1">
                <a:effectLst/>
                <a:latin typeface="TimesNewRomanPSMT"/>
              </a:rPr>
              <a:t>зробіть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висновки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pPr algn="r"/>
            <a:r>
              <a:rPr lang="ru-RU" sz="1800" dirty="0" err="1">
                <a:effectLst/>
                <a:latin typeface="TimesNewRomanPSMT"/>
              </a:rPr>
              <a:t>Таблиця</a:t>
            </a:r>
            <a:endParaRPr lang="ru-RU" sz="1800" dirty="0">
              <a:latin typeface="TimesNewRomanPSMT"/>
            </a:endParaRPr>
          </a:p>
          <a:p>
            <a:pPr algn="ctr"/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Ранжування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можливих</a:t>
            </a:r>
            <a:r>
              <a:rPr lang="ru-RU" sz="1800" dirty="0">
                <a:effectLst/>
                <a:latin typeface="TimesNewRomanPSMT"/>
              </a:rPr>
              <a:t> альтернатив </a:t>
            </a:r>
            <a:endParaRPr lang="ru-RU" dirty="0"/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FE62E27-1DCE-3CFE-97B9-B77571550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27441"/>
              </p:ext>
            </p:extLst>
          </p:nvPr>
        </p:nvGraphicFramePr>
        <p:xfrm>
          <a:off x="1517650" y="3142826"/>
          <a:ext cx="940943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358">
                  <a:extLst>
                    <a:ext uri="{9D8B030D-6E8A-4147-A177-3AD203B41FA5}">
                      <a16:colId xmlns:a16="http://schemas.microsoft.com/office/drawing/2014/main" val="4267379841"/>
                    </a:ext>
                  </a:extLst>
                </a:gridCol>
                <a:gridCol w="2352358">
                  <a:extLst>
                    <a:ext uri="{9D8B030D-6E8A-4147-A177-3AD203B41FA5}">
                      <a16:colId xmlns:a16="http://schemas.microsoft.com/office/drawing/2014/main" val="2467374573"/>
                    </a:ext>
                  </a:extLst>
                </a:gridCol>
                <a:gridCol w="2352358">
                  <a:extLst>
                    <a:ext uri="{9D8B030D-6E8A-4147-A177-3AD203B41FA5}">
                      <a16:colId xmlns:a16="http://schemas.microsoft.com/office/drawing/2014/main" val="155351237"/>
                    </a:ext>
                  </a:extLst>
                </a:gridCol>
                <a:gridCol w="2352358">
                  <a:extLst>
                    <a:ext uri="{9D8B030D-6E8A-4147-A177-3AD203B41FA5}">
                      <a16:colId xmlns:a16="http://schemas.microsoft.com/office/drawing/2014/main" val="402327536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</a:t>
                      </a:r>
                      <a:r>
                        <a:rPr lang="ru-UA" dirty="0"/>
                        <a:t>рогнозний показник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2997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</a:t>
                      </a:r>
                      <a:r>
                        <a:rPr lang="ru-UA" dirty="0"/>
                        <a:t>артість, млн.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Розташування, км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</a:t>
                      </a:r>
                      <a:r>
                        <a:rPr lang="ru-UA" dirty="0"/>
                        <a:t>орисна площа, м2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0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10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90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11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</a:t>
                      </a:r>
                      <a:r>
                        <a:rPr lang="ru-UA" dirty="0"/>
                        <a:t>аріант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400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03719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339</TotalTime>
  <Words>767</Words>
  <Application>Microsoft Macintosh PowerPoint</Application>
  <PresentationFormat>Широкоэкранный</PresentationFormat>
  <Paragraphs>132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Gill Sans MT</vt:lpstr>
      <vt:lpstr>Times New Roman</vt:lpstr>
      <vt:lpstr>TimesNewRomanPS</vt:lpstr>
      <vt:lpstr>TimesNewRomanPSMT</vt:lpstr>
      <vt:lpstr>Галерея</vt:lpstr>
      <vt:lpstr>Ризик-менеджмент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9</cp:revision>
  <dcterms:created xsi:type="dcterms:W3CDTF">2022-10-28T11:44:15Z</dcterms:created>
  <dcterms:modified xsi:type="dcterms:W3CDTF">2022-11-01T19:41:22Z</dcterms:modified>
</cp:coreProperties>
</file>