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7" r:id="rId4"/>
    <p:sldId id="278" r:id="rId5"/>
    <p:sldId id="279" r:id="rId6"/>
    <p:sldId id="280" r:id="rId7"/>
    <p:sldId id="281" r:id="rId8"/>
    <p:sldId id="282" r:id="rId9"/>
    <p:sldId id="283" r:id="rId10"/>
    <p:sldId id="276" r:id="rId11"/>
    <p:sldId id="259" r:id="rId12"/>
    <p:sldId id="260" r:id="rId13"/>
    <p:sldId id="261" r:id="rId14"/>
    <p:sldId id="262" r:id="rId15"/>
    <p:sldId id="263" r:id="rId16"/>
    <p:sldId id="284" r:id="rId17"/>
    <p:sldId id="285" r:id="rId18"/>
    <p:sldId id="286" r:id="rId19"/>
    <p:sldId id="287" r:id="rId20"/>
    <p:sldId id="290" r:id="rId21"/>
    <p:sldId id="288" r:id="rId22"/>
    <p:sldId id="289" r:id="rId23"/>
    <p:sldId id="265" r:id="rId24"/>
    <p:sldId id="291" r:id="rId25"/>
    <p:sldId id="292" r:id="rId26"/>
    <p:sldId id="293" r:id="rId27"/>
    <p:sldId id="294" r:id="rId28"/>
    <p:sldId id="266" r:id="rId29"/>
    <p:sldId id="267" r:id="rId30"/>
    <p:sldId id="268" r:id="rId31"/>
    <p:sldId id="269" r:id="rId32"/>
    <p:sldId id="270" r:id="rId33"/>
    <p:sldId id="295" r:id="rId34"/>
    <p:sldId id="296" r:id="rId35"/>
    <p:sldId id="271" r:id="rId36"/>
    <p:sldId id="297" r:id="rId37"/>
    <p:sldId id="272" r:id="rId38"/>
    <p:sldId id="273" r:id="rId39"/>
    <p:sldId id="274" r:id="rId40"/>
    <p:sldId id="275" r:id="rId41"/>
    <p:sldId id="300" r:id="rId42"/>
    <p:sldId id="301" r:id="rId43"/>
    <p:sldId id="302" r:id="rId44"/>
    <p:sldId id="303" r:id="rId45"/>
    <p:sldId id="304" r:id="rId46"/>
    <p:sldId id="298" r:id="rId47"/>
    <p:sldId id="299" r:id="rId4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9/23/2019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23.09.2019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23.09.2019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23.09.2019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23.09.2019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23.09.2019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23.09.2019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4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12.xml"/><Relationship Id="rId4" Type="http://schemas.openxmlformats.org/officeDocument/2006/relationships/image" Target="../media/image66.jpeg"/></Relationships>
</file>

<file path=ppt/slides/_rels/slide4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1142984"/>
            <a:ext cx="8486748" cy="1470025"/>
          </a:xfrm>
        </p:spPr>
        <p:txBody>
          <a:bodyPr>
            <a:normAutofit fontScale="90000"/>
          </a:bodyPr>
          <a:lstStyle/>
          <a:p>
            <a:r>
              <a:rPr lang="uk-UA" b="1" dirty="0" smtClean="0">
                <a:solidFill>
                  <a:schemeClr val="accent3">
                    <a:lumMod val="50000"/>
                  </a:schemeClr>
                </a:solidFill>
                <a:latin typeface="Times New Roman" pitchFamily="18" charset="0"/>
                <a:cs typeface="Times New Roman" pitchFamily="18" charset="0"/>
              </a:rPr>
              <a:t>Тема 4.3. ОРГАНІЗАЦІЯ ВИРОБНИЦТВА В ЗАГОТІВЕЛЬНИХ ЦЕХАХ ПІДПРИЄМСТВ РЕСТОРАННОГО </a:t>
            </a:r>
            <a:r>
              <a:rPr lang="uk-UA" b="1" dirty="0" smtClean="0">
                <a:solidFill>
                  <a:schemeClr val="accent3">
                    <a:lumMod val="50000"/>
                  </a:schemeClr>
                </a:solidFill>
                <a:latin typeface="Times New Roman" pitchFamily="18" charset="0"/>
                <a:cs typeface="Times New Roman" pitchFamily="18" charset="0"/>
              </a:rPr>
              <a:t>ГОСПОДАРСТВА</a:t>
            </a:r>
            <a:endParaRPr lang="ru-RU" dirty="0">
              <a:solidFill>
                <a:schemeClr val="accent3">
                  <a:lumMod val="50000"/>
                </a:schemeClr>
              </a:solidFill>
              <a:latin typeface="Times New Roman" pitchFamily="18" charset="0"/>
              <a:cs typeface="Times New Roman" pitchFamily="18" charset="0"/>
            </a:endParaRPr>
          </a:p>
        </p:txBody>
      </p:sp>
      <p:pic>
        <p:nvPicPr>
          <p:cNvPr id="1026" name="Picture 2" descr="H:\Proizvodstvennaya_linia.jpg"/>
          <p:cNvPicPr>
            <a:picLocks noChangeAspect="1" noChangeArrowheads="1"/>
          </p:cNvPicPr>
          <p:nvPr/>
        </p:nvPicPr>
        <p:blipFill>
          <a:blip r:embed="rId2"/>
          <a:srcRect/>
          <a:stretch>
            <a:fillRect/>
          </a:stretch>
        </p:blipFill>
        <p:spPr bwMode="auto">
          <a:xfrm>
            <a:off x="142844" y="3571876"/>
            <a:ext cx="4500562" cy="3058715"/>
          </a:xfrm>
          <a:prstGeom prst="rect">
            <a:avLst/>
          </a:prstGeom>
          <a:noFill/>
        </p:spPr>
      </p:pic>
      <p:pic>
        <p:nvPicPr>
          <p:cNvPr id="1027" name="Picture 3" descr="H:\povar-1-1.jpg"/>
          <p:cNvPicPr>
            <a:picLocks noChangeAspect="1" noChangeArrowheads="1"/>
          </p:cNvPicPr>
          <p:nvPr/>
        </p:nvPicPr>
        <p:blipFill>
          <a:blip r:embed="rId3"/>
          <a:srcRect/>
          <a:stretch>
            <a:fillRect/>
          </a:stretch>
        </p:blipFill>
        <p:spPr bwMode="auto">
          <a:xfrm>
            <a:off x="4857752" y="3571876"/>
            <a:ext cx="4071934" cy="305395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285729"/>
            <a:ext cx="8229600" cy="3571900"/>
          </a:xfrm>
        </p:spPr>
        <p:txBody>
          <a:bodyPr>
            <a:normAutofit/>
          </a:bodyPr>
          <a:lstStyle/>
          <a:p>
            <a:pPr algn="just"/>
            <a:r>
              <a:rPr lang="uk-UA" sz="1900" b="1" dirty="0" smtClean="0">
                <a:solidFill>
                  <a:schemeClr val="accent3">
                    <a:lumMod val="75000"/>
                  </a:schemeClr>
                </a:solidFill>
                <a:latin typeface="Times New Roman" pitchFamily="18" charset="0"/>
                <a:cs typeface="Times New Roman" pitchFamily="18" charset="0"/>
              </a:rPr>
              <a:t>Нарізка здійснюється машинним і ручним способами. </a:t>
            </a:r>
            <a:r>
              <a:rPr lang="uk-UA" sz="1900" dirty="0" smtClean="0">
                <a:latin typeface="Times New Roman" pitchFamily="18" charset="0"/>
                <a:cs typeface="Times New Roman" pitchFamily="18" charset="0"/>
              </a:rPr>
              <a:t>При </a:t>
            </a:r>
            <a:r>
              <a:rPr lang="uk-UA" sz="1900" i="1" dirty="0" smtClean="0">
                <a:solidFill>
                  <a:schemeClr val="accent3">
                    <a:lumMod val="75000"/>
                  </a:schemeClr>
                </a:solidFill>
                <a:latin typeface="Times New Roman" pitchFamily="18" charset="0"/>
                <a:cs typeface="Times New Roman" pitchFamily="18" charset="0"/>
              </a:rPr>
              <a:t>машинному</a:t>
            </a:r>
            <a:r>
              <a:rPr lang="uk-UA" sz="1900" dirty="0" smtClean="0">
                <a:latin typeface="Times New Roman" pitchFamily="18" charset="0"/>
                <a:cs typeface="Times New Roman" pitchFamily="18" charset="0"/>
              </a:rPr>
              <a:t> використовуються овочерізки, які нарізають картоплю й овочі у вигляді соломки, брусочків, скибочок. Фігурну нарізку здійснюють </a:t>
            </a:r>
            <a:r>
              <a:rPr lang="uk-UA" sz="1900" i="1" dirty="0" smtClean="0">
                <a:solidFill>
                  <a:schemeClr val="accent3">
                    <a:lumMod val="75000"/>
                  </a:schemeClr>
                </a:solidFill>
                <a:latin typeface="Times New Roman" pitchFamily="18" charset="0"/>
                <a:cs typeface="Times New Roman" pitchFamily="18" charset="0"/>
              </a:rPr>
              <a:t>ручним способом</a:t>
            </a:r>
            <a:r>
              <a:rPr lang="uk-UA" sz="1900" dirty="0" smtClean="0">
                <a:latin typeface="Times New Roman" pitchFamily="18" charset="0"/>
                <a:cs typeface="Times New Roman" pitchFamily="18" charset="0"/>
              </a:rPr>
              <a:t>, ручну - за допомогою малого і середнього ножів "кухарської трійки", </a:t>
            </a:r>
            <a:r>
              <a:rPr lang="uk-UA" sz="1900" dirty="0" err="1" smtClean="0">
                <a:latin typeface="Times New Roman" pitchFamily="18" charset="0"/>
                <a:cs typeface="Times New Roman" pitchFamily="18" charset="0"/>
              </a:rPr>
              <a:t>карбовочних</a:t>
            </a:r>
            <a:r>
              <a:rPr lang="uk-UA" sz="1900" dirty="0" smtClean="0">
                <a:latin typeface="Times New Roman" pitchFamily="18" charset="0"/>
                <a:cs typeface="Times New Roman" pitchFamily="18" charset="0"/>
              </a:rPr>
              <a:t> ножів, виїмок та інших пристроїв</a:t>
            </a:r>
            <a:r>
              <a:rPr lang="uk-UA" sz="1900" dirty="0" smtClean="0">
                <a:latin typeface="Times New Roman" pitchFamily="18" charset="0"/>
                <a:cs typeface="Times New Roman" pitchFamily="18" charset="0"/>
              </a:rPr>
              <a:t>.</a:t>
            </a:r>
          </a:p>
          <a:p>
            <a:pPr algn="just"/>
            <a:r>
              <a:rPr lang="uk-UA" sz="1900" dirty="0" smtClean="0">
                <a:latin typeface="Times New Roman" pitchFamily="18" charset="0"/>
                <a:cs typeface="Times New Roman" pitchFamily="18" charset="0"/>
              </a:rPr>
              <a:t>Для прискорення ручного нарізання овочів застосовують </a:t>
            </a:r>
            <a:r>
              <a:rPr lang="uk-UA" sz="1900" i="1" dirty="0" err="1" smtClean="0">
                <a:solidFill>
                  <a:schemeClr val="accent3">
                    <a:lumMod val="75000"/>
                  </a:schemeClr>
                </a:solidFill>
                <a:latin typeface="Times New Roman" pitchFamily="18" charset="0"/>
                <a:cs typeface="Times New Roman" pitchFamily="18" charset="0"/>
              </a:rPr>
              <a:t>шинкувальну</a:t>
            </a:r>
            <a:r>
              <a:rPr lang="uk-UA" sz="1900" i="1" dirty="0" smtClean="0">
                <a:solidFill>
                  <a:schemeClr val="accent3">
                    <a:lumMod val="75000"/>
                  </a:schemeClr>
                </a:solidFill>
                <a:latin typeface="Times New Roman" pitchFamily="18" charset="0"/>
                <a:cs typeface="Times New Roman" pitchFamily="18" charset="0"/>
              </a:rPr>
              <a:t> дошку</a:t>
            </a:r>
            <a:r>
              <a:rPr lang="uk-UA" sz="1900" dirty="0" smtClean="0">
                <a:latin typeface="Times New Roman" pitchFamily="18" charset="0"/>
                <a:cs typeface="Times New Roman" pitchFamily="18" charset="0"/>
              </a:rPr>
              <a:t>, яку можна встановити на будь-якому столі. При цьому над вирізаною частиною дошки прикріплюють ножі. Між рамками по направляючих вільно рухається лоток, у який завантажують овочі. При переробці великої кількості цибулі застосовують витяжну шафу. Якщо її немає, робоче місце організовують поблизу витяжної вентиляції</a:t>
            </a:r>
            <a:r>
              <a:rPr lang="uk-UA" sz="1900" dirty="0" smtClean="0">
                <a:latin typeface="Times New Roman" pitchFamily="18" charset="0"/>
                <a:cs typeface="Times New Roman" pitchFamily="18" charset="0"/>
              </a:rPr>
              <a:t>.</a:t>
            </a:r>
            <a:endParaRPr lang="ru-RU" sz="1900" dirty="0" smtClean="0">
              <a:latin typeface="Times New Roman" pitchFamily="18" charset="0"/>
              <a:cs typeface="Times New Roman" pitchFamily="18" charset="0"/>
            </a:endParaRPr>
          </a:p>
          <a:p>
            <a:endParaRPr lang="ru-RU" dirty="0"/>
          </a:p>
        </p:txBody>
      </p:sp>
      <p:pic>
        <p:nvPicPr>
          <p:cNvPr id="9218" name="Picture 2" descr="Похожее изображение"/>
          <p:cNvPicPr>
            <a:picLocks noChangeAspect="1" noChangeArrowheads="1"/>
          </p:cNvPicPr>
          <p:nvPr/>
        </p:nvPicPr>
        <p:blipFill>
          <a:blip r:embed="rId2"/>
          <a:srcRect t="10000" b="13999"/>
          <a:stretch>
            <a:fillRect/>
          </a:stretch>
        </p:blipFill>
        <p:spPr bwMode="auto">
          <a:xfrm>
            <a:off x="214282" y="3929066"/>
            <a:ext cx="4762500" cy="2714644"/>
          </a:xfrm>
          <a:prstGeom prst="rect">
            <a:avLst/>
          </a:prstGeom>
          <a:noFill/>
        </p:spPr>
      </p:pic>
      <p:sp>
        <p:nvSpPr>
          <p:cNvPr id="9220" name="AutoShape 4" descr="Похожее изображе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9221" name="Picture 5" descr="H:\41tSHB1TFpL.jpg"/>
          <p:cNvPicPr>
            <a:picLocks noChangeAspect="1" noChangeArrowheads="1"/>
          </p:cNvPicPr>
          <p:nvPr/>
        </p:nvPicPr>
        <p:blipFill>
          <a:blip r:embed="rId3"/>
          <a:srcRect l="5422" t="7366" r="6024" b="6692"/>
          <a:stretch>
            <a:fillRect/>
          </a:stretch>
        </p:blipFill>
        <p:spPr bwMode="auto">
          <a:xfrm>
            <a:off x="4857752" y="3531054"/>
            <a:ext cx="4257704" cy="304121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571480"/>
            <a:ext cx="8229600" cy="5786478"/>
          </a:xfrm>
        </p:spPr>
        <p:txBody>
          <a:bodyPr>
            <a:normAutofit fontScale="62500" lnSpcReduction="20000"/>
          </a:bodyPr>
          <a:lstStyle/>
          <a:p>
            <a:pPr algn="just">
              <a:buFont typeface="Wingdings" pitchFamily="2" charset="2"/>
              <a:buChar char="ü"/>
            </a:pPr>
            <a:r>
              <a:rPr lang="uk-UA" dirty="0" smtClean="0">
                <a:latin typeface="Times New Roman" pitchFamily="18" charset="0"/>
                <a:cs typeface="Times New Roman" pitchFamily="18" charset="0"/>
              </a:rPr>
              <a:t>Для великих цехів найбільш зручною є потокова організація виробництва, тобто безперервна обробка великої кількості сировини. При цьому можлива одночасна (паралельна) обробка сировини, яка виконується на всіх робочих місцях у певному темпі. Потокова організація виробництва дозволяє прискорити обробку сировини і збільшити випуск продукції, найбільш повно використовувати виробничі площі. Крім того, вона спрощує контроль за технологічним процесом.</a:t>
            </a:r>
            <a:endParaRPr lang="ru-RU" dirty="0" smtClean="0">
              <a:latin typeface="Times New Roman" pitchFamily="18" charset="0"/>
              <a:cs typeface="Times New Roman" pitchFamily="18" charset="0"/>
            </a:endParaRPr>
          </a:p>
          <a:p>
            <a:pPr algn="just">
              <a:buFont typeface="Wingdings" pitchFamily="2" charset="2"/>
              <a:buChar char="ü"/>
            </a:pPr>
            <a:r>
              <a:rPr lang="uk-UA" dirty="0" smtClean="0">
                <a:latin typeface="Times New Roman" pitchFamily="18" charset="0"/>
                <a:cs typeface="Times New Roman" pitchFamily="18" charset="0"/>
              </a:rPr>
              <a:t>Основною умовою для організації потокових ліній є синхронізація всіх операцій. Необхідно зробити розрахунок потужності лінії, кількості обладнання і працівників, необхідних для виконання роботи. В основу розрахунку потокової лінії може бути покладений заданий випуск продукції або потужність основного обладнання. З урахуванням обсягу продукції, призначеної до випуску, підбираються обладнання відповідної потужності, робоча сила, транспортуючі пристрої. Якщо в основу розрахунку покладене наявне обладнання, то </a:t>
            </a:r>
            <a:r>
              <a:rPr lang="uk-UA" dirty="0" smtClean="0">
                <a:latin typeface="Times New Roman" pitchFamily="18" charset="0"/>
                <a:cs typeface="Times New Roman" pitchFamily="18" charset="0"/>
              </a:rPr>
              <a:t>всі інші елементи лінії розраховуються на його продуктивність.</a:t>
            </a:r>
          </a:p>
          <a:p>
            <a:pPr algn="just">
              <a:buFont typeface="Wingdings" pitchFamily="2" charset="2"/>
              <a:buChar char="ü"/>
            </a:pPr>
            <a:r>
              <a:rPr lang="uk-UA" dirty="0" smtClean="0">
                <a:latin typeface="Times New Roman" pitchFamily="18" charset="0"/>
                <a:cs typeface="Times New Roman" pitchFamily="18" charset="0"/>
              </a:rPr>
              <a:t>Потокове виробництво потребує обов'язкового безперервного спостереження, щоб за необхідності забезпечити негайне усунення неполадок. </a:t>
            </a:r>
            <a:r>
              <a:rPr lang="uk-UA" dirty="0" smtClean="0">
                <a:latin typeface="Times New Roman" pitchFamily="18" charset="0"/>
                <a:cs typeface="Times New Roman" pitchFamily="18" charset="0"/>
              </a:rPr>
              <a:t>Для безперебійної роботи потокової лінії велике значення має також оволодіння працівниками суміжних професій, щоб у разі потреби вони могли замінити один одного</a:t>
            </a:r>
            <a:r>
              <a:rPr lang="uk-UA"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2400" b="1" dirty="0" smtClean="0">
                <a:solidFill>
                  <a:schemeClr val="accent3">
                    <a:lumMod val="75000"/>
                  </a:schemeClr>
                </a:solidFill>
                <a:latin typeface="Times New Roman" pitchFamily="18" charset="0"/>
                <a:cs typeface="Times New Roman" pitchFamily="18" charset="0"/>
              </a:rPr>
              <a:t>Для виробництва овочевих напівфабрикатів цехи оснащуються потоково-механізованими лініями, які мають у своєму складі такі ділянки: </a:t>
            </a:r>
            <a:endParaRPr lang="ru-RU" sz="2400" b="1" dirty="0">
              <a:solidFill>
                <a:schemeClr val="accent3">
                  <a:lumMod val="75000"/>
                </a:schemeClr>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lvl="0"/>
            <a:r>
              <a:rPr lang="uk-UA" sz="2400" dirty="0" smtClean="0">
                <a:latin typeface="Times New Roman" pitchFamily="18" charset="0"/>
                <a:cs typeface="Times New Roman" pitchFamily="18" charset="0"/>
              </a:rPr>
              <a:t>розфасовка картоплі та овочів у пакети; </a:t>
            </a:r>
            <a:endParaRPr lang="ru-RU" sz="2400" dirty="0" smtClean="0">
              <a:latin typeface="Times New Roman" pitchFamily="18" charset="0"/>
              <a:cs typeface="Times New Roman" pitchFamily="18" charset="0"/>
            </a:endParaRPr>
          </a:p>
          <a:p>
            <a:pPr lvl="0"/>
            <a:r>
              <a:rPr lang="uk-UA" sz="2400" dirty="0" smtClean="0">
                <a:latin typeface="Times New Roman" pitchFamily="18" charset="0"/>
                <a:cs typeface="Times New Roman" pitchFamily="18" charset="0"/>
              </a:rPr>
              <a:t>виробництво очищеної картоплі; </a:t>
            </a:r>
            <a:endParaRPr lang="ru-RU" sz="2400" dirty="0" smtClean="0">
              <a:latin typeface="Times New Roman" pitchFamily="18" charset="0"/>
              <a:cs typeface="Times New Roman" pitchFamily="18" charset="0"/>
            </a:endParaRPr>
          </a:p>
          <a:p>
            <a:pPr lvl="0"/>
            <a:r>
              <a:rPr lang="uk-UA" sz="2400" dirty="0" smtClean="0">
                <a:latin typeface="Times New Roman" pitchFamily="18" charset="0"/>
                <a:cs typeface="Times New Roman" pitchFamily="18" charset="0"/>
              </a:rPr>
              <a:t>приготування картопляних і овочевих котлет; </a:t>
            </a:r>
            <a:endParaRPr lang="ru-RU" sz="2400" dirty="0" smtClean="0">
              <a:latin typeface="Times New Roman" pitchFamily="18" charset="0"/>
              <a:cs typeface="Times New Roman" pitchFamily="18" charset="0"/>
            </a:endParaRPr>
          </a:p>
          <a:p>
            <a:pPr lvl="0"/>
            <a:r>
              <a:rPr lang="uk-UA" sz="2400" dirty="0" smtClean="0">
                <a:latin typeface="Times New Roman" pitchFamily="18" charset="0"/>
                <a:cs typeface="Times New Roman" pitchFamily="18" charset="0"/>
              </a:rPr>
              <a:t>смаженої картоплі; </a:t>
            </a:r>
            <a:endParaRPr lang="ru-RU" sz="2400" dirty="0" smtClean="0">
              <a:latin typeface="Times New Roman" pitchFamily="18" charset="0"/>
              <a:cs typeface="Times New Roman" pitchFamily="18" charset="0"/>
            </a:endParaRPr>
          </a:p>
          <a:p>
            <a:pPr lvl="0"/>
            <a:r>
              <a:rPr lang="uk-UA" sz="2400" dirty="0" err="1" smtClean="0">
                <a:latin typeface="Times New Roman" pitchFamily="18" charset="0"/>
                <a:cs typeface="Times New Roman" pitchFamily="18" charset="0"/>
              </a:rPr>
              <a:t>гарнірної</a:t>
            </a:r>
            <a:r>
              <a:rPr lang="uk-UA" sz="2400" dirty="0" smtClean="0">
                <a:latin typeface="Times New Roman" pitchFamily="18" charset="0"/>
                <a:cs typeface="Times New Roman" pitchFamily="18" charset="0"/>
              </a:rPr>
              <a:t> картоплі; </a:t>
            </a:r>
            <a:endParaRPr lang="ru-RU" sz="2400" dirty="0" smtClean="0">
              <a:latin typeface="Times New Roman" pitchFamily="18" charset="0"/>
              <a:cs typeface="Times New Roman" pitchFamily="18" charset="0"/>
            </a:endParaRPr>
          </a:p>
          <a:p>
            <a:pPr lvl="0"/>
            <a:r>
              <a:rPr lang="uk-UA" sz="2400" dirty="0" smtClean="0">
                <a:latin typeface="Times New Roman" pitchFamily="18" charset="0"/>
                <a:cs typeface="Times New Roman" pitchFamily="18" charset="0"/>
              </a:rPr>
              <a:t>приготування салатів, </a:t>
            </a:r>
            <a:endParaRPr lang="ru-RU" sz="2400" dirty="0" smtClean="0">
              <a:latin typeface="Times New Roman" pitchFamily="18" charset="0"/>
              <a:cs typeface="Times New Roman" pitchFamily="18" charset="0"/>
            </a:endParaRPr>
          </a:p>
          <a:p>
            <a:pPr lvl="0"/>
            <a:r>
              <a:rPr lang="uk-UA" sz="2400" dirty="0" smtClean="0">
                <a:latin typeface="Times New Roman" pitchFamily="18" charset="0"/>
                <a:cs typeface="Times New Roman" pitchFamily="18" charset="0"/>
              </a:rPr>
              <a:t>вінегретів та ін</a:t>
            </a:r>
            <a:r>
              <a:rPr lang="uk-UA" sz="2400" dirty="0" smtClean="0">
                <a:latin typeface="Times New Roman" pitchFamily="18" charset="0"/>
                <a:cs typeface="Times New Roman" pitchFamily="18" charset="0"/>
              </a:rPr>
              <a:t>.</a:t>
            </a:r>
            <a:endParaRPr lang="ru-RU" sz="2400" dirty="0" smtClean="0">
              <a:latin typeface="Times New Roman" pitchFamily="18" charset="0"/>
              <a:cs typeface="Times New Roman" pitchFamily="18" charset="0"/>
            </a:endParaRPr>
          </a:p>
        </p:txBody>
      </p:sp>
      <p:pic>
        <p:nvPicPr>
          <p:cNvPr id="25602" name="Picture 2" descr="Картинки по запросу овочі"/>
          <p:cNvPicPr>
            <a:picLocks noChangeAspect="1" noChangeArrowheads="1"/>
          </p:cNvPicPr>
          <p:nvPr/>
        </p:nvPicPr>
        <p:blipFill>
          <a:blip r:embed="rId2"/>
          <a:srcRect/>
          <a:stretch>
            <a:fillRect/>
          </a:stretch>
        </p:blipFill>
        <p:spPr bwMode="auto">
          <a:xfrm>
            <a:off x="3786182" y="3429000"/>
            <a:ext cx="4762500" cy="27051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5000636"/>
            <a:ext cx="8229600" cy="1143000"/>
          </a:xfrm>
        </p:spPr>
        <p:txBody>
          <a:bodyPr>
            <a:normAutofit fontScale="90000"/>
          </a:bodyPr>
          <a:lstStyle/>
          <a:p>
            <a:r>
              <a:rPr lang="uk-UA" sz="2000" dirty="0" smtClean="0">
                <a:latin typeface="Times New Roman" pitchFamily="18" charset="0"/>
                <a:cs typeface="Times New Roman" pitchFamily="18" charset="0"/>
              </a:rPr>
              <a:t>Рис. 1. Ділянка для очищення картоплі в овочевому цеху</a:t>
            </a:r>
            <a:r>
              <a:rPr lang="uk-UA" sz="2000" dirty="0" smtClean="0">
                <a:latin typeface="Times New Roman" pitchFamily="18" charset="0"/>
                <a:cs typeface="Times New Roman" pitchFamily="18" charset="0"/>
              </a:rPr>
              <a:t>:</a:t>
            </a:r>
            <a:br>
              <a:rPr lang="uk-UA"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uk-UA" sz="1800" dirty="0" smtClean="0">
                <a:latin typeface="Times New Roman" pitchFamily="18" charset="0"/>
                <a:cs typeface="Times New Roman" pitchFamily="18" charset="0"/>
              </a:rPr>
              <a:t>1 - </a:t>
            </a:r>
            <a:r>
              <a:rPr lang="uk-UA" sz="1800" dirty="0" err="1" smtClean="0">
                <a:latin typeface="Times New Roman" pitchFamily="18" charset="0"/>
                <a:cs typeface="Times New Roman" pitchFamily="18" charset="0"/>
              </a:rPr>
              <a:t>Палета</a:t>
            </a:r>
            <a:r>
              <a:rPr lang="uk-UA" sz="1800" dirty="0" smtClean="0">
                <a:latin typeface="Times New Roman" pitchFamily="18" charset="0"/>
                <a:cs typeface="Times New Roman" pitchFamily="18" charset="0"/>
              </a:rPr>
              <a:t> (зберігання овочів, що надійшли зі складу, приготовлених для очищення).</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uk-UA" sz="1800" dirty="0" smtClean="0">
                <a:latin typeface="Times New Roman" pitchFamily="18" charset="0"/>
                <a:cs typeface="Times New Roman" pitchFamily="18" charset="0"/>
              </a:rPr>
              <a:t>2 - </a:t>
            </a:r>
            <a:r>
              <a:rPr lang="uk-UA" sz="1800" dirty="0" err="1" smtClean="0">
                <a:latin typeface="Times New Roman" pitchFamily="18" charset="0"/>
                <a:cs typeface="Times New Roman" pitchFamily="18" charset="0"/>
              </a:rPr>
              <a:t>Картоплеочищувальну</a:t>
            </a:r>
            <a:r>
              <a:rPr lang="uk-UA" sz="1800" dirty="0" smtClean="0">
                <a:latin typeface="Times New Roman" pitchFamily="18" charset="0"/>
                <a:cs typeface="Times New Roman" pitchFamily="18" charset="0"/>
              </a:rPr>
              <a:t> машину.</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uk-UA" sz="1800" dirty="0" smtClean="0">
                <a:latin typeface="Times New Roman" pitchFamily="18" charset="0"/>
                <a:cs typeface="Times New Roman" pitchFamily="18" charset="0"/>
              </a:rPr>
              <a:t>3 - Бортик 150 х 150 мм.</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uk-UA" sz="1800" dirty="0" smtClean="0">
                <a:latin typeface="Times New Roman" pitchFamily="18" charset="0"/>
                <a:cs typeface="Times New Roman" pitchFamily="18" charset="0"/>
              </a:rPr>
              <a:t>4- Ванна 2-пііздна (для ручного доочищення картоплі і моркви після їх обробки в </a:t>
            </a:r>
            <a:r>
              <a:rPr lang="uk-UA" sz="1800" dirty="0" err="1" smtClean="0">
                <a:latin typeface="Times New Roman" pitchFamily="18" charset="0"/>
                <a:cs typeface="Times New Roman" pitchFamily="18" charset="0"/>
              </a:rPr>
              <a:t>картоплеочишувальній</a:t>
            </a:r>
            <a:r>
              <a:rPr lang="uk-UA" sz="1800" dirty="0" smtClean="0">
                <a:latin typeface="Times New Roman" pitchFamily="18" charset="0"/>
                <a:cs typeface="Times New Roman" pitchFamily="18" charset="0"/>
              </a:rPr>
              <a:t> машині).</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uk-UA" sz="1800" dirty="0" smtClean="0">
                <a:latin typeface="Times New Roman" pitchFamily="18" charset="0"/>
                <a:cs typeface="Times New Roman" pitchFamily="18" charset="0"/>
              </a:rPr>
              <a:t>5 - Стіл виробничий (для викладення в лотки або кошти готового продукту, що пройшов усі стадії очищення</a:t>
            </a:r>
            <a:r>
              <a:rPr lang="uk-UA" sz="1800"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p:txBody>
      </p:sp>
      <p:pic>
        <p:nvPicPr>
          <p:cNvPr id="4" name="Содержимое 3" descr="H:\image011.jpg"/>
          <p:cNvPicPr>
            <a:picLocks noGrp="1"/>
          </p:cNvPicPr>
          <p:nvPr>
            <p:ph idx="1"/>
          </p:nvPr>
        </p:nvPicPr>
        <p:blipFill>
          <a:blip r:embed="rId2"/>
          <a:srcRect/>
          <a:stretch>
            <a:fillRect/>
          </a:stretch>
        </p:blipFill>
        <p:spPr bwMode="auto">
          <a:xfrm>
            <a:off x="1285852" y="214290"/>
            <a:ext cx="6072230" cy="42148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5072074"/>
            <a:ext cx="8229600" cy="1143000"/>
          </a:xfrm>
        </p:spPr>
        <p:txBody>
          <a:bodyPr numCol="2">
            <a:noAutofit/>
          </a:bodyPr>
          <a:lstStyle/>
          <a:p>
            <a:r>
              <a:rPr lang="uk-UA" sz="2000" dirty="0" smtClean="0">
                <a:latin typeface="Times New Roman" pitchFamily="18" charset="0"/>
                <a:cs typeface="Times New Roman" pitchFamily="18" charset="0"/>
              </a:rPr>
              <a:t>Рис. 2. Овочевий цех ресторану на 300 місць</a:t>
            </a:r>
            <a:r>
              <a:rPr lang="uk-UA" sz="2000" dirty="0" smtClean="0">
                <a:latin typeface="Times New Roman" pitchFamily="18" charset="0"/>
                <a:cs typeface="Times New Roman" pitchFamily="18" charset="0"/>
              </a:rPr>
              <a:t>:</a:t>
            </a:r>
            <a:br>
              <a:rPr lang="uk-UA" sz="2000" dirty="0" smtClean="0">
                <a:latin typeface="Times New Roman" pitchFamily="18" charset="0"/>
                <a:cs typeface="Times New Roman" pitchFamily="18" charset="0"/>
              </a:rPr>
            </a:br>
            <a:r>
              <a:rPr lang="uk-UA" sz="1600" dirty="0" smtClean="0">
                <a:latin typeface="Times New Roman" pitchFamily="18" charset="0"/>
                <a:cs typeface="Times New Roman" pitchFamily="18" charset="0"/>
              </a:rPr>
              <a:t>1 </a:t>
            </a:r>
            <a:r>
              <a:rPr lang="uk-UA" sz="1600" dirty="0" err="1" smtClean="0">
                <a:latin typeface="Times New Roman" pitchFamily="18" charset="0"/>
                <a:cs typeface="Times New Roman" pitchFamily="18" charset="0"/>
              </a:rPr>
              <a:t>картоплеочищувальна</a:t>
            </a:r>
            <a:r>
              <a:rPr lang="uk-UA" sz="1600" dirty="0" smtClean="0">
                <a:latin typeface="Times New Roman" pitchFamily="18" charset="0"/>
                <a:cs typeface="Times New Roman" pitchFamily="18" charset="0"/>
              </a:rPr>
              <a:t> машина; </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uk-UA" sz="1600" dirty="0" smtClean="0">
                <a:latin typeface="Times New Roman" pitchFamily="18" charset="0"/>
                <a:cs typeface="Times New Roman" pitchFamily="18" charset="0"/>
              </a:rPr>
              <a:t>2 - стіл для доочищення картоплі; </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uk-UA" sz="1600" dirty="0" smtClean="0">
                <a:latin typeface="Times New Roman" pitchFamily="18" charset="0"/>
                <a:cs typeface="Times New Roman" pitchFamily="18" charset="0"/>
              </a:rPr>
              <a:t>З - виробничий стіл; </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uk-UA" sz="1600" dirty="0" smtClean="0">
                <a:latin typeface="Times New Roman" pitchFamily="18" charset="0"/>
                <a:cs typeface="Times New Roman" pitchFamily="18" charset="0"/>
              </a:rPr>
              <a:t>4 </a:t>
            </a:r>
            <a:r>
              <a:rPr lang="uk-UA" sz="1600" dirty="0" smtClean="0">
                <a:latin typeface="Times New Roman" pitchFamily="18" charset="0"/>
                <a:cs typeface="Times New Roman" pitchFamily="18" charset="0"/>
              </a:rPr>
              <a:t>- стіл з мийною ванною; </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uk-UA" sz="1600" dirty="0" smtClean="0">
                <a:latin typeface="Times New Roman" pitchFamily="18" charset="0"/>
                <a:cs typeface="Times New Roman" pitchFamily="18" charset="0"/>
              </a:rPr>
              <a:t>5 - стіл для доочищення цибулі; </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uk-UA" sz="1600" dirty="0" smtClean="0">
                <a:latin typeface="Times New Roman" pitchFamily="18" charset="0"/>
                <a:cs typeface="Times New Roman" pitchFamily="18" charset="0"/>
              </a:rPr>
              <a:t>6 - універсальна </a:t>
            </a:r>
            <a:r>
              <a:rPr lang="uk-UA" sz="1600" dirty="0" err="1" smtClean="0">
                <a:latin typeface="Times New Roman" pitchFamily="18" charset="0"/>
                <a:cs typeface="Times New Roman" pitchFamily="18" charset="0"/>
              </a:rPr>
              <a:t>овочерізальна</a:t>
            </a:r>
            <a:r>
              <a:rPr lang="uk-UA" sz="1600" dirty="0" smtClean="0">
                <a:latin typeface="Times New Roman" pitchFamily="18" charset="0"/>
                <a:cs typeface="Times New Roman" pitchFamily="18" charset="0"/>
              </a:rPr>
              <a:t> машина; </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uk-UA" sz="1600" dirty="0" smtClean="0">
                <a:latin typeface="Times New Roman" pitchFamily="18" charset="0"/>
                <a:cs typeface="Times New Roman" pitchFamily="18" charset="0"/>
              </a:rPr>
              <a:t>7 - </a:t>
            </a:r>
            <a:r>
              <a:rPr lang="uk-UA" sz="1600" dirty="0" err="1" smtClean="0">
                <a:latin typeface="Times New Roman" pitchFamily="18" charset="0"/>
                <a:cs typeface="Times New Roman" pitchFamily="18" charset="0"/>
              </a:rPr>
              <a:t>підтоварник</a:t>
            </a:r>
            <a:r>
              <a:rPr lang="uk-UA"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uk-UA" sz="1600" dirty="0" smtClean="0">
                <a:latin typeface="Times New Roman" pitchFamily="18" charset="0"/>
                <a:cs typeface="Times New Roman" pitchFamily="18" charset="0"/>
              </a:rPr>
              <a:t>8 - мийна пересувна ванна; </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uk-UA" sz="1600" dirty="0" smtClean="0">
                <a:latin typeface="Times New Roman" pitchFamily="18" charset="0"/>
                <a:cs typeface="Times New Roman" pitchFamily="18" charset="0"/>
              </a:rPr>
              <a:t>9 - мийна ванна; </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uk-UA" sz="1600" dirty="0" smtClean="0">
                <a:latin typeface="Times New Roman" pitchFamily="18" charset="0"/>
                <a:cs typeface="Times New Roman" pitchFamily="18" charset="0"/>
              </a:rPr>
              <a:t>10- раковина для миття рук</a:t>
            </a:r>
            <a:r>
              <a:rPr lang="uk-UA"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p:txBody>
      </p:sp>
      <p:pic>
        <p:nvPicPr>
          <p:cNvPr id="4" name="Содержимое 3" descr="H:\image012.jpg"/>
          <p:cNvPicPr>
            <a:picLocks noGrp="1"/>
          </p:cNvPicPr>
          <p:nvPr>
            <p:ph idx="1"/>
          </p:nvPr>
        </p:nvPicPr>
        <p:blipFill>
          <a:blip r:embed="rId2"/>
          <a:srcRect b="3226"/>
          <a:stretch>
            <a:fillRect/>
          </a:stretch>
        </p:blipFill>
        <p:spPr bwMode="auto">
          <a:xfrm>
            <a:off x="1643042" y="0"/>
            <a:ext cx="4929222" cy="45005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5286388"/>
            <a:ext cx="4929222" cy="1143000"/>
          </a:xfrm>
        </p:spPr>
        <p:txBody>
          <a:bodyPr>
            <a:normAutofit/>
          </a:bodyPr>
          <a:lstStyle/>
          <a:p>
            <a:r>
              <a:rPr lang="uk-UA" sz="2000" dirty="0" smtClean="0">
                <a:latin typeface="Times New Roman" pitchFamily="18" charset="0"/>
                <a:cs typeface="Times New Roman" pitchFamily="18" charset="0"/>
              </a:rPr>
              <a:t>Рис. 3. Розміщення обладнання в овочевому цеху</a:t>
            </a:r>
            <a:endParaRPr lang="ru-RU" sz="2000" dirty="0">
              <a:latin typeface="Times New Roman" pitchFamily="18" charset="0"/>
              <a:cs typeface="Times New Roman" pitchFamily="18" charset="0"/>
            </a:endParaRPr>
          </a:p>
        </p:txBody>
      </p:sp>
      <p:pic>
        <p:nvPicPr>
          <p:cNvPr id="4" name="Содержимое 3" descr="H:\image013.jpg"/>
          <p:cNvPicPr>
            <a:picLocks noGrp="1"/>
          </p:cNvPicPr>
          <p:nvPr>
            <p:ph idx="1"/>
          </p:nvPr>
        </p:nvPicPr>
        <p:blipFill>
          <a:blip r:embed="rId2"/>
          <a:srcRect l="4762" r="7143"/>
          <a:stretch>
            <a:fillRect/>
          </a:stretch>
        </p:blipFill>
        <p:spPr bwMode="auto">
          <a:xfrm>
            <a:off x="142844" y="142852"/>
            <a:ext cx="4929222" cy="5143536"/>
          </a:xfrm>
          <a:prstGeom prst="rect">
            <a:avLst/>
          </a:prstGeom>
          <a:noFill/>
          <a:ln w="9525">
            <a:noFill/>
            <a:miter lim="800000"/>
            <a:headEnd/>
            <a:tailEnd/>
          </a:ln>
        </p:spPr>
      </p:pic>
      <p:sp>
        <p:nvSpPr>
          <p:cNvPr id="6" name="Заголовок 1"/>
          <p:cNvSpPr txBox="1">
            <a:spLocks/>
          </p:cNvSpPr>
          <p:nvPr/>
        </p:nvSpPr>
        <p:spPr>
          <a:xfrm>
            <a:off x="5072066" y="0"/>
            <a:ext cx="4071934" cy="6858000"/>
          </a:xfrm>
          <a:prstGeom prst="rect">
            <a:avLst/>
          </a:prstGeom>
        </p:spPr>
        <p:txBody>
          <a:bodyPr vert="horz" lIns="91440" tIns="45720" rIns="91440" bIns="45720" rtlCol="0" anchor="ctr">
            <a:normAutofit fontScale="70000" lnSpcReduction="20000"/>
          </a:bodyPr>
          <a:lstStyle/>
          <a:p>
            <a:pPr algn="just"/>
            <a:r>
              <a:rPr lang="uk-UA" sz="2000" dirty="0" smtClean="0">
                <a:latin typeface="Times New Roman" pitchFamily="18" charset="0"/>
                <a:cs typeface="Times New Roman" pitchFamily="18" charset="0"/>
              </a:rPr>
              <a:t>1 - Стелажі, повністю виконані з харчової неіржавіючої сталі. Необхідні для тимчасового зберігання в коробах або лотках "приходу" зелені, салатного листя, фруктів і їх підготовки для подальшої обробки.</a:t>
            </a:r>
            <a:endParaRPr lang="ru-RU" sz="2000" dirty="0" smtClean="0">
              <a:latin typeface="Times New Roman" pitchFamily="18" charset="0"/>
              <a:cs typeface="Times New Roman" pitchFamily="18" charset="0"/>
            </a:endParaRPr>
          </a:p>
          <a:p>
            <a:pPr algn="just"/>
            <a:r>
              <a:rPr lang="uk-UA" sz="2000" dirty="0" smtClean="0">
                <a:latin typeface="Times New Roman" pitchFamily="18" charset="0"/>
                <a:cs typeface="Times New Roman" pitchFamily="18" charset="0"/>
              </a:rPr>
              <a:t>2 - </a:t>
            </a:r>
            <a:r>
              <a:rPr lang="uk-UA" sz="2000" dirty="0" err="1" smtClean="0">
                <a:latin typeface="Times New Roman" pitchFamily="18" charset="0"/>
                <a:cs typeface="Times New Roman" pitchFamily="18" charset="0"/>
              </a:rPr>
              <a:t>Підтоварники</a:t>
            </a:r>
            <a:r>
              <a:rPr lang="uk-UA" sz="2000" dirty="0" smtClean="0">
                <a:latin typeface="Times New Roman" pitchFamily="18" charset="0"/>
                <a:cs typeface="Times New Roman" pitchFamily="18" charset="0"/>
              </a:rPr>
              <a:t>, використовуються для тимчасового зберігання овочевої продукції, яка підготовлена для подальшої обробки і знаходиться в лотках, харчових мішках і т. д.</a:t>
            </a:r>
            <a:endParaRPr lang="ru-RU" sz="2000" dirty="0" smtClean="0">
              <a:latin typeface="Times New Roman" pitchFamily="18" charset="0"/>
              <a:cs typeface="Times New Roman" pitchFamily="18" charset="0"/>
            </a:endParaRPr>
          </a:p>
          <a:p>
            <a:pPr algn="just"/>
            <a:r>
              <a:rPr lang="uk-UA" sz="2000" dirty="0" smtClean="0">
                <a:latin typeface="Times New Roman" pitchFamily="18" charset="0"/>
                <a:cs typeface="Times New Roman" pitchFamily="18" charset="0"/>
              </a:rPr>
              <a:t>3 </a:t>
            </a:r>
            <a:r>
              <a:rPr lang="uk-UA" sz="2000" dirty="0" err="1" smtClean="0">
                <a:latin typeface="Times New Roman" pitchFamily="18" charset="0"/>
                <a:cs typeface="Times New Roman" pitchFamily="18" charset="0"/>
              </a:rPr>
              <a:t>-Овочемийна</a:t>
            </a:r>
            <a:r>
              <a:rPr lang="uk-UA" sz="2000" dirty="0" smtClean="0">
                <a:latin typeface="Times New Roman" pitchFamily="18" charset="0"/>
                <a:cs typeface="Times New Roman" pitchFamily="18" charset="0"/>
              </a:rPr>
              <a:t> машина, яка не перевертається, використовується для миття овочів, що зберігаються на </a:t>
            </a:r>
            <a:r>
              <a:rPr lang="uk-UA" sz="2000" dirty="0" err="1" smtClean="0">
                <a:latin typeface="Times New Roman" pitchFamily="18" charset="0"/>
                <a:cs typeface="Times New Roman" pitchFamily="18" charset="0"/>
              </a:rPr>
              <a:t>підтоварниках</a:t>
            </a:r>
            <a:r>
              <a:rPr lang="uk-UA" sz="2000" dirty="0" smtClean="0">
                <a:latin typeface="Times New Roman" pitchFamily="18" charset="0"/>
                <a:cs typeface="Times New Roman" pitchFamily="18" charset="0"/>
              </a:rPr>
              <a:t>.</a:t>
            </a:r>
            <a:endParaRPr lang="ru-RU" sz="2000" dirty="0" smtClean="0">
              <a:latin typeface="Times New Roman" pitchFamily="18" charset="0"/>
              <a:cs typeface="Times New Roman" pitchFamily="18" charset="0"/>
            </a:endParaRPr>
          </a:p>
          <a:p>
            <a:pPr algn="just"/>
            <a:r>
              <a:rPr lang="uk-UA" sz="2000" dirty="0" smtClean="0">
                <a:latin typeface="Times New Roman" pitchFamily="18" charset="0"/>
                <a:cs typeface="Times New Roman" pitchFamily="18" charset="0"/>
              </a:rPr>
              <a:t>4 - </a:t>
            </a:r>
            <a:r>
              <a:rPr lang="uk-UA" sz="2000" dirty="0" err="1" smtClean="0">
                <a:latin typeface="Times New Roman" pitchFamily="18" charset="0"/>
                <a:cs typeface="Times New Roman" pitchFamily="18" charset="0"/>
              </a:rPr>
              <a:t>Картоплеочищувальна</a:t>
            </a:r>
            <a:r>
              <a:rPr lang="uk-UA" sz="2000" dirty="0" smtClean="0">
                <a:latin typeface="Times New Roman" pitchFamily="18" charset="0"/>
                <a:cs typeface="Times New Roman" pitchFamily="18" charset="0"/>
              </a:rPr>
              <a:t> машина, необхідна для очищення овочевої продукції. V процесі роботи з овочемийної машини дістають деяку порцію продукту і завантажують в картоплечистку.</a:t>
            </a:r>
            <a:endParaRPr lang="ru-RU" sz="2000" dirty="0" smtClean="0">
              <a:latin typeface="Times New Roman" pitchFamily="18" charset="0"/>
              <a:cs typeface="Times New Roman" pitchFamily="18" charset="0"/>
            </a:endParaRPr>
          </a:p>
          <a:p>
            <a:pPr algn="just"/>
            <a:r>
              <a:rPr lang="uk-UA" sz="2000" dirty="0" smtClean="0">
                <a:latin typeface="Times New Roman" pitchFamily="18" charset="0"/>
                <a:cs typeface="Times New Roman" pitchFamily="18" charset="0"/>
              </a:rPr>
              <a:t>5 - Ванна </a:t>
            </a:r>
            <a:r>
              <a:rPr lang="uk-UA" sz="2000" dirty="0" err="1" smtClean="0">
                <a:latin typeface="Times New Roman" pitchFamily="18" charset="0"/>
                <a:cs typeface="Times New Roman" pitchFamily="18" charset="0"/>
              </a:rPr>
              <a:t>котломийна</a:t>
            </a:r>
            <a:r>
              <a:rPr lang="uk-UA" sz="2000" dirty="0" smtClean="0">
                <a:latin typeface="Times New Roman" pitchFamily="18" charset="0"/>
                <a:cs typeface="Times New Roman" pitchFamily="18" charset="0"/>
              </a:rPr>
              <a:t>, необхідна для завантаження в неї очищеного в </a:t>
            </a:r>
            <a:r>
              <a:rPr lang="uk-UA" sz="2000" dirty="0" err="1" smtClean="0">
                <a:latin typeface="Times New Roman" pitchFamily="18" charset="0"/>
                <a:cs typeface="Times New Roman" pitchFamily="18" charset="0"/>
              </a:rPr>
              <a:t>картоплеочищувальній</a:t>
            </a:r>
            <a:r>
              <a:rPr lang="uk-UA" sz="2000" dirty="0" smtClean="0">
                <a:latin typeface="Times New Roman" pitchFamily="18" charset="0"/>
                <a:cs typeface="Times New Roman" pitchFamily="18" charset="0"/>
              </a:rPr>
              <a:t> машині продукту, що потребує ручного доочищення.</a:t>
            </a:r>
            <a:endParaRPr lang="ru-RU" sz="2000" dirty="0" smtClean="0">
              <a:latin typeface="Times New Roman" pitchFamily="18" charset="0"/>
              <a:cs typeface="Times New Roman" pitchFamily="18" charset="0"/>
            </a:endParaRPr>
          </a:p>
          <a:p>
            <a:pPr algn="just"/>
            <a:r>
              <a:rPr lang="uk-UA" sz="2000" dirty="0" smtClean="0">
                <a:latin typeface="Times New Roman" pitchFamily="18" charset="0"/>
                <a:cs typeface="Times New Roman" pitchFamily="18" charset="0"/>
              </a:rPr>
              <a:t>6 - Стіл для відходів, мас на робочій поверхні круглий виріз, під який підставлено сміттєвий бак. Необхідний для ручного доочищення продукту з подальшим видаленням лушпиння.</a:t>
            </a:r>
            <a:endParaRPr lang="ru-RU" sz="2000" dirty="0" smtClean="0">
              <a:latin typeface="Times New Roman" pitchFamily="18" charset="0"/>
              <a:cs typeface="Times New Roman" pitchFamily="18" charset="0"/>
            </a:endParaRPr>
          </a:p>
          <a:p>
            <a:pPr algn="just"/>
            <a:r>
              <a:rPr lang="uk-UA" sz="2000" dirty="0" smtClean="0">
                <a:latin typeface="Times New Roman" pitchFamily="18" charset="0"/>
                <a:cs typeface="Times New Roman" pitchFamily="18" charset="0"/>
              </a:rPr>
              <a:t>7 - Стелаж, необхідний для тимчасового зберігання митої зелені, салатного листя і фруктів.</a:t>
            </a:r>
            <a:endParaRPr lang="ru-RU" sz="2000" dirty="0" smtClean="0">
              <a:latin typeface="Times New Roman" pitchFamily="18" charset="0"/>
              <a:cs typeface="Times New Roman" pitchFamily="18" charset="0"/>
            </a:endParaRPr>
          </a:p>
          <a:p>
            <a:pPr algn="just"/>
            <a:r>
              <a:rPr lang="uk-UA" sz="2000" dirty="0" smtClean="0">
                <a:latin typeface="Times New Roman" pitchFamily="18" charset="0"/>
                <a:cs typeface="Times New Roman" pitchFamily="18" charset="0"/>
              </a:rPr>
              <a:t>8 - Стіл для відходів, мас на робочій поверхні круглий виріз, під яким підставлений сміттєвий бак. На цьому столі перебирають зелень, салатне листя і фрукти після миття.</a:t>
            </a:r>
            <a:endParaRPr lang="ru-RU" sz="2000" dirty="0" smtClean="0">
              <a:latin typeface="Times New Roman" pitchFamily="18" charset="0"/>
              <a:cs typeface="Times New Roman" pitchFamily="18" charset="0"/>
            </a:endParaRPr>
          </a:p>
          <a:p>
            <a:pPr algn="just"/>
            <a:r>
              <a:rPr lang="uk-UA" sz="2000" dirty="0" smtClean="0">
                <a:latin typeface="Times New Roman" pitchFamily="18" charset="0"/>
                <a:cs typeface="Times New Roman" pitchFamily="18" charset="0"/>
              </a:rPr>
              <a:t>9 - Овочемийна машина з центрифугою, необхідна для миття зелені, салатного листя, деяких видів фруктів з особливо ніжною структурою, наприклад винограду, хурми і т. д.</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65528" y="389636"/>
            <a:ext cx="6364058" cy="443070"/>
          </a:xfrm>
          <a:prstGeom prst="rect">
            <a:avLst/>
          </a:prstGeom>
        </p:spPr>
        <p:txBody>
          <a:bodyPr vert="horz" wrap="square" lIns="0" tIns="12065" rIns="0" bIns="0" rtlCol="0">
            <a:spAutoFit/>
          </a:bodyPr>
          <a:lstStyle/>
          <a:p>
            <a:pPr marL="12700">
              <a:lnSpc>
                <a:spcPct val="100000"/>
              </a:lnSpc>
              <a:spcBef>
                <a:spcPts val="95"/>
              </a:spcBef>
            </a:pPr>
            <a:r>
              <a:rPr sz="2800" b="1" spc="-50" dirty="0">
                <a:solidFill>
                  <a:schemeClr val="accent3">
                    <a:lumMod val="75000"/>
                  </a:schemeClr>
                </a:solidFill>
                <a:latin typeface="Times New Roman" pitchFamily="18" charset="0"/>
                <a:cs typeface="Times New Roman" pitchFamily="18" charset="0"/>
              </a:rPr>
              <a:t>2</a:t>
            </a:r>
            <a:r>
              <a:rPr sz="2800" b="1" spc="-50">
                <a:solidFill>
                  <a:schemeClr val="accent3">
                    <a:lumMod val="75000"/>
                  </a:schemeClr>
                </a:solidFill>
                <a:latin typeface="Times New Roman" pitchFamily="18" charset="0"/>
                <a:cs typeface="Times New Roman" pitchFamily="18" charset="0"/>
              </a:rPr>
              <a:t>. </a:t>
            </a:r>
            <a:r>
              <a:rPr sz="2800" b="1" spc="-95" smtClean="0">
                <a:solidFill>
                  <a:schemeClr val="accent3">
                    <a:lumMod val="75000"/>
                  </a:schemeClr>
                </a:solidFill>
                <a:latin typeface="Times New Roman" pitchFamily="18" charset="0"/>
                <a:cs typeface="Times New Roman" pitchFamily="18" charset="0"/>
              </a:rPr>
              <a:t>Організація</a:t>
            </a:r>
            <a:r>
              <a:rPr lang="uk-UA" sz="2800" b="1" spc="-95" dirty="0" smtClean="0">
                <a:solidFill>
                  <a:schemeClr val="accent3">
                    <a:lumMod val="75000"/>
                  </a:schemeClr>
                </a:solidFill>
                <a:latin typeface="Times New Roman" pitchFamily="18" charset="0"/>
                <a:cs typeface="Times New Roman" pitchFamily="18" charset="0"/>
              </a:rPr>
              <a:t> </a:t>
            </a:r>
            <a:r>
              <a:rPr sz="2800" b="1" spc="-95" smtClean="0">
                <a:solidFill>
                  <a:schemeClr val="accent3">
                    <a:lumMod val="75000"/>
                  </a:schemeClr>
                </a:solidFill>
                <a:latin typeface="Times New Roman" pitchFamily="18" charset="0"/>
                <a:cs typeface="Times New Roman" pitchFamily="18" charset="0"/>
              </a:rPr>
              <a:t> </a:t>
            </a:r>
            <a:r>
              <a:rPr sz="2800" b="1" spc="-85">
                <a:solidFill>
                  <a:schemeClr val="accent3">
                    <a:lumMod val="75000"/>
                  </a:schemeClr>
                </a:solidFill>
                <a:latin typeface="Times New Roman" pitchFamily="18" charset="0"/>
                <a:cs typeface="Times New Roman" pitchFamily="18" charset="0"/>
              </a:rPr>
              <a:t>обробки</a:t>
            </a:r>
            <a:r>
              <a:rPr sz="2800" b="1" spc="-520">
                <a:solidFill>
                  <a:schemeClr val="accent3">
                    <a:lumMod val="75000"/>
                  </a:schemeClr>
                </a:solidFill>
                <a:latin typeface="Times New Roman" pitchFamily="18" charset="0"/>
                <a:cs typeface="Times New Roman" pitchFamily="18" charset="0"/>
              </a:rPr>
              <a:t> </a:t>
            </a:r>
            <a:r>
              <a:rPr lang="uk-UA" sz="2800" b="1" spc="-520" dirty="0" smtClean="0">
                <a:solidFill>
                  <a:schemeClr val="accent3">
                    <a:lumMod val="75000"/>
                  </a:schemeClr>
                </a:solidFill>
                <a:latin typeface="Times New Roman" pitchFamily="18" charset="0"/>
                <a:cs typeface="Times New Roman" pitchFamily="18" charset="0"/>
              </a:rPr>
              <a:t> </a:t>
            </a:r>
            <a:r>
              <a:rPr sz="2800" b="1" spc="-105" smtClean="0">
                <a:solidFill>
                  <a:schemeClr val="accent3">
                    <a:lumMod val="75000"/>
                  </a:schemeClr>
                </a:solidFill>
                <a:latin typeface="Times New Roman" pitchFamily="18" charset="0"/>
                <a:cs typeface="Times New Roman" pitchFamily="18" charset="0"/>
              </a:rPr>
              <a:t>м'ясопродуктів</a:t>
            </a:r>
            <a:endParaRPr sz="2800" b="1">
              <a:solidFill>
                <a:schemeClr val="accent3">
                  <a:lumMod val="75000"/>
                </a:schemeClr>
              </a:solidFill>
              <a:latin typeface="Times New Roman" pitchFamily="18" charset="0"/>
              <a:cs typeface="Times New Roman" pitchFamily="18" charset="0"/>
            </a:endParaRPr>
          </a:p>
        </p:txBody>
      </p:sp>
      <p:sp>
        <p:nvSpPr>
          <p:cNvPr id="3" name="object 3"/>
          <p:cNvSpPr txBox="1"/>
          <p:nvPr/>
        </p:nvSpPr>
        <p:spPr>
          <a:xfrm>
            <a:off x="588670" y="1078484"/>
            <a:ext cx="7651115" cy="1726564"/>
          </a:xfrm>
          <a:prstGeom prst="rect">
            <a:avLst/>
          </a:prstGeom>
        </p:spPr>
        <p:txBody>
          <a:bodyPr vert="horz" wrap="square" lIns="0" tIns="12700" rIns="0" bIns="0" rtlCol="0">
            <a:spAutoFit/>
          </a:bodyPr>
          <a:lstStyle/>
          <a:p>
            <a:pPr marL="12700" marR="5080" algn="just">
              <a:lnSpc>
                <a:spcPct val="100000"/>
              </a:lnSpc>
              <a:spcBef>
                <a:spcPts val="100"/>
              </a:spcBef>
            </a:pPr>
            <a:r>
              <a:rPr sz="1800" spc="-5" dirty="0">
                <a:latin typeface="Times New Roman"/>
                <a:cs typeface="Times New Roman"/>
              </a:rPr>
              <a:t>Великі підприємства, </a:t>
            </a:r>
            <a:r>
              <a:rPr sz="1800" dirty="0">
                <a:latin typeface="Times New Roman"/>
                <a:cs typeface="Times New Roman"/>
              </a:rPr>
              <a:t>які </a:t>
            </a:r>
            <a:r>
              <a:rPr sz="1800" spc="-10" dirty="0">
                <a:latin typeface="Times New Roman"/>
                <a:cs typeface="Times New Roman"/>
              </a:rPr>
              <a:t>переробляють велику </a:t>
            </a:r>
            <a:r>
              <a:rPr sz="1800" spc="-5" dirty="0">
                <a:latin typeface="Times New Roman"/>
                <a:cs typeface="Times New Roman"/>
              </a:rPr>
              <a:t>кількість </a:t>
            </a:r>
            <a:r>
              <a:rPr sz="1800" spc="-10" dirty="0">
                <a:latin typeface="Times New Roman"/>
                <a:cs typeface="Times New Roman"/>
              </a:rPr>
              <a:t>м'ясних продуктів,  організовують </a:t>
            </a:r>
            <a:r>
              <a:rPr sz="1800" spc="-5" dirty="0">
                <a:latin typeface="Times New Roman"/>
                <a:cs typeface="Times New Roman"/>
              </a:rPr>
              <a:t>м'ясний </a:t>
            </a:r>
            <a:r>
              <a:rPr sz="1800" spc="-10" dirty="0">
                <a:latin typeface="Times New Roman"/>
                <a:cs typeface="Times New Roman"/>
              </a:rPr>
              <a:t>цех </a:t>
            </a:r>
            <a:r>
              <a:rPr sz="1800" dirty="0">
                <a:latin typeface="Times New Roman"/>
                <a:cs typeface="Times New Roman"/>
              </a:rPr>
              <a:t>в </a:t>
            </a:r>
            <a:r>
              <a:rPr sz="1800" spc="-10" dirty="0">
                <a:latin typeface="Times New Roman"/>
                <a:cs typeface="Times New Roman"/>
              </a:rPr>
              <a:t>окремому </a:t>
            </a:r>
            <a:r>
              <a:rPr sz="1800" spc="-5" dirty="0">
                <a:latin typeface="Times New Roman"/>
                <a:cs typeface="Times New Roman"/>
              </a:rPr>
              <a:t>приміщенні, середні </a:t>
            </a:r>
            <a:r>
              <a:rPr sz="1800" dirty="0">
                <a:latin typeface="Times New Roman"/>
                <a:cs typeface="Times New Roman"/>
              </a:rPr>
              <a:t>і </a:t>
            </a:r>
            <a:r>
              <a:rPr sz="1800" spc="-5" dirty="0">
                <a:latin typeface="Times New Roman"/>
                <a:cs typeface="Times New Roman"/>
              </a:rPr>
              <a:t>невеликі, </a:t>
            </a:r>
            <a:r>
              <a:rPr sz="1800" dirty="0">
                <a:latin typeface="Times New Roman"/>
                <a:cs typeface="Times New Roman"/>
              </a:rPr>
              <a:t>які  </a:t>
            </a:r>
            <a:r>
              <a:rPr sz="1800" spc="-10" dirty="0">
                <a:latin typeface="Times New Roman"/>
                <a:cs typeface="Times New Roman"/>
              </a:rPr>
              <a:t>працюють </a:t>
            </a:r>
            <a:r>
              <a:rPr sz="1800" spc="-5" dirty="0">
                <a:latin typeface="Times New Roman"/>
                <a:cs typeface="Times New Roman"/>
              </a:rPr>
              <a:t>на </a:t>
            </a:r>
            <a:r>
              <a:rPr sz="1800" dirty="0">
                <a:latin typeface="Times New Roman"/>
                <a:cs typeface="Times New Roman"/>
              </a:rPr>
              <a:t>сировині, для </a:t>
            </a:r>
            <a:r>
              <a:rPr sz="1800" spc="-5" dirty="0">
                <a:latin typeface="Times New Roman"/>
                <a:cs typeface="Times New Roman"/>
              </a:rPr>
              <a:t>обробки </a:t>
            </a:r>
            <a:r>
              <a:rPr sz="1800" spc="5" dirty="0">
                <a:latin typeface="Times New Roman"/>
                <a:cs typeface="Times New Roman"/>
              </a:rPr>
              <a:t>м'яса </a:t>
            </a:r>
            <a:r>
              <a:rPr sz="1800" dirty="0">
                <a:latin typeface="Times New Roman"/>
                <a:cs typeface="Times New Roman"/>
              </a:rPr>
              <a:t>і </a:t>
            </a:r>
            <a:r>
              <a:rPr sz="1800" spc="-5" dirty="0">
                <a:latin typeface="Times New Roman"/>
                <a:cs typeface="Times New Roman"/>
              </a:rPr>
              <a:t>риби </a:t>
            </a:r>
            <a:r>
              <a:rPr sz="1800" spc="-10" dirty="0">
                <a:latin typeface="Times New Roman"/>
                <a:cs typeface="Times New Roman"/>
              </a:rPr>
              <a:t>мають </a:t>
            </a:r>
            <a:r>
              <a:rPr sz="1800" spc="-15" dirty="0">
                <a:latin typeface="Times New Roman"/>
                <a:cs typeface="Times New Roman"/>
              </a:rPr>
              <a:t>одне</a:t>
            </a:r>
            <a:r>
              <a:rPr sz="1800" spc="30" dirty="0">
                <a:latin typeface="Times New Roman"/>
                <a:cs typeface="Times New Roman"/>
              </a:rPr>
              <a:t> </a:t>
            </a:r>
            <a:r>
              <a:rPr sz="1800" spc="-5" dirty="0">
                <a:latin typeface="Times New Roman"/>
                <a:cs typeface="Times New Roman"/>
              </a:rPr>
              <a:t>приміщення.</a:t>
            </a:r>
            <a:endParaRPr sz="1800">
              <a:latin typeface="Times New Roman"/>
              <a:cs typeface="Times New Roman"/>
            </a:endParaRPr>
          </a:p>
          <a:p>
            <a:pPr marL="12700" marR="5715" algn="just">
              <a:lnSpc>
                <a:spcPct val="100000"/>
              </a:lnSpc>
              <a:spcBef>
                <a:spcPts val="430"/>
              </a:spcBef>
            </a:pPr>
            <a:r>
              <a:rPr sz="1800" spc="-5" dirty="0">
                <a:latin typeface="Times New Roman"/>
                <a:cs typeface="Times New Roman"/>
              </a:rPr>
              <a:t>М'ясну </a:t>
            </a:r>
            <a:r>
              <a:rPr sz="1800" spc="-25" dirty="0">
                <a:latin typeface="Times New Roman"/>
                <a:cs typeface="Times New Roman"/>
              </a:rPr>
              <a:t>сировину, </a:t>
            </a:r>
            <a:r>
              <a:rPr sz="1800" dirty="0">
                <a:latin typeface="Times New Roman"/>
                <a:cs typeface="Times New Roman"/>
              </a:rPr>
              <a:t>що </a:t>
            </a:r>
            <a:r>
              <a:rPr sz="1800" spc="-5" dirty="0">
                <a:latin typeface="Times New Roman"/>
                <a:cs typeface="Times New Roman"/>
              </a:rPr>
              <a:t>надійшла </a:t>
            </a:r>
            <a:r>
              <a:rPr sz="1800" dirty="0">
                <a:latin typeface="Times New Roman"/>
                <a:cs typeface="Times New Roman"/>
              </a:rPr>
              <a:t>в </a:t>
            </a:r>
            <a:r>
              <a:rPr sz="1800" spc="-10" dirty="0">
                <a:latin typeface="Times New Roman"/>
                <a:cs typeface="Times New Roman"/>
              </a:rPr>
              <a:t>цех, обмивають </a:t>
            </a:r>
            <a:r>
              <a:rPr sz="1800" spc="-5" dirty="0">
                <a:latin typeface="Times New Roman"/>
                <a:cs typeface="Times New Roman"/>
              </a:rPr>
              <a:t>теплою </a:t>
            </a:r>
            <a:r>
              <a:rPr sz="1800" spc="-15" dirty="0">
                <a:latin typeface="Times New Roman"/>
                <a:cs typeface="Times New Roman"/>
              </a:rPr>
              <a:t>водою </a:t>
            </a:r>
            <a:r>
              <a:rPr sz="1800" spc="-5" dirty="0">
                <a:latin typeface="Times New Roman"/>
                <a:cs typeface="Times New Roman"/>
              </a:rPr>
              <a:t>(25°С) </a:t>
            </a:r>
            <a:r>
              <a:rPr sz="1800" dirty="0">
                <a:latin typeface="Times New Roman"/>
                <a:cs typeface="Times New Roman"/>
              </a:rPr>
              <a:t>у  </a:t>
            </a:r>
            <a:r>
              <a:rPr sz="1800" spc="-5" dirty="0">
                <a:latin typeface="Times New Roman"/>
                <a:cs typeface="Times New Roman"/>
              </a:rPr>
              <a:t>спеціальному приміщенні за </a:t>
            </a:r>
            <a:r>
              <a:rPr sz="1800" spc="-15" dirty="0">
                <a:latin typeface="Times New Roman"/>
                <a:cs typeface="Times New Roman"/>
              </a:rPr>
              <a:t>допомогою </a:t>
            </a:r>
            <a:r>
              <a:rPr sz="1800" spc="-20" dirty="0">
                <a:latin typeface="Times New Roman"/>
                <a:cs typeface="Times New Roman"/>
              </a:rPr>
              <a:t>щітки-душу, </a:t>
            </a:r>
            <a:r>
              <a:rPr sz="1800" spc="-10" dirty="0">
                <a:latin typeface="Times New Roman"/>
                <a:cs typeface="Times New Roman"/>
              </a:rPr>
              <a:t>перед </a:t>
            </a:r>
            <a:r>
              <a:rPr sz="1800" spc="-5" dirty="0">
                <a:latin typeface="Times New Roman"/>
                <a:cs typeface="Times New Roman"/>
              </a:rPr>
              <a:t>цим </a:t>
            </a:r>
            <a:r>
              <a:rPr sz="1800" spc="-15" dirty="0">
                <a:latin typeface="Times New Roman"/>
                <a:cs typeface="Times New Roman"/>
              </a:rPr>
              <a:t>підвішуючи  </a:t>
            </a:r>
            <a:r>
              <a:rPr sz="1800" dirty="0">
                <a:latin typeface="Times New Roman"/>
                <a:cs typeface="Times New Roman"/>
              </a:rPr>
              <a:t>туші </a:t>
            </a:r>
            <a:r>
              <a:rPr sz="1800" spc="-5" dirty="0">
                <a:latin typeface="Times New Roman"/>
                <a:cs typeface="Times New Roman"/>
              </a:rPr>
              <a:t>на гаках. Середні </a:t>
            </a:r>
            <a:r>
              <a:rPr sz="1800" dirty="0">
                <a:latin typeface="Times New Roman"/>
                <a:cs typeface="Times New Roman"/>
              </a:rPr>
              <a:t>і </a:t>
            </a:r>
            <a:r>
              <a:rPr sz="1800" spc="-5" dirty="0">
                <a:latin typeface="Times New Roman"/>
                <a:cs typeface="Times New Roman"/>
              </a:rPr>
              <a:t>невеликі підприємства </a:t>
            </a:r>
            <a:r>
              <a:rPr sz="1800" spc="-10" dirty="0">
                <a:latin typeface="Times New Roman"/>
                <a:cs typeface="Times New Roman"/>
              </a:rPr>
              <a:t>миють </a:t>
            </a:r>
            <a:r>
              <a:rPr sz="1800" dirty="0">
                <a:latin typeface="Times New Roman"/>
                <a:cs typeface="Times New Roman"/>
              </a:rPr>
              <a:t>м'ясо у</a:t>
            </a:r>
            <a:r>
              <a:rPr sz="1800" spc="-30" dirty="0">
                <a:latin typeface="Times New Roman"/>
                <a:cs typeface="Times New Roman"/>
              </a:rPr>
              <a:t> </a:t>
            </a:r>
            <a:r>
              <a:rPr sz="1800" spc="-5" dirty="0">
                <a:latin typeface="Times New Roman"/>
                <a:cs typeface="Times New Roman"/>
              </a:rPr>
              <a:t>ваннах.</a:t>
            </a:r>
            <a:endParaRPr sz="1800">
              <a:latin typeface="Times New Roman"/>
              <a:cs typeface="Times New Roman"/>
            </a:endParaRPr>
          </a:p>
        </p:txBody>
      </p:sp>
      <p:sp>
        <p:nvSpPr>
          <p:cNvPr id="4" name="object 4"/>
          <p:cNvSpPr/>
          <p:nvPr/>
        </p:nvSpPr>
        <p:spPr>
          <a:xfrm>
            <a:off x="1908048" y="2924555"/>
            <a:ext cx="4885944" cy="366522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72567" y="358266"/>
            <a:ext cx="2444750" cy="299720"/>
          </a:xfrm>
          <a:prstGeom prst="rect">
            <a:avLst/>
          </a:prstGeom>
        </p:spPr>
        <p:txBody>
          <a:bodyPr vert="horz" wrap="square" lIns="0" tIns="12700" rIns="0" bIns="0" rtlCol="0">
            <a:spAutoFit/>
          </a:bodyPr>
          <a:lstStyle/>
          <a:p>
            <a:pPr marL="12700">
              <a:lnSpc>
                <a:spcPct val="100000"/>
              </a:lnSpc>
              <a:spcBef>
                <a:spcPts val="100"/>
              </a:spcBef>
              <a:tabLst>
                <a:tab pos="1548765" algn="l"/>
                <a:tab pos="2211705" algn="l"/>
              </a:tabLst>
            </a:pPr>
            <a:r>
              <a:rPr sz="1800" spc="-55" dirty="0">
                <a:latin typeface="Times New Roman"/>
                <a:cs typeface="Times New Roman"/>
              </a:rPr>
              <a:t>Р</a:t>
            </a:r>
            <a:r>
              <a:rPr sz="1800" dirty="0">
                <a:latin typeface="Times New Roman"/>
                <a:cs typeface="Times New Roman"/>
              </a:rPr>
              <a:t>оз</a:t>
            </a:r>
            <a:r>
              <a:rPr sz="1800" spc="-30" dirty="0">
                <a:latin typeface="Times New Roman"/>
                <a:cs typeface="Times New Roman"/>
              </a:rPr>
              <a:t>р</a:t>
            </a:r>
            <a:r>
              <a:rPr sz="1800" dirty="0">
                <a:latin typeface="Times New Roman"/>
                <a:cs typeface="Times New Roman"/>
              </a:rPr>
              <a:t>у</a:t>
            </a:r>
            <a:r>
              <a:rPr sz="1800" spc="-90" dirty="0">
                <a:latin typeface="Times New Roman"/>
                <a:cs typeface="Times New Roman"/>
              </a:rPr>
              <a:t>б</a:t>
            </a:r>
            <a:r>
              <a:rPr sz="1800" spc="10" dirty="0">
                <a:latin typeface="Times New Roman"/>
                <a:cs typeface="Times New Roman"/>
              </a:rPr>
              <a:t>у</a:t>
            </a:r>
            <a:r>
              <a:rPr sz="1800" spc="-25" dirty="0">
                <a:latin typeface="Times New Roman"/>
                <a:cs typeface="Times New Roman"/>
              </a:rPr>
              <a:t>в</a:t>
            </a:r>
            <a:r>
              <a:rPr sz="1800" dirty="0">
                <a:latin typeface="Times New Roman"/>
                <a:cs typeface="Times New Roman"/>
              </a:rPr>
              <a:t>ання	</a:t>
            </a:r>
            <a:r>
              <a:rPr sz="1800" spc="-35" dirty="0">
                <a:latin typeface="Times New Roman"/>
                <a:cs typeface="Times New Roman"/>
              </a:rPr>
              <a:t>т</a:t>
            </a:r>
            <a:r>
              <a:rPr sz="1800" spc="10" dirty="0">
                <a:latin typeface="Times New Roman"/>
                <a:cs typeface="Times New Roman"/>
              </a:rPr>
              <a:t>у</a:t>
            </a:r>
            <a:r>
              <a:rPr sz="1800" dirty="0">
                <a:latin typeface="Times New Roman"/>
                <a:cs typeface="Times New Roman"/>
              </a:rPr>
              <a:t>ші	</a:t>
            </a:r>
            <a:r>
              <a:rPr sz="1800" spc="-20" dirty="0">
                <a:latin typeface="Times New Roman"/>
                <a:cs typeface="Times New Roman"/>
              </a:rPr>
              <a:t>на</a:t>
            </a:r>
            <a:endParaRPr sz="1800">
              <a:latin typeface="Times New Roman"/>
              <a:cs typeface="Times New Roman"/>
            </a:endParaRPr>
          </a:p>
        </p:txBody>
      </p:sp>
      <p:sp>
        <p:nvSpPr>
          <p:cNvPr id="3" name="object 3"/>
          <p:cNvSpPr txBox="1"/>
          <p:nvPr/>
        </p:nvSpPr>
        <p:spPr>
          <a:xfrm>
            <a:off x="3004820" y="358266"/>
            <a:ext cx="808355"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Times New Roman"/>
                <a:cs typeface="Times New Roman"/>
              </a:rPr>
              <a:t>ча</a:t>
            </a:r>
            <a:r>
              <a:rPr sz="1800" dirty="0">
                <a:latin typeface="Times New Roman"/>
                <a:cs typeface="Times New Roman"/>
              </a:rPr>
              <a:t>сти</a:t>
            </a:r>
            <a:r>
              <a:rPr sz="1800" spc="-10" dirty="0">
                <a:latin typeface="Times New Roman"/>
                <a:cs typeface="Times New Roman"/>
              </a:rPr>
              <a:t>н</a:t>
            </a:r>
            <a:r>
              <a:rPr sz="1800" dirty="0">
                <a:latin typeface="Times New Roman"/>
                <a:cs typeface="Times New Roman"/>
              </a:rPr>
              <a:t>и</a:t>
            </a:r>
            <a:endParaRPr sz="1800">
              <a:latin typeface="Times New Roman"/>
              <a:cs typeface="Times New Roman"/>
            </a:endParaRPr>
          </a:p>
        </p:txBody>
      </p:sp>
      <p:sp>
        <p:nvSpPr>
          <p:cNvPr id="4" name="object 4"/>
          <p:cNvSpPr txBox="1"/>
          <p:nvPr/>
        </p:nvSpPr>
        <p:spPr>
          <a:xfrm>
            <a:off x="3997197" y="358266"/>
            <a:ext cx="78803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ро</a:t>
            </a:r>
            <a:r>
              <a:rPr sz="1800" spc="-55" dirty="0">
                <a:latin typeface="Times New Roman"/>
                <a:cs typeface="Times New Roman"/>
              </a:rPr>
              <a:t>б</a:t>
            </a:r>
            <a:r>
              <a:rPr sz="1800" dirty="0">
                <a:latin typeface="Times New Roman"/>
                <a:cs typeface="Times New Roman"/>
              </a:rPr>
              <a:t>ля</a:t>
            </a:r>
            <a:r>
              <a:rPr sz="1800" spc="5" dirty="0">
                <a:latin typeface="Times New Roman"/>
                <a:cs typeface="Times New Roman"/>
              </a:rPr>
              <a:t>т</a:t>
            </a:r>
            <a:r>
              <a:rPr sz="1800" dirty="0">
                <a:latin typeface="Times New Roman"/>
                <a:cs typeface="Times New Roman"/>
              </a:rPr>
              <a:t>ь</a:t>
            </a:r>
            <a:endParaRPr sz="1800">
              <a:latin typeface="Times New Roman"/>
              <a:cs typeface="Times New Roman"/>
            </a:endParaRPr>
          </a:p>
        </p:txBody>
      </p:sp>
      <p:sp>
        <p:nvSpPr>
          <p:cNvPr id="5" name="object 5"/>
          <p:cNvSpPr txBox="1"/>
          <p:nvPr/>
        </p:nvSpPr>
        <p:spPr>
          <a:xfrm>
            <a:off x="4969509" y="358266"/>
            <a:ext cx="1522730" cy="299720"/>
          </a:xfrm>
          <a:prstGeom prst="rect">
            <a:avLst/>
          </a:prstGeom>
        </p:spPr>
        <p:txBody>
          <a:bodyPr vert="horz" wrap="square" lIns="0" tIns="12700" rIns="0" bIns="0" rtlCol="0">
            <a:spAutoFit/>
          </a:bodyPr>
          <a:lstStyle/>
          <a:p>
            <a:pPr marL="12700">
              <a:lnSpc>
                <a:spcPct val="100000"/>
              </a:lnSpc>
              <a:spcBef>
                <a:spcPts val="100"/>
              </a:spcBef>
              <a:tabLst>
                <a:tab pos="415290" algn="l"/>
              </a:tabLst>
            </a:pPr>
            <a:r>
              <a:rPr sz="1800" spc="-5" dirty="0">
                <a:latin typeface="Times New Roman"/>
                <a:cs typeface="Times New Roman"/>
              </a:rPr>
              <a:t>за	</a:t>
            </a:r>
            <a:r>
              <a:rPr sz="1800" spc="-15" dirty="0">
                <a:latin typeface="Times New Roman"/>
                <a:cs typeface="Times New Roman"/>
              </a:rPr>
              <a:t>допомогою</a:t>
            </a:r>
            <a:endParaRPr sz="1800">
              <a:latin typeface="Times New Roman"/>
              <a:cs typeface="Times New Roman"/>
            </a:endParaRPr>
          </a:p>
        </p:txBody>
      </p:sp>
      <p:sp>
        <p:nvSpPr>
          <p:cNvPr id="6" name="object 6"/>
          <p:cNvSpPr txBox="1"/>
          <p:nvPr/>
        </p:nvSpPr>
        <p:spPr>
          <a:xfrm>
            <a:off x="6676770" y="358266"/>
            <a:ext cx="1561465" cy="299720"/>
          </a:xfrm>
          <a:prstGeom prst="rect">
            <a:avLst/>
          </a:prstGeom>
        </p:spPr>
        <p:txBody>
          <a:bodyPr vert="horz" wrap="square" lIns="0" tIns="12700" rIns="0" bIns="0" rtlCol="0">
            <a:spAutoFit/>
          </a:bodyPr>
          <a:lstStyle/>
          <a:p>
            <a:pPr marL="12700">
              <a:lnSpc>
                <a:spcPct val="100000"/>
              </a:lnSpc>
              <a:spcBef>
                <a:spcPts val="100"/>
              </a:spcBef>
              <a:tabLst>
                <a:tab pos="1216660" algn="l"/>
              </a:tabLst>
            </a:pPr>
            <a:r>
              <a:rPr sz="1800" dirty="0">
                <a:latin typeface="Times New Roman"/>
                <a:cs typeface="Times New Roman"/>
              </a:rPr>
              <a:t>с</a:t>
            </a:r>
            <a:r>
              <a:rPr sz="1800" spc="30" dirty="0">
                <a:latin typeface="Times New Roman"/>
                <a:cs typeface="Times New Roman"/>
              </a:rPr>
              <a:t>т</a:t>
            </a:r>
            <a:r>
              <a:rPr sz="1800" spc="-15" dirty="0">
                <a:latin typeface="Times New Roman"/>
                <a:cs typeface="Times New Roman"/>
              </a:rPr>
              <a:t>р</a:t>
            </a:r>
            <a:r>
              <a:rPr sz="1800" dirty="0">
                <a:latin typeface="Times New Roman"/>
                <a:cs typeface="Times New Roman"/>
              </a:rPr>
              <a:t>іч</a:t>
            </a:r>
            <a:r>
              <a:rPr sz="1800" spc="-100" dirty="0">
                <a:latin typeface="Times New Roman"/>
                <a:cs typeface="Times New Roman"/>
              </a:rPr>
              <a:t>к</a:t>
            </a:r>
            <a:r>
              <a:rPr sz="1800" dirty="0">
                <a:latin typeface="Times New Roman"/>
                <a:cs typeface="Times New Roman"/>
              </a:rPr>
              <a:t>о</a:t>
            </a:r>
            <a:r>
              <a:rPr sz="1800" spc="-10" dirty="0">
                <a:latin typeface="Times New Roman"/>
                <a:cs typeface="Times New Roman"/>
              </a:rPr>
              <a:t>в</a:t>
            </a:r>
            <a:r>
              <a:rPr sz="1800" dirty="0">
                <a:latin typeface="Times New Roman"/>
                <a:cs typeface="Times New Roman"/>
              </a:rPr>
              <a:t>ої	</a:t>
            </a:r>
            <a:r>
              <a:rPr sz="1800" spc="-10" dirty="0">
                <a:latin typeface="Times New Roman"/>
                <a:cs typeface="Times New Roman"/>
              </a:rPr>
              <a:t>а</a:t>
            </a:r>
            <a:r>
              <a:rPr sz="1800" dirty="0">
                <a:latin typeface="Times New Roman"/>
                <a:cs typeface="Times New Roman"/>
              </a:rPr>
              <a:t>бо</a:t>
            </a:r>
            <a:endParaRPr sz="1800">
              <a:latin typeface="Times New Roman"/>
              <a:cs typeface="Times New Roman"/>
            </a:endParaRPr>
          </a:p>
        </p:txBody>
      </p:sp>
      <p:sp>
        <p:nvSpPr>
          <p:cNvPr id="7" name="object 7"/>
          <p:cNvSpPr txBox="1"/>
          <p:nvPr/>
        </p:nvSpPr>
        <p:spPr>
          <a:xfrm>
            <a:off x="372567" y="632586"/>
            <a:ext cx="7866380" cy="848360"/>
          </a:xfrm>
          <a:prstGeom prst="rect">
            <a:avLst/>
          </a:prstGeom>
        </p:spPr>
        <p:txBody>
          <a:bodyPr vert="horz" wrap="square" lIns="0" tIns="12700" rIns="0" bIns="0" rtlCol="0">
            <a:spAutoFit/>
          </a:bodyPr>
          <a:lstStyle/>
          <a:p>
            <a:pPr marL="12700" marR="5080" algn="just">
              <a:lnSpc>
                <a:spcPct val="100000"/>
              </a:lnSpc>
              <a:spcBef>
                <a:spcPts val="100"/>
              </a:spcBef>
            </a:pPr>
            <a:r>
              <a:rPr sz="1800" spc="-15" dirty="0">
                <a:latin typeface="Times New Roman"/>
                <a:cs typeface="Times New Roman"/>
              </a:rPr>
              <a:t>циркулярної </a:t>
            </a:r>
            <a:r>
              <a:rPr sz="1800" spc="-10" dirty="0">
                <a:latin typeface="Times New Roman"/>
                <a:cs typeface="Times New Roman"/>
              </a:rPr>
              <a:t>пилки. </a:t>
            </a:r>
            <a:r>
              <a:rPr sz="1800" spc="-5" dirty="0">
                <a:latin typeface="Times New Roman"/>
                <a:cs typeface="Times New Roman"/>
              </a:rPr>
              <a:t>Невеликі підприємства </a:t>
            </a:r>
            <a:r>
              <a:rPr sz="1800" spc="-20" dirty="0">
                <a:latin typeface="Times New Roman"/>
                <a:cs typeface="Times New Roman"/>
              </a:rPr>
              <a:t>використовують </a:t>
            </a:r>
            <a:r>
              <a:rPr sz="1800" dirty="0">
                <a:latin typeface="Times New Roman"/>
                <a:cs typeface="Times New Roman"/>
              </a:rPr>
              <a:t>для </a:t>
            </a:r>
            <a:r>
              <a:rPr sz="1800" spc="-15" dirty="0">
                <a:latin typeface="Times New Roman"/>
                <a:cs typeface="Times New Roman"/>
              </a:rPr>
              <a:t>цього  </a:t>
            </a:r>
            <a:r>
              <a:rPr sz="1800" spc="-10" dirty="0">
                <a:latin typeface="Times New Roman"/>
                <a:cs typeface="Times New Roman"/>
              </a:rPr>
              <a:t>розрубний </a:t>
            </a:r>
            <a:r>
              <a:rPr sz="1800" spc="-5" dirty="0">
                <a:latin typeface="Times New Roman"/>
                <a:cs typeface="Times New Roman"/>
              </a:rPr>
              <a:t>стілець, </a:t>
            </a:r>
            <a:r>
              <a:rPr sz="1800" dirty="0">
                <a:latin typeface="Times New Roman"/>
                <a:cs typeface="Times New Roman"/>
              </a:rPr>
              <a:t>що </a:t>
            </a:r>
            <a:r>
              <a:rPr sz="1800" spc="-5" dirty="0">
                <a:latin typeface="Times New Roman"/>
                <a:cs typeface="Times New Roman"/>
              </a:rPr>
              <a:t>являє собою </a:t>
            </a:r>
            <a:r>
              <a:rPr sz="1800" spc="-25" dirty="0">
                <a:latin typeface="Times New Roman"/>
                <a:cs typeface="Times New Roman"/>
              </a:rPr>
              <a:t>круглу </a:t>
            </a:r>
            <a:r>
              <a:rPr sz="1800" spc="-35" dirty="0">
                <a:latin typeface="Times New Roman"/>
                <a:cs typeface="Times New Roman"/>
              </a:rPr>
              <a:t>колоду </a:t>
            </a:r>
            <a:r>
              <a:rPr sz="1800" dirty="0">
                <a:latin typeface="Times New Roman"/>
                <a:cs typeface="Times New Roman"/>
              </a:rPr>
              <a:t>з </a:t>
            </a:r>
            <a:r>
              <a:rPr sz="1800" spc="-5" dirty="0">
                <a:latin typeface="Times New Roman"/>
                <a:cs typeface="Times New Roman"/>
              </a:rPr>
              <a:t>твердих порід </a:t>
            </a:r>
            <a:r>
              <a:rPr sz="1800" spc="-10" dirty="0">
                <a:latin typeface="Times New Roman"/>
                <a:cs typeface="Times New Roman"/>
              </a:rPr>
              <a:t>дерева (дуба,  </a:t>
            </a:r>
            <a:r>
              <a:rPr sz="1800" spc="-5" dirty="0">
                <a:latin typeface="Times New Roman"/>
                <a:cs typeface="Times New Roman"/>
              </a:rPr>
              <a:t>клена,</a:t>
            </a:r>
            <a:r>
              <a:rPr sz="1800" spc="-15" dirty="0">
                <a:latin typeface="Times New Roman"/>
                <a:cs typeface="Times New Roman"/>
              </a:rPr>
              <a:t> </a:t>
            </a:r>
            <a:r>
              <a:rPr sz="1800" spc="-5" dirty="0">
                <a:latin typeface="Times New Roman"/>
                <a:cs typeface="Times New Roman"/>
              </a:rPr>
              <a:t>берези)</a:t>
            </a:r>
            <a:endParaRPr sz="1800">
              <a:latin typeface="Times New Roman"/>
              <a:cs typeface="Times New Roman"/>
            </a:endParaRPr>
          </a:p>
        </p:txBody>
      </p:sp>
      <p:sp>
        <p:nvSpPr>
          <p:cNvPr id="8" name="object 8"/>
          <p:cNvSpPr/>
          <p:nvPr/>
        </p:nvSpPr>
        <p:spPr>
          <a:xfrm>
            <a:off x="857224" y="1571612"/>
            <a:ext cx="7388186" cy="509399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72567" y="286258"/>
            <a:ext cx="7597140" cy="1726564"/>
          </a:xfrm>
          <a:prstGeom prst="rect">
            <a:avLst/>
          </a:prstGeom>
        </p:spPr>
        <p:txBody>
          <a:bodyPr vert="horz" wrap="square" lIns="0" tIns="12700" rIns="0" bIns="0" rtlCol="0">
            <a:spAutoFit/>
          </a:bodyPr>
          <a:lstStyle/>
          <a:p>
            <a:pPr marL="12700" marR="5080" algn="just">
              <a:lnSpc>
                <a:spcPct val="100000"/>
              </a:lnSpc>
              <a:spcBef>
                <a:spcPts val="100"/>
              </a:spcBef>
            </a:pPr>
            <a:r>
              <a:rPr sz="1800" b="1" i="1" spc="-5" dirty="0">
                <a:solidFill>
                  <a:schemeClr val="accent3">
                    <a:lumMod val="75000"/>
                  </a:schemeClr>
                </a:solidFill>
                <a:latin typeface="Times New Roman"/>
                <a:cs typeface="Times New Roman"/>
              </a:rPr>
              <a:t>Для обвалювання, зачищення </a:t>
            </a:r>
            <a:r>
              <a:rPr sz="1800" b="1" i="1" dirty="0">
                <a:solidFill>
                  <a:schemeClr val="accent3">
                    <a:lumMod val="75000"/>
                  </a:schemeClr>
                </a:solidFill>
                <a:latin typeface="Times New Roman"/>
                <a:cs typeface="Times New Roman"/>
              </a:rPr>
              <a:t>і </a:t>
            </a:r>
            <a:r>
              <a:rPr sz="1800" b="1" i="1" spc="-5" dirty="0">
                <a:solidFill>
                  <a:schemeClr val="accent3">
                    <a:lumMod val="75000"/>
                  </a:schemeClr>
                </a:solidFill>
                <a:latin typeface="Times New Roman"/>
                <a:cs typeface="Times New Roman"/>
              </a:rPr>
              <a:t>нарізання </a:t>
            </a:r>
            <a:r>
              <a:rPr sz="1800" b="1" i="1" spc="-10" dirty="0">
                <a:solidFill>
                  <a:schemeClr val="accent3">
                    <a:lumMod val="75000"/>
                  </a:schemeClr>
                </a:solidFill>
                <a:latin typeface="Times New Roman"/>
                <a:cs typeface="Times New Roman"/>
              </a:rPr>
              <a:t>м'яса </a:t>
            </a:r>
            <a:r>
              <a:rPr sz="1800" b="1" i="1" spc="-5" dirty="0">
                <a:solidFill>
                  <a:schemeClr val="accent3">
                    <a:lumMod val="75000"/>
                  </a:schemeClr>
                </a:solidFill>
                <a:latin typeface="Times New Roman"/>
                <a:cs typeface="Times New Roman"/>
              </a:rPr>
              <a:t>на порції встановлюють  </a:t>
            </a:r>
            <a:r>
              <a:rPr sz="1800" b="1" i="1" spc="-15" dirty="0">
                <a:solidFill>
                  <a:schemeClr val="accent3">
                    <a:lumMod val="75000"/>
                  </a:schemeClr>
                </a:solidFill>
                <a:latin typeface="Times New Roman"/>
                <a:cs typeface="Times New Roman"/>
              </a:rPr>
              <a:t>робочі столи</a:t>
            </a:r>
            <a:r>
              <a:rPr sz="1800" spc="-15" dirty="0">
                <a:solidFill>
                  <a:schemeClr val="accent3">
                    <a:lumMod val="75000"/>
                  </a:schemeClr>
                </a:solidFill>
                <a:latin typeface="Times New Roman"/>
                <a:cs typeface="Times New Roman"/>
              </a:rPr>
              <a:t>. </a:t>
            </a:r>
            <a:r>
              <a:rPr sz="1800" spc="-5" dirty="0">
                <a:latin typeface="Times New Roman"/>
                <a:cs typeface="Times New Roman"/>
              </a:rPr>
              <a:t>Для підрізання </a:t>
            </a:r>
            <a:r>
              <a:rPr sz="1800" spc="-20" dirty="0">
                <a:latin typeface="Times New Roman"/>
                <a:cs typeface="Times New Roman"/>
              </a:rPr>
              <a:t>м'якоті </a:t>
            </a:r>
            <a:r>
              <a:rPr sz="1800" dirty="0">
                <a:latin typeface="Times New Roman"/>
                <a:cs typeface="Times New Roman"/>
              </a:rPr>
              <a:t>і </a:t>
            </a:r>
            <a:r>
              <a:rPr sz="1800" spc="-10" dirty="0">
                <a:latin typeface="Times New Roman"/>
                <a:cs typeface="Times New Roman"/>
              </a:rPr>
              <a:t>зняття </a:t>
            </a:r>
            <a:r>
              <a:rPr sz="1800" dirty="0">
                <a:latin typeface="Times New Roman"/>
                <a:cs typeface="Times New Roman"/>
              </a:rPr>
              <a:t>її з кістки </a:t>
            </a:r>
            <a:r>
              <a:rPr sz="1800" spc="-15" dirty="0">
                <a:latin typeface="Times New Roman"/>
                <a:cs typeface="Times New Roman"/>
              </a:rPr>
              <a:t>використовують  </a:t>
            </a:r>
            <a:r>
              <a:rPr sz="1800" spc="-10" dirty="0">
                <a:latin typeface="Times New Roman"/>
                <a:cs typeface="Times New Roman"/>
              </a:rPr>
              <a:t>обвалочні </a:t>
            </a:r>
            <a:r>
              <a:rPr sz="1800" spc="-15" dirty="0">
                <a:latin typeface="Times New Roman"/>
                <a:cs typeface="Times New Roman"/>
              </a:rPr>
              <a:t>ножі: </a:t>
            </a:r>
            <a:r>
              <a:rPr sz="1800" spc="-5" dirty="0">
                <a:latin typeface="Times New Roman"/>
                <a:cs typeface="Times New Roman"/>
              </a:rPr>
              <a:t>великий- </a:t>
            </a:r>
            <a:r>
              <a:rPr sz="1800" dirty="0">
                <a:latin typeface="Times New Roman"/>
                <a:cs typeface="Times New Roman"/>
              </a:rPr>
              <a:t>для </a:t>
            </a:r>
            <a:r>
              <a:rPr sz="1800" spc="-5" dirty="0">
                <a:latin typeface="Times New Roman"/>
                <a:cs typeface="Times New Roman"/>
              </a:rPr>
              <a:t>обробки великих частин </a:t>
            </a:r>
            <a:r>
              <a:rPr sz="1800" dirty="0">
                <a:latin typeface="Times New Roman"/>
                <a:cs typeface="Times New Roman"/>
              </a:rPr>
              <a:t>туші і </a:t>
            </a:r>
            <a:r>
              <a:rPr sz="1800" spc="-15" dirty="0">
                <a:latin typeface="Times New Roman"/>
                <a:cs typeface="Times New Roman"/>
              </a:rPr>
              <a:t>товстого </a:t>
            </a:r>
            <a:r>
              <a:rPr sz="1800" spc="-5" dirty="0">
                <a:latin typeface="Times New Roman"/>
                <a:cs typeface="Times New Roman"/>
              </a:rPr>
              <a:t>шару  </a:t>
            </a:r>
            <a:r>
              <a:rPr sz="1800" spc="-15" dirty="0">
                <a:latin typeface="Times New Roman"/>
                <a:cs typeface="Times New Roman"/>
              </a:rPr>
              <a:t>м'якоті, </a:t>
            </a:r>
            <a:r>
              <a:rPr sz="1800" spc="-5" dirty="0">
                <a:latin typeface="Times New Roman"/>
                <a:cs typeface="Times New Roman"/>
              </a:rPr>
              <a:t>малий </a:t>
            </a:r>
            <a:r>
              <a:rPr sz="1800" dirty="0">
                <a:latin typeface="Times New Roman"/>
                <a:cs typeface="Times New Roman"/>
              </a:rPr>
              <a:t>- для </a:t>
            </a:r>
            <a:r>
              <a:rPr sz="1800" spc="-5" dirty="0">
                <a:latin typeface="Times New Roman"/>
                <a:cs typeface="Times New Roman"/>
              </a:rPr>
              <a:t>обвалювання дрібних </a:t>
            </a:r>
            <a:r>
              <a:rPr sz="1800" dirty="0">
                <a:latin typeface="Times New Roman"/>
                <a:cs typeface="Times New Roman"/>
              </a:rPr>
              <a:t>частин туші і </a:t>
            </a:r>
            <a:r>
              <a:rPr sz="1800" spc="-25" dirty="0">
                <a:latin typeface="Times New Roman"/>
                <a:cs typeface="Times New Roman"/>
              </a:rPr>
              <a:t>тонкого </a:t>
            </a:r>
            <a:r>
              <a:rPr sz="1800" spc="-5" dirty="0">
                <a:latin typeface="Times New Roman"/>
                <a:cs typeface="Times New Roman"/>
              </a:rPr>
              <a:t>шару</a:t>
            </a:r>
            <a:r>
              <a:rPr sz="1800" spc="-55" dirty="0">
                <a:latin typeface="Times New Roman"/>
                <a:cs typeface="Times New Roman"/>
              </a:rPr>
              <a:t> </a:t>
            </a:r>
            <a:r>
              <a:rPr sz="1800" spc="-15" dirty="0">
                <a:latin typeface="Times New Roman"/>
                <a:cs typeface="Times New Roman"/>
              </a:rPr>
              <a:t>м'якоті.</a:t>
            </a:r>
            <a:endParaRPr sz="1800">
              <a:latin typeface="Times New Roman"/>
              <a:cs typeface="Times New Roman"/>
            </a:endParaRPr>
          </a:p>
          <a:p>
            <a:pPr marL="12700" algn="just">
              <a:lnSpc>
                <a:spcPct val="100000"/>
              </a:lnSpc>
              <a:spcBef>
                <a:spcPts val="430"/>
              </a:spcBef>
            </a:pPr>
            <a:r>
              <a:rPr sz="1800" b="1" i="1" spc="-5" dirty="0">
                <a:solidFill>
                  <a:schemeClr val="accent3">
                    <a:lumMod val="75000"/>
                  </a:schemeClr>
                </a:solidFill>
                <a:latin typeface="Times New Roman"/>
                <a:cs typeface="Times New Roman"/>
              </a:rPr>
              <a:t>Для зачищення </a:t>
            </a:r>
            <a:r>
              <a:rPr sz="1800" b="1" i="1" spc="-15" dirty="0">
                <a:solidFill>
                  <a:schemeClr val="accent3">
                    <a:lumMod val="75000"/>
                  </a:schemeClr>
                </a:solidFill>
                <a:latin typeface="Times New Roman"/>
                <a:cs typeface="Times New Roman"/>
              </a:rPr>
              <a:t>м'яса </a:t>
            </a:r>
            <a:r>
              <a:rPr sz="1800" b="1" i="1" dirty="0">
                <a:solidFill>
                  <a:schemeClr val="accent3">
                    <a:lumMod val="75000"/>
                  </a:schemeClr>
                </a:solidFill>
                <a:latin typeface="Times New Roman"/>
                <a:cs typeface="Times New Roman"/>
              </a:rPr>
              <a:t>і </a:t>
            </a:r>
            <a:r>
              <a:rPr sz="1800" b="1" i="1" spc="-5" dirty="0">
                <a:solidFill>
                  <a:schemeClr val="accent3">
                    <a:lumMod val="75000"/>
                  </a:schemeClr>
                </a:solidFill>
                <a:latin typeface="Times New Roman"/>
                <a:cs typeface="Times New Roman"/>
              </a:rPr>
              <a:t>нарізання </a:t>
            </a:r>
            <a:r>
              <a:rPr sz="1800" spc="-15" dirty="0">
                <a:latin typeface="Times New Roman"/>
                <a:cs typeface="Times New Roman"/>
              </a:rPr>
              <a:t>його </a:t>
            </a:r>
            <a:r>
              <a:rPr sz="1800" spc="-5" dirty="0">
                <a:latin typeface="Times New Roman"/>
                <a:cs typeface="Times New Roman"/>
              </a:rPr>
              <a:t>на порції </a:t>
            </a:r>
            <a:r>
              <a:rPr sz="1800" spc="-15" dirty="0">
                <a:latin typeface="Times New Roman"/>
                <a:cs typeface="Times New Roman"/>
              </a:rPr>
              <a:t>використовується</a:t>
            </a:r>
            <a:r>
              <a:rPr sz="1800" spc="45" dirty="0">
                <a:latin typeface="Times New Roman"/>
                <a:cs typeface="Times New Roman"/>
              </a:rPr>
              <a:t> </a:t>
            </a:r>
            <a:r>
              <a:rPr sz="1800" spc="-20" dirty="0">
                <a:latin typeface="Times New Roman"/>
                <a:cs typeface="Times New Roman"/>
              </a:rPr>
              <a:t>комплект</a:t>
            </a:r>
            <a:endParaRPr sz="1800">
              <a:latin typeface="Times New Roman"/>
              <a:cs typeface="Times New Roman"/>
            </a:endParaRPr>
          </a:p>
          <a:p>
            <a:pPr marL="12700" algn="just">
              <a:lnSpc>
                <a:spcPct val="100000"/>
              </a:lnSpc>
            </a:pPr>
            <a:r>
              <a:rPr sz="1800" b="1" i="1" spc="-15" dirty="0">
                <a:solidFill>
                  <a:schemeClr val="accent3">
                    <a:lumMod val="75000"/>
                  </a:schemeClr>
                </a:solidFill>
                <a:latin typeface="Times New Roman"/>
                <a:cs typeface="Times New Roman"/>
              </a:rPr>
              <a:t>ножів </a:t>
            </a:r>
            <a:r>
              <a:rPr sz="1800" b="1" i="1" dirty="0">
                <a:solidFill>
                  <a:schemeClr val="accent3">
                    <a:lumMod val="75000"/>
                  </a:schemeClr>
                </a:solidFill>
                <a:latin typeface="Times New Roman"/>
                <a:cs typeface="Times New Roman"/>
              </a:rPr>
              <a:t>– </a:t>
            </a:r>
            <a:r>
              <a:rPr sz="1800" b="1" i="1" spc="-10" dirty="0">
                <a:solidFill>
                  <a:schemeClr val="accent3">
                    <a:lumMod val="75000"/>
                  </a:schemeClr>
                </a:solidFill>
                <a:latin typeface="Times New Roman"/>
                <a:cs typeface="Times New Roman"/>
              </a:rPr>
              <a:t>«кухарська</a:t>
            </a:r>
            <a:r>
              <a:rPr sz="1800" b="1" i="1" dirty="0">
                <a:solidFill>
                  <a:schemeClr val="accent3">
                    <a:lumMod val="75000"/>
                  </a:schemeClr>
                </a:solidFill>
                <a:latin typeface="Times New Roman"/>
                <a:cs typeface="Times New Roman"/>
              </a:rPr>
              <a:t> </a:t>
            </a:r>
            <a:r>
              <a:rPr sz="1800" b="1" i="1" spc="-10" dirty="0">
                <a:solidFill>
                  <a:schemeClr val="accent3">
                    <a:lumMod val="75000"/>
                  </a:schemeClr>
                </a:solidFill>
                <a:latin typeface="Times New Roman"/>
                <a:cs typeface="Times New Roman"/>
              </a:rPr>
              <a:t>трійка»</a:t>
            </a:r>
            <a:endParaRPr sz="1800">
              <a:solidFill>
                <a:schemeClr val="accent3">
                  <a:lumMod val="75000"/>
                </a:schemeClr>
              </a:solidFill>
              <a:latin typeface="Times New Roman"/>
              <a:cs typeface="Times New Roman"/>
            </a:endParaRPr>
          </a:p>
        </p:txBody>
      </p:sp>
      <p:sp>
        <p:nvSpPr>
          <p:cNvPr id="3" name="object 3"/>
          <p:cNvSpPr txBox="1"/>
          <p:nvPr/>
        </p:nvSpPr>
        <p:spPr>
          <a:xfrm>
            <a:off x="372567" y="5005578"/>
            <a:ext cx="7867015" cy="1122680"/>
          </a:xfrm>
          <a:prstGeom prst="rect">
            <a:avLst/>
          </a:prstGeom>
        </p:spPr>
        <p:txBody>
          <a:bodyPr vert="horz" wrap="square" lIns="0" tIns="12700" rIns="0" bIns="0" rtlCol="0">
            <a:spAutoFit/>
          </a:bodyPr>
          <a:lstStyle/>
          <a:p>
            <a:pPr marL="12700" marR="5080" algn="just">
              <a:lnSpc>
                <a:spcPct val="100000"/>
              </a:lnSpc>
              <a:spcBef>
                <a:spcPts val="100"/>
              </a:spcBef>
            </a:pPr>
            <a:r>
              <a:rPr sz="1800" b="1" i="1" spc="-25" dirty="0">
                <a:solidFill>
                  <a:schemeClr val="accent3">
                    <a:lumMod val="75000"/>
                  </a:schemeClr>
                </a:solidFill>
                <a:latin typeface="Times New Roman"/>
                <a:cs typeface="Times New Roman"/>
              </a:rPr>
              <a:t>Комплект </a:t>
            </a:r>
            <a:r>
              <a:rPr sz="1800" b="1" i="1" dirty="0">
                <a:solidFill>
                  <a:schemeClr val="accent3">
                    <a:lumMod val="75000"/>
                  </a:schemeClr>
                </a:solidFill>
                <a:latin typeface="Times New Roman"/>
                <a:cs typeface="Times New Roman"/>
              </a:rPr>
              <a:t>складається з </a:t>
            </a:r>
            <a:r>
              <a:rPr sz="1800" b="1" i="1" spc="-10" dirty="0">
                <a:solidFill>
                  <a:schemeClr val="accent3">
                    <a:lumMod val="75000"/>
                  </a:schemeClr>
                </a:solidFill>
                <a:latin typeface="Times New Roman"/>
                <a:cs typeface="Times New Roman"/>
              </a:rPr>
              <a:t>трьох </a:t>
            </a:r>
            <a:r>
              <a:rPr sz="1800" b="1" i="1" spc="-15" dirty="0">
                <a:solidFill>
                  <a:schemeClr val="accent3">
                    <a:lumMod val="75000"/>
                  </a:schemeClr>
                </a:solidFill>
                <a:latin typeface="Times New Roman"/>
                <a:cs typeface="Times New Roman"/>
              </a:rPr>
              <a:t>ножів</a:t>
            </a:r>
            <a:r>
              <a:rPr sz="1800" spc="-15" dirty="0">
                <a:solidFill>
                  <a:schemeClr val="accent3">
                    <a:lumMod val="75000"/>
                  </a:schemeClr>
                </a:solidFill>
                <a:latin typeface="Times New Roman"/>
                <a:cs typeface="Times New Roman"/>
              </a:rPr>
              <a:t>: </a:t>
            </a:r>
            <a:r>
              <a:rPr sz="1800" spc="-20" dirty="0">
                <a:latin typeface="Times New Roman"/>
                <a:cs typeface="Times New Roman"/>
              </a:rPr>
              <a:t>великого, </a:t>
            </a:r>
            <a:r>
              <a:rPr sz="1800" spc="-10" dirty="0">
                <a:latin typeface="Times New Roman"/>
                <a:cs typeface="Times New Roman"/>
              </a:rPr>
              <a:t>середнього </a:t>
            </a:r>
            <a:r>
              <a:rPr sz="1800" dirty="0">
                <a:latin typeface="Times New Roman"/>
                <a:cs typeface="Times New Roman"/>
              </a:rPr>
              <a:t>і </a:t>
            </a:r>
            <a:r>
              <a:rPr sz="1800" spc="-10" dirty="0">
                <a:latin typeface="Times New Roman"/>
                <a:cs typeface="Times New Roman"/>
              </a:rPr>
              <a:t>малого.  </a:t>
            </a:r>
            <a:r>
              <a:rPr sz="1800" spc="-5" dirty="0">
                <a:latin typeface="Times New Roman"/>
                <a:cs typeface="Times New Roman"/>
              </a:rPr>
              <a:t>Великий ніж </a:t>
            </a:r>
            <a:r>
              <a:rPr sz="1800" spc="-15" dirty="0">
                <a:latin typeface="Times New Roman"/>
                <a:cs typeface="Times New Roman"/>
              </a:rPr>
              <a:t>призначається </a:t>
            </a:r>
            <a:r>
              <a:rPr sz="1800" dirty="0">
                <a:latin typeface="Times New Roman"/>
                <a:cs typeface="Times New Roman"/>
              </a:rPr>
              <a:t>для </a:t>
            </a:r>
            <a:r>
              <a:rPr sz="1800" spc="-5" dirty="0">
                <a:latin typeface="Times New Roman"/>
                <a:cs typeface="Times New Roman"/>
              </a:rPr>
              <a:t>нарізання великих </a:t>
            </a:r>
            <a:r>
              <a:rPr sz="1800" spc="-10" dirty="0">
                <a:latin typeface="Times New Roman"/>
                <a:cs typeface="Times New Roman"/>
              </a:rPr>
              <a:t>шматків </a:t>
            </a:r>
            <a:r>
              <a:rPr sz="1800" dirty="0">
                <a:latin typeface="Times New Roman"/>
                <a:cs typeface="Times New Roman"/>
              </a:rPr>
              <a:t>м'яса, </a:t>
            </a:r>
            <a:r>
              <a:rPr sz="1800" spc="-5" dirty="0">
                <a:latin typeface="Times New Roman"/>
                <a:cs typeface="Times New Roman"/>
              </a:rPr>
              <a:t>середній </a:t>
            </a:r>
            <a:r>
              <a:rPr sz="1800" dirty="0">
                <a:latin typeface="Times New Roman"/>
                <a:cs typeface="Times New Roman"/>
              </a:rPr>
              <a:t>- </a:t>
            </a:r>
            <a:r>
              <a:rPr sz="1800" spc="-10" dirty="0">
                <a:latin typeface="Times New Roman"/>
                <a:cs typeface="Times New Roman"/>
              </a:rPr>
              <a:t>для  </a:t>
            </a:r>
            <a:r>
              <a:rPr sz="1800" spc="-5" dirty="0">
                <a:latin typeface="Times New Roman"/>
                <a:cs typeface="Times New Roman"/>
              </a:rPr>
              <a:t>дрібних, зняття </a:t>
            </a:r>
            <a:r>
              <a:rPr sz="1800" dirty="0">
                <a:latin typeface="Times New Roman"/>
                <a:cs typeface="Times New Roman"/>
              </a:rPr>
              <a:t>філе </a:t>
            </a:r>
            <a:r>
              <a:rPr sz="1800" spc="5" dirty="0">
                <a:latin typeface="Times New Roman"/>
                <a:cs typeface="Times New Roman"/>
              </a:rPr>
              <a:t>та </a:t>
            </a:r>
            <a:r>
              <a:rPr sz="1800" dirty="0">
                <a:latin typeface="Times New Roman"/>
                <a:cs typeface="Times New Roman"/>
              </a:rPr>
              <a:t>інших </a:t>
            </a:r>
            <a:r>
              <a:rPr sz="1800" spc="-5" dirty="0">
                <a:latin typeface="Times New Roman"/>
                <a:cs typeface="Times New Roman"/>
              </a:rPr>
              <a:t>операцій, малий служить </a:t>
            </a:r>
            <a:r>
              <a:rPr sz="1800" dirty="0">
                <a:latin typeface="Times New Roman"/>
                <a:cs typeface="Times New Roman"/>
              </a:rPr>
              <a:t>для </a:t>
            </a:r>
            <a:r>
              <a:rPr sz="1800" spc="-15" dirty="0">
                <a:latin typeface="Times New Roman"/>
                <a:cs typeface="Times New Roman"/>
              </a:rPr>
              <a:t>зачищення </a:t>
            </a:r>
            <a:r>
              <a:rPr sz="1800" spc="-5" dirty="0">
                <a:latin typeface="Times New Roman"/>
                <a:cs typeface="Times New Roman"/>
              </a:rPr>
              <a:t>частин  </a:t>
            </a:r>
            <a:r>
              <a:rPr sz="1800" dirty="0">
                <a:latin typeface="Times New Roman"/>
                <a:cs typeface="Times New Roman"/>
              </a:rPr>
              <a:t>туші, </a:t>
            </a:r>
            <a:r>
              <a:rPr sz="1800" spc="-5" dirty="0">
                <a:latin typeface="Times New Roman"/>
                <a:cs typeface="Times New Roman"/>
              </a:rPr>
              <a:t>зняття </a:t>
            </a:r>
            <a:r>
              <a:rPr sz="1800" dirty="0">
                <a:latin typeface="Times New Roman"/>
                <a:cs typeface="Times New Roman"/>
              </a:rPr>
              <a:t>філе і </a:t>
            </a:r>
            <a:r>
              <a:rPr sz="1800" spc="-65" dirty="0">
                <a:latin typeface="Times New Roman"/>
                <a:cs typeface="Times New Roman"/>
              </a:rPr>
              <a:t>т.</a:t>
            </a:r>
            <a:r>
              <a:rPr sz="1800" spc="-60" dirty="0">
                <a:latin typeface="Times New Roman"/>
                <a:cs typeface="Times New Roman"/>
              </a:rPr>
              <a:t> </a:t>
            </a:r>
            <a:r>
              <a:rPr sz="1800" dirty="0">
                <a:latin typeface="Times New Roman"/>
                <a:cs typeface="Times New Roman"/>
              </a:rPr>
              <a:t>д</a:t>
            </a:r>
            <a:endParaRPr sz="1800">
              <a:latin typeface="Times New Roman"/>
              <a:cs typeface="Times New Roman"/>
            </a:endParaRPr>
          </a:p>
        </p:txBody>
      </p:sp>
      <p:sp>
        <p:nvSpPr>
          <p:cNvPr id="4" name="object 4"/>
          <p:cNvSpPr/>
          <p:nvPr/>
        </p:nvSpPr>
        <p:spPr>
          <a:xfrm>
            <a:off x="2051304" y="2060448"/>
            <a:ext cx="3889248" cy="291693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72567" y="286258"/>
            <a:ext cx="7867650" cy="2330450"/>
          </a:xfrm>
          <a:prstGeom prst="rect">
            <a:avLst/>
          </a:prstGeom>
        </p:spPr>
        <p:txBody>
          <a:bodyPr vert="horz" wrap="square" lIns="0" tIns="12700" rIns="0" bIns="0" rtlCol="0">
            <a:spAutoFit/>
          </a:bodyPr>
          <a:lstStyle/>
          <a:p>
            <a:pPr marL="12700" marR="7620" algn="just">
              <a:lnSpc>
                <a:spcPct val="100000"/>
              </a:lnSpc>
              <a:spcBef>
                <a:spcPts val="100"/>
              </a:spcBef>
            </a:pPr>
            <a:r>
              <a:rPr sz="1800" b="1" spc="-20" dirty="0">
                <a:solidFill>
                  <a:schemeClr val="accent3">
                    <a:lumMod val="75000"/>
                  </a:schemeClr>
                </a:solidFill>
                <a:latin typeface="Times New Roman"/>
                <a:cs typeface="Times New Roman"/>
              </a:rPr>
              <a:t>Робоче </a:t>
            </a:r>
            <a:r>
              <a:rPr sz="1800" b="1" spc="-5" dirty="0">
                <a:solidFill>
                  <a:schemeClr val="accent3">
                    <a:lumMod val="75000"/>
                  </a:schemeClr>
                </a:solidFill>
                <a:latin typeface="Times New Roman"/>
                <a:cs typeface="Times New Roman"/>
              </a:rPr>
              <a:t>місце </a:t>
            </a:r>
            <a:r>
              <a:rPr sz="1800" b="1" dirty="0">
                <a:solidFill>
                  <a:schemeClr val="accent3">
                    <a:lumMod val="75000"/>
                  </a:schemeClr>
                </a:solidFill>
                <a:latin typeface="Times New Roman"/>
                <a:cs typeface="Times New Roman"/>
              </a:rPr>
              <a:t>для </a:t>
            </a:r>
            <a:r>
              <a:rPr sz="1800" b="1" spc="-15" dirty="0">
                <a:solidFill>
                  <a:schemeClr val="accent3">
                    <a:lumMod val="75000"/>
                  </a:schemeClr>
                </a:solidFill>
                <a:latin typeface="Times New Roman"/>
                <a:cs typeface="Times New Roman"/>
              </a:rPr>
              <a:t>приготування </a:t>
            </a:r>
            <a:r>
              <a:rPr sz="1800" b="1" spc="-5" dirty="0">
                <a:solidFill>
                  <a:schemeClr val="accent3">
                    <a:lumMod val="75000"/>
                  </a:schemeClr>
                </a:solidFill>
                <a:latin typeface="Times New Roman"/>
                <a:cs typeface="Times New Roman"/>
              </a:rPr>
              <a:t>м'ясних </a:t>
            </a:r>
            <a:r>
              <a:rPr sz="1800" b="1" spc="-15" dirty="0">
                <a:solidFill>
                  <a:schemeClr val="accent3">
                    <a:lumMod val="75000"/>
                  </a:schemeClr>
                </a:solidFill>
                <a:latin typeface="Times New Roman"/>
                <a:cs typeface="Times New Roman"/>
              </a:rPr>
              <a:t>напівфабрикатів</a:t>
            </a:r>
            <a:r>
              <a:rPr sz="1800" b="1" spc="-15" dirty="0">
                <a:latin typeface="Times New Roman"/>
                <a:cs typeface="Times New Roman"/>
              </a:rPr>
              <a:t> </a:t>
            </a:r>
            <a:r>
              <a:rPr sz="1800" spc="-5" dirty="0">
                <a:latin typeface="Times New Roman"/>
                <a:cs typeface="Times New Roman"/>
              </a:rPr>
              <a:t>являє собою  </a:t>
            </a:r>
            <a:r>
              <a:rPr sz="1800" spc="-10" dirty="0">
                <a:latin typeface="Times New Roman"/>
                <a:cs typeface="Times New Roman"/>
              </a:rPr>
              <a:t>виробничий </a:t>
            </a:r>
            <a:r>
              <a:rPr sz="1800" dirty="0">
                <a:latin typeface="Times New Roman"/>
                <a:cs typeface="Times New Roman"/>
              </a:rPr>
              <a:t>стіл, </a:t>
            </a:r>
            <a:r>
              <a:rPr sz="1800" spc="-5" dirty="0">
                <a:latin typeface="Times New Roman"/>
                <a:cs typeface="Times New Roman"/>
              </a:rPr>
              <a:t>на </a:t>
            </a:r>
            <a:r>
              <a:rPr sz="1800" dirty="0">
                <a:latin typeface="Times New Roman"/>
                <a:cs typeface="Times New Roman"/>
              </a:rPr>
              <a:t>який укладають</a:t>
            </a:r>
            <a:r>
              <a:rPr sz="1800" spc="-20" dirty="0">
                <a:latin typeface="Times New Roman"/>
                <a:cs typeface="Times New Roman"/>
              </a:rPr>
              <a:t> </a:t>
            </a:r>
            <a:r>
              <a:rPr sz="1800" spc="-35" dirty="0">
                <a:latin typeface="Times New Roman"/>
                <a:cs typeface="Times New Roman"/>
              </a:rPr>
              <a:t>дошку.</a:t>
            </a:r>
            <a:endParaRPr sz="1800">
              <a:latin typeface="Times New Roman"/>
              <a:cs typeface="Times New Roman"/>
            </a:endParaRPr>
          </a:p>
          <a:p>
            <a:pPr marL="12700" marR="5080" algn="just">
              <a:lnSpc>
                <a:spcPct val="100000"/>
              </a:lnSpc>
              <a:spcBef>
                <a:spcPts val="430"/>
              </a:spcBef>
            </a:pPr>
            <a:r>
              <a:rPr sz="1800" i="1" dirty="0">
                <a:solidFill>
                  <a:schemeClr val="accent3">
                    <a:lumMod val="75000"/>
                  </a:schemeClr>
                </a:solidFill>
                <a:latin typeface="Times New Roman"/>
                <a:cs typeface="Times New Roman"/>
              </a:rPr>
              <a:t>З </a:t>
            </a:r>
            <a:r>
              <a:rPr sz="1800" i="1" spc="-10" dirty="0">
                <a:solidFill>
                  <a:schemeClr val="accent3">
                    <a:lumMod val="75000"/>
                  </a:schemeClr>
                </a:solidFill>
                <a:latin typeface="Times New Roman"/>
                <a:cs typeface="Times New Roman"/>
              </a:rPr>
              <a:t>лівого боку </a:t>
            </a:r>
            <a:r>
              <a:rPr sz="1800" i="1" spc="-15" dirty="0">
                <a:solidFill>
                  <a:schemeClr val="accent3">
                    <a:lumMod val="75000"/>
                  </a:schemeClr>
                </a:solidFill>
                <a:latin typeface="Times New Roman"/>
                <a:cs typeface="Times New Roman"/>
              </a:rPr>
              <a:t>розміщують </a:t>
            </a:r>
            <a:r>
              <a:rPr sz="1800" i="1" spc="-10" dirty="0">
                <a:solidFill>
                  <a:schemeClr val="accent3">
                    <a:lumMod val="75000"/>
                  </a:schemeClr>
                </a:solidFill>
                <a:latin typeface="Times New Roman"/>
                <a:cs typeface="Times New Roman"/>
              </a:rPr>
              <a:t>сировину, </a:t>
            </a:r>
            <a:r>
              <a:rPr sz="1800" i="1" dirty="0">
                <a:solidFill>
                  <a:schemeClr val="accent3">
                    <a:lumMod val="75000"/>
                  </a:schemeClr>
                </a:solidFill>
                <a:latin typeface="Times New Roman"/>
                <a:cs typeface="Times New Roman"/>
              </a:rPr>
              <a:t>з </a:t>
            </a:r>
            <a:r>
              <a:rPr sz="1800" i="1" spc="-10" dirty="0">
                <a:solidFill>
                  <a:schemeClr val="accent3">
                    <a:lumMod val="75000"/>
                  </a:schemeClr>
                </a:solidFill>
                <a:latin typeface="Times New Roman"/>
                <a:cs typeface="Times New Roman"/>
              </a:rPr>
              <a:t>правого </a:t>
            </a:r>
            <a:r>
              <a:rPr sz="1800" i="1" dirty="0">
                <a:solidFill>
                  <a:schemeClr val="accent3">
                    <a:lumMod val="75000"/>
                  </a:schemeClr>
                </a:solidFill>
                <a:latin typeface="Times New Roman"/>
                <a:cs typeface="Times New Roman"/>
              </a:rPr>
              <a:t>- </a:t>
            </a:r>
            <a:r>
              <a:rPr sz="1800" i="1" spc="-15" dirty="0">
                <a:solidFill>
                  <a:schemeClr val="accent3">
                    <a:lumMod val="75000"/>
                  </a:schemeClr>
                </a:solidFill>
                <a:latin typeface="Times New Roman"/>
                <a:cs typeface="Times New Roman"/>
              </a:rPr>
              <a:t>необхідний інструмент </a:t>
            </a:r>
            <a:r>
              <a:rPr sz="1800" i="1" dirty="0">
                <a:solidFill>
                  <a:schemeClr val="accent3">
                    <a:lumMod val="75000"/>
                  </a:schemeClr>
                </a:solidFill>
                <a:latin typeface="Times New Roman"/>
                <a:cs typeface="Times New Roman"/>
              </a:rPr>
              <a:t>і </a:t>
            </a:r>
            <a:r>
              <a:rPr sz="1800" i="1" spc="-5" dirty="0">
                <a:solidFill>
                  <a:schemeClr val="accent3">
                    <a:lumMod val="75000"/>
                  </a:schemeClr>
                </a:solidFill>
                <a:latin typeface="Times New Roman"/>
                <a:cs typeface="Times New Roman"/>
              </a:rPr>
              <a:t>тару  </a:t>
            </a:r>
            <a:r>
              <a:rPr sz="1800" i="1" dirty="0">
                <a:solidFill>
                  <a:schemeClr val="accent3">
                    <a:lumMod val="75000"/>
                  </a:schemeClr>
                </a:solidFill>
                <a:latin typeface="Times New Roman"/>
                <a:cs typeface="Times New Roman"/>
              </a:rPr>
              <a:t>для </a:t>
            </a:r>
            <a:r>
              <a:rPr sz="1800" i="1" spc="-10" dirty="0">
                <a:solidFill>
                  <a:schemeClr val="accent3">
                    <a:lumMod val="75000"/>
                  </a:schemeClr>
                </a:solidFill>
                <a:latin typeface="Times New Roman"/>
                <a:cs typeface="Times New Roman"/>
              </a:rPr>
              <a:t>напівфабрикатів</a:t>
            </a:r>
            <a:r>
              <a:rPr sz="1800" i="1" spc="-10" dirty="0">
                <a:latin typeface="Times New Roman"/>
                <a:cs typeface="Times New Roman"/>
              </a:rPr>
              <a:t>. </a:t>
            </a:r>
            <a:r>
              <a:rPr sz="1800" spc="-5" dirty="0">
                <a:latin typeface="Times New Roman"/>
                <a:cs typeface="Times New Roman"/>
              </a:rPr>
              <a:t>За </a:t>
            </a:r>
            <a:r>
              <a:rPr sz="1800" spc="-20" dirty="0">
                <a:latin typeface="Times New Roman"/>
                <a:cs typeface="Times New Roman"/>
              </a:rPr>
              <a:t>дошкою </a:t>
            </a:r>
            <a:r>
              <a:rPr sz="1800" spc="-5" dirty="0">
                <a:latin typeface="Times New Roman"/>
                <a:cs typeface="Times New Roman"/>
              </a:rPr>
              <a:t>встановлюють ящик </a:t>
            </a:r>
            <a:r>
              <a:rPr sz="1800" dirty="0">
                <a:latin typeface="Times New Roman"/>
                <a:cs typeface="Times New Roman"/>
              </a:rPr>
              <a:t>з </a:t>
            </a:r>
            <a:r>
              <a:rPr sz="1800" spc="-5" dirty="0">
                <a:latin typeface="Times New Roman"/>
                <a:cs typeface="Times New Roman"/>
              </a:rPr>
              <a:t>сіллю </a:t>
            </a:r>
            <a:r>
              <a:rPr sz="1800" spc="10" dirty="0">
                <a:latin typeface="Times New Roman"/>
                <a:cs typeface="Times New Roman"/>
              </a:rPr>
              <a:t>та </a:t>
            </a:r>
            <a:r>
              <a:rPr sz="1800" spc="-5" dirty="0">
                <a:latin typeface="Times New Roman"/>
                <a:cs typeface="Times New Roman"/>
              </a:rPr>
              <a:t>спеціями </a:t>
            </a:r>
            <a:r>
              <a:rPr sz="1800" dirty="0">
                <a:latin typeface="Times New Roman"/>
                <a:cs typeface="Times New Roman"/>
              </a:rPr>
              <a:t>і  </a:t>
            </a:r>
            <a:r>
              <a:rPr sz="1800" spc="-5" dirty="0">
                <a:latin typeface="Times New Roman"/>
                <a:cs typeface="Times New Roman"/>
              </a:rPr>
              <a:t>настільні </a:t>
            </a:r>
            <a:r>
              <a:rPr sz="1800" spc="-15" dirty="0">
                <a:latin typeface="Times New Roman"/>
                <a:cs typeface="Times New Roman"/>
              </a:rPr>
              <a:t>циферблатні </a:t>
            </a:r>
            <a:r>
              <a:rPr sz="1800" dirty="0">
                <a:latin typeface="Times New Roman"/>
                <a:cs typeface="Times New Roman"/>
              </a:rPr>
              <a:t>або </a:t>
            </a:r>
            <a:r>
              <a:rPr sz="1800" spc="-5" dirty="0">
                <a:latin typeface="Times New Roman"/>
                <a:cs typeface="Times New Roman"/>
              </a:rPr>
              <a:t>електронні </a:t>
            </a:r>
            <a:r>
              <a:rPr sz="1800" spc="-10" dirty="0">
                <a:latin typeface="Times New Roman"/>
                <a:cs typeface="Times New Roman"/>
              </a:rPr>
              <a:t>ваги. </a:t>
            </a:r>
            <a:r>
              <a:rPr sz="1800" spc="-5" dirty="0">
                <a:latin typeface="Times New Roman"/>
                <a:cs typeface="Times New Roman"/>
              </a:rPr>
              <a:t>Якщо під </a:t>
            </a:r>
            <a:r>
              <a:rPr sz="1800" spc="-15" dirty="0">
                <a:latin typeface="Times New Roman"/>
                <a:cs typeface="Times New Roman"/>
              </a:rPr>
              <a:t>кришкою столу </a:t>
            </a:r>
            <a:r>
              <a:rPr sz="1800" dirty="0">
                <a:latin typeface="Times New Roman"/>
                <a:cs typeface="Times New Roman"/>
              </a:rPr>
              <a:t>є </a:t>
            </a:r>
            <a:r>
              <a:rPr sz="1800" spc="-15" dirty="0">
                <a:latin typeface="Times New Roman"/>
                <a:cs typeface="Times New Roman"/>
              </a:rPr>
              <a:t>полка,  </a:t>
            </a:r>
            <a:r>
              <a:rPr sz="1800" spc="-5" dirty="0">
                <a:latin typeface="Times New Roman"/>
                <a:cs typeface="Times New Roman"/>
              </a:rPr>
              <a:t>на ній розміщують</a:t>
            </a:r>
            <a:r>
              <a:rPr sz="1800" spc="-25" dirty="0">
                <a:latin typeface="Times New Roman"/>
                <a:cs typeface="Times New Roman"/>
              </a:rPr>
              <a:t> </a:t>
            </a:r>
            <a:r>
              <a:rPr sz="1800" spc="-5" dirty="0">
                <a:latin typeface="Times New Roman"/>
                <a:cs typeface="Times New Roman"/>
              </a:rPr>
              <a:t>інструменти.</a:t>
            </a:r>
            <a:endParaRPr sz="1800">
              <a:latin typeface="Times New Roman"/>
              <a:cs typeface="Times New Roman"/>
            </a:endParaRPr>
          </a:p>
          <a:p>
            <a:pPr marL="12700" marR="6985" algn="just">
              <a:lnSpc>
                <a:spcPct val="100000"/>
              </a:lnSpc>
              <a:spcBef>
                <a:spcPts val="434"/>
              </a:spcBef>
            </a:pPr>
            <a:r>
              <a:rPr sz="1800" spc="-5" dirty="0">
                <a:latin typeface="Times New Roman"/>
                <a:cs typeface="Times New Roman"/>
              </a:rPr>
              <a:t>Біля </a:t>
            </a:r>
            <a:r>
              <a:rPr sz="1800" spc="-15" dirty="0">
                <a:latin typeface="Times New Roman"/>
                <a:cs typeface="Times New Roman"/>
              </a:rPr>
              <a:t>робочого столу </a:t>
            </a:r>
            <a:r>
              <a:rPr sz="1800" spc="-10" dirty="0">
                <a:latin typeface="Times New Roman"/>
                <a:cs typeface="Times New Roman"/>
              </a:rPr>
              <a:t>встановлюють </a:t>
            </a:r>
            <a:r>
              <a:rPr sz="1800" spc="-5" dirty="0">
                <a:latin typeface="Times New Roman"/>
                <a:cs typeface="Times New Roman"/>
              </a:rPr>
              <a:t>пересувні стелажі </a:t>
            </a:r>
            <a:r>
              <a:rPr sz="1800" dirty="0">
                <a:latin typeface="Times New Roman"/>
                <a:cs typeface="Times New Roman"/>
              </a:rPr>
              <a:t>з листами або </a:t>
            </a:r>
            <a:r>
              <a:rPr sz="1800" spc="-10" dirty="0">
                <a:latin typeface="Times New Roman"/>
                <a:cs typeface="Times New Roman"/>
              </a:rPr>
              <a:t>лотками  </a:t>
            </a:r>
            <a:r>
              <a:rPr sz="1800" dirty="0">
                <a:latin typeface="Times New Roman"/>
                <a:cs typeface="Times New Roman"/>
              </a:rPr>
              <a:t>для </a:t>
            </a:r>
            <a:r>
              <a:rPr sz="1800" spc="-5" dirty="0">
                <a:latin typeface="Times New Roman"/>
                <a:cs typeface="Times New Roman"/>
              </a:rPr>
              <a:t>транспортування </a:t>
            </a:r>
            <a:r>
              <a:rPr sz="1800" spc="-15" dirty="0">
                <a:latin typeface="Times New Roman"/>
                <a:cs typeface="Times New Roman"/>
              </a:rPr>
              <a:t>підготовлених </a:t>
            </a:r>
            <a:r>
              <a:rPr sz="1800" spc="-10" dirty="0">
                <a:latin typeface="Times New Roman"/>
                <a:cs typeface="Times New Roman"/>
              </a:rPr>
              <a:t>напівфабрикатів </a:t>
            </a:r>
            <a:r>
              <a:rPr sz="1800" dirty="0">
                <a:latin typeface="Times New Roman"/>
                <a:cs typeface="Times New Roman"/>
              </a:rPr>
              <a:t>в гарячий</a:t>
            </a:r>
            <a:r>
              <a:rPr sz="1800" spc="-60" dirty="0">
                <a:latin typeface="Times New Roman"/>
                <a:cs typeface="Times New Roman"/>
              </a:rPr>
              <a:t> </a:t>
            </a:r>
            <a:r>
              <a:rPr sz="1800" spc="-10" dirty="0">
                <a:latin typeface="Times New Roman"/>
                <a:cs typeface="Times New Roman"/>
              </a:rPr>
              <a:t>цех.</a:t>
            </a:r>
            <a:endParaRPr sz="1800">
              <a:latin typeface="Times New Roman"/>
              <a:cs typeface="Times New Roman"/>
            </a:endParaRPr>
          </a:p>
        </p:txBody>
      </p:sp>
      <p:sp>
        <p:nvSpPr>
          <p:cNvPr id="3" name="object 3"/>
          <p:cNvSpPr/>
          <p:nvPr/>
        </p:nvSpPr>
        <p:spPr>
          <a:xfrm>
            <a:off x="2196083" y="2924555"/>
            <a:ext cx="4896612" cy="367588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229600" cy="917596"/>
          </a:xfrm>
        </p:spPr>
        <p:txBody>
          <a:bodyPr>
            <a:normAutofit/>
          </a:bodyPr>
          <a:lstStyle/>
          <a:p>
            <a:r>
              <a:rPr lang="uk-UA" b="1" dirty="0" smtClean="0">
                <a:solidFill>
                  <a:schemeClr val="accent3">
                    <a:lumMod val="50000"/>
                  </a:schemeClr>
                </a:solidFill>
                <a:latin typeface="Times New Roman" pitchFamily="18" charset="0"/>
                <a:cs typeface="Times New Roman" pitchFamily="18" charset="0"/>
              </a:rPr>
              <a:t>План</a:t>
            </a:r>
            <a:endParaRPr lang="ru-RU" dirty="0">
              <a:solidFill>
                <a:schemeClr val="accent3">
                  <a:lumMod val="50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500034" y="1142984"/>
            <a:ext cx="8229600" cy="3000396"/>
          </a:xfrm>
        </p:spPr>
        <p:txBody>
          <a:bodyPr>
            <a:normAutofit/>
          </a:bodyPr>
          <a:lstStyle/>
          <a:p>
            <a:pPr marL="514350" lvl="0" indent="-514350" algn="just">
              <a:buFont typeface="+mj-lt"/>
              <a:buAutoNum type="arabicPeriod"/>
            </a:pPr>
            <a:r>
              <a:rPr lang="uk-UA" sz="2800" dirty="0" smtClean="0">
                <a:latin typeface="Times New Roman" pitchFamily="18" charset="0"/>
                <a:cs typeface="Times New Roman" pitchFamily="18" charset="0"/>
              </a:rPr>
              <a:t>Організація обробки овочів</a:t>
            </a:r>
            <a:endParaRPr lang="ru-RU" sz="2800" dirty="0" smtClean="0">
              <a:latin typeface="Times New Roman" pitchFamily="18" charset="0"/>
              <a:cs typeface="Times New Roman" pitchFamily="18" charset="0"/>
            </a:endParaRPr>
          </a:p>
          <a:p>
            <a:pPr marL="514350" lvl="0" indent="-514350" algn="just">
              <a:buFont typeface="+mj-lt"/>
              <a:buAutoNum type="arabicPeriod"/>
            </a:pPr>
            <a:r>
              <a:rPr lang="uk-UA" sz="2800" dirty="0" smtClean="0">
                <a:latin typeface="Times New Roman" pitchFamily="18" charset="0"/>
                <a:cs typeface="Times New Roman" pitchFamily="18" charset="0"/>
              </a:rPr>
              <a:t>Організація обробки м’ясопродуктів </a:t>
            </a:r>
            <a:endParaRPr lang="ru-RU" sz="2800" dirty="0" smtClean="0">
              <a:latin typeface="Times New Roman" pitchFamily="18" charset="0"/>
              <a:cs typeface="Times New Roman" pitchFamily="18" charset="0"/>
            </a:endParaRPr>
          </a:p>
          <a:p>
            <a:pPr marL="514350" lvl="0" indent="-514350" algn="just">
              <a:buFont typeface="+mj-lt"/>
              <a:buAutoNum type="arabicPeriod"/>
            </a:pPr>
            <a:r>
              <a:rPr lang="uk-UA" sz="2800" dirty="0" smtClean="0">
                <a:latin typeface="Times New Roman" pitchFamily="18" charset="0"/>
                <a:cs typeface="Times New Roman" pitchFamily="18" charset="0"/>
              </a:rPr>
              <a:t>Організація обробки риби</a:t>
            </a:r>
            <a:endParaRPr lang="ru-RU" sz="2800" dirty="0" smtClean="0">
              <a:latin typeface="Times New Roman" pitchFamily="18" charset="0"/>
              <a:cs typeface="Times New Roman" pitchFamily="18" charset="0"/>
            </a:endParaRPr>
          </a:p>
          <a:p>
            <a:pPr marL="514350" lvl="0" indent="-514350" algn="just">
              <a:buFont typeface="+mj-lt"/>
              <a:buAutoNum type="arabicPeriod"/>
            </a:pPr>
            <a:r>
              <a:rPr lang="uk-UA" sz="2800" dirty="0" smtClean="0">
                <a:latin typeface="Times New Roman" pitchFamily="18" charset="0"/>
                <a:cs typeface="Times New Roman" pitchFamily="18" charset="0"/>
              </a:rPr>
              <a:t>Особливості роботи м’ясного і рибного </a:t>
            </a:r>
            <a:r>
              <a:rPr lang="uk-UA" sz="2800" dirty="0" smtClean="0">
                <a:latin typeface="Times New Roman" pitchFamily="18" charset="0"/>
                <a:cs typeface="Times New Roman" pitchFamily="18" charset="0"/>
              </a:rPr>
              <a:t>цехів</a:t>
            </a:r>
            <a:endParaRPr lang="ru-RU" sz="2800" dirty="0" smtClean="0">
              <a:latin typeface="Times New Roman" pitchFamily="18" charset="0"/>
              <a:cs typeface="Times New Roman" pitchFamily="18" charset="0"/>
            </a:endParaRPr>
          </a:p>
        </p:txBody>
      </p:sp>
      <p:sp>
        <p:nvSpPr>
          <p:cNvPr id="4" name="object 4"/>
          <p:cNvSpPr/>
          <p:nvPr/>
        </p:nvSpPr>
        <p:spPr>
          <a:xfrm>
            <a:off x="500034" y="3714752"/>
            <a:ext cx="3571900" cy="2786082"/>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643438" y="3714752"/>
            <a:ext cx="4214842" cy="285752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6737" y="358266"/>
            <a:ext cx="7578725" cy="1122680"/>
          </a:xfrm>
          <a:prstGeom prst="rect">
            <a:avLst/>
          </a:prstGeom>
        </p:spPr>
        <p:txBody>
          <a:bodyPr vert="horz" wrap="square" lIns="0" tIns="12700" rIns="0" bIns="0" rtlCol="0">
            <a:spAutoFit/>
          </a:bodyPr>
          <a:lstStyle/>
          <a:p>
            <a:pPr marL="12700" marR="5080" algn="just">
              <a:lnSpc>
                <a:spcPct val="100000"/>
              </a:lnSpc>
              <a:spcBef>
                <a:spcPts val="100"/>
              </a:spcBef>
            </a:pPr>
            <a:r>
              <a:rPr sz="1800" i="1" spc="-5" dirty="0">
                <a:solidFill>
                  <a:srgbClr val="000000"/>
                </a:solidFill>
                <a:latin typeface="Times New Roman" pitchFamily="18" charset="0"/>
                <a:cs typeface="Times New Roman" pitchFamily="18" charset="0"/>
              </a:rPr>
              <a:t>Для </a:t>
            </a:r>
            <a:r>
              <a:rPr sz="1800" i="1" spc="-10" dirty="0">
                <a:solidFill>
                  <a:srgbClr val="000000"/>
                </a:solidFill>
                <a:latin typeface="Times New Roman" pitchFamily="18" charset="0"/>
                <a:cs typeface="Times New Roman" pitchFamily="18" charset="0"/>
              </a:rPr>
              <a:t>приготування </a:t>
            </a:r>
            <a:r>
              <a:rPr sz="1800" i="1" spc="-5" dirty="0">
                <a:solidFill>
                  <a:srgbClr val="000000"/>
                </a:solidFill>
                <a:latin typeface="Times New Roman" pitchFamily="18" charset="0"/>
                <a:cs typeface="Times New Roman" pitchFamily="18" charset="0"/>
              </a:rPr>
              <a:t>виробів </a:t>
            </a:r>
            <a:r>
              <a:rPr sz="1800" i="1" dirty="0">
                <a:solidFill>
                  <a:srgbClr val="000000"/>
                </a:solidFill>
                <a:latin typeface="Times New Roman" pitchFamily="18" charset="0"/>
                <a:cs typeface="Times New Roman" pitchFamily="18" charset="0"/>
              </a:rPr>
              <a:t>з </a:t>
            </a:r>
            <a:r>
              <a:rPr sz="1800" i="1" spc="-15" dirty="0">
                <a:solidFill>
                  <a:srgbClr val="000000"/>
                </a:solidFill>
                <a:latin typeface="Times New Roman" pitchFamily="18" charset="0"/>
                <a:cs typeface="Times New Roman" pitchFamily="18" charset="0"/>
              </a:rPr>
              <a:t>котлетної </a:t>
            </a:r>
            <a:r>
              <a:rPr sz="1800" i="1" spc="-5" dirty="0">
                <a:solidFill>
                  <a:srgbClr val="000000"/>
                </a:solidFill>
                <a:latin typeface="Times New Roman" pitchFamily="18" charset="0"/>
                <a:cs typeface="Times New Roman" pitchFamily="18" charset="0"/>
              </a:rPr>
              <a:t>маси </a:t>
            </a:r>
            <a:r>
              <a:rPr sz="1800" i="1" dirty="0">
                <a:solidFill>
                  <a:srgbClr val="000000"/>
                </a:solidFill>
                <a:latin typeface="Times New Roman" pitchFamily="18" charset="0"/>
                <a:cs typeface="Times New Roman" pitchFamily="18" charset="0"/>
              </a:rPr>
              <a:t>у </a:t>
            </a:r>
            <a:r>
              <a:rPr sz="1800" i="1" spc="-15" dirty="0">
                <a:solidFill>
                  <a:srgbClr val="000000"/>
                </a:solidFill>
                <a:latin typeface="Times New Roman" pitchFamily="18" charset="0"/>
                <a:cs typeface="Times New Roman" pitchFamily="18" charset="0"/>
              </a:rPr>
              <a:t>великих цехах  </a:t>
            </a:r>
            <a:r>
              <a:rPr sz="1800" i="1" spc="-10" dirty="0">
                <a:solidFill>
                  <a:srgbClr val="000000"/>
                </a:solidFill>
                <a:latin typeface="Times New Roman" pitchFamily="18" charset="0"/>
                <a:cs typeface="Times New Roman" pitchFamily="18" charset="0"/>
              </a:rPr>
              <a:t>використовують м'ясорубки, фаршемішалки </a:t>
            </a:r>
            <a:r>
              <a:rPr sz="1800" i="1" dirty="0">
                <a:solidFill>
                  <a:srgbClr val="000000"/>
                </a:solidFill>
                <a:latin typeface="Times New Roman" pitchFamily="18" charset="0"/>
                <a:cs typeface="Times New Roman" pitchFamily="18" charset="0"/>
              </a:rPr>
              <a:t>і </a:t>
            </a:r>
            <a:r>
              <a:rPr sz="1800" i="1" spc="-5" dirty="0">
                <a:solidFill>
                  <a:srgbClr val="000000"/>
                </a:solidFill>
                <a:latin typeface="Times New Roman" pitchFamily="18" charset="0"/>
                <a:cs typeface="Times New Roman" pitchFamily="18" charset="0"/>
              </a:rPr>
              <a:t>машини для </a:t>
            </a:r>
            <a:r>
              <a:rPr sz="1800" i="1" spc="-15" dirty="0">
                <a:solidFill>
                  <a:srgbClr val="000000"/>
                </a:solidFill>
                <a:latin typeface="Times New Roman" pitchFamily="18" charset="0"/>
                <a:cs typeface="Times New Roman" pitchFamily="18" charset="0"/>
              </a:rPr>
              <a:t>формування  </a:t>
            </a:r>
            <a:r>
              <a:rPr sz="1800" i="1" spc="-5" dirty="0">
                <a:solidFill>
                  <a:srgbClr val="000000"/>
                </a:solidFill>
                <a:latin typeface="Times New Roman" pitchFamily="18" charset="0"/>
                <a:cs typeface="Times New Roman" pitchFamily="18" charset="0"/>
              </a:rPr>
              <a:t>виробів. </a:t>
            </a:r>
            <a:r>
              <a:rPr sz="1800" b="0" spc="-5" dirty="0">
                <a:solidFill>
                  <a:srgbClr val="000000"/>
                </a:solidFill>
                <a:latin typeface="Times New Roman" pitchFamily="18" charset="0"/>
                <a:cs typeface="Times New Roman" pitchFamily="18" charset="0"/>
              </a:rPr>
              <a:t>Машини </a:t>
            </a:r>
            <a:r>
              <a:rPr sz="1800" b="0" spc="-10" dirty="0">
                <a:solidFill>
                  <a:srgbClr val="000000"/>
                </a:solidFill>
                <a:latin typeface="Times New Roman" pitchFamily="18" charset="0"/>
                <a:cs typeface="Times New Roman" pitchFamily="18" charset="0"/>
              </a:rPr>
              <a:t>формують, </a:t>
            </a:r>
            <a:r>
              <a:rPr sz="1800" b="0" spc="-15" dirty="0">
                <a:solidFill>
                  <a:srgbClr val="000000"/>
                </a:solidFill>
                <a:latin typeface="Times New Roman" pitchFamily="18" charset="0"/>
                <a:cs typeface="Times New Roman" pitchFamily="18" charset="0"/>
              </a:rPr>
              <a:t>дозують </a:t>
            </a:r>
            <a:r>
              <a:rPr sz="1800" b="0" dirty="0">
                <a:solidFill>
                  <a:srgbClr val="000000"/>
                </a:solidFill>
                <a:latin typeface="Times New Roman" pitchFamily="18" charset="0"/>
                <a:cs typeface="Times New Roman" pitchFamily="18" charset="0"/>
              </a:rPr>
              <a:t>і </a:t>
            </a:r>
            <a:r>
              <a:rPr sz="1800" b="0" spc="-10" dirty="0">
                <a:solidFill>
                  <a:srgbClr val="000000"/>
                </a:solidFill>
                <a:latin typeface="Times New Roman" pitchFamily="18" charset="0"/>
                <a:cs typeface="Times New Roman" pitchFamily="18" charset="0"/>
              </a:rPr>
              <a:t>панірують </a:t>
            </a:r>
            <a:r>
              <a:rPr sz="1800" b="0" spc="-5" dirty="0">
                <a:solidFill>
                  <a:srgbClr val="000000"/>
                </a:solidFill>
                <a:latin typeface="Times New Roman" pitchFamily="18" charset="0"/>
                <a:cs typeface="Times New Roman" pitchFamily="18" charset="0"/>
              </a:rPr>
              <a:t>вироби</a:t>
            </a:r>
            <a:r>
              <a:rPr sz="1800" i="1" spc="-5" dirty="0">
                <a:solidFill>
                  <a:srgbClr val="000000"/>
                </a:solidFill>
                <a:latin typeface="Times New Roman" pitchFamily="18" charset="0"/>
                <a:cs typeface="Times New Roman" pitchFamily="18" charset="0"/>
              </a:rPr>
              <a:t>. За </a:t>
            </a:r>
            <a:r>
              <a:rPr sz="1800" i="1" dirty="0">
                <a:solidFill>
                  <a:srgbClr val="000000"/>
                </a:solidFill>
                <a:latin typeface="Times New Roman" pitchFamily="18" charset="0"/>
                <a:cs typeface="Times New Roman" pitchFamily="18" charset="0"/>
              </a:rPr>
              <a:t>їх </a:t>
            </a:r>
            <a:r>
              <a:rPr sz="1800" i="1" spc="-5" dirty="0">
                <a:solidFill>
                  <a:srgbClr val="000000"/>
                </a:solidFill>
                <a:latin typeface="Times New Roman" pitchFamily="18" charset="0"/>
                <a:cs typeface="Times New Roman" pitchFamily="18" charset="0"/>
              </a:rPr>
              <a:t>відсутності  </a:t>
            </a:r>
            <a:r>
              <a:rPr sz="1800" i="1" spc="-15" dirty="0">
                <a:solidFill>
                  <a:srgbClr val="000000"/>
                </a:solidFill>
                <a:latin typeface="Times New Roman" pitchFamily="18" charset="0"/>
                <a:cs typeface="Times New Roman" pitchFamily="18" charset="0"/>
              </a:rPr>
              <a:t>формування котлет </a:t>
            </a:r>
            <a:r>
              <a:rPr sz="1800" i="1" spc="-10" dirty="0">
                <a:solidFill>
                  <a:srgbClr val="000000"/>
                </a:solidFill>
                <a:latin typeface="Times New Roman" pitchFamily="18" charset="0"/>
                <a:cs typeface="Times New Roman" pitchFamily="18" charset="0"/>
              </a:rPr>
              <a:t>здійснюють</a:t>
            </a:r>
            <a:r>
              <a:rPr sz="1800" i="1" spc="10" dirty="0">
                <a:solidFill>
                  <a:srgbClr val="000000"/>
                </a:solidFill>
                <a:latin typeface="Times New Roman" pitchFamily="18" charset="0"/>
                <a:cs typeface="Times New Roman" pitchFamily="18" charset="0"/>
              </a:rPr>
              <a:t> </a:t>
            </a:r>
            <a:r>
              <a:rPr sz="1800" i="1" spc="-20" dirty="0">
                <a:solidFill>
                  <a:srgbClr val="000000"/>
                </a:solidFill>
                <a:latin typeface="Times New Roman" pitchFamily="18" charset="0"/>
                <a:cs typeface="Times New Roman" pitchFamily="18" charset="0"/>
              </a:rPr>
              <a:t>вручну.</a:t>
            </a:r>
            <a:endParaRPr sz="1800">
              <a:latin typeface="Times New Roman" pitchFamily="18" charset="0"/>
              <a:cs typeface="Times New Roman" pitchFamily="18" charset="0"/>
            </a:endParaRPr>
          </a:p>
        </p:txBody>
      </p:sp>
      <p:sp>
        <p:nvSpPr>
          <p:cNvPr id="3" name="object 3"/>
          <p:cNvSpPr txBox="1"/>
          <p:nvPr/>
        </p:nvSpPr>
        <p:spPr>
          <a:xfrm>
            <a:off x="516737" y="4090031"/>
            <a:ext cx="4987925" cy="1342390"/>
          </a:xfrm>
          <a:prstGeom prst="rect">
            <a:avLst/>
          </a:prstGeom>
        </p:spPr>
        <p:txBody>
          <a:bodyPr vert="horz" wrap="square" lIns="0" tIns="67310" rIns="0" bIns="0" rtlCol="0">
            <a:spAutoFit/>
          </a:bodyPr>
          <a:lstStyle/>
          <a:p>
            <a:pPr marL="12700">
              <a:lnSpc>
                <a:spcPct val="100000"/>
              </a:lnSpc>
              <a:spcBef>
                <a:spcPts val="530"/>
              </a:spcBef>
            </a:pPr>
            <a:r>
              <a:rPr sz="1800" spc="-5" dirty="0">
                <a:latin typeface="Times New Roman"/>
                <a:cs typeface="Times New Roman"/>
              </a:rPr>
              <a:t>Невеликі підприємства ресторанного</a:t>
            </a:r>
            <a:r>
              <a:rPr sz="1800" dirty="0">
                <a:latin typeface="Times New Roman"/>
                <a:cs typeface="Times New Roman"/>
              </a:rPr>
              <a:t> </a:t>
            </a:r>
            <a:r>
              <a:rPr sz="1800" spc="-10" dirty="0">
                <a:latin typeface="Times New Roman"/>
                <a:cs typeface="Times New Roman"/>
              </a:rPr>
              <a:t>господарства</a:t>
            </a:r>
            <a:endParaRPr sz="1800">
              <a:latin typeface="Times New Roman"/>
              <a:cs typeface="Times New Roman"/>
            </a:endParaRPr>
          </a:p>
          <a:p>
            <a:pPr marL="68580" marR="519430" indent="-56515">
              <a:lnSpc>
                <a:spcPct val="120000"/>
              </a:lnSpc>
            </a:pPr>
            <a:r>
              <a:rPr sz="1800" spc="-5" dirty="0">
                <a:latin typeface="Times New Roman"/>
                <a:cs typeface="Times New Roman"/>
              </a:rPr>
              <a:t>застосовують м'ясорубки, </a:t>
            </a:r>
            <a:r>
              <a:rPr sz="1800" spc="-15" dirty="0">
                <a:latin typeface="Times New Roman"/>
                <a:cs typeface="Times New Roman"/>
              </a:rPr>
              <a:t>використовують  </a:t>
            </a:r>
            <a:r>
              <a:rPr sz="1800" dirty="0">
                <a:latin typeface="Times New Roman"/>
                <a:cs typeface="Times New Roman"/>
              </a:rPr>
              <a:t>універсальні </a:t>
            </a:r>
            <a:r>
              <a:rPr sz="1800" spc="-15" dirty="0">
                <a:latin typeface="Times New Roman"/>
                <a:cs typeface="Times New Roman"/>
              </a:rPr>
              <a:t>приводи; </a:t>
            </a:r>
            <a:r>
              <a:rPr sz="1800" spc="-5" dirty="0">
                <a:latin typeface="Times New Roman"/>
                <a:cs typeface="Times New Roman"/>
              </a:rPr>
              <a:t>великі- встановлюють  повний </a:t>
            </a:r>
            <a:r>
              <a:rPr sz="1800" spc="-20" dirty="0">
                <a:latin typeface="Times New Roman"/>
                <a:cs typeface="Times New Roman"/>
              </a:rPr>
              <a:t>комплект</a:t>
            </a:r>
            <a:r>
              <a:rPr sz="1800" spc="5" dirty="0">
                <a:latin typeface="Times New Roman"/>
                <a:cs typeface="Times New Roman"/>
              </a:rPr>
              <a:t> </a:t>
            </a:r>
            <a:r>
              <a:rPr sz="1800" spc="-5" dirty="0">
                <a:latin typeface="Times New Roman"/>
                <a:cs typeface="Times New Roman"/>
              </a:rPr>
              <a:t>машин.</a:t>
            </a:r>
            <a:endParaRPr sz="1800">
              <a:latin typeface="Times New Roman"/>
              <a:cs typeface="Times New Roman"/>
            </a:endParaRPr>
          </a:p>
        </p:txBody>
      </p:sp>
      <p:sp>
        <p:nvSpPr>
          <p:cNvPr id="4" name="object 4"/>
          <p:cNvSpPr/>
          <p:nvPr/>
        </p:nvSpPr>
        <p:spPr>
          <a:xfrm>
            <a:off x="972311" y="1700783"/>
            <a:ext cx="4221480" cy="2375916"/>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652514" y="2071678"/>
            <a:ext cx="2920013" cy="382925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71538" y="214290"/>
            <a:ext cx="6198403" cy="382156"/>
          </a:xfrm>
          <a:prstGeom prst="rect">
            <a:avLst/>
          </a:prstGeom>
        </p:spPr>
        <p:txBody>
          <a:bodyPr vert="horz" wrap="square" lIns="0" tIns="12700" rIns="0" bIns="0" rtlCol="0">
            <a:spAutoFit/>
          </a:bodyPr>
          <a:lstStyle/>
          <a:p>
            <a:pPr marL="12700">
              <a:lnSpc>
                <a:spcPct val="100000"/>
              </a:lnSpc>
              <a:spcBef>
                <a:spcPts val="100"/>
              </a:spcBef>
            </a:pPr>
            <a:r>
              <a:rPr sz="2400" b="1" spc="-10" dirty="0">
                <a:solidFill>
                  <a:schemeClr val="accent3">
                    <a:lumMod val="75000"/>
                  </a:schemeClr>
                </a:solidFill>
                <a:latin typeface="Times New Roman" pitchFamily="18" charset="0"/>
                <a:cs typeface="Times New Roman" pitchFamily="18" charset="0"/>
              </a:rPr>
              <a:t>Асортимент напівфабрикатів </a:t>
            </a:r>
            <a:r>
              <a:rPr sz="2400" b="1" dirty="0">
                <a:solidFill>
                  <a:schemeClr val="accent3">
                    <a:lumMod val="75000"/>
                  </a:schemeClr>
                </a:solidFill>
                <a:latin typeface="Times New Roman" pitchFamily="18" charset="0"/>
                <a:cs typeface="Times New Roman" pitchFamily="18" charset="0"/>
              </a:rPr>
              <a:t>з</a:t>
            </a:r>
            <a:r>
              <a:rPr sz="2400" b="1" spc="-80" dirty="0">
                <a:solidFill>
                  <a:schemeClr val="accent3">
                    <a:lumMod val="75000"/>
                  </a:schemeClr>
                </a:solidFill>
                <a:latin typeface="Times New Roman" pitchFamily="18" charset="0"/>
                <a:cs typeface="Times New Roman" pitchFamily="18" charset="0"/>
              </a:rPr>
              <a:t> </a:t>
            </a:r>
            <a:r>
              <a:rPr sz="2400" b="1" dirty="0">
                <a:solidFill>
                  <a:schemeClr val="accent3">
                    <a:lumMod val="75000"/>
                  </a:schemeClr>
                </a:solidFill>
                <a:latin typeface="Times New Roman" pitchFamily="18" charset="0"/>
                <a:cs typeface="Times New Roman" pitchFamily="18" charset="0"/>
              </a:rPr>
              <a:t>м’яса:</a:t>
            </a:r>
            <a:endParaRPr sz="2400" b="1">
              <a:solidFill>
                <a:schemeClr val="accent3">
                  <a:lumMod val="75000"/>
                </a:schemeClr>
              </a:solidFill>
              <a:latin typeface="Times New Roman" pitchFamily="18" charset="0"/>
              <a:cs typeface="Times New Roman" pitchFamily="18" charset="0"/>
            </a:endParaRPr>
          </a:p>
        </p:txBody>
      </p:sp>
      <p:sp>
        <p:nvSpPr>
          <p:cNvPr id="3" name="object 3"/>
          <p:cNvSpPr txBox="1"/>
          <p:nvPr/>
        </p:nvSpPr>
        <p:spPr>
          <a:xfrm>
            <a:off x="516737" y="591057"/>
            <a:ext cx="7701915" cy="3153410"/>
          </a:xfrm>
          <a:prstGeom prst="rect">
            <a:avLst/>
          </a:prstGeom>
        </p:spPr>
        <p:txBody>
          <a:bodyPr vert="horz" wrap="square" lIns="0" tIns="67310" rIns="0" bIns="0" rtlCol="0">
            <a:spAutoFit/>
          </a:bodyPr>
          <a:lstStyle/>
          <a:p>
            <a:pPr marL="12700">
              <a:lnSpc>
                <a:spcPct val="100000"/>
              </a:lnSpc>
              <a:spcBef>
                <a:spcPts val="530"/>
              </a:spcBef>
              <a:buFont typeface="Times New Roman"/>
              <a:buChar char="-"/>
              <a:tabLst>
                <a:tab pos="145415" algn="l"/>
              </a:tabLst>
            </a:pPr>
            <a:r>
              <a:rPr sz="1800" i="1" spc="-20" dirty="0">
                <a:latin typeface="Times New Roman"/>
                <a:cs typeface="Times New Roman"/>
              </a:rPr>
              <a:t>великошматкові </a:t>
            </a:r>
            <a:r>
              <a:rPr sz="1800" i="1" spc="-10" dirty="0">
                <a:latin typeface="Times New Roman"/>
                <a:cs typeface="Times New Roman"/>
              </a:rPr>
              <a:t>напівфабрикати </a:t>
            </a:r>
            <a:r>
              <a:rPr sz="1800" spc="-20" dirty="0">
                <a:latin typeface="Times New Roman"/>
                <a:cs typeface="Times New Roman"/>
              </a:rPr>
              <a:t>(окіст, </a:t>
            </a:r>
            <a:r>
              <a:rPr sz="1800" spc="-10" dirty="0">
                <a:latin typeface="Times New Roman"/>
                <a:cs typeface="Times New Roman"/>
              </a:rPr>
              <a:t>лопатка, </a:t>
            </a:r>
            <a:r>
              <a:rPr sz="1800" spc="-5" dirty="0">
                <a:latin typeface="Times New Roman"/>
                <a:cs typeface="Times New Roman"/>
              </a:rPr>
              <a:t>товстий </a:t>
            </a:r>
            <a:r>
              <a:rPr sz="1800" spc="10" dirty="0">
                <a:latin typeface="Times New Roman"/>
                <a:cs typeface="Times New Roman"/>
              </a:rPr>
              <a:t>та </a:t>
            </a:r>
            <a:r>
              <a:rPr sz="1800" spc="-5" dirty="0">
                <a:latin typeface="Times New Roman"/>
                <a:cs typeface="Times New Roman"/>
              </a:rPr>
              <a:t>тонкий</a:t>
            </a:r>
            <a:r>
              <a:rPr sz="1800" spc="55" dirty="0">
                <a:latin typeface="Times New Roman"/>
                <a:cs typeface="Times New Roman"/>
              </a:rPr>
              <a:t> </a:t>
            </a:r>
            <a:r>
              <a:rPr sz="1800" spc="-5" dirty="0">
                <a:latin typeface="Times New Roman"/>
                <a:cs typeface="Times New Roman"/>
              </a:rPr>
              <a:t>край);</a:t>
            </a:r>
            <a:endParaRPr sz="1800">
              <a:latin typeface="Times New Roman"/>
              <a:cs typeface="Times New Roman"/>
            </a:endParaRPr>
          </a:p>
          <a:p>
            <a:pPr marL="12700" marR="5080">
              <a:lnSpc>
                <a:spcPct val="100000"/>
              </a:lnSpc>
              <a:spcBef>
                <a:spcPts val="434"/>
              </a:spcBef>
              <a:buFont typeface="Times New Roman"/>
              <a:buChar char="-"/>
              <a:tabLst>
                <a:tab pos="145415" algn="l"/>
              </a:tabLst>
            </a:pPr>
            <a:r>
              <a:rPr sz="1800" i="1" dirty="0">
                <a:latin typeface="Times New Roman"/>
                <a:cs typeface="Times New Roman"/>
              </a:rPr>
              <a:t>порційні </a:t>
            </a:r>
            <a:r>
              <a:rPr sz="1800" i="1" spc="-15" dirty="0">
                <a:latin typeface="Times New Roman"/>
                <a:cs typeface="Times New Roman"/>
              </a:rPr>
              <a:t>натуральні </a:t>
            </a:r>
            <a:r>
              <a:rPr sz="1800" i="1" spc="-10" dirty="0">
                <a:latin typeface="Times New Roman"/>
                <a:cs typeface="Times New Roman"/>
              </a:rPr>
              <a:t>без </a:t>
            </a:r>
            <a:r>
              <a:rPr sz="1800" i="1" spc="-5" dirty="0">
                <a:latin typeface="Times New Roman"/>
                <a:cs typeface="Times New Roman"/>
              </a:rPr>
              <a:t>па</a:t>
            </a:r>
            <a:r>
              <a:rPr sz="1800" spc="-5" dirty="0">
                <a:latin typeface="Times New Roman"/>
                <a:cs typeface="Times New Roman"/>
              </a:rPr>
              <a:t>нірування (вирізка, біфштекс натуральний, лангет;  </a:t>
            </a:r>
            <a:r>
              <a:rPr sz="1800" spc="-10" dirty="0">
                <a:latin typeface="Times New Roman"/>
                <a:cs typeface="Times New Roman"/>
              </a:rPr>
              <a:t>антрекот; ромштекс; </a:t>
            </a:r>
            <a:r>
              <a:rPr sz="1800" dirty="0">
                <a:latin typeface="Times New Roman"/>
                <a:cs typeface="Times New Roman"/>
              </a:rPr>
              <a:t>ескалоп; </a:t>
            </a:r>
            <a:r>
              <a:rPr sz="1800" spc="-5" dirty="0">
                <a:latin typeface="Times New Roman"/>
                <a:cs typeface="Times New Roman"/>
              </a:rPr>
              <a:t>шніцель; яловичина, свинина,баранина</a:t>
            </a:r>
            <a:r>
              <a:rPr sz="1800" spc="-15" dirty="0">
                <a:latin typeface="Times New Roman"/>
                <a:cs typeface="Times New Roman"/>
              </a:rPr>
              <a:t> </a:t>
            </a:r>
            <a:r>
              <a:rPr sz="1800" spc="-10" dirty="0">
                <a:latin typeface="Times New Roman"/>
                <a:cs typeface="Times New Roman"/>
              </a:rPr>
              <a:t>духові);</a:t>
            </a:r>
            <a:endParaRPr sz="1800">
              <a:latin typeface="Times New Roman"/>
              <a:cs typeface="Times New Roman"/>
            </a:endParaRPr>
          </a:p>
          <a:p>
            <a:pPr marL="12700" marR="469265">
              <a:lnSpc>
                <a:spcPct val="100000"/>
              </a:lnSpc>
              <a:spcBef>
                <a:spcPts val="430"/>
              </a:spcBef>
              <a:buFont typeface="Times New Roman"/>
              <a:buChar char="-"/>
              <a:tabLst>
                <a:tab pos="145415" algn="l"/>
              </a:tabLst>
            </a:pPr>
            <a:r>
              <a:rPr sz="1800" i="1" dirty="0">
                <a:latin typeface="Times New Roman"/>
                <a:cs typeface="Times New Roman"/>
              </a:rPr>
              <a:t>порційні </a:t>
            </a:r>
            <a:r>
              <a:rPr sz="1800" i="1" spc="-5" dirty="0">
                <a:latin typeface="Times New Roman"/>
                <a:cs typeface="Times New Roman"/>
              </a:rPr>
              <a:t>паніровані </a:t>
            </a:r>
            <a:r>
              <a:rPr sz="1800" spc="-10" dirty="0">
                <a:latin typeface="Times New Roman"/>
                <a:cs typeface="Times New Roman"/>
              </a:rPr>
              <a:t>(ромштекс; </a:t>
            </a:r>
            <a:r>
              <a:rPr sz="1800" spc="-5" dirty="0">
                <a:latin typeface="Times New Roman"/>
                <a:cs typeface="Times New Roman"/>
              </a:rPr>
              <a:t>шніцель; </a:t>
            </a:r>
            <a:r>
              <a:rPr sz="1800" spc="-20" dirty="0">
                <a:latin typeface="Times New Roman"/>
                <a:cs typeface="Times New Roman"/>
              </a:rPr>
              <a:t>котлета </a:t>
            </a:r>
            <a:r>
              <a:rPr sz="1800" spc="-10" dirty="0">
                <a:latin typeface="Times New Roman"/>
                <a:cs typeface="Times New Roman"/>
              </a:rPr>
              <a:t>натуральна </a:t>
            </a:r>
            <a:r>
              <a:rPr sz="1800" dirty="0">
                <a:latin typeface="Times New Roman"/>
                <a:cs typeface="Times New Roman"/>
              </a:rPr>
              <a:t>з </a:t>
            </a:r>
            <a:r>
              <a:rPr sz="1800" spc="-5" dirty="0">
                <a:latin typeface="Times New Roman"/>
                <a:cs typeface="Times New Roman"/>
              </a:rPr>
              <a:t>баранини,  свинини);</a:t>
            </a:r>
            <a:endParaRPr sz="1800">
              <a:latin typeface="Times New Roman"/>
              <a:cs typeface="Times New Roman"/>
            </a:endParaRPr>
          </a:p>
          <a:p>
            <a:pPr marL="12700">
              <a:lnSpc>
                <a:spcPct val="100000"/>
              </a:lnSpc>
              <a:spcBef>
                <a:spcPts val="434"/>
              </a:spcBef>
              <a:buFont typeface="Times New Roman"/>
              <a:buChar char="-"/>
              <a:tabLst>
                <a:tab pos="145415" algn="l"/>
              </a:tabLst>
            </a:pPr>
            <a:r>
              <a:rPr sz="1800" i="1" spc="-10" dirty="0">
                <a:latin typeface="Times New Roman"/>
                <a:cs typeface="Times New Roman"/>
              </a:rPr>
              <a:t>дрібношматкові без кісточок </a:t>
            </a:r>
            <a:r>
              <a:rPr sz="1800" dirty="0">
                <a:latin typeface="Times New Roman"/>
                <a:cs typeface="Times New Roman"/>
              </a:rPr>
              <a:t>(бефстроганов; </a:t>
            </a:r>
            <a:r>
              <a:rPr sz="1800" spc="-5" dirty="0">
                <a:latin typeface="Times New Roman"/>
                <a:cs typeface="Times New Roman"/>
              </a:rPr>
              <a:t>азу; піджарка;</a:t>
            </a:r>
            <a:r>
              <a:rPr sz="1800" spc="-45" dirty="0">
                <a:latin typeface="Times New Roman"/>
                <a:cs typeface="Times New Roman"/>
              </a:rPr>
              <a:t> </a:t>
            </a:r>
            <a:r>
              <a:rPr sz="1800" spc="-10" dirty="0">
                <a:latin typeface="Times New Roman"/>
                <a:cs typeface="Times New Roman"/>
              </a:rPr>
              <a:t>гуляш;</a:t>
            </a:r>
            <a:endParaRPr sz="1800">
              <a:latin typeface="Times New Roman"/>
              <a:cs typeface="Times New Roman"/>
            </a:endParaRPr>
          </a:p>
          <a:p>
            <a:pPr marL="12700">
              <a:lnSpc>
                <a:spcPct val="100000"/>
              </a:lnSpc>
              <a:spcBef>
                <a:spcPts val="430"/>
              </a:spcBef>
              <a:buFont typeface="Times New Roman"/>
              <a:buChar char="-"/>
              <a:tabLst>
                <a:tab pos="145415" algn="l"/>
              </a:tabLst>
            </a:pPr>
            <a:r>
              <a:rPr sz="1800" i="1" dirty="0">
                <a:latin typeface="Times New Roman"/>
                <a:cs typeface="Times New Roman"/>
              </a:rPr>
              <a:t>яловичина для</a:t>
            </a:r>
            <a:r>
              <a:rPr sz="1800" i="1" spc="10" dirty="0">
                <a:latin typeface="Times New Roman"/>
                <a:cs typeface="Times New Roman"/>
              </a:rPr>
              <a:t> </a:t>
            </a:r>
            <a:r>
              <a:rPr sz="1800" i="1" spc="-10" dirty="0">
                <a:latin typeface="Times New Roman"/>
                <a:cs typeface="Times New Roman"/>
              </a:rPr>
              <a:t>тушкування</a:t>
            </a:r>
            <a:r>
              <a:rPr sz="1800" spc="-10" dirty="0">
                <a:latin typeface="Times New Roman"/>
                <a:cs typeface="Times New Roman"/>
              </a:rPr>
              <a:t>;</a:t>
            </a:r>
            <a:endParaRPr sz="1800">
              <a:latin typeface="Times New Roman"/>
              <a:cs typeface="Times New Roman"/>
            </a:endParaRPr>
          </a:p>
          <a:p>
            <a:pPr marL="68580">
              <a:lnSpc>
                <a:spcPct val="100000"/>
              </a:lnSpc>
              <a:spcBef>
                <a:spcPts val="434"/>
              </a:spcBef>
            </a:pPr>
            <a:r>
              <a:rPr sz="1800" dirty="0">
                <a:latin typeface="Times New Roman"/>
                <a:cs typeface="Times New Roman"/>
              </a:rPr>
              <a:t>- </a:t>
            </a:r>
            <a:r>
              <a:rPr sz="1800" i="1" spc="-5" dirty="0">
                <a:latin typeface="Times New Roman"/>
                <a:cs typeface="Times New Roman"/>
              </a:rPr>
              <a:t>м`ясо </a:t>
            </a:r>
            <a:r>
              <a:rPr sz="1800" i="1" dirty="0">
                <a:latin typeface="Times New Roman"/>
                <a:cs typeface="Times New Roman"/>
              </a:rPr>
              <a:t>для </a:t>
            </a:r>
            <a:r>
              <a:rPr sz="1800" i="1" spc="-15" dirty="0">
                <a:latin typeface="Times New Roman"/>
                <a:cs typeface="Times New Roman"/>
              </a:rPr>
              <a:t>шашлику, </a:t>
            </a:r>
            <a:r>
              <a:rPr sz="1800" i="1" dirty="0">
                <a:latin typeface="Times New Roman"/>
                <a:cs typeface="Times New Roman"/>
              </a:rPr>
              <a:t>для </a:t>
            </a:r>
            <a:r>
              <a:rPr sz="1800" i="1" spc="-5" dirty="0">
                <a:latin typeface="Times New Roman"/>
                <a:cs typeface="Times New Roman"/>
              </a:rPr>
              <a:t>м’ясних</a:t>
            </a:r>
            <a:r>
              <a:rPr sz="1800" i="1" spc="-20" dirty="0">
                <a:latin typeface="Times New Roman"/>
                <a:cs typeface="Times New Roman"/>
              </a:rPr>
              <a:t> </a:t>
            </a:r>
            <a:r>
              <a:rPr sz="1800" i="1" spc="-5" dirty="0">
                <a:latin typeface="Times New Roman"/>
                <a:cs typeface="Times New Roman"/>
              </a:rPr>
              <a:t>салатів;</a:t>
            </a:r>
            <a:endParaRPr sz="1800">
              <a:latin typeface="Times New Roman"/>
              <a:cs typeface="Times New Roman"/>
            </a:endParaRPr>
          </a:p>
          <a:p>
            <a:pPr marL="241300" marR="1120775" indent="-228600">
              <a:lnSpc>
                <a:spcPct val="100000"/>
              </a:lnSpc>
              <a:spcBef>
                <a:spcPts val="430"/>
              </a:spcBef>
              <a:buClr>
                <a:srgbClr val="92D050"/>
              </a:buClr>
              <a:buFont typeface="Times New Roman"/>
              <a:buChar char="-"/>
              <a:tabLst>
                <a:tab pos="240665" algn="l"/>
                <a:tab pos="241300" algn="l"/>
              </a:tabLst>
            </a:pPr>
            <a:r>
              <a:rPr sz="1800" i="1" dirty="0">
                <a:latin typeface="Times New Roman"/>
                <a:cs typeface="Times New Roman"/>
              </a:rPr>
              <a:t>січені </a:t>
            </a:r>
            <a:r>
              <a:rPr sz="1800" i="1" spc="-10" dirty="0">
                <a:latin typeface="Times New Roman"/>
                <a:cs typeface="Times New Roman"/>
              </a:rPr>
              <a:t>напівфабрикати </a:t>
            </a:r>
            <a:r>
              <a:rPr sz="1800" spc="-20" dirty="0">
                <a:latin typeface="Times New Roman"/>
                <a:cs typeface="Times New Roman"/>
              </a:rPr>
              <a:t>(котлети </a:t>
            </a:r>
            <a:r>
              <a:rPr sz="1800" spc="-5" dirty="0">
                <a:latin typeface="Times New Roman"/>
                <a:cs typeface="Times New Roman"/>
              </a:rPr>
              <a:t>полтавські, любительські тощо),  </a:t>
            </a:r>
            <a:r>
              <a:rPr sz="1800" spc="-15" dirty="0">
                <a:latin typeface="Times New Roman"/>
                <a:cs typeface="Times New Roman"/>
              </a:rPr>
              <a:t>дрібношматкові </a:t>
            </a:r>
            <a:r>
              <a:rPr sz="1800" dirty="0">
                <a:latin typeface="Times New Roman"/>
                <a:cs typeface="Times New Roman"/>
              </a:rPr>
              <a:t>з </a:t>
            </a:r>
            <a:r>
              <a:rPr sz="1800" spc="-10" dirty="0">
                <a:latin typeface="Times New Roman"/>
                <a:cs typeface="Times New Roman"/>
              </a:rPr>
              <a:t>кісточками </a:t>
            </a:r>
            <a:r>
              <a:rPr sz="1800" spc="-30" dirty="0">
                <a:latin typeface="Times New Roman"/>
                <a:cs typeface="Times New Roman"/>
              </a:rPr>
              <a:t>(рагу, </a:t>
            </a:r>
            <a:r>
              <a:rPr sz="1800" spc="-5" dirty="0">
                <a:latin typeface="Times New Roman"/>
                <a:cs typeface="Times New Roman"/>
              </a:rPr>
              <a:t>реберця</a:t>
            </a:r>
            <a:r>
              <a:rPr sz="1800" spc="-25" dirty="0">
                <a:latin typeface="Times New Roman"/>
                <a:cs typeface="Times New Roman"/>
              </a:rPr>
              <a:t> </a:t>
            </a:r>
            <a:r>
              <a:rPr sz="1800" spc="-5" dirty="0">
                <a:latin typeface="Times New Roman"/>
                <a:cs typeface="Times New Roman"/>
              </a:rPr>
              <a:t>тощо).</a:t>
            </a:r>
            <a:endParaRPr sz="1800">
              <a:latin typeface="Times New Roman"/>
              <a:cs typeface="Times New Roman"/>
            </a:endParaRPr>
          </a:p>
        </p:txBody>
      </p:sp>
      <p:sp>
        <p:nvSpPr>
          <p:cNvPr id="4" name="object 4"/>
          <p:cNvSpPr/>
          <p:nvPr/>
        </p:nvSpPr>
        <p:spPr>
          <a:xfrm>
            <a:off x="1475232" y="3747515"/>
            <a:ext cx="5041392" cy="311048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4500" y="284733"/>
            <a:ext cx="7722870" cy="2526030"/>
          </a:xfrm>
          <a:prstGeom prst="rect">
            <a:avLst/>
          </a:prstGeom>
        </p:spPr>
        <p:txBody>
          <a:bodyPr vert="horz" wrap="square" lIns="0" tIns="12700" rIns="0" bIns="0" rtlCol="0">
            <a:spAutoFit/>
          </a:bodyPr>
          <a:lstStyle/>
          <a:p>
            <a:pPr marL="12700" marR="5715" algn="just">
              <a:lnSpc>
                <a:spcPct val="100000"/>
              </a:lnSpc>
              <a:spcBef>
                <a:spcPts val="100"/>
              </a:spcBef>
            </a:pPr>
            <a:r>
              <a:rPr sz="2000" dirty="0">
                <a:latin typeface="Times New Roman"/>
                <a:cs typeface="Times New Roman"/>
              </a:rPr>
              <a:t>Санітарними </a:t>
            </a:r>
            <a:r>
              <a:rPr sz="2000" spc="-5" dirty="0">
                <a:latin typeface="Times New Roman"/>
                <a:cs typeface="Times New Roman"/>
              </a:rPr>
              <a:t>правилами встановлені </a:t>
            </a:r>
            <a:r>
              <a:rPr sz="2000" b="1" spc="-10" dirty="0">
                <a:latin typeface="Times New Roman"/>
                <a:cs typeface="Times New Roman"/>
              </a:rPr>
              <a:t>терміни </a:t>
            </a:r>
            <a:r>
              <a:rPr sz="2000" b="1" spc="-5" dirty="0">
                <a:latin typeface="Times New Roman"/>
                <a:cs typeface="Times New Roman"/>
              </a:rPr>
              <a:t>зберігання м’ясних  </a:t>
            </a:r>
            <a:r>
              <a:rPr sz="2000" b="1" spc="-15" dirty="0">
                <a:latin typeface="Times New Roman"/>
                <a:cs typeface="Times New Roman"/>
              </a:rPr>
              <a:t>напівфабрикатів</a:t>
            </a:r>
            <a:r>
              <a:rPr sz="2000" spc="-15" dirty="0">
                <a:latin typeface="Times New Roman"/>
                <a:cs typeface="Times New Roman"/>
              </a:rPr>
              <a:t>, </a:t>
            </a:r>
            <a:r>
              <a:rPr sz="2000" dirty="0">
                <a:latin typeface="Times New Roman"/>
                <a:cs typeface="Times New Roman"/>
              </a:rPr>
              <a:t>якщо </a:t>
            </a:r>
            <a:r>
              <a:rPr sz="2000" spc="-5" dirty="0">
                <a:latin typeface="Times New Roman"/>
                <a:cs typeface="Times New Roman"/>
              </a:rPr>
              <a:t>вони </a:t>
            </a:r>
            <a:r>
              <a:rPr sz="2000" spc="-45" dirty="0">
                <a:latin typeface="Times New Roman"/>
                <a:cs typeface="Times New Roman"/>
              </a:rPr>
              <a:t>були </a:t>
            </a:r>
            <a:r>
              <a:rPr sz="2000" spc="-5" dirty="0">
                <a:latin typeface="Times New Roman"/>
                <a:cs typeface="Times New Roman"/>
              </a:rPr>
              <a:t>піддані </a:t>
            </a:r>
            <a:r>
              <a:rPr sz="2000" spc="-25" dirty="0">
                <a:latin typeface="Times New Roman"/>
                <a:cs typeface="Times New Roman"/>
              </a:rPr>
              <a:t>охолодженню </a:t>
            </a:r>
            <a:r>
              <a:rPr sz="2000" spc="-5" dirty="0">
                <a:latin typeface="Times New Roman"/>
                <a:cs typeface="Times New Roman"/>
              </a:rPr>
              <a:t>після </a:t>
            </a:r>
            <a:r>
              <a:rPr sz="2000" spc="5" dirty="0">
                <a:latin typeface="Times New Roman"/>
                <a:cs typeface="Times New Roman"/>
              </a:rPr>
              <a:t>їх  </a:t>
            </a:r>
            <a:r>
              <a:rPr sz="2000" spc="-15" dirty="0">
                <a:latin typeface="Times New Roman"/>
                <a:cs typeface="Times New Roman"/>
              </a:rPr>
              <a:t>приготування </a:t>
            </a:r>
            <a:r>
              <a:rPr sz="2000" dirty="0">
                <a:latin typeface="Times New Roman"/>
                <a:cs typeface="Times New Roman"/>
              </a:rPr>
              <a:t>до </a:t>
            </a:r>
            <a:r>
              <a:rPr sz="2000" b="1" spc="-10" dirty="0">
                <a:latin typeface="Times New Roman"/>
                <a:cs typeface="Times New Roman"/>
              </a:rPr>
              <a:t>температури </a:t>
            </a:r>
            <a:r>
              <a:rPr sz="2000" b="1" spc="-5" dirty="0">
                <a:latin typeface="Times New Roman"/>
                <a:cs typeface="Times New Roman"/>
              </a:rPr>
              <a:t>не вище</a:t>
            </a:r>
            <a:r>
              <a:rPr sz="2000" b="1" spc="-25" dirty="0">
                <a:latin typeface="Times New Roman"/>
                <a:cs typeface="Times New Roman"/>
              </a:rPr>
              <a:t> </a:t>
            </a:r>
            <a:r>
              <a:rPr sz="2000" b="1" dirty="0">
                <a:latin typeface="Times New Roman"/>
                <a:cs typeface="Times New Roman"/>
              </a:rPr>
              <a:t>6°С</a:t>
            </a:r>
            <a:r>
              <a:rPr sz="2000" dirty="0">
                <a:latin typeface="Times New Roman"/>
                <a:cs typeface="Times New Roman"/>
              </a:rPr>
              <a:t>.</a:t>
            </a:r>
            <a:endParaRPr sz="2000">
              <a:latin typeface="Times New Roman"/>
              <a:cs typeface="Times New Roman"/>
            </a:endParaRPr>
          </a:p>
          <a:p>
            <a:pPr marL="12700" marR="5080" algn="just">
              <a:lnSpc>
                <a:spcPct val="100000"/>
              </a:lnSpc>
              <a:spcBef>
                <a:spcPts val="484"/>
              </a:spcBef>
            </a:pPr>
            <a:r>
              <a:rPr sz="2000" dirty="0">
                <a:latin typeface="Times New Roman"/>
                <a:cs typeface="Times New Roman"/>
              </a:rPr>
              <a:t>При </a:t>
            </a:r>
            <a:r>
              <a:rPr sz="2000" spc="-5" dirty="0">
                <a:latin typeface="Times New Roman"/>
                <a:cs typeface="Times New Roman"/>
              </a:rPr>
              <a:t>цій </a:t>
            </a:r>
            <a:r>
              <a:rPr sz="2000" spc="-10" dirty="0">
                <a:latin typeface="Times New Roman"/>
                <a:cs typeface="Times New Roman"/>
              </a:rPr>
              <a:t>температурі </a:t>
            </a:r>
            <a:r>
              <a:rPr sz="2000" b="1" spc="-5" dirty="0">
                <a:latin typeface="Times New Roman"/>
                <a:cs typeface="Times New Roman"/>
              </a:rPr>
              <a:t>порціонні </a:t>
            </a:r>
            <a:r>
              <a:rPr sz="2000" b="1" spc="-15" dirty="0">
                <a:latin typeface="Times New Roman"/>
                <a:cs typeface="Times New Roman"/>
              </a:rPr>
              <a:t>шматки </a:t>
            </a:r>
            <a:r>
              <a:rPr sz="2000" b="1" dirty="0">
                <a:latin typeface="Times New Roman"/>
                <a:cs typeface="Times New Roman"/>
              </a:rPr>
              <a:t>м'яса </a:t>
            </a:r>
            <a:r>
              <a:rPr sz="2000" dirty="0">
                <a:latin typeface="Times New Roman"/>
                <a:cs typeface="Times New Roman"/>
              </a:rPr>
              <a:t>(не </a:t>
            </a:r>
            <a:r>
              <a:rPr sz="2000" spc="-5" dirty="0">
                <a:latin typeface="Times New Roman"/>
                <a:cs typeface="Times New Roman"/>
              </a:rPr>
              <a:t>паніровані) </a:t>
            </a:r>
            <a:r>
              <a:rPr sz="2000" spc="-15" dirty="0">
                <a:latin typeface="Times New Roman"/>
                <a:cs typeface="Times New Roman"/>
              </a:rPr>
              <a:t>можна  </a:t>
            </a:r>
            <a:r>
              <a:rPr sz="2000" spc="-10" dirty="0">
                <a:latin typeface="Times New Roman"/>
                <a:cs typeface="Times New Roman"/>
              </a:rPr>
              <a:t>зберігати </a:t>
            </a:r>
            <a:r>
              <a:rPr sz="2000" b="1" dirty="0">
                <a:latin typeface="Times New Roman"/>
                <a:cs typeface="Times New Roman"/>
              </a:rPr>
              <a:t>36 </a:t>
            </a:r>
            <a:r>
              <a:rPr sz="2000" b="1" spc="-25" dirty="0">
                <a:latin typeface="Times New Roman"/>
                <a:cs typeface="Times New Roman"/>
              </a:rPr>
              <a:t>годин</a:t>
            </a:r>
            <a:r>
              <a:rPr sz="2000" spc="-25" dirty="0">
                <a:latin typeface="Times New Roman"/>
                <a:cs typeface="Times New Roman"/>
              </a:rPr>
              <a:t>, </a:t>
            </a:r>
            <a:r>
              <a:rPr sz="2000" b="1" spc="-10" dirty="0">
                <a:latin typeface="Times New Roman"/>
                <a:cs typeface="Times New Roman"/>
              </a:rPr>
              <a:t>паніровані </a:t>
            </a:r>
            <a:r>
              <a:rPr sz="2000" b="1" dirty="0">
                <a:latin typeface="Times New Roman"/>
                <a:cs typeface="Times New Roman"/>
              </a:rPr>
              <a:t>- </a:t>
            </a:r>
            <a:r>
              <a:rPr sz="2000" b="1" spc="-5" dirty="0">
                <a:latin typeface="Times New Roman"/>
                <a:cs typeface="Times New Roman"/>
              </a:rPr>
              <a:t>24 </a:t>
            </a:r>
            <a:r>
              <a:rPr sz="2000" b="1" spc="-20" dirty="0">
                <a:latin typeface="Times New Roman"/>
                <a:cs typeface="Times New Roman"/>
              </a:rPr>
              <a:t>години, </a:t>
            </a:r>
            <a:r>
              <a:rPr sz="2000" b="1" spc="-5" dirty="0">
                <a:latin typeface="Times New Roman"/>
                <a:cs typeface="Times New Roman"/>
              </a:rPr>
              <a:t>кістки </a:t>
            </a:r>
            <a:r>
              <a:rPr sz="2000" b="1" spc="-10" dirty="0">
                <a:latin typeface="Times New Roman"/>
                <a:cs typeface="Times New Roman"/>
              </a:rPr>
              <a:t>рубані </a:t>
            </a:r>
            <a:r>
              <a:rPr sz="2000" b="1" dirty="0">
                <a:latin typeface="Times New Roman"/>
                <a:cs typeface="Times New Roman"/>
              </a:rPr>
              <a:t>- </a:t>
            </a:r>
            <a:r>
              <a:rPr sz="2000" b="1" spc="-5" dirty="0">
                <a:latin typeface="Times New Roman"/>
                <a:cs typeface="Times New Roman"/>
              </a:rPr>
              <a:t>10 </a:t>
            </a:r>
            <a:r>
              <a:rPr sz="2000" b="1" spc="-25" dirty="0">
                <a:latin typeface="Times New Roman"/>
                <a:cs typeface="Times New Roman"/>
              </a:rPr>
              <a:t>годин,  </a:t>
            </a:r>
            <a:r>
              <a:rPr sz="2000" b="1" dirty="0">
                <a:latin typeface="Times New Roman"/>
                <a:cs typeface="Times New Roman"/>
              </a:rPr>
              <a:t>м’ясний </a:t>
            </a:r>
            <a:r>
              <a:rPr sz="2000" b="1" spc="-5" dirty="0">
                <a:latin typeface="Times New Roman"/>
                <a:cs typeface="Times New Roman"/>
              </a:rPr>
              <a:t>фарш </a:t>
            </a:r>
            <a:r>
              <a:rPr sz="2000" b="1" dirty="0">
                <a:latin typeface="Times New Roman"/>
                <a:cs typeface="Times New Roman"/>
              </a:rPr>
              <a:t>- 6 </a:t>
            </a:r>
            <a:r>
              <a:rPr sz="2000" b="1" spc="-25" dirty="0">
                <a:latin typeface="Times New Roman"/>
                <a:cs typeface="Times New Roman"/>
              </a:rPr>
              <a:t>годин, </a:t>
            </a:r>
            <a:r>
              <a:rPr sz="2000" b="1" spc="-20" dirty="0">
                <a:latin typeface="Times New Roman"/>
                <a:cs typeface="Times New Roman"/>
              </a:rPr>
              <a:t>котлети </a:t>
            </a:r>
            <a:r>
              <a:rPr sz="2000" b="1" dirty="0">
                <a:latin typeface="Times New Roman"/>
                <a:cs typeface="Times New Roman"/>
              </a:rPr>
              <a:t>- </a:t>
            </a:r>
            <a:r>
              <a:rPr sz="2000" b="1" spc="-5" dirty="0">
                <a:latin typeface="Times New Roman"/>
                <a:cs typeface="Times New Roman"/>
              </a:rPr>
              <a:t>до </a:t>
            </a:r>
            <a:r>
              <a:rPr sz="2000" b="1" dirty="0">
                <a:latin typeface="Times New Roman"/>
                <a:cs typeface="Times New Roman"/>
              </a:rPr>
              <a:t>12 </a:t>
            </a:r>
            <a:r>
              <a:rPr sz="2000" b="1" spc="-25" dirty="0">
                <a:latin typeface="Times New Roman"/>
                <a:cs typeface="Times New Roman"/>
              </a:rPr>
              <a:t>годин. </a:t>
            </a:r>
            <a:r>
              <a:rPr sz="2000" spc="-15" dirty="0">
                <a:latin typeface="Times New Roman"/>
                <a:cs typeface="Times New Roman"/>
              </a:rPr>
              <a:t>Напівфабрикати </a:t>
            </a:r>
            <a:r>
              <a:rPr sz="2000" spc="-5" dirty="0">
                <a:latin typeface="Times New Roman"/>
                <a:cs typeface="Times New Roman"/>
              </a:rPr>
              <a:t>із  </a:t>
            </a:r>
            <a:r>
              <a:rPr sz="2000" spc="-15" dirty="0">
                <a:latin typeface="Times New Roman"/>
                <a:cs typeface="Times New Roman"/>
              </a:rPr>
              <a:t>субпродуктів </a:t>
            </a:r>
            <a:r>
              <a:rPr sz="2000" spc="10" dirty="0">
                <a:latin typeface="Times New Roman"/>
                <a:cs typeface="Times New Roman"/>
              </a:rPr>
              <a:t>та </a:t>
            </a:r>
            <a:r>
              <a:rPr sz="2000" spc="-5" dirty="0">
                <a:latin typeface="Times New Roman"/>
                <a:cs typeface="Times New Roman"/>
              </a:rPr>
              <a:t>дрібні </a:t>
            </a:r>
            <a:r>
              <a:rPr sz="2000" spc="-15" dirty="0">
                <a:latin typeface="Times New Roman"/>
                <a:cs typeface="Times New Roman"/>
              </a:rPr>
              <a:t>шматки </a:t>
            </a:r>
            <a:r>
              <a:rPr sz="2000" dirty="0">
                <a:latin typeface="Times New Roman"/>
                <a:cs typeface="Times New Roman"/>
              </a:rPr>
              <a:t>м'яса </a:t>
            </a:r>
            <a:r>
              <a:rPr sz="2000" spc="-5" dirty="0">
                <a:latin typeface="Times New Roman"/>
                <a:cs typeface="Times New Roman"/>
              </a:rPr>
              <a:t>(для </a:t>
            </a:r>
            <a:r>
              <a:rPr sz="2000" spc="-45" dirty="0">
                <a:latin typeface="Times New Roman"/>
                <a:cs typeface="Times New Roman"/>
              </a:rPr>
              <a:t>гуляшу, рагу, </a:t>
            </a:r>
            <a:r>
              <a:rPr sz="2000" spc="10" dirty="0">
                <a:latin typeface="Times New Roman"/>
                <a:cs typeface="Times New Roman"/>
              </a:rPr>
              <a:t>та </a:t>
            </a:r>
            <a:r>
              <a:rPr sz="2000" spc="-5" dirty="0">
                <a:latin typeface="Times New Roman"/>
                <a:cs typeface="Times New Roman"/>
              </a:rPr>
              <a:t>шашлика)  зберігають </a:t>
            </a:r>
            <a:r>
              <a:rPr sz="2000" b="1" spc="-5" dirty="0">
                <a:latin typeface="Times New Roman"/>
                <a:cs typeface="Times New Roman"/>
              </a:rPr>
              <a:t>не </a:t>
            </a:r>
            <a:r>
              <a:rPr sz="2000" b="1" dirty="0">
                <a:latin typeface="Times New Roman"/>
                <a:cs typeface="Times New Roman"/>
              </a:rPr>
              <a:t>більше 12</a:t>
            </a:r>
            <a:r>
              <a:rPr sz="2000" b="1" spc="-50" dirty="0">
                <a:latin typeface="Times New Roman"/>
                <a:cs typeface="Times New Roman"/>
              </a:rPr>
              <a:t> </a:t>
            </a:r>
            <a:r>
              <a:rPr sz="2000" b="1" spc="-20" dirty="0">
                <a:latin typeface="Times New Roman"/>
                <a:cs typeface="Times New Roman"/>
              </a:rPr>
              <a:t>годин.</a:t>
            </a:r>
            <a:endParaRPr sz="2000">
              <a:latin typeface="Times New Roman"/>
              <a:cs typeface="Times New Roman"/>
            </a:endParaRPr>
          </a:p>
        </p:txBody>
      </p:sp>
      <p:sp>
        <p:nvSpPr>
          <p:cNvPr id="3" name="object 3"/>
          <p:cNvSpPr/>
          <p:nvPr/>
        </p:nvSpPr>
        <p:spPr>
          <a:xfrm>
            <a:off x="1979676" y="2842260"/>
            <a:ext cx="4463796" cy="346252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5214950"/>
            <a:ext cx="8229600" cy="1143000"/>
          </a:xfrm>
        </p:spPr>
        <p:txBody>
          <a:bodyPr>
            <a:normAutofit fontScale="90000"/>
          </a:bodyPr>
          <a:lstStyle/>
          <a:p>
            <a:r>
              <a:rPr lang="uk-UA" sz="2200" dirty="0" smtClean="0">
                <a:latin typeface="Times New Roman" pitchFamily="18" charset="0"/>
                <a:cs typeface="Times New Roman" pitchFamily="18" charset="0"/>
              </a:rPr>
              <a:t>Рис. 4. Розміщення обладнання в м'ясо-рибному цеху:</a:t>
            </a: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dirty="0" smtClean="0"/>
              <a:t/>
            </a:r>
            <a:br>
              <a:rPr lang="ru-RU" dirty="0" smtClean="0"/>
            </a:br>
            <a:endParaRPr lang="ru-RU" dirty="0"/>
          </a:p>
        </p:txBody>
      </p:sp>
      <p:pic>
        <p:nvPicPr>
          <p:cNvPr id="4" name="Содержимое 3" descr="H:\image014.jpg"/>
          <p:cNvPicPr>
            <a:picLocks noGrp="1"/>
          </p:cNvPicPr>
          <p:nvPr>
            <p:ph idx="1"/>
          </p:nvPr>
        </p:nvPicPr>
        <p:blipFill>
          <a:blip r:embed="rId2"/>
          <a:srcRect/>
          <a:stretch>
            <a:fillRect/>
          </a:stretch>
        </p:blipFill>
        <p:spPr bwMode="auto">
          <a:xfrm>
            <a:off x="428596" y="214290"/>
            <a:ext cx="5643602" cy="4714908"/>
          </a:xfrm>
          <a:prstGeom prst="rect">
            <a:avLst/>
          </a:prstGeom>
          <a:noFill/>
          <a:ln w="9525">
            <a:noFill/>
            <a:miter lim="800000"/>
            <a:headEnd/>
            <a:tailEnd/>
          </a:ln>
        </p:spPr>
      </p:pic>
      <p:sp>
        <p:nvSpPr>
          <p:cNvPr id="5" name="Прямоугольник 4"/>
          <p:cNvSpPr/>
          <p:nvPr/>
        </p:nvSpPr>
        <p:spPr>
          <a:xfrm>
            <a:off x="5357818" y="357166"/>
            <a:ext cx="3214710" cy="2308324"/>
          </a:xfrm>
          <a:prstGeom prst="rect">
            <a:avLst/>
          </a:prstGeom>
        </p:spPr>
        <p:txBody>
          <a:bodyPr wrap="square">
            <a:spAutoFit/>
          </a:bodyPr>
          <a:lstStyle/>
          <a:p>
            <a:r>
              <a:rPr lang="uk-UA" dirty="0" smtClean="0">
                <a:latin typeface="Times New Roman" pitchFamily="18" charset="0"/>
                <a:cs typeface="Times New Roman" pitchFamily="18" charset="0"/>
              </a:rPr>
              <a:t>1 - М'ясорубка.</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uk-UA" dirty="0" smtClean="0">
                <a:latin typeface="Times New Roman" pitchFamily="18" charset="0"/>
                <a:cs typeface="Times New Roman" pitchFamily="18" charset="0"/>
              </a:rPr>
              <a:t>2 - Вакуумний пакувальник.</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uk-UA" dirty="0" smtClean="0">
                <a:latin typeface="Times New Roman" pitchFamily="18" charset="0"/>
                <a:cs typeface="Times New Roman" pitchFamily="18" charset="0"/>
              </a:rPr>
              <a:t>3 - Пилка для м'яса.</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uk-UA" dirty="0" smtClean="0">
                <a:latin typeface="Times New Roman" pitchFamily="18" charset="0"/>
                <a:cs typeface="Times New Roman" pitchFamily="18" charset="0"/>
              </a:rPr>
              <a:t>4 - Полки настінні.</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uk-UA" dirty="0" smtClean="0">
                <a:latin typeface="Times New Roman" pitchFamily="18" charset="0"/>
                <a:cs typeface="Times New Roman" pitchFamily="18" charset="0"/>
              </a:rPr>
              <a:t>5 - Стіл холодильний.</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uk-UA" dirty="0" smtClean="0">
                <a:latin typeface="Times New Roman" pitchFamily="18" charset="0"/>
                <a:cs typeface="Times New Roman" pitchFamily="18" charset="0"/>
              </a:rPr>
              <a:t>6 - Стіл морозильний.</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uk-UA" dirty="0" smtClean="0">
                <a:latin typeface="Times New Roman" pitchFamily="18" charset="0"/>
                <a:cs typeface="Times New Roman" pitchFamily="18" charset="0"/>
              </a:rPr>
              <a:t>7 - Підставка для пилки.</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uk-UA" dirty="0" smtClean="0">
                <a:latin typeface="Times New Roman" pitchFamily="18" charset="0"/>
                <a:cs typeface="Times New Roman" pitchFamily="18" charset="0"/>
              </a:rPr>
              <a:t>8 - Колода розрубна.</a:t>
            </a:r>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3101" y="332943"/>
            <a:ext cx="6279515" cy="452120"/>
          </a:xfrm>
          <a:prstGeom prst="rect">
            <a:avLst/>
          </a:prstGeom>
        </p:spPr>
        <p:txBody>
          <a:bodyPr vert="horz" wrap="square" lIns="0" tIns="12065" rIns="0" bIns="0" rtlCol="0">
            <a:spAutoFit/>
          </a:bodyPr>
          <a:lstStyle/>
          <a:p>
            <a:pPr marL="12700">
              <a:lnSpc>
                <a:spcPct val="100000"/>
              </a:lnSpc>
              <a:spcBef>
                <a:spcPts val="95"/>
              </a:spcBef>
            </a:pPr>
            <a:r>
              <a:rPr sz="2800" b="0" spc="-95" dirty="0">
                <a:latin typeface="Times New Roman"/>
                <a:cs typeface="Times New Roman"/>
              </a:rPr>
              <a:t>Організація</a:t>
            </a:r>
            <a:r>
              <a:rPr sz="2800" b="0" spc="-245" dirty="0">
                <a:latin typeface="Times New Roman"/>
                <a:cs typeface="Times New Roman"/>
              </a:rPr>
              <a:t> </a:t>
            </a:r>
            <a:r>
              <a:rPr sz="2800" b="0" spc="-90" dirty="0">
                <a:latin typeface="Times New Roman"/>
                <a:cs typeface="Times New Roman"/>
              </a:rPr>
              <a:t>роботи</a:t>
            </a:r>
            <a:r>
              <a:rPr sz="2800" b="0" spc="-240" dirty="0">
                <a:latin typeface="Times New Roman"/>
                <a:cs typeface="Times New Roman"/>
              </a:rPr>
              <a:t> </a:t>
            </a:r>
            <a:r>
              <a:rPr sz="2800" b="0" spc="-5" dirty="0">
                <a:latin typeface="Times New Roman"/>
                <a:cs typeface="Times New Roman"/>
              </a:rPr>
              <a:t>в</a:t>
            </a:r>
            <a:r>
              <a:rPr sz="2800" b="0" spc="-204" dirty="0">
                <a:latin typeface="Times New Roman"/>
                <a:cs typeface="Times New Roman"/>
              </a:rPr>
              <a:t> </a:t>
            </a:r>
            <a:r>
              <a:rPr sz="2800" b="0" spc="-120" dirty="0">
                <a:latin typeface="Times New Roman"/>
                <a:cs typeface="Times New Roman"/>
              </a:rPr>
              <a:t>птахогомілковому</a:t>
            </a:r>
            <a:r>
              <a:rPr sz="2800" b="0" spc="-240" dirty="0">
                <a:latin typeface="Times New Roman"/>
                <a:cs typeface="Times New Roman"/>
              </a:rPr>
              <a:t> </a:t>
            </a:r>
            <a:r>
              <a:rPr sz="2800" b="0" spc="-110" dirty="0">
                <a:latin typeface="Times New Roman"/>
                <a:cs typeface="Times New Roman"/>
              </a:rPr>
              <a:t>цеху</a:t>
            </a:r>
            <a:endParaRPr sz="2800">
              <a:latin typeface="Times New Roman"/>
              <a:cs typeface="Times New Roman"/>
            </a:endParaRPr>
          </a:p>
        </p:txBody>
      </p:sp>
      <p:sp>
        <p:nvSpPr>
          <p:cNvPr id="3" name="object 3"/>
          <p:cNvSpPr txBox="1"/>
          <p:nvPr/>
        </p:nvSpPr>
        <p:spPr>
          <a:xfrm>
            <a:off x="732840" y="932814"/>
            <a:ext cx="7333615" cy="3745229"/>
          </a:xfrm>
          <a:prstGeom prst="rect">
            <a:avLst/>
          </a:prstGeom>
        </p:spPr>
        <p:txBody>
          <a:bodyPr vert="horz" wrap="square" lIns="0" tIns="13335" rIns="0" bIns="0" rtlCol="0">
            <a:spAutoFit/>
          </a:bodyPr>
          <a:lstStyle/>
          <a:p>
            <a:pPr marL="12700">
              <a:lnSpc>
                <a:spcPct val="100000"/>
              </a:lnSpc>
              <a:spcBef>
                <a:spcPts val="105"/>
              </a:spcBef>
            </a:pPr>
            <a:r>
              <a:rPr sz="2000" spc="-5" dirty="0">
                <a:latin typeface="Times New Roman"/>
                <a:cs typeface="Times New Roman"/>
              </a:rPr>
              <a:t>Централізоване виробництво </a:t>
            </a:r>
            <a:r>
              <a:rPr sz="2000" spc="-10" dirty="0">
                <a:latin typeface="Times New Roman"/>
                <a:cs typeface="Times New Roman"/>
              </a:rPr>
              <a:t>напівфабрикатів </a:t>
            </a:r>
            <a:r>
              <a:rPr sz="2000" dirty="0">
                <a:latin typeface="Times New Roman"/>
                <a:cs typeface="Times New Roman"/>
              </a:rPr>
              <a:t>з </a:t>
            </a:r>
            <a:r>
              <a:rPr sz="2000" spc="-5" dirty="0">
                <a:latin typeface="Times New Roman"/>
                <a:cs typeface="Times New Roman"/>
              </a:rPr>
              <a:t>курей,</a:t>
            </a:r>
            <a:r>
              <a:rPr sz="2000" spc="10" dirty="0">
                <a:latin typeface="Times New Roman"/>
                <a:cs typeface="Times New Roman"/>
              </a:rPr>
              <a:t> </a:t>
            </a:r>
            <a:r>
              <a:rPr sz="2000" spc="-5" dirty="0">
                <a:latin typeface="Times New Roman"/>
                <a:cs typeface="Times New Roman"/>
              </a:rPr>
              <a:t>обробку</a:t>
            </a:r>
            <a:endParaRPr sz="2000">
              <a:latin typeface="Times New Roman"/>
              <a:cs typeface="Times New Roman"/>
            </a:endParaRPr>
          </a:p>
          <a:p>
            <a:pPr marL="12700" marR="5080">
              <a:lnSpc>
                <a:spcPct val="100000"/>
              </a:lnSpc>
            </a:pPr>
            <a:r>
              <a:rPr sz="2000" spc="-15" dirty="0">
                <a:latin typeface="Times New Roman"/>
                <a:cs typeface="Times New Roman"/>
              </a:rPr>
              <a:t>субпродуктів </a:t>
            </a:r>
            <a:r>
              <a:rPr sz="2000" spc="-10" dirty="0">
                <a:latin typeface="Times New Roman"/>
                <a:cs typeface="Times New Roman"/>
              </a:rPr>
              <a:t>здійснюють </a:t>
            </a:r>
            <a:r>
              <a:rPr sz="2000" spc="-20" dirty="0">
                <a:latin typeface="Times New Roman"/>
                <a:cs typeface="Times New Roman"/>
              </a:rPr>
              <a:t>птахогомілкові </a:t>
            </a:r>
            <a:r>
              <a:rPr sz="2000" spc="-10" dirty="0">
                <a:latin typeface="Times New Roman"/>
                <a:cs typeface="Times New Roman"/>
              </a:rPr>
              <a:t>цехи. </a:t>
            </a:r>
            <a:r>
              <a:rPr sz="2000" dirty="0">
                <a:latin typeface="Times New Roman"/>
                <a:cs typeface="Times New Roman"/>
              </a:rPr>
              <a:t>Вони </a:t>
            </a:r>
            <a:r>
              <a:rPr sz="2000" spc="-10" dirty="0">
                <a:latin typeface="Times New Roman"/>
                <a:cs typeface="Times New Roman"/>
              </a:rPr>
              <a:t>переробляють  </a:t>
            </a:r>
            <a:r>
              <a:rPr sz="2000" spc="-25" dirty="0">
                <a:latin typeface="Times New Roman"/>
                <a:cs typeface="Times New Roman"/>
              </a:rPr>
              <a:t>сировину, </a:t>
            </a:r>
            <a:r>
              <a:rPr sz="2000" dirty="0">
                <a:latin typeface="Times New Roman"/>
                <a:cs typeface="Times New Roman"/>
              </a:rPr>
              <a:t>що </a:t>
            </a:r>
            <a:r>
              <a:rPr sz="2000" spc="-15" dirty="0">
                <a:latin typeface="Times New Roman"/>
                <a:cs typeface="Times New Roman"/>
              </a:rPr>
              <a:t>надходить </a:t>
            </a:r>
            <a:r>
              <a:rPr sz="2000" dirty="0">
                <a:latin typeface="Times New Roman"/>
                <a:cs typeface="Times New Roman"/>
              </a:rPr>
              <a:t>з </a:t>
            </a:r>
            <a:r>
              <a:rPr sz="2000" spc="-5" dirty="0">
                <a:latin typeface="Times New Roman"/>
                <a:cs typeface="Times New Roman"/>
              </a:rPr>
              <a:t>птахофабрик.</a:t>
            </a:r>
            <a:endParaRPr sz="2000">
              <a:latin typeface="Times New Roman"/>
              <a:cs typeface="Times New Roman"/>
            </a:endParaRPr>
          </a:p>
          <a:p>
            <a:pPr marL="12700">
              <a:lnSpc>
                <a:spcPct val="100000"/>
              </a:lnSpc>
              <a:spcBef>
                <a:spcPts val="480"/>
              </a:spcBef>
            </a:pPr>
            <a:r>
              <a:rPr sz="2000" b="1" i="1" dirty="0">
                <a:latin typeface="Times New Roman"/>
                <a:cs typeface="Times New Roman"/>
              </a:rPr>
              <a:t>З </a:t>
            </a:r>
            <a:r>
              <a:rPr sz="2000" b="1" i="1" spc="-10" dirty="0">
                <a:latin typeface="Times New Roman"/>
                <a:cs typeface="Times New Roman"/>
              </a:rPr>
              <a:t>домашньої </a:t>
            </a:r>
            <a:r>
              <a:rPr sz="2000" b="1" i="1" spc="-5" dirty="0">
                <a:latin typeface="Times New Roman"/>
                <a:cs typeface="Times New Roman"/>
              </a:rPr>
              <a:t>птиці виробляють </a:t>
            </a:r>
            <a:r>
              <a:rPr sz="2000" b="1" i="1" dirty="0">
                <a:latin typeface="Times New Roman"/>
                <a:cs typeface="Times New Roman"/>
              </a:rPr>
              <a:t>такі</a:t>
            </a:r>
            <a:r>
              <a:rPr sz="2000" b="1" i="1" spc="-130" dirty="0">
                <a:latin typeface="Times New Roman"/>
                <a:cs typeface="Times New Roman"/>
              </a:rPr>
              <a:t> </a:t>
            </a:r>
            <a:r>
              <a:rPr sz="2000" b="1" i="1" spc="-10" dirty="0">
                <a:latin typeface="Times New Roman"/>
                <a:cs typeface="Times New Roman"/>
              </a:rPr>
              <a:t>напівфабрикати:</a:t>
            </a:r>
            <a:endParaRPr sz="2000">
              <a:latin typeface="Times New Roman"/>
              <a:cs typeface="Times New Roman"/>
            </a:endParaRPr>
          </a:p>
          <a:p>
            <a:pPr marL="160020" indent="-147320">
              <a:lnSpc>
                <a:spcPct val="100000"/>
              </a:lnSpc>
              <a:spcBef>
                <a:spcPts val="480"/>
              </a:spcBef>
              <a:buChar char="-"/>
              <a:tabLst>
                <a:tab pos="160655" algn="l"/>
              </a:tabLst>
            </a:pPr>
            <a:r>
              <a:rPr sz="2000" spc="-5" dirty="0">
                <a:latin typeface="Times New Roman"/>
                <a:cs typeface="Times New Roman"/>
              </a:rPr>
              <a:t>тушки курей </a:t>
            </a:r>
            <a:r>
              <a:rPr sz="2000" dirty="0">
                <a:latin typeface="Times New Roman"/>
                <a:cs typeface="Times New Roman"/>
              </a:rPr>
              <a:t>і</a:t>
            </a:r>
            <a:r>
              <a:rPr sz="2000" spc="-20" dirty="0">
                <a:latin typeface="Times New Roman"/>
                <a:cs typeface="Times New Roman"/>
              </a:rPr>
              <a:t> курчат;</a:t>
            </a:r>
            <a:endParaRPr sz="2000">
              <a:latin typeface="Times New Roman"/>
              <a:cs typeface="Times New Roman"/>
            </a:endParaRPr>
          </a:p>
          <a:p>
            <a:pPr marL="160020" indent="-147320">
              <a:lnSpc>
                <a:spcPct val="100000"/>
              </a:lnSpc>
              <a:spcBef>
                <a:spcPts val="480"/>
              </a:spcBef>
              <a:buChar char="-"/>
              <a:tabLst>
                <a:tab pos="160655" algn="l"/>
              </a:tabLst>
            </a:pPr>
            <a:r>
              <a:rPr sz="2000" spc="-5" dirty="0">
                <a:latin typeface="Times New Roman"/>
                <a:cs typeface="Times New Roman"/>
              </a:rPr>
              <a:t>філе </a:t>
            </a:r>
            <a:r>
              <a:rPr sz="2000" spc="-10" dirty="0">
                <a:latin typeface="Times New Roman"/>
                <a:cs typeface="Times New Roman"/>
              </a:rPr>
              <a:t>натуральне </a:t>
            </a:r>
            <a:r>
              <a:rPr sz="2000" dirty="0">
                <a:latin typeface="Times New Roman"/>
                <a:cs typeface="Times New Roman"/>
              </a:rPr>
              <a:t>і </a:t>
            </a:r>
            <a:r>
              <a:rPr sz="2000" spc="-5" dirty="0">
                <a:latin typeface="Times New Roman"/>
                <a:cs typeface="Times New Roman"/>
              </a:rPr>
              <a:t>філе паніроване, </a:t>
            </a:r>
            <a:r>
              <a:rPr sz="2000" spc="-15" dirty="0">
                <a:latin typeface="Times New Roman"/>
                <a:cs typeface="Times New Roman"/>
              </a:rPr>
              <a:t>гомічки </a:t>
            </a:r>
            <a:r>
              <a:rPr sz="2000" spc="-5" dirty="0">
                <a:latin typeface="Times New Roman"/>
                <a:cs typeface="Times New Roman"/>
              </a:rPr>
              <a:t>курячі, </a:t>
            </a:r>
            <a:r>
              <a:rPr sz="2000" dirty="0">
                <a:latin typeface="Times New Roman"/>
                <a:cs typeface="Times New Roman"/>
              </a:rPr>
              <a:t>індичі,</a:t>
            </a:r>
            <a:r>
              <a:rPr sz="2000" spc="10" dirty="0">
                <a:latin typeface="Times New Roman"/>
                <a:cs typeface="Times New Roman"/>
              </a:rPr>
              <a:t> </a:t>
            </a:r>
            <a:r>
              <a:rPr sz="2000" spc="-5" dirty="0">
                <a:latin typeface="Times New Roman"/>
                <a:cs typeface="Times New Roman"/>
              </a:rPr>
              <a:t>куряча</a:t>
            </a:r>
            <a:endParaRPr sz="2000">
              <a:latin typeface="Times New Roman"/>
              <a:cs typeface="Times New Roman"/>
            </a:endParaRPr>
          </a:p>
          <a:p>
            <a:pPr marL="12700">
              <a:lnSpc>
                <a:spcPct val="100000"/>
              </a:lnSpc>
            </a:pPr>
            <a:r>
              <a:rPr sz="2000" spc="-25" dirty="0">
                <a:latin typeface="Times New Roman"/>
                <a:cs typeface="Times New Roman"/>
              </a:rPr>
              <a:t>грудинка,</a:t>
            </a:r>
            <a:r>
              <a:rPr sz="2000" spc="-5" dirty="0">
                <a:latin typeface="Times New Roman"/>
                <a:cs typeface="Times New Roman"/>
              </a:rPr>
              <a:t> </a:t>
            </a:r>
            <a:r>
              <a:rPr sz="2000" spc="-10" dirty="0">
                <a:latin typeface="Times New Roman"/>
                <a:cs typeface="Times New Roman"/>
              </a:rPr>
              <a:t>курчата-табака;</a:t>
            </a:r>
            <a:endParaRPr sz="2000">
              <a:latin typeface="Times New Roman"/>
              <a:cs typeface="Times New Roman"/>
            </a:endParaRPr>
          </a:p>
          <a:p>
            <a:pPr marL="160020" indent="-147320">
              <a:lnSpc>
                <a:spcPct val="100000"/>
              </a:lnSpc>
              <a:spcBef>
                <a:spcPts val="480"/>
              </a:spcBef>
              <a:buChar char="-"/>
              <a:tabLst>
                <a:tab pos="160655" algn="l"/>
              </a:tabLst>
            </a:pPr>
            <a:r>
              <a:rPr sz="2000" spc="-5" dirty="0">
                <a:latin typeface="Times New Roman"/>
                <a:cs typeface="Times New Roman"/>
              </a:rPr>
              <a:t>стегно, </a:t>
            </a:r>
            <a:r>
              <a:rPr sz="2000" spc="-20" dirty="0">
                <a:latin typeface="Times New Roman"/>
                <a:cs typeface="Times New Roman"/>
              </a:rPr>
              <a:t>гомілку </a:t>
            </a:r>
            <a:r>
              <a:rPr sz="2000" spc="-5" dirty="0">
                <a:latin typeface="Times New Roman"/>
                <a:cs typeface="Times New Roman"/>
              </a:rPr>
              <a:t>курячі,</a:t>
            </a:r>
            <a:r>
              <a:rPr sz="2000" spc="-10" dirty="0">
                <a:latin typeface="Times New Roman"/>
                <a:cs typeface="Times New Roman"/>
              </a:rPr>
              <a:t> </a:t>
            </a:r>
            <a:r>
              <a:rPr sz="2000" spc="-5" dirty="0">
                <a:latin typeface="Times New Roman"/>
                <a:cs typeface="Times New Roman"/>
              </a:rPr>
              <a:t>індичі;</a:t>
            </a:r>
            <a:endParaRPr sz="2000">
              <a:latin typeface="Times New Roman"/>
              <a:cs typeface="Times New Roman"/>
            </a:endParaRPr>
          </a:p>
          <a:p>
            <a:pPr marL="160020" indent="-147320">
              <a:lnSpc>
                <a:spcPct val="100000"/>
              </a:lnSpc>
              <a:spcBef>
                <a:spcPts val="484"/>
              </a:spcBef>
              <a:buChar char="-"/>
              <a:tabLst>
                <a:tab pos="160655" algn="l"/>
              </a:tabLst>
            </a:pPr>
            <a:r>
              <a:rPr sz="2000" spc="-15" dirty="0">
                <a:latin typeface="Times New Roman"/>
                <a:cs typeface="Times New Roman"/>
              </a:rPr>
              <a:t>субпродукти </a:t>
            </a:r>
            <a:r>
              <a:rPr sz="2000" spc="-5" dirty="0">
                <a:latin typeface="Times New Roman"/>
                <a:cs typeface="Times New Roman"/>
              </a:rPr>
              <a:t>курей,</a:t>
            </a:r>
            <a:r>
              <a:rPr sz="2000" spc="-20" dirty="0">
                <a:latin typeface="Times New Roman"/>
                <a:cs typeface="Times New Roman"/>
              </a:rPr>
              <a:t> </a:t>
            </a:r>
            <a:r>
              <a:rPr sz="2000" spc="-5" dirty="0">
                <a:latin typeface="Times New Roman"/>
                <a:cs typeface="Times New Roman"/>
              </a:rPr>
              <a:t>індиків.</a:t>
            </a:r>
            <a:endParaRPr sz="2000">
              <a:latin typeface="Times New Roman"/>
              <a:cs typeface="Times New Roman"/>
            </a:endParaRPr>
          </a:p>
          <a:p>
            <a:pPr marL="12700" marR="61594">
              <a:lnSpc>
                <a:spcPct val="100000"/>
              </a:lnSpc>
              <a:spcBef>
                <a:spcPts val="480"/>
              </a:spcBef>
            </a:pPr>
            <a:r>
              <a:rPr sz="2000" dirty="0">
                <a:latin typeface="Times New Roman"/>
                <a:cs typeface="Times New Roman"/>
              </a:rPr>
              <a:t>Крім </a:t>
            </a:r>
            <a:r>
              <a:rPr sz="2000" spc="-5" dirty="0">
                <a:latin typeface="Times New Roman"/>
                <a:cs typeface="Times New Roman"/>
              </a:rPr>
              <a:t>птиці </a:t>
            </a:r>
            <a:r>
              <a:rPr sz="2000" dirty="0">
                <a:latin typeface="Times New Roman"/>
                <a:cs typeface="Times New Roman"/>
              </a:rPr>
              <a:t>в </a:t>
            </a:r>
            <a:r>
              <a:rPr sz="2000" spc="-30" dirty="0">
                <a:latin typeface="Times New Roman"/>
                <a:cs typeface="Times New Roman"/>
              </a:rPr>
              <a:t>цеху </a:t>
            </a:r>
            <a:r>
              <a:rPr sz="2000" spc="-10" dirty="0">
                <a:latin typeface="Times New Roman"/>
                <a:cs typeface="Times New Roman"/>
              </a:rPr>
              <a:t>обробляють </a:t>
            </a:r>
            <a:r>
              <a:rPr sz="2000" spc="-15" dirty="0">
                <a:latin typeface="Times New Roman"/>
                <a:cs typeface="Times New Roman"/>
              </a:rPr>
              <a:t>субпродукти </a:t>
            </a:r>
            <a:r>
              <a:rPr sz="2000" dirty="0">
                <a:latin typeface="Times New Roman"/>
                <a:cs typeface="Times New Roman"/>
              </a:rPr>
              <a:t>(нирки, </a:t>
            </a:r>
            <a:r>
              <a:rPr sz="2000" spc="-15" dirty="0">
                <a:latin typeface="Times New Roman"/>
                <a:cs typeface="Times New Roman"/>
              </a:rPr>
              <a:t>печінка, </a:t>
            </a:r>
            <a:r>
              <a:rPr sz="2000" spc="-5" dirty="0">
                <a:latin typeface="Times New Roman"/>
                <a:cs typeface="Times New Roman"/>
              </a:rPr>
              <a:t>язики,  </a:t>
            </a:r>
            <a:r>
              <a:rPr sz="2000" spc="5" dirty="0">
                <a:latin typeface="Times New Roman"/>
                <a:cs typeface="Times New Roman"/>
              </a:rPr>
              <a:t>серце </a:t>
            </a:r>
            <a:r>
              <a:rPr sz="2000" spc="10" dirty="0">
                <a:latin typeface="Times New Roman"/>
                <a:cs typeface="Times New Roman"/>
              </a:rPr>
              <a:t>та</a:t>
            </a:r>
            <a:r>
              <a:rPr sz="2000" spc="-20" dirty="0">
                <a:latin typeface="Times New Roman"/>
                <a:cs typeface="Times New Roman"/>
              </a:rPr>
              <a:t> </a:t>
            </a:r>
            <a:r>
              <a:rPr sz="2000" spc="-5" dirty="0">
                <a:latin typeface="Times New Roman"/>
                <a:cs typeface="Times New Roman"/>
              </a:rPr>
              <a:t>ін).</a:t>
            </a:r>
            <a:endParaRPr sz="2000">
              <a:latin typeface="Times New Roman"/>
              <a:cs typeface="Times New Roman"/>
            </a:endParaRPr>
          </a:p>
        </p:txBody>
      </p:sp>
      <p:sp>
        <p:nvSpPr>
          <p:cNvPr id="4" name="object 4"/>
          <p:cNvSpPr/>
          <p:nvPr/>
        </p:nvSpPr>
        <p:spPr>
          <a:xfrm>
            <a:off x="3060192" y="4503420"/>
            <a:ext cx="2788920" cy="211378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72567" y="284733"/>
            <a:ext cx="7806055" cy="3196590"/>
          </a:xfrm>
          <a:prstGeom prst="rect">
            <a:avLst/>
          </a:prstGeom>
        </p:spPr>
        <p:txBody>
          <a:bodyPr vert="horz" wrap="square" lIns="0" tIns="12700" rIns="0" bIns="0" rtlCol="0">
            <a:spAutoFit/>
          </a:bodyPr>
          <a:lstStyle/>
          <a:p>
            <a:pPr marL="12700" marR="5080">
              <a:lnSpc>
                <a:spcPct val="100000"/>
              </a:lnSpc>
              <a:spcBef>
                <a:spcPts val="100"/>
              </a:spcBef>
            </a:pPr>
            <a:r>
              <a:rPr sz="2000" b="1" i="1" spc="-15" dirty="0">
                <a:latin typeface="Times New Roman"/>
                <a:cs typeface="Times New Roman"/>
              </a:rPr>
              <a:t>Технологічний </a:t>
            </a:r>
            <a:r>
              <a:rPr sz="2000" b="1" i="1" spc="-5" dirty="0">
                <a:latin typeface="Times New Roman"/>
                <a:cs typeface="Times New Roman"/>
              </a:rPr>
              <a:t>процес </a:t>
            </a:r>
            <a:r>
              <a:rPr sz="2000" b="1" i="1" dirty="0">
                <a:latin typeface="Times New Roman"/>
                <a:cs typeface="Times New Roman"/>
              </a:rPr>
              <a:t>обробки </a:t>
            </a:r>
            <a:r>
              <a:rPr sz="2000" b="1" i="1" spc="-5" dirty="0">
                <a:latin typeface="Times New Roman"/>
                <a:cs typeface="Times New Roman"/>
              </a:rPr>
              <a:t>напівпатрошеної птиці </a:t>
            </a:r>
            <a:r>
              <a:rPr sz="2000" b="1" i="1" dirty="0">
                <a:latin typeface="Times New Roman"/>
                <a:cs typeface="Times New Roman"/>
              </a:rPr>
              <a:t>включає такі  операції:</a:t>
            </a:r>
            <a:endParaRPr sz="2000">
              <a:latin typeface="Times New Roman"/>
              <a:cs typeface="Times New Roman"/>
            </a:endParaRPr>
          </a:p>
          <a:p>
            <a:pPr marL="160020" indent="-147320">
              <a:lnSpc>
                <a:spcPct val="100000"/>
              </a:lnSpc>
              <a:spcBef>
                <a:spcPts val="484"/>
              </a:spcBef>
              <a:buChar char="-"/>
              <a:tabLst>
                <a:tab pos="160655" algn="l"/>
              </a:tabLst>
            </a:pPr>
            <a:r>
              <a:rPr sz="2000" spc="-10" dirty="0">
                <a:latin typeface="Times New Roman"/>
                <a:cs typeface="Times New Roman"/>
              </a:rPr>
              <a:t>розморожування,</a:t>
            </a:r>
            <a:endParaRPr sz="2000">
              <a:latin typeface="Times New Roman"/>
              <a:cs typeface="Times New Roman"/>
            </a:endParaRPr>
          </a:p>
          <a:p>
            <a:pPr marL="160020" indent="-147320">
              <a:lnSpc>
                <a:spcPct val="100000"/>
              </a:lnSpc>
              <a:spcBef>
                <a:spcPts val="480"/>
              </a:spcBef>
              <a:buChar char="-"/>
              <a:tabLst>
                <a:tab pos="160655" algn="l"/>
              </a:tabLst>
            </a:pPr>
            <a:r>
              <a:rPr sz="2000" spc="-5" dirty="0">
                <a:latin typeface="Times New Roman"/>
                <a:cs typeface="Times New Roman"/>
              </a:rPr>
              <a:t>обпалювання,</a:t>
            </a:r>
            <a:endParaRPr sz="2000">
              <a:latin typeface="Times New Roman"/>
              <a:cs typeface="Times New Roman"/>
            </a:endParaRPr>
          </a:p>
          <a:p>
            <a:pPr marL="76200">
              <a:lnSpc>
                <a:spcPct val="100000"/>
              </a:lnSpc>
              <a:spcBef>
                <a:spcPts val="475"/>
              </a:spcBef>
            </a:pPr>
            <a:r>
              <a:rPr sz="2000" dirty="0">
                <a:latin typeface="Times New Roman"/>
                <a:cs typeface="Times New Roman"/>
              </a:rPr>
              <a:t>- </a:t>
            </a:r>
            <a:r>
              <a:rPr sz="2000" spc="-5" dirty="0">
                <a:latin typeface="Times New Roman"/>
                <a:cs typeface="Times New Roman"/>
              </a:rPr>
              <a:t>видалення </a:t>
            </a:r>
            <a:r>
              <a:rPr sz="2000" spc="-15" dirty="0">
                <a:latin typeface="Times New Roman"/>
                <a:cs typeface="Times New Roman"/>
              </a:rPr>
              <a:t>голови, </a:t>
            </a:r>
            <a:r>
              <a:rPr sz="2000" dirty="0">
                <a:latin typeface="Times New Roman"/>
                <a:cs typeface="Times New Roman"/>
              </a:rPr>
              <a:t>шийки,</a:t>
            </a:r>
            <a:r>
              <a:rPr sz="2000" spc="25" dirty="0">
                <a:latin typeface="Times New Roman"/>
                <a:cs typeface="Times New Roman"/>
              </a:rPr>
              <a:t> </a:t>
            </a:r>
            <a:r>
              <a:rPr sz="2000" spc="-10" dirty="0">
                <a:latin typeface="Times New Roman"/>
                <a:cs typeface="Times New Roman"/>
              </a:rPr>
              <a:t>ніжок,</a:t>
            </a:r>
            <a:endParaRPr sz="2000">
              <a:latin typeface="Times New Roman"/>
              <a:cs typeface="Times New Roman"/>
            </a:endParaRPr>
          </a:p>
          <a:p>
            <a:pPr marL="160020" indent="-147320">
              <a:lnSpc>
                <a:spcPct val="100000"/>
              </a:lnSpc>
              <a:spcBef>
                <a:spcPts val="484"/>
              </a:spcBef>
              <a:buChar char="-"/>
              <a:tabLst>
                <a:tab pos="160655" algn="l"/>
              </a:tabLst>
            </a:pPr>
            <a:r>
              <a:rPr sz="2000" spc="-5" dirty="0">
                <a:latin typeface="Times New Roman"/>
                <a:cs typeface="Times New Roman"/>
              </a:rPr>
              <a:t>патрання,</a:t>
            </a:r>
            <a:endParaRPr sz="2000">
              <a:latin typeface="Times New Roman"/>
              <a:cs typeface="Times New Roman"/>
            </a:endParaRPr>
          </a:p>
          <a:p>
            <a:pPr marL="160020" indent="-147320">
              <a:lnSpc>
                <a:spcPct val="100000"/>
              </a:lnSpc>
              <a:spcBef>
                <a:spcPts val="480"/>
              </a:spcBef>
              <a:buChar char="-"/>
              <a:tabLst>
                <a:tab pos="160655" algn="l"/>
              </a:tabLst>
            </a:pPr>
            <a:r>
              <a:rPr sz="2000" spc="-5" dirty="0">
                <a:latin typeface="Times New Roman"/>
                <a:cs typeface="Times New Roman"/>
              </a:rPr>
              <a:t>миття,</a:t>
            </a:r>
            <a:endParaRPr sz="2000">
              <a:latin typeface="Times New Roman"/>
              <a:cs typeface="Times New Roman"/>
            </a:endParaRPr>
          </a:p>
          <a:p>
            <a:pPr marL="160020" indent="-147320">
              <a:lnSpc>
                <a:spcPct val="100000"/>
              </a:lnSpc>
              <a:spcBef>
                <a:spcPts val="480"/>
              </a:spcBef>
              <a:buChar char="-"/>
              <a:tabLst>
                <a:tab pos="160655" algn="l"/>
              </a:tabLst>
            </a:pPr>
            <a:r>
              <a:rPr sz="2000" spc="-5" dirty="0">
                <a:latin typeface="Times New Roman"/>
                <a:cs typeface="Times New Roman"/>
              </a:rPr>
              <a:t>обробка</a:t>
            </a:r>
            <a:r>
              <a:rPr sz="2000" spc="-35" dirty="0">
                <a:latin typeface="Times New Roman"/>
                <a:cs typeface="Times New Roman"/>
              </a:rPr>
              <a:t> </a:t>
            </a:r>
            <a:r>
              <a:rPr sz="2000" spc="-5" dirty="0">
                <a:latin typeface="Times New Roman"/>
                <a:cs typeface="Times New Roman"/>
              </a:rPr>
              <a:t>потрухів,</a:t>
            </a:r>
            <a:endParaRPr sz="2000">
              <a:latin typeface="Times New Roman"/>
              <a:cs typeface="Times New Roman"/>
            </a:endParaRPr>
          </a:p>
          <a:p>
            <a:pPr marL="160020" indent="-147320">
              <a:lnSpc>
                <a:spcPct val="100000"/>
              </a:lnSpc>
              <a:spcBef>
                <a:spcPts val="480"/>
              </a:spcBef>
              <a:buChar char="-"/>
              <a:tabLst>
                <a:tab pos="160655" algn="l"/>
              </a:tabLst>
            </a:pPr>
            <a:r>
              <a:rPr sz="2000" spc="-15" dirty="0">
                <a:latin typeface="Times New Roman"/>
                <a:cs typeface="Times New Roman"/>
              </a:rPr>
              <a:t>виготовлення</a:t>
            </a:r>
            <a:r>
              <a:rPr sz="2000" spc="5" dirty="0">
                <a:latin typeface="Times New Roman"/>
                <a:cs typeface="Times New Roman"/>
              </a:rPr>
              <a:t> </a:t>
            </a:r>
            <a:r>
              <a:rPr sz="2000" spc="-10" dirty="0">
                <a:latin typeface="Times New Roman"/>
                <a:cs typeface="Times New Roman"/>
              </a:rPr>
              <a:t>напівфабрикатів.</a:t>
            </a:r>
            <a:endParaRPr sz="2000">
              <a:latin typeface="Times New Roman"/>
              <a:cs typeface="Times New Roman"/>
            </a:endParaRPr>
          </a:p>
        </p:txBody>
      </p:sp>
      <p:sp>
        <p:nvSpPr>
          <p:cNvPr id="3" name="object 3"/>
          <p:cNvSpPr/>
          <p:nvPr/>
        </p:nvSpPr>
        <p:spPr>
          <a:xfrm>
            <a:off x="2196083" y="3683508"/>
            <a:ext cx="4463796" cy="295808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4500" y="224383"/>
            <a:ext cx="7065645" cy="5817870"/>
          </a:xfrm>
          <a:prstGeom prst="rect">
            <a:avLst/>
          </a:prstGeom>
        </p:spPr>
        <p:txBody>
          <a:bodyPr vert="horz" wrap="square" lIns="0" tIns="73660" rIns="0" bIns="0" rtlCol="0">
            <a:spAutoFit/>
          </a:bodyPr>
          <a:lstStyle/>
          <a:p>
            <a:pPr marL="12700">
              <a:lnSpc>
                <a:spcPct val="100000"/>
              </a:lnSpc>
              <a:spcBef>
                <a:spcPts val="580"/>
              </a:spcBef>
            </a:pPr>
            <a:r>
              <a:rPr sz="2000" b="1" i="1" spc="-10" dirty="0">
                <a:latin typeface="Times New Roman"/>
                <a:cs typeface="Times New Roman"/>
              </a:rPr>
              <a:t>Асортимент </a:t>
            </a:r>
            <a:r>
              <a:rPr sz="2000" b="1" i="1" spc="-5" dirty="0">
                <a:latin typeface="Times New Roman"/>
                <a:cs typeface="Times New Roman"/>
              </a:rPr>
              <a:t>напівфабрикатів </a:t>
            </a:r>
            <a:r>
              <a:rPr sz="2000" b="1" i="1" dirty="0">
                <a:latin typeface="Times New Roman"/>
                <a:cs typeface="Times New Roman"/>
              </a:rPr>
              <a:t>із </a:t>
            </a:r>
            <a:r>
              <a:rPr sz="2000" b="1" i="1" spc="-10" dirty="0">
                <a:latin typeface="Times New Roman"/>
                <a:cs typeface="Times New Roman"/>
              </a:rPr>
              <a:t>сільськогосподарської</a:t>
            </a:r>
            <a:r>
              <a:rPr sz="2000" b="1" i="1" spc="-170" dirty="0">
                <a:latin typeface="Times New Roman"/>
                <a:cs typeface="Times New Roman"/>
              </a:rPr>
              <a:t> </a:t>
            </a:r>
            <a:r>
              <a:rPr sz="2000" b="1" i="1" dirty="0">
                <a:latin typeface="Times New Roman"/>
                <a:cs typeface="Times New Roman"/>
              </a:rPr>
              <a:t>птиці:</a:t>
            </a:r>
            <a:endParaRPr sz="2000">
              <a:latin typeface="Times New Roman"/>
              <a:cs typeface="Times New Roman"/>
            </a:endParaRPr>
          </a:p>
          <a:p>
            <a:pPr marL="12700">
              <a:lnSpc>
                <a:spcPct val="100000"/>
              </a:lnSpc>
              <a:spcBef>
                <a:spcPts val="480"/>
              </a:spcBef>
              <a:buChar char="-"/>
              <a:tabLst>
                <a:tab pos="161290" algn="l"/>
              </a:tabLst>
            </a:pPr>
            <a:r>
              <a:rPr sz="2000" spc="-10" dirty="0">
                <a:latin typeface="Times New Roman"/>
                <a:cs typeface="Times New Roman"/>
              </a:rPr>
              <a:t>курка, </a:t>
            </a:r>
            <a:r>
              <a:rPr sz="2000" spc="-15" dirty="0">
                <a:latin typeface="Times New Roman"/>
                <a:cs typeface="Times New Roman"/>
              </a:rPr>
              <a:t>курчата, </a:t>
            </a:r>
            <a:r>
              <a:rPr sz="2000" spc="-30" dirty="0">
                <a:latin typeface="Times New Roman"/>
                <a:cs typeface="Times New Roman"/>
              </a:rPr>
              <a:t>качка, </a:t>
            </a:r>
            <a:r>
              <a:rPr sz="2000" spc="-10" dirty="0">
                <a:latin typeface="Times New Roman"/>
                <a:cs typeface="Times New Roman"/>
              </a:rPr>
              <a:t>гуска, індичка заправлені</a:t>
            </a:r>
            <a:r>
              <a:rPr sz="2000" spc="75" dirty="0">
                <a:latin typeface="Times New Roman"/>
                <a:cs typeface="Times New Roman"/>
              </a:rPr>
              <a:t> </a:t>
            </a:r>
            <a:r>
              <a:rPr sz="2000" spc="-20" dirty="0">
                <a:latin typeface="Times New Roman"/>
                <a:cs typeface="Times New Roman"/>
              </a:rPr>
              <a:t>тушкою;</a:t>
            </a:r>
            <a:endParaRPr sz="2000">
              <a:latin typeface="Times New Roman"/>
              <a:cs typeface="Times New Roman"/>
            </a:endParaRPr>
          </a:p>
          <a:p>
            <a:pPr marL="12700">
              <a:lnSpc>
                <a:spcPct val="100000"/>
              </a:lnSpc>
              <a:spcBef>
                <a:spcPts val="480"/>
              </a:spcBef>
              <a:buChar char="-"/>
              <a:tabLst>
                <a:tab pos="161290" algn="l"/>
              </a:tabLst>
            </a:pPr>
            <a:r>
              <a:rPr sz="2000" spc="-15" dirty="0">
                <a:latin typeface="Times New Roman"/>
                <a:cs typeface="Times New Roman"/>
              </a:rPr>
              <a:t>напівтушки;</a:t>
            </a:r>
            <a:endParaRPr sz="2000">
              <a:latin typeface="Times New Roman"/>
              <a:cs typeface="Times New Roman"/>
            </a:endParaRPr>
          </a:p>
          <a:p>
            <a:pPr marL="12700">
              <a:lnSpc>
                <a:spcPct val="100000"/>
              </a:lnSpc>
              <a:spcBef>
                <a:spcPts val="480"/>
              </a:spcBef>
              <a:buChar char="-"/>
              <a:tabLst>
                <a:tab pos="161290" algn="l"/>
              </a:tabLst>
            </a:pPr>
            <a:r>
              <a:rPr sz="2000" spc="-5" dirty="0">
                <a:latin typeface="Times New Roman"/>
                <a:cs typeface="Times New Roman"/>
              </a:rPr>
              <a:t>четвертини;</a:t>
            </a:r>
            <a:endParaRPr sz="2000">
              <a:latin typeface="Times New Roman"/>
              <a:cs typeface="Times New Roman"/>
            </a:endParaRPr>
          </a:p>
          <a:p>
            <a:pPr marL="12700">
              <a:lnSpc>
                <a:spcPct val="100000"/>
              </a:lnSpc>
              <a:spcBef>
                <a:spcPts val="480"/>
              </a:spcBef>
              <a:buChar char="-"/>
              <a:tabLst>
                <a:tab pos="161290" algn="l"/>
              </a:tabLst>
            </a:pPr>
            <a:r>
              <a:rPr sz="2000" dirty="0">
                <a:latin typeface="Times New Roman"/>
                <a:cs typeface="Times New Roman"/>
              </a:rPr>
              <a:t>філе </a:t>
            </a:r>
            <a:r>
              <a:rPr sz="2000" spc="-5" dirty="0">
                <a:latin typeface="Times New Roman"/>
                <a:cs typeface="Times New Roman"/>
              </a:rPr>
              <a:t>куряче </a:t>
            </a:r>
            <a:r>
              <a:rPr sz="2000" dirty="0">
                <a:latin typeface="Times New Roman"/>
                <a:cs typeface="Times New Roman"/>
              </a:rPr>
              <a:t>з</a:t>
            </a:r>
            <a:r>
              <a:rPr sz="2000" spc="-25" dirty="0">
                <a:latin typeface="Times New Roman"/>
                <a:cs typeface="Times New Roman"/>
              </a:rPr>
              <a:t> </a:t>
            </a:r>
            <a:r>
              <a:rPr sz="2000" spc="-15" dirty="0">
                <a:latin typeface="Times New Roman"/>
                <a:cs typeface="Times New Roman"/>
              </a:rPr>
              <a:t>кісткою;</a:t>
            </a:r>
            <a:endParaRPr sz="2000">
              <a:latin typeface="Times New Roman"/>
              <a:cs typeface="Times New Roman"/>
            </a:endParaRPr>
          </a:p>
          <a:p>
            <a:pPr marL="12700">
              <a:lnSpc>
                <a:spcPct val="100000"/>
              </a:lnSpc>
              <a:spcBef>
                <a:spcPts val="480"/>
              </a:spcBef>
              <a:buChar char="-"/>
              <a:tabLst>
                <a:tab pos="161290" algn="l"/>
              </a:tabLst>
            </a:pPr>
            <a:r>
              <a:rPr sz="2000" spc="-5" dirty="0">
                <a:latin typeface="Times New Roman"/>
                <a:cs typeface="Times New Roman"/>
              </a:rPr>
              <a:t>філе куряче, </a:t>
            </a:r>
            <a:r>
              <a:rPr sz="2000" spc="-30" dirty="0">
                <a:latin typeface="Times New Roman"/>
                <a:cs typeface="Times New Roman"/>
              </a:rPr>
              <a:t>качаче,</a:t>
            </a:r>
            <a:r>
              <a:rPr sz="2000" spc="-20" dirty="0">
                <a:latin typeface="Times New Roman"/>
                <a:cs typeface="Times New Roman"/>
              </a:rPr>
              <a:t> </a:t>
            </a:r>
            <a:r>
              <a:rPr sz="2000" spc="-5" dirty="0">
                <a:latin typeface="Times New Roman"/>
                <a:cs typeface="Times New Roman"/>
              </a:rPr>
              <a:t>індички;</a:t>
            </a:r>
            <a:endParaRPr sz="2000">
              <a:latin typeface="Times New Roman"/>
              <a:cs typeface="Times New Roman"/>
            </a:endParaRPr>
          </a:p>
          <a:p>
            <a:pPr marL="12700">
              <a:lnSpc>
                <a:spcPct val="100000"/>
              </a:lnSpc>
              <a:spcBef>
                <a:spcPts val="480"/>
              </a:spcBef>
              <a:buChar char="-"/>
              <a:tabLst>
                <a:tab pos="161290" algn="l"/>
              </a:tabLst>
            </a:pPr>
            <a:r>
              <a:rPr sz="2000" spc="-35" dirty="0">
                <a:latin typeface="Times New Roman"/>
                <a:cs typeface="Times New Roman"/>
              </a:rPr>
              <a:t>грудка</a:t>
            </a:r>
            <a:r>
              <a:rPr sz="2000" spc="-15" dirty="0">
                <a:latin typeface="Times New Roman"/>
                <a:cs typeface="Times New Roman"/>
              </a:rPr>
              <a:t> </a:t>
            </a:r>
            <a:r>
              <a:rPr sz="2000" spc="-20" dirty="0">
                <a:latin typeface="Times New Roman"/>
                <a:cs typeface="Times New Roman"/>
              </a:rPr>
              <a:t>качина;</a:t>
            </a:r>
            <a:endParaRPr sz="2000">
              <a:latin typeface="Times New Roman"/>
              <a:cs typeface="Times New Roman"/>
            </a:endParaRPr>
          </a:p>
          <a:p>
            <a:pPr marL="12700">
              <a:lnSpc>
                <a:spcPct val="100000"/>
              </a:lnSpc>
              <a:spcBef>
                <a:spcPts val="480"/>
              </a:spcBef>
              <a:buChar char="-"/>
              <a:tabLst>
                <a:tab pos="161290" algn="l"/>
              </a:tabLst>
            </a:pPr>
            <a:r>
              <a:rPr sz="2000" spc="-5" dirty="0">
                <a:latin typeface="Times New Roman"/>
                <a:cs typeface="Times New Roman"/>
              </a:rPr>
              <a:t>стегенце куряче, </a:t>
            </a:r>
            <a:r>
              <a:rPr sz="2000" spc="-40" dirty="0">
                <a:latin typeface="Times New Roman"/>
                <a:cs typeface="Times New Roman"/>
              </a:rPr>
              <a:t>курчат, </a:t>
            </a:r>
            <a:r>
              <a:rPr sz="2000" spc="-20" dirty="0">
                <a:latin typeface="Times New Roman"/>
                <a:cs typeface="Times New Roman"/>
              </a:rPr>
              <a:t>качок,</a:t>
            </a:r>
            <a:r>
              <a:rPr sz="2000" spc="20" dirty="0">
                <a:latin typeface="Times New Roman"/>
                <a:cs typeface="Times New Roman"/>
              </a:rPr>
              <a:t> </a:t>
            </a:r>
            <a:r>
              <a:rPr sz="2000" spc="-5" dirty="0">
                <a:latin typeface="Times New Roman"/>
                <a:cs typeface="Times New Roman"/>
              </a:rPr>
              <a:t>гусок;</a:t>
            </a:r>
            <a:endParaRPr sz="2000">
              <a:latin typeface="Times New Roman"/>
              <a:cs typeface="Times New Roman"/>
            </a:endParaRPr>
          </a:p>
          <a:p>
            <a:pPr marL="12700">
              <a:lnSpc>
                <a:spcPct val="100000"/>
              </a:lnSpc>
              <a:spcBef>
                <a:spcPts val="480"/>
              </a:spcBef>
              <a:buChar char="-"/>
              <a:tabLst>
                <a:tab pos="161290" algn="l"/>
              </a:tabLst>
            </a:pPr>
            <a:r>
              <a:rPr sz="2000" dirty="0">
                <a:latin typeface="Times New Roman"/>
                <a:cs typeface="Times New Roman"/>
              </a:rPr>
              <a:t>окіст </a:t>
            </a:r>
            <a:r>
              <a:rPr sz="2000" spc="-5" dirty="0">
                <a:latin typeface="Times New Roman"/>
                <a:cs typeface="Times New Roman"/>
              </a:rPr>
              <a:t>курячий, </a:t>
            </a:r>
            <a:r>
              <a:rPr sz="2000" spc="-30" dirty="0">
                <a:latin typeface="Times New Roman"/>
                <a:cs typeface="Times New Roman"/>
              </a:rPr>
              <a:t>качачий,</a:t>
            </a:r>
            <a:r>
              <a:rPr sz="2000" spc="-10" dirty="0">
                <a:latin typeface="Times New Roman"/>
                <a:cs typeface="Times New Roman"/>
              </a:rPr>
              <a:t> </a:t>
            </a:r>
            <a:r>
              <a:rPr sz="2000" spc="-5" dirty="0">
                <a:latin typeface="Times New Roman"/>
                <a:cs typeface="Times New Roman"/>
              </a:rPr>
              <a:t>індичий;</a:t>
            </a:r>
            <a:endParaRPr sz="2000">
              <a:latin typeface="Times New Roman"/>
              <a:cs typeface="Times New Roman"/>
            </a:endParaRPr>
          </a:p>
          <a:p>
            <a:pPr marL="12700">
              <a:lnSpc>
                <a:spcPct val="100000"/>
              </a:lnSpc>
              <a:spcBef>
                <a:spcPts val="484"/>
              </a:spcBef>
              <a:buChar char="-"/>
              <a:tabLst>
                <a:tab pos="161290" algn="l"/>
              </a:tabLst>
            </a:pPr>
            <a:r>
              <a:rPr sz="2000" spc="-5" dirty="0">
                <a:latin typeface="Times New Roman"/>
                <a:cs typeface="Times New Roman"/>
              </a:rPr>
              <a:t>набір для </a:t>
            </a:r>
            <a:r>
              <a:rPr sz="2000" spc="-25" dirty="0">
                <a:latin typeface="Times New Roman"/>
                <a:cs typeface="Times New Roman"/>
              </a:rPr>
              <a:t>бульйону</a:t>
            </a:r>
            <a:r>
              <a:rPr sz="2000" dirty="0">
                <a:latin typeface="Times New Roman"/>
                <a:cs typeface="Times New Roman"/>
              </a:rPr>
              <a:t> </a:t>
            </a:r>
            <a:r>
              <a:rPr sz="2000" spc="-5" dirty="0">
                <a:latin typeface="Times New Roman"/>
                <a:cs typeface="Times New Roman"/>
              </a:rPr>
              <a:t>курячий;</a:t>
            </a:r>
            <a:endParaRPr sz="2000">
              <a:latin typeface="Times New Roman"/>
              <a:cs typeface="Times New Roman"/>
            </a:endParaRPr>
          </a:p>
          <a:p>
            <a:pPr marL="12700">
              <a:lnSpc>
                <a:spcPct val="100000"/>
              </a:lnSpc>
              <a:spcBef>
                <a:spcPts val="480"/>
              </a:spcBef>
              <a:buChar char="-"/>
              <a:tabLst>
                <a:tab pos="161290" algn="l"/>
              </a:tabLst>
            </a:pPr>
            <a:r>
              <a:rPr sz="2000" spc="-5" dirty="0">
                <a:latin typeface="Times New Roman"/>
                <a:cs typeface="Times New Roman"/>
              </a:rPr>
              <a:t>набір суповий курячий,</a:t>
            </a:r>
            <a:r>
              <a:rPr sz="2000" spc="5" dirty="0">
                <a:latin typeface="Times New Roman"/>
                <a:cs typeface="Times New Roman"/>
              </a:rPr>
              <a:t> </a:t>
            </a:r>
            <a:r>
              <a:rPr sz="2000" spc="-5" dirty="0">
                <a:latin typeface="Times New Roman"/>
                <a:cs typeface="Times New Roman"/>
              </a:rPr>
              <a:t>індичий;</a:t>
            </a:r>
            <a:endParaRPr sz="2000">
              <a:latin typeface="Times New Roman"/>
              <a:cs typeface="Times New Roman"/>
            </a:endParaRPr>
          </a:p>
          <a:p>
            <a:pPr marL="12700">
              <a:lnSpc>
                <a:spcPct val="100000"/>
              </a:lnSpc>
              <a:spcBef>
                <a:spcPts val="480"/>
              </a:spcBef>
              <a:buChar char="-"/>
              <a:tabLst>
                <a:tab pos="161290" algn="l"/>
              </a:tabLst>
            </a:pPr>
            <a:r>
              <a:rPr sz="2000" spc="-5" dirty="0">
                <a:latin typeface="Times New Roman"/>
                <a:cs typeface="Times New Roman"/>
              </a:rPr>
              <a:t>набір </a:t>
            </a:r>
            <a:r>
              <a:rPr sz="2000" dirty="0">
                <a:latin typeface="Times New Roman"/>
                <a:cs typeface="Times New Roman"/>
              </a:rPr>
              <a:t>для </a:t>
            </a:r>
            <a:r>
              <a:rPr sz="2000" spc="-20" dirty="0">
                <a:latin typeface="Times New Roman"/>
                <a:cs typeface="Times New Roman"/>
              </a:rPr>
              <a:t>холодцю </a:t>
            </a:r>
            <a:r>
              <a:rPr sz="2000" spc="-5" dirty="0">
                <a:latin typeface="Times New Roman"/>
                <a:cs typeface="Times New Roman"/>
              </a:rPr>
              <a:t>курячий,</a:t>
            </a:r>
            <a:r>
              <a:rPr sz="2000" spc="-20" dirty="0">
                <a:latin typeface="Times New Roman"/>
                <a:cs typeface="Times New Roman"/>
              </a:rPr>
              <a:t> </a:t>
            </a:r>
            <a:r>
              <a:rPr sz="2000" spc="-5" dirty="0">
                <a:latin typeface="Times New Roman"/>
                <a:cs typeface="Times New Roman"/>
              </a:rPr>
              <a:t>індичий;</a:t>
            </a:r>
            <a:endParaRPr sz="2000">
              <a:latin typeface="Times New Roman"/>
              <a:cs typeface="Times New Roman"/>
            </a:endParaRPr>
          </a:p>
          <a:p>
            <a:pPr marL="12700">
              <a:lnSpc>
                <a:spcPct val="100000"/>
              </a:lnSpc>
              <a:spcBef>
                <a:spcPts val="480"/>
              </a:spcBef>
              <a:buChar char="-"/>
              <a:tabLst>
                <a:tab pos="161290" algn="l"/>
              </a:tabLst>
            </a:pPr>
            <a:r>
              <a:rPr sz="2000" spc="-5" dirty="0">
                <a:latin typeface="Times New Roman"/>
                <a:cs typeface="Times New Roman"/>
              </a:rPr>
              <a:t>набір </a:t>
            </a:r>
            <a:r>
              <a:rPr sz="2000" dirty="0">
                <a:latin typeface="Times New Roman"/>
                <a:cs typeface="Times New Roman"/>
              </a:rPr>
              <a:t>для рагу </a:t>
            </a:r>
            <a:r>
              <a:rPr sz="2000" spc="-5" dirty="0">
                <a:latin typeface="Times New Roman"/>
                <a:cs typeface="Times New Roman"/>
              </a:rPr>
              <a:t>курячий, </a:t>
            </a:r>
            <a:r>
              <a:rPr sz="2000" spc="-30" dirty="0">
                <a:latin typeface="Times New Roman"/>
                <a:cs typeface="Times New Roman"/>
              </a:rPr>
              <a:t>качачий,</a:t>
            </a:r>
            <a:r>
              <a:rPr sz="2000" spc="-10" dirty="0">
                <a:latin typeface="Times New Roman"/>
                <a:cs typeface="Times New Roman"/>
              </a:rPr>
              <a:t> </a:t>
            </a:r>
            <a:r>
              <a:rPr sz="2000" spc="-5" dirty="0">
                <a:latin typeface="Times New Roman"/>
                <a:cs typeface="Times New Roman"/>
              </a:rPr>
              <a:t>індичий;</a:t>
            </a:r>
            <a:endParaRPr sz="2000">
              <a:latin typeface="Times New Roman"/>
              <a:cs typeface="Times New Roman"/>
            </a:endParaRPr>
          </a:p>
          <a:p>
            <a:pPr marL="12700">
              <a:lnSpc>
                <a:spcPct val="100000"/>
              </a:lnSpc>
              <a:spcBef>
                <a:spcPts val="480"/>
              </a:spcBef>
              <a:buChar char="-"/>
              <a:tabLst>
                <a:tab pos="161290" algn="l"/>
              </a:tabLst>
            </a:pPr>
            <a:r>
              <a:rPr sz="2000" dirty="0">
                <a:latin typeface="Times New Roman"/>
                <a:cs typeface="Times New Roman"/>
              </a:rPr>
              <a:t>потрошки </a:t>
            </a:r>
            <a:r>
              <a:rPr sz="2000" spc="-5" dirty="0">
                <a:latin typeface="Times New Roman"/>
                <a:cs typeface="Times New Roman"/>
              </a:rPr>
              <a:t>курячі </a:t>
            </a:r>
            <a:r>
              <a:rPr sz="2000" spc="-10" dirty="0">
                <a:latin typeface="Times New Roman"/>
                <a:cs typeface="Times New Roman"/>
              </a:rPr>
              <a:t>(печінка, </a:t>
            </a:r>
            <a:r>
              <a:rPr sz="2000" spc="5" dirty="0">
                <a:latin typeface="Times New Roman"/>
                <a:cs typeface="Times New Roman"/>
              </a:rPr>
              <a:t>серце, </a:t>
            </a:r>
            <a:r>
              <a:rPr sz="2000" spc="-5" dirty="0">
                <a:latin typeface="Times New Roman"/>
                <a:cs typeface="Times New Roman"/>
              </a:rPr>
              <a:t>шлунок</a:t>
            </a:r>
            <a:r>
              <a:rPr sz="2000" spc="-60" dirty="0">
                <a:latin typeface="Times New Roman"/>
                <a:cs typeface="Times New Roman"/>
              </a:rPr>
              <a:t> </a:t>
            </a:r>
            <a:r>
              <a:rPr sz="2000" spc="-5" dirty="0">
                <a:latin typeface="Times New Roman"/>
                <a:cs typeface="Times New Roman"/>
              </a:rPr>
              <a:t>курячі);</a:t>
            </a:r>
            <a:endParaRPr sz="2000">
              <a:latin typeface="Times New Roman"/>
              <a:cs typeface="Times New Roman"/>
            </a:endParaRPr>
          </a:p>
          <a:p>
            <a:pPr marL="12700" marR="247015">
              <a:lnSpc>
                <a:spcPct val="100000"/>
              </a:lnSpc>
              <a:spcBef>
                <a:spcPts val="480"/>
              </a:spcBef>
              <a:buChar char="-"/>
              <a:tabLst>
                <a:tab pos="161290" algn="l"/>
              </a:tabLst>
            </a:pPr>
            <a:r>
              <a:rPr sz="2000" dirty="0">
                <a:latin typeface="Times New Roman"/>
                <a:cs typeface="Times New Roman"/>
              </a:rPr>
              <a:t>січене </a:t>
            </a:r>
            <a:r>
              <a:rPr sz="2000" spc="-5" dirty="0">
                <a:latin typeface="Times New Roman"/>
                <a:cs typeface="Times New Roman"/>
              </a:rPr>
              <a:t>м'ясо курки, </a:t>
            </a:r>
            <a:r>
              <a:rPr sz="2000" spc="-25" dirty="0">
                <a:latin typeface="Times New Roman"/>
                <a:cs typeface="Times New Roman"/>
              </a:rPr>
              <a:t>курчат </a:t>
            </a:r>
            <a:r>
              <a:rPr sz="2000" spc="-20" dirty="0">
                <a:latin typeface="Times New Roman"/>
                <a:cs typeface="Times New Roman"/>
              </a:rPr>
              <a:t>(котлети </a:t>
            </a:r>
            <a:r>
              <a:rPr sz="2000" spc="-5" dirty="0">
                <a:latin typeface="Times New Roman"/>
                <a:cs typeface="Times New Roman"/>
              </a:rPr>
              <a:t>курячі, м'ясо </a:t>
            </a:r>
            <a:r>
              <a:rPr sz="2000" dirty="0">
                <a:latin typeface="Times New Roman"/>
                <a:cs typeface="Times New Roman"/>
              </a:rPr>
              <a:t>для </a:t>
            </a:r>
            <a:r>
              <a:rPr sz="2000" spc="-5" dirty="0">
                <a:latin typeface="Times New Roman"/>
                <a:cs typeface="Times New Roman"/>
              </a:rPr>
              <a:t>кнелей),  </a:t>
            </a:r>
            <a:r>
              <a:rPr sz="2000" dirty="0">
                <a:latin typeface="Times New Roman"/>
                <a:cs typeface="Times New Roman"/>
              </a:rPr>
              <a:t>індичок.</a:t>
            </a:r>
            <a:endParaRPr sz="2000">
              <a:latin typeface="Times New Roman"/>
              <a:cs typeface="Times New Roman"/>
            </a:endParaRPr>
          </a:p>
        </p:txBody>
      </p:sp>
      <p:sp>
        <p:nvSpPr>
          <p:cNvPr id="3" name="object 3"/>
          <p:cNvSpPr/>
          <p:nvPr/>
        </p:nvSpPr>
        <p:spPr>
          <a:xfrm>
            <a:off x="4715255" y="1269491"/>
            <a:ext cx="3672840" cy="293674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00371" y="3500628"/>
            <a:ext cx="3575304" cy="238506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995928" y="1568196"/>
            <a:ext cx="2532887" cy="168859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260347" y="1269491"/>
            <a:ext cx="2519172" cy="2519172"/>
          </a:xfrm>
          <a:prstGeom prst="rect">
            <a:avLst/>
          </a:prstGeom>
          <a:blipFill>
            <a:blip r:embed="rId4"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1365250" y="615187"/>
            <a:ext cx="5713730" cy="360680"/>
          </a:xfrm>
          <a:prstGeom prst="rect">
            <a:avLst/>
          </a:prstGeom>
        </p:spPr>
        <p:txBody>
          <a:bodyPr vert="horz" wrap="square" lIns="0" tIns="12065" rIns="0" bIns="0" rtlCol="0">
            <a:spAutoFit/>
          </a:bodyPr>
          <a:lstStyle/>
          <a:p>
            <a:pPr marL="12700">
              <a:lnSpc>
                <a:spcPct val="100000"/>
              </a:lnSpc>
              <a:spcBef>
                <a:spcPts val="95"/>
              </a:spcBef>
            </a:pPr>
            <a:r>
              <a:rPr sz="2200" b="1" spc="-25" dirty="0">
                <a:solidFill>
                  <a:schemeClr val="accent3">
                    <a:lumMod val="75000"/>
                  </a:schemeClr>
                </a:solidFill>
                <a:latin typeface="Times New Roman" pitchFamily="18" charset="0"/>
                <a:cs typeface="Times New Roman" pitchFamily="18" charset="0"/>
              </a:rPr>
              <a:t>Терміни </a:t>
            </a:r>
            <a:r>
              <a:rPr sz="2200" b="1" spc="-5" dirty="0">
                <a:solidFill>
                  <a:schemeClr val="accent3">
                    <a:lumMod val="75000"/>
                  </a:schemeClr>
                </a:solidFill>
                <a:latin typeface="Times New Roman" pitchFamily="18" charset="0"/>
                <a:cs typeface="Times New Roman" pitchFamily="18" charset="0"/>
              </a:rPr>
              <a:t>зберігання </a:t>
            </a:r>
            <a:r>
              <a:rPr sz="2200" b="1" spc="-15" dirty="0">
                <a:solidFill>
                  <a:schemeClr val="accent3">
                    <a:lumMod val="75000"/>
                  </a:schemeClr>
                </a:solidFill>
                <a:latin typeface="Times New Roman" pitchFamily="18" charset="0"/>
                <a:cs typeface="Times New Roman" pitchFamily="18" charset="0"/>
              </a:rPr>
              <a:t>напівфабрикатів </a:t>
            </a:r>
            <a:r>
              <a:rPr sz="2200" b="1" spc="-5" dirty="0">
                <a:solidFill>
                  <a:schemeClr val="accent3">
                    <a:lumMod val="75000"/>
                  </a:schemeClr>
                </a:solidFill>
                <a:latin typeface="Times New Roman" pitchFamily="18" charset="0"/>
                <a:cs typeface="Times New Roman" pitchFamily="18" charset="0"/>
              </a:rPr>
              <a:t>з</a:t>
            </a:r>
            <a:r>
              <a:rPr sz="2200" b="1" spc="5" dirty="0">
                <a:solidFill>
                  <a:schemeClr val="accent3">
                    <a:lumMod val="75000"/>
                  </a:schemeClr>
                </a:solidFill>
                <a:latin typeface="Times New Roman" pitchFamily="18" charset="0"/>
                <a:cs typeface="Times New Roman" pitchFamily="18" charset="0"/>
              </a:rPr>
              <a:t> </a:t>
            </a:r>
            <a:r>
              <a:rPr sz="2200" b="1" spc="-10" dirty="0">
                <a:solidFill>
                  <a:schemeClr val="accent3">
                    <a:lumMod val="75000"/>
                  </a:schemeClr>
                </a:solidFill>
                <a:latin typeface="Times New Roman" pitchFamily="18" charset="0"/>
                <a:cs typeface="Times New Roman" pitchFamily="18" charset="0"/>
              </a:rPr>
              <a:t>птиці:</a:t>
            </a:r>
            <a:endParaRPr sz="2200" b="1">
              <a:solidFill>
                <a:schemeClr val="accent3">
                  <a:lumMod val="75000"/>
                </a:schemeClr>
              </a:solidFill>
              <a:latin typeface="Times New Roman" pitchFamily="18" charset="0"/>
              <a:cs typeface="Times New Roman" pitchFamily="18" charset="0"/>
            </a:endParaRPr>
          </a:p>
        </p:txBody>
      </p:sp>
      <p:sp>
        <p:nvSpPr>
          <p:cNvPr id="6" name="object 6"/>
          <p:cNvSpPr txBox="1"/>
          <p:nvPr/>
        </p:nvSpPr>
        <p:spPr>
          <a:xfrm>
            <a:off x="444500" y="1011427"/>
            <a:ext cx="7557134" cy="635635"/>
          </a:xfrm>
          <a:prstGeom prst="rect">
            <a:avLst/>
          </a:prstGeom>
        </p:spPr>
        <p:txBody>
          <a:bodyPr vert="horz" wrap="square" lIns="0" tIns="13335" rIns="0" bIns="0" rtlCol="0">
            <a:spAutoFit/>
          </a:bodyPr>
          <a:lstStyle/>
          <a:p>
            <a:pPr marL="241300" marR="5080" indent="-229235">
              <a:lnSpc>
                <a:spcPct val="100000"/>
              </a:lnSpc>
              <a:spcBef>
                <a:spcPts val="105"/>
              </a:spcBef>
              <a:tabLst>
                <a:tab pos="241300" algn="l"/>
              </a:tabLst>
            </a:pPr>
            <a:r>
              <a:rPr sz="2000" dirty="0">
                <a:solidFill>
                  <a:srgbClr val="92D050"/>
                </a:solidFill>
                <a:latin typeface="Times New Roman"/>
                <a:cs typeface="Times New Roman"/>
              </a:rPr>
              <a:t>-	</a:t>
            </a:r>
            <a:r>
              <a:rPr sz="2000" spc="-5" dirty="0">
                <a:latin typeface="Times New Roman"/>
                <a:cs typeface="Times New Roman"/>
              </a:rPr>
              <a:t>тушки курей </a:t>
            </a:r>
            <a:r>
              <a:rPr sz="2000" dirty="0">
                <a:latin typeface="Times New Roman"/>
                <a:cs typeface="Times New Roman"/>
              </a:rPr>
              <a:t>і </a:t>
            </a:r>
            <a:r>
              <a:rPr sz="2000" spc="-45" dirty="0">
                <a:latin typeface="Times New Roman"/>
                <a:cs typeface="Times New Roman"/>
              </a:rPr>
              <a:t>курчат, </a:t>
            </a:r>
            <a:r>
              <a:rPr sz="2000" spc="-5" dirty="0">
                <a:latin typeface="Times New Roman"/>
                <a:cs typeface="Times New Roman"/>
              </a:rPr>
              <a:t>філе </a:t>
            </a:r>
            <a:r>
              <a:rPr sz="2000" spc="-10" dirty="0">
                <a:latin typeface="Times New Roman"/>
                <a:cs typeface="Times New Roman"/>
              </a:rPr>
              <a:t>натуральне </a:t>
            </a:r>
            <a:r>
              <a:rPr sz="2000" dirty="0">
                <a:latin typeface="Times New Roman"/>
                <a:cs typeface="Times New Roman"/>
              </a:rPr>
              <a:t>з </a:t>
            </a:r>
            <a:r>
              <a:rPr sz="2000" spc="-5" dirty="0">
                <a:latin typeface="Times New Roman"/>
                <a:cs typeface="Times New Roman"/>
              </a:rPr>
              <a:t>курей, філе паніроване </a:t>
            </a:r>
            <a:r>
              <a:rPr sz="2000" dirty="0">
                <a:latin typeface="Times New Roman"/>
                <a:cs typeface="Times New Roman"/>
              </a:rPr>
              <a:t>з  </a:t>
            </a:r>
            <a:r>
              <a:rPr sz="2000" spc="-5" dirty="0">
                <a:latin typeface="Times New Roman"/>
                <a:cs typeface="Times New Roman"/>
              </a:rPr>
              <a:t>курей, стегенця </a:t>
            </a:r>
            <a:r>
              <a:rPr sz="2000" dirty="0">
                <a:latin typeface="Times New Roman"/>
                <a:cs typeface="Times New Roman"/>
              </a:rPr>
              <a:t>з </a:t>
            </a:r>
            <a:r>
              <a:rPr sz="2000" spc="-5" dirty="0">
                <a:latin typeface="Times New Roman"/>
                <a:cs typeface="Times New Roman"/>
              </a:rPr>
              <a:t>курей </a:t>
            </a:r>
            <a:r>
              <a:rPr sz="2000" dirty="0">
                <a:latin typeface="Times New Roman"/>
                <a:cs typeface="Times New Roman"/>
              </a:rPr>
              <a:t>- </a:t>
            </a:r>
            <a:r>
              <a:rPr sz="2000" b="1" i="1" dirty="0">
                <a:latin typeface="Times New Roman"/>
                <a:cs typeface="Times New Roman"/>
              </a:rPr>
              <a:t>48</a:t>
            </a:r>
            <a:r>
              <a:rPr sz="2000" b="1" i="1" spc="-10" dirty="0">
                <a:latin typeface="Times New Roman"/>
                <a:cs typeface="Times New Roman"/>
              </a:rPr>
              <a:t> </a:t>
            </a:r>
            <a:r>
              <a:rPr sz="2000" b="1" i="1" spc="-5" dirty="0">
                <a:latin typeface="Times New Roman"/>
                <a:cs typeface="Times New Roman"/>
              </a:rPr>
              <a:t>годин;</a:t>
            </a:r>
            <a:endParaRPr sz="2000">
              <a:latin typeface="Times New Roman"/>
              <a:cs typeface="Times New Roman"/>
            </a:endParaRPr>
          </a:p>
        </p:txBody>
      </p:sp>
      <p:sp>
        <p:nvSpPr>
          <p:cNvPr id="7" name="object 7"/>
          <p:cNvSpPr txBox="1"/>
          <p:nvPr/>
        </p:nvSpPr>
        <p:spPr>
          <a:xfrm>
            <a:off x="444500" y="3450310"/>
            <a:ext cx="4904740" cy="758190"/>
          </a:xfrm>
          <a:prstGeom prst="rect">
            <a:avLst/>
          </a:prstGeom>
        </p:spPr>
        <p:txBody>
          <a:bodyPr vert="horz" wrap="square" lIns="0" tIns="73660" rIns="0" bIns="0" rtlCol="0">
            <a:spAutoFit/>
          </a:bodyPr>
          <a:lstStyle/>
          <a:p>
            <a:pPr marL="241300" indent="-228600">
              <a:lnSpc>
                <a:spcPct val="100000"/>
              </a:lnSpc>
              <a:spcBef>
                <a:spcPts val="580"/>
              </a:spcBef>
              <a:buClr>
                <a:srgbClr val="92D050"/>
              </a:buClr>
              <a:buChar char="-"/>
              <a:tabLst>
                <a:tab pos="241300" algn="l"/>
                <a:tab pos="241935" algn="l"/>
              </a:tabLst>
            </a:pPr>
            <a:r>
              <a:rPr sz="2000" spc="-25" dirty="0">
                <a:latin typeface="Times New Roman"/>
                <a:cs typeface="Times New Roman"/>
              </a:rPr>
              <a:t>котлети </a:t>
            </a:r>
            <a:r>
              <a:rPr sz="2000" spc="-10" dirty="0">
                <a:latin typeface="Times New Roman"/>
                <a:cs typeface="Times New Roman"/>
              </a:rPr>
              <a:t>рубані </a:t>
            </a:r>
            <a:r>
              <a:rPr sz="2000" dirty="0">
                <a:latin typeface="Times New Roman"/>
                <a:cs typeface="Times New Roman"/>
              </a:rPr>
              <a:t>з </a:t>
            </a:r>
            <a:r>
              <a:rPr sz="2000" spc="-5" dirty="0">
                <a:latin typeface="Times New Roman"/>
                <a:cs typeface="Times New Roman"/>
              </a:rPr>
              <a:t>курей, потрохи– </a:t>
            </a:r>
            <a:r>
              <a:rPr sz="2000" b="1" i="1" dirty="0">
                <a:latin typeface="Times New Roman"/>
                <a:cs typeface="Times New Roman"/>
              </a:rPr>
              <a:t>12</a:t>
            </a:r>
            <a:r>
              <a:rPr sz="2000" b="1" i="1" spc="-70" dirty="0">
                <a:latin typeface="Times New Roman"/>
                <a:cs typeface="Times New Roman"/>
              </a:rPr>
              <a:t> </a:t>
            </a:r>
            <a:r>
              <a:rPr sz="2000" b="1" i="1" spc="-5" dirty="0">
                <a:latin typeface="Times New Roman"/>
                <a:cs typeface="Times New Roman"/>
              </a:rPr>
              <a:t>годин</a:t>
            </a:r>
            <a:r>
              <a:rPr sz="2000" spc="-5" dirty="0">
                <a:latin typeface="Times New Roman"/>
                <a:cs typeface="Times New Roman"/>
              </a:rPr>
              <a:t>,</a:t>
            </a:r>
            <a:endParaRPr sz="2000">
              <a:latin typeface="Times New Roman"/>
              <a:cs typeface="Times New Roman"/>
            </a:endParaRPr>
          </a:p>
          <a:p>
            <a:pPr marL="241300" indent="-228600">
              <a:lnSpc>
                <a:spcPct val="100000"/>
              </a:lnSpc>
              <a:spcBef>
                <a:spcPts val="484"/>
              </a:spcBef>
              <a:buClr>
                <a:srgbClr val="92D050"/>
              </a:buClr>
              <a:buChar char="-"/>
              <a:tabLst>
                <a:tab pos="241300" algn="l"/>
                <a:tab pos="241935" algn="l"/>
              </a:tabLst>
            </a:pPr>
            <a:r>
              <a:rPr sz="2000" spc="-5" dirty="0">
                <a:latin typeface="Times New Roman"/>
                <a:cs typeface="Times New Roman"/>
              </a:rPr>
              <a:t>суповий набір </a:t>
            </a:r>
            <a:r>
              <a:rPr sz="2000" dirty="0">
                <a:latin typeface="Times New Roman"/>
                <a:cs typeface="Times New Roman"/>
              </a:rPr>
              <a:t>з </a:t>
            </a:r>
            <a:r>
              <a:rPr sz="2000" spc="-5" dirty="0">
                <a:latin typeface="Times New Roman"/>
                <a:cs typeface="Times New Roman"/>
              </a:rPr>
              <a:t>курей </a:t>
            </a:r>
            <a:r>
              <a:rPr sz="2000" dirty="0">
                <a:latin typeface="Times New Roman"/>
                <a:cs typeface="Times New Roman"/>
              </a:rPr>
              <a:t>– </a:t>
            </a:r>
            <a:r>
              <a:rPr sz="2000" b="1" dirty="0">
                <a:latin typeface="Times New Roman"/>
                <a:cs typeface="Times New Roman"/>
              </a:rPr>
              <a:t>6</a:t>
            </a:r>
            <a:r>
              <a:rPr sz="2000" b="1" spc="-20" dirty="0">
                <a:latin typeface="Times New Roman"/>
                <a:cs typeface="Times New Roman"/>
              </a:rPr>
              <a:t> годин.</a:t>
            </a:r>
            <a:endParaRPr sz="2000">
              <a:latin typeface="Times New Roman"/>
              <a:cs typeface="Times New Roman"/>
            </a:endParaRPr>
          </a:p>
        </p:txBody>
      </p:sp>
      <p:sp>
        <p:nvSpPr>
          <p:cNvPr id="8" name="object 8"/>
          <p:cNvSpPr/>
          <p:nvPr/>
        </p:nvSpPr>
        <p:spPr>
          <a:xfrm>
            <a:off x="972311" y="4364735"/>
            <a:ext cx="2807208" cy="2276856"/>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357166"/>
            <a:ext cx="8229600" cy="5715040"/>
          </a:xfrm>
        </p:spPr>
        <p:txBody>
          <a:bodyPr>
            <a:normAutofit fontScale="70000" lnSpcReduction="20000"/>
          </a:bodyPr>
          <a:lstStyle/>
          <a:p>
            <a:pPr algn="just"/>
            <a:r>
              <a:rPr lang="uk-UA" dirty="0" smtClean="0">
                <a:latin typeface="Times New Roman" pitchFamily="18" charset="0"/>
                <a:cs typeface="Times New Roman" pitchFamily="18" charset="0"/>
              </a:rPr>
              <a:t>Для визначення кількості обладнання для м'ясного цеху виходять з найбільшої кількості сировини, що переробляється в цеху за одну зміну. Розрахунок робочої сили здійснюють за нормою виробітку на одного працівника. Фронт роботи на окремих операціях приймається такий: </a:t>
            </a:r>
            <a:r>
              <a:rPr lang="uk-UA" dirty="0" err="1" smtClean="0">
                <a:latin typeface="Times New Roman" pitchFamily="18" charset="0"/>
                <a:cs typeface="Times New Roman" pitchFamily="18" charset="0"/>
              </a:rPr>
              <a:t>дп</a:t>
            </a:r>
            <a:r>
              <a:rPr lang="uk-UA" dirty="0" smtClean="0">
                <a:latin typeface="Times New Roman" pitchFamily="18" charset="0"/>
                <a:cs typeface="Times New Roman" pitchFamily="18" charset="0"/>
              </a:rPr>
              <a:t> обвалювання </a:t>
            </a:r>
            <a:r>
              <a:rPr lang="uk-UA" dirty="0" err="1" smtClean="0">
                <a:latin typeface="Times New Roman" pitchFamily="18" charset="0"/>
                <a:cs typeface="Times New Roman" pitchFamily="18" charset="0"/>
              </a:rPr>
              <a:t>м'яса-</a:t>
            </a:r>
            <a:r>
              <a:rPr lang="uk-UA" dirty="0" smtClean="0">
                <a:latin typeface="Times New Roman" pitchFamily="18" charset="0"/>
                <a:cs typeface="Times New Roman" pitchFamily="18" charset="0"/>
              </a:rPr>
              <a:t> 1,5 м, для сортування і зачищення - 1^25 м, для нарізання на порції і формування котлет - 1 м. При обмеженій кількості працівників у цеху і відсутності розподілу праці фронт робочого місця складає 1,5 м.</a:t>
            </a:r>
            <a:endParaRPr lang="ru-RU"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Вимоги до розміщення обладнання висуваються такі самі, як і в овочевому цеху. Відстань між двома фронтами робочих столів повинна бути не менше 2-3 м, глибина робочого місця - 0,8 м.</a:t>
            </a:r>
            <a:endParaRPr lang="ru-RU"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М'ясо з холодильних камер надходить по підвісному шляху в </a:t>
            </a:r>
            <a:r>
              <a:rPr lang="uk-UA" dirty="0" err="1" smtClean="0">
                <a:latin typeface="Times New Roman" pitchFamily="18" charset="0"/>
                <a:cs typeface="Times New Roman" pitchFamily="18" charset="0"/>
              </a:rPr>
              <a:t>дефростери</a:t>
            </a:r>
            <a:r>
              <a:rPr lang="uk-UA" dirty="0" smtClean="0">
                <a:latin typeface="Times New Roman" pitchFamily="18" charset="0"/>
                <a:cs typeface="Times New Roman" pitchFamily="18" charset="0"/>
              </a:rPr>
              <a:t> для розморожування. Якщо це цілі туші, то перед завантаженням у </a:t>
            </a:r>
            <a:r>
              <a:rPr lang="uk-UA" dirty="0" err="1" smtClean="0">
                <a:latin typeface="Times New Roman" pitchFamily="18" charset="0"/>
                <a:cs typeface="Times New Roman" pitchFamily="18" charset="0"/>
              </a:rPr>
              <a:t>дефростери</a:t>
            </a:r>
            <a:r>
              <a:rPr lang="uk-UA" dirty="0" smtClean="0">
                <a:latin typeface="Times New Roman" pitchFamily="18" charset="0"/>
                <a:cs typeface="Times New Roman" pitchFamily="18" charset="0"/>
              </a:rPr>
              <a:t> їх розрізають електропилкою на </a:t>
            </a:r>
            <a:r>
              <a:rPr lang="uk-UA" dirty="0" err="1" smtClean="0">
                <a:latin typeface="Times New Roman" pitchFamily="18" charset="0"/>
                <a:cs typeface="Times New Roman" pitchFamily="18" charset="0"/>
              </a:rPr>
              <a:t>напівтуші</a:t>
            </a:r>
            <a:r>
              <a:rPr lang="uk-UA" dirty="0" smtClean="0">
                <a:latin typeface="Times New Roman" pitchFamily="18" charset="0"/>
                <a:cs typeface="Times New Roman" pitchFamily="18" charset="0"/>
              </a:rPr>
              <a:t> або четвертини, попередньо зваживши на підвісних вагах.</a:t>
            </a:r>
            <a:endParaRPr lang="ru-RU"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5715016"/>
            <a:ext cx="8229600" cy="439718"/>
          </a:xfrm>
        </p:spPr>
        <p:txBody>
          <a:bodyPr>
            <a:normAutofit fontScale="90000"/>
          </a:bodyPr>
          <a:lstStyle/>
          <a:p>
            <a:r>
              <a:rPr lang="uk-UA" sz="2200" dirty="0" smtClean="0">
                <a:latin typeface="Times New Roman" pitchFamily="18" charset="0"/>
                <a:cs typeface="Times New Roman" pitchFamily="18" charset="0"/>
              </a:rPr>
              <a:t>Рис. 5. Розміщення обладнання в м'ясному цеху заготівельного підприємства:</a:t>
            </a: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dirty="0" smtClean="0"/>
              <a:t/>
            </a:r>
            <a:br>
              <a:rPr lang="ru-RU" dirty="0" smtClean="0"/>
            </a:br>
            <a:endParaRPr lang="ru-RU" dirty="0"/>
          </a:p>
        </p:txBody>
      </p:sp>
      <p:pic>
        <p:nvPicPr>
          <p:cNvPr id="4" name="Содержимое 3" descr="H:\image015 (1).jpg"/>
          <p:cNvPicPr>
            <a:picLocks noGrp="1"/>
          </p:cNvPicPr>
          <p:nvPr>
            <p:ph idx="1"/>
          </p:nvPr>
        </p:nvPicPr>
        <p:blipFill>
          <a:blip r:embed="rId2"/>
          <a:srcRect/>
          <a:stretch>
            <a:fillRect/>
          </a:stretch>
        </p:blipFill>
        <p:spPr bwMode="auto">
          <a:xfrm>
            <a:off x="357158" y="357166"/>
            <a:ext cx="5572164" cy="4000528"/>
          </a:xfrm>
          <a:prstGeom prst="rect">
            <a:avLst/>
          </a:prstGeom>
          <a:noFill/>
          <a:ln w="9525">
            <a:noFill/>
            <a:miter lim="800000"/>
            <a:headEnd/>
            <a:tailEnd/>
          </a:ln>
        </p:spPr>
      </p:pic>
      <p:sp>
        <p:nvSpPr>
          <p:cNvPr id="5" name="Прямоугольник 4"/>
          <p:cNvSpPr/>
          <p:nvPr/>
        </p:nvSpPr>
        <p:spPr>
          <a:xfrm>
            <a:off x="5929322" y="571480"/>
            <a:ext cx="3000396" cy="2031325"/>
          </a:xfrm>
          <a:prstGeom prst="rect">
            <a:avLst/>
          </a:prstGeom>
        </p:spPr>
        <p:txBody>
          <a:bodyPr wrap="square">
            <a:spAutoFit/>
          </a:bodyPr>
          <a:lstStyle/>
          <a:p>
            <a:r>
              <a:rPr lang="uk-UA" dirty="0" smtClean="0">
                <a:latin typeface="Times New Roman" pitchFamily="18" charset="0"/>
                <a:cs typeface="Times New Roman" pitchFamily="18" charset="0"/>
              </a:rPr>
              <a:t>1 - </a:t>
            </a:r>
            <a:r>
              <a:rPr lang="uk-UA" dirty="0" err="1" smtClean="0">
                <a:latin typeface="Times New Roman" pitchFamily="18" charset="0"/>
                <a:cs typeface="Times New Roman" pitchFamily="18" charset="0"/>
              </a:rPr>
              <a:t>підтоварники</a:t>
            </a:r>
            <a:r>
              <a:rPr lang="uk-UA"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uk-UA" dirty="0" smtClean="0">
                <a:latin typeface="Times New Roman" pitchFamily="18" charset="0"/>
                <a:cs typeface="Times New Roman" pitchFamily="18" charset="0"/>
              </a:rPr>
              <a:t>2 - нейтральна база;</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uk-UA" dirty="0" smtClean="0">
                <a:latin typeface="Times New Roman" pitchFamily="18" charset="0"/>
                <a:cs typeface="Times New Roman" pitchFamily="18" charset="0"/>
              </a:rPr>
              <a:t>3 - пилка; 4-стіл;</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uk-UA" dirty="0" smtClean="0">
                <a:latin typeface="Times New Roman" pitchFamily="18" charset="0"/>
                <a:cs typeface="Times New Roman" pitchFamily="18" charset="0"/>
              </a:rPr>
              <a:t>5 - мийна ванна;</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uk-UA" dirty="0" smtClean="0">
                <a:latin typeface="Times New Roman" pitchFamily="18" charset="0"/>
                <a:cs typeface="Times New Roman" pitchFamily="18" charset="0"/>
              </a:rPr>
              <a:t>6 - багатоярусні візки для лотків або </a:t>
            </a:r>
            <a:r>
              <a:rPr lang="uk-UA" dirty="0" err="1" smtClean="0">
                <a:latin typeface="Times New Roman" pitchFamily="18" charset="0"/>
                <a:cs typeface="Times New Roman" pitchFamily="18" charset="0"/>
              </a:rPr>
              <a:t>гастроємностей</a:t>
            </a:r>
            <a:r>
              <a:rPr lang="uk-UA"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uk-UA" dirty="0" smtClean="0">
                <a:latin typeface="Times New Roman" pitchFamily="18" charset="0"/>
                <a:cs typeface="Times New Roman" pitchFamily="18" charset="0"/>
              </a:rPr>
              <a:t>7 - полиці.</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1472" y="1500174"/>
            <a:ext cx="7865745" cy="1031240"/>
          </a:xfrm>
          <a:prstGeom prst="rect">
            <a:avLst/>
          </a:prstGeom>
        </p:spPr>
        <p:txBody>
          <a:bodyPr vert="horz" wrap="square" lIns="0" tIns="12065" rIns="0" bIns="0" rtlCol="0">
            <a:spAutoFit/>
          </a:bodyPr>
          <a:lstStyle/>
          <a:p>
            <a:pPr marL="12700" marR="5080" indent="800100" algn="just">
              <a:lnSpc>
                <a:spcPct val="100000"/>
              </a:lnSpc>
              <a:spcBef>
                <a:spcPts val="95"/>
              </a:spcBef>
            </a:pPr>
            <a:r>
              <a:rPr sz="2200" spc="-15" dirty="0">
                <a:latin typeface="Times New Roman" pitchFamily="18" charset="0"/>
                <a:cs typeface="Times New Roman" pitchFamily="18" charset="0"/>
              </a:rPr>
              <a:t>Механічна </a:t>
            </a:r>
            <a:r>
              <a:rPr sz="2200" spc="-20" dirty="0">
                <a:latin typeface="Times New Roman" pitchFamily="18" charset="0"/>
                <a:cs typeface="Times New Roman" pitchFamily="18" charset="0"/>
              </a:rPr>
              <a:t>кулінарна </a:t>
            </a:r>
            <a:r>
              <a:rPr sz="2200" spc="-5" dirty="0">
                <a:latin typeface="Times New Roman" pitchFamily="18" charset="0"/>
                <a:cs typeface="Times New Roman" pitchFamily="18" charset="0"/>
              </a:rPr>
              <a:t>обробка сировини і виробництво  </a:t>
            </a:r>
            <a:r>
              <a:rPr sz="2200" spc="-15" dirty="0">
                <a:latin typeface="Times New Roman" pitchFamily="18" charset="0"/>
                <a:cs typeface="Times New Roman" pitchFamily="18" charset="0"/>
              </a:rPr>
              <a:t>напівфабрикатів </a:t>
            </a:r>
            <a:r>
              <a:rPr sz="2200" spc="-5" dirty="0">
                <a:latin typeface="Times New Roman" pitchFamily="18" charset="0"/>
                <a:cs typeface="Times New Roman" pitchFamily="18" charset="0"/>
              </a:rPr>
              <a:t>здійснюється в </a:t>
            </a:r>
            <a:r>
              <a:rPr sz="2200" spc="-10" dirty="0">
                <a:latin typeface="Times New Roman" pitchFamily="18" charset="0"/>
                <a:cs typeface="Times New Roman" pitchFamily="18" charset="0"/>
              </a:rPr>
              <a:t>заготівельних </a:t>
            </a:r>
            <a:r>
              <a:rPr sz="2200" spc="-15" dirty="0">
                <a:latin typeface="Times New Roman" pitchFamily="18" charset="0"/>
                <a:cs typeface="Times New Roman" pitchFamily="18" charset="0"/>
              </a:rPr>
              <a:t>цехах </a:t>
            </a:r>
            <a:r>
              <a:rPr sz="2200" spc="-5" dirty="0">
                <a:latin typeface="Times New Roman" pitchFamily="18" charset="0"/>
                <a:cs typeface="Times New Roman" pitchFamily="18" charset="0"/>
              </a:rPr>
              <a:t>закладів  ресторанного</a:t>
            </a:r>
            <a:r>
              <a:rPr sz="2200" spc="-20" dirty="0">
                <a:latin typeface="Times New Roman" pitchFamily="18" charset="0"/>
                <a:cs typeface="Times New Roman" pitchFamily="18" charset="0"/>
              </a:rPr>
              <a:t> </a:t>
            </a:r>
            <a:r>
              <a:rPr sz="2200" spc="-10" dirty="0">
                <a:latin typeface="Times New Roman" pitchFamily="18" charset="0"/>
                <a:cs typeface="Times New Roman" pitchFamily="18" charset="0"/>
              </a:rPr>
              <a:t>господарства.</a:t>
            </a:r>
            <a:endParaRPr sz="2200">
              <a:latin typeface="Times New Roman" pitchFamily="18" charset="0"/>
              <a:cs typeface="Times New Roman" pitchFamily="18" charset="0"/>
            </a:endParaRPr>
          </a:p>
        </p:txBody>
      </p:sp>
      <p:sp>
        <p:nvSpPr>
          <p:cNvPr id="3" name="object 3"/>
          <p:cNvSpPr/>
          <p:nvPr/>
        </p:nvSpPr>
        <p:spPr>
          <a:xfrm>
            <a:off x="5000628" y="3643314"/>
            <a:ext cx="2576830" cy="544195"/>
          </a:xfrm>
          <a:custGeom>
            <a:avLst/>
            <a:gdLst/>
            <a:ahLst/>
            <a:cxnLst/>
            <a:rect l="l" t="t" r="r" b="b"/>
            <a:pathLst>
              <a:path w="2576829" h="544194">
                <a:moveTo>
                  <a:pt x="0" y="0"/>
                </a:moveTo>
                <a:lnTo>
                  <a:pt x="0" y="388492"/>
                </a:lnTo>
                <a:lnTo>
                  <a:pt x="2576576" y="388492"/>
                </a:lnTo>
                <a:lnTo>
                  <a:pt x="2576576" y="543813"/>
                </a:lnTo>
              </a:path>
            </a:pathLst>
          </a:custGeom>
          <a:ln w="25907">
            <a:solidFill>
              <a:srgbClr val="73A43D"/>
            </a:solidFill>
          </a:ln>
        </p:spPr>
        <p:txBody>
          <a:bodyPr wrap="square" lIns="0" tIns="0" rIns="0" bIns="0" rtlCol="0"/>
          <a:lstStyle/>
          <a:p>
            <a:endParaRPr/>
          </a:p>
        </p:txBody>
      </p:sp>
      <p:sp>
        <p:nvSpPr>
          <p:cNvPr id="4" name="object 4"/>
          <p:cNvSpPr/>
          <p:nvPr/>
        </p:nvSpPr>
        <p:spPr>
          <a:xfrm>
            <a:off x="4714876" y="3714752"/>
            <a:ext cx="363220" cy="544195"/>
          </a:xfrm>
          <a:custGeom>
            <a:avLst/>
            <a:gdLst/>
            <a:ahLst/>
            <a:cxnLst/>
            <a:rect l="l" t="t" r="r" b="b"/>
            <a:pathLst>
              <a:path w="363220" h="544194">
                <a:moveTo>
                  <a:pt x="0" y="0"/>
                </a:moveTo>
                <a:lnTo>
                  <a:pt x="0" y="388492"/>
                </a:lnTo>
                <a:lnTo>
                  <a:pt x="363220" y="388492"/>
                </a:lnTo>
                <a:lnTo>
                  <a:pt x="363220" y="543813"/>
                </a:lnTo>
              </a:path>
            </a:pathLst>
          </a:custGeom>
          <a:ln w="25908">
            <a:solidFill>
              <a:srgbClr val="73A43D"/>
            </a:solidFill>
          </a:ln>
        </p:spPr>
        <p:txBody>
          <a:bodyPr wrap="square" lIns="0" tIns="0" rIns="0" bIns="0" rtlCol="0"/>
          <a:lstStyle/>
          <a:p>
            <a:endParaRPr/>
          </a:p>
        </p:txBody>
      </p:sp>
      <p:sp>
        <p:nvSpPr>
          <p:cNvPr id="5" name="object 5"/>
          <p:cNvSpPr/>
          <p:nvPr/>
        </p:nvSpPr>
        <p:spPr>
          <a:xfrm>
            <a:off x="3214678" y="3786190"/>
            <a:ext cx="1426845" cy="544195"/>
          </a:xfrm>
          <a:custGeom>
            <a:avLst/>
            <a:gdLst/>
            <a:ahLst/>
            <a:cxnLst/>
            <a:rect l="l" t="t" r="r" b="b"/>
            <a:pathLst>
              <a:path w="1426845" h="544194">
                <a:moveTo>
                  <a:pt x="1426337" y="0"/>
                </a:moveTo>
                <a:lnTo>
                  <a:pt x="1426337" y="388492"/>
                </a:lnTo>
                <a:lnTo>
                  <a:pt x="0" y="388492"/>
                </a:lnTo>
                <a:lnTo>
                  <a:pt x="0" y="543813"/>
                </a:lnTo>
              </a:path>
            </a:pathLst>
          </a:custGeom>
          <a:ln w="25908">
            <a:solidFill>
              <a:srgbClr val="73A43D"/>
            </a:solidFill>
          </a:ln>
        </p:spPr>
        <p:txBody>
          <a:bodyPr wrap="square" lIns="0" tIns="0" rIns="0" bIns="0" rtlCol="0"/>
          <a:lstStyle/>
          <a:p>
            <a:endParaRPr/>
          </a:p>
        </p:txBody>
      </p:sp>
      <p:sp>
        <p:nvSpPr>
          <p:cNvPr id="6" name="object 6"/>
          <p:cNvSpPr/>
          <p:nvPr/>
        </p:nvSpPr>
        <p:spPr>
          <a:xfrm>
            <a:off x="1428728" y="3786190"/>
            <a:ext cx="3216275" cy="544195"/>
          </a:xfrm>
          <a:custGeom>
            <a:avLst/>
            <a:gdLst/>
            <a:ahLst/>
            <a:cxnLst/>
            <a:rect l="l" t="t" r="r" b="b"/>
            <a:pathLst>
              <a:path w="3216275" h="544194">
                <a:moveTo>
                  <a:pt x="3216020" y="0"/>
                </a:moveTo>
                <a:lnTo>
                  <a:pt x="3216020" y="388492"/>
                </a:lnTo>
                <a:lnTo>
                  <a:pt x="0" y="388492"/>
                </a:lnTo>
                <a:lnTo>
                  <a:pt x="0" y="543813"/>
                </a:lnTo>
              </a:path>
            </a:pathLst>
          </a:custGeom>
          <a:ln w="25908">
            <a:solidFill>
              <a:srgbClr val="73A43D"/>
            </a:solidFill>
          </a:ln>
        </p:spPr>
        <p:txBody>
          <a:bodyPr wrap="square" lIns="0" tIns="0" rIns="0" bIns="0" rtlCol="0"/>
          <a:lstStyle/>
          <a:p>
            <a:endParaRPr/>
          </a:p>
        </p:txBody>
      </p:sp>
      <p:sp>
        <p:nvSpPr>
          <p:cNvPr id="7" name="object 7"/>
          <p:cNvSpPr/>
          <p:nvPr/>
        </p:nvSpPr>
        <p:spPr>
          <a:xfrm>
            <a:off x="2714612" y="2786058"/>
            <a:ext cx="4785360" cy="1043940"/>
          </a:xfrm>
          <a:custGeom>
            <a:avLst/>
            <a:gdLst/>
            <a:ahLst/>
            <a:cxnLst/>
            <a:rect l="l" t="t" r="r" b="b"/>
            <a:pathLst>
              <a:path w="4785359" h="1043939">
                <a:moveTo>
                  <a:pt x="0" y="1043939"/>
                </a:moveTo>
                <a:lnTo>
                  <a:pt x="4785360" y="1043939"/>
                </a:lnTo>
                <a:lnTo>
                  <a:pt x="4785360" y="0"/>
                </a:lnTo>
                <a:lnTo>
                  <a:pt x="0" y="0"/>
                </a:lnTo>
                <a:lnTo>
                  <a:pt x="0" y="1043939"/>
                </a:lnTo>
                <a:close/>
              </a:path>
            </a:pathLst>
          </a:custGeom>
          <a:solidFill>
            <a:srgbClr val="92D050"/>
          </a:solidFill>
        </p:spPr>
        <p:txBody>
          <a:bodyPr wrap="square" lIns="0" tIns="0" rIns="0" bIns="0" rtlCol="0"/>
          <a:lstStyle/>
          <a:p>
            <a:endParaRPr/>
          </a:p>
        </p:txBody>
      </p:sp>
      <p:sp>
        <p:nvSpPr>
          <p:cNvPr id="9" name="object 9"/>
          <p:cNvSpPr txBox="1">
            <a:spLocks noGrp="1"/>
          </p:cNvSpPr>
          <p:nvPr>
            <p:ph type="title"/>
          </p:nvPr>
        </p:nvSpPr>
        <p:spPr>
          <a:xfrm>
            <a:off x="2357422" y="3143248"/>
            <a:ext cx="4785360" cy="514350"/>
          </a:xfrm>
          <a:prstGeom prst="rect">
            <a:avLst/>
          </a:prstGeom>
        </p:spPr>
        <p:txBody>
          <a:bodyPr vert="horz" wrap="square" lIns="0" tIns="13335" rIns="0" bIns="0" rtlCol="0">
            <a:spAutoFit/>
          </a:bodyPr>
          <a:lstStyle/>
          <a:p>
            <a:pPr marL="873125">
              <a:lnSpc>
                <a:spcPct val="100000"/>
              </a:lnSpc>
              <a:spcBef>
                <a:spcPts val="105"/>
              </a:spcBef>
            </a:pPr>
            <a:r>
              <a:rPr sz="3200" b="0" spc="-10" dirty="0">
                <a:solidFill>
                  <a:srgbClr val="000000"/>
                </a:solidFill>
                <a:latin typeface="Times New Roman"/>
                <a:cs typeface="Times New Roman"/>
              </a:rPr>
              <a:t>Заготівельні</a:t>
            </a:r>
            <a:r>
              <a:rPr sz="3200" b="0" spc="-50" dirty="0">
                <a:solidFill>
                  <a:srgbClr val="000000"/>
                </a:solidFill>
                <a:latin typeface="Times New Roman"/>
                <a:cs typeface="Times New Roman"/>
              </a:rPr>
              <a:t> </a:t>
            </a:r>
            <a:r>
              <a:rPr sz="3200" b="0" spc="-10" dirty="0">
                <a:solidFill>
                  <a:srgbClr val="000000"/>
                </a:solidFill>
                <a:latin typeface="Times New Roman"/>
                <a:cs typeface="Times New Roman"/>
              </a:rPr>
              <a:t>цехи</a:t>
            </a:r>
            <a:endParaRPr sz="3200">
              <a:latin typeface="Times New Roman"/>
              <a:cs typeface="Times New Roman"/>
            </a:endParaRPr>
          </a:p>
        </p:txBody>
      </p:sp>
      <p:sp>
        <p:nvSpPr>
          <p:cNvPr id="10" name="object 10"/>
          <p:cNvSpPr/>
          <p:nvPr/>
        </p:nvSpPr>
        <p:spPr>
          <a:xfrm>
            <a:off x="642910" y="4357694"/>
            <a:ext cx="1480185" cy="739140"/>
          </a:xfrm>
          <a:custGeom>
            <a:avLst/>
            <a:gdLst/>
            <a:ahLst/>
            <a:cxnLst/>
            <a:rect l="l" t="t" r="r" b="b"/>
            <a:pathLst>
              <a:path w="1480185" h="739139">
                <a:moveTo>
                  <a:pt x="0" y="739139"/>
                </a:moveTo>
                <a:lnTo>
                  <a:pt x="1479804" y="739139"/>
                </a:lnTo>
                <a:lnTo>
                  <a:pt x="1479804" y="0"/>
                </a:lnTo>
                <a:lnTo>
                  <a:pt x="0" y="0"/>
                </a:lnTo>
                <a:lnTo>
                  <a:pt x="0" y="739139"/>
                </a:lnTo>
                <a:close/>
              </a:path>
            </a:pathLst>
          </a:custGeom>
          <a:solidFill>
            <a:srgbClr val="92D050"/>
          </a:solidFill>
        </p:spPr>
        <p:txBody>
          <a:bodyPr wrap="square" lIns="0" tIns="0" rIns="0" bIns="0" rtlCol="0"/>
          <a:lstStyle/>
          <a:p>
            <a:endParaRPr/>
          </a:p>
        </p:txBody>
      </p:sp>
      <p:sp>
        <p:nvSpPr>
          <p:cNvPr id="11" name="object 11"/>
          <p:cNvSpPr/>
          <p:nvPr/>
        </p:nvSpPr>
        <p:spPr>
          <a:xfrm>
            <a:off x="642910" y="4357694"/>
            <a:ext cx="1480185" cy="739140"/>
          </a:xfrm>
          <a:custGeom>
            <a:avLst/>
            <a:gdLst/>
            <a:ahLst/>
            <a:cxnLst/>
            <a:rect l="l" t="t" r="r" b="b"/>
            <a:pathLst>
              <a:path w="1480185" h="739139">
                <a:moveTo>
                  <a:pt x="0" y="739139"/>
                </a:moveTo>
                <a:lnTo>
                  <a:pt x="1479804" y="739139"/>
                </a:lnTo>
                <a:lnTo>
                  <a:pt x="1479804" y="0"/>
                </a:lnTo>
                <a:lnTo>
                  <a:pt x="0" y="0"/>
                </a:lnTo>
                <a:lnTo>
                  <a:pt x="0" y="739139"/>
                </a:lnTo>
                <a:close/>
              </a:path>
            </a:pathLst>
          </a:custGeom>
          <a:ln w="25908">
            <a:solidFill>
              <a:srgbClr val="FFFFFF"/>
            </a:solidFill>
          </a:ln>
        </p:spPr>
        <p:txBody>
          <a:bodyPr wrap="square" lIns="0" tIns="0" rIns="0" bIns="0" rtlCol="0"/>
          <a:lstStyle/>
          <a:p>
            <a:endParaRPr/>
          </a:p>
        </p:txBody>
      </p:sp>
      <p:sp>
        <p:nvSpPr>
          <p:cNvPr id="12" name="object 12"/>
          <p:cNvSpPr txBox="1"/>
          <p:nvPr/>
        </p:nvSpPr>
        <p:spPr>
          <a:xfrm>
            <a:off x="642910" y="4500570"/>
            <a:ext cx="1480185" cy="391160"/>
          </a:xfrm>
          <a:prstGeom prst="rect">
            <a:avLst/>
          </a:prstGeom>
        </p:spPr>
        <p:txBody>
          <a:bodyPr vert="horz" wrap="square" lIns="0" tIns="12700" rIns="0" bIns="0" rtlCol="0">
            <a:spAutoFit/>
          </a:bodyPr>
          <a:lstStyle/>
          <a:p>
            <a:pPr marL="139700">
              <a:lnSpc>
                <a:spcPct val="100000"/>
              </a:lnSpc>
              <a:spcBef>
                <a:spcPts val="100"/>
              </a:spcBef>
            </a:pPr>
            <a:r>
              <a:rPr sz="2400" spc="-10" dirty="0">
                <a:latin typeface="Times New Roman"/>
                <a:cs typeface="Times New Roman"/>
              </a:rPr>
              <a:t>овочевий</a:t>
            </a:r>
            <a:endParaRPr sz="2400">
              <a:latin typeface="Times New Roman"/>
              <a:cs typeface="Times New Roman"/>
            </a:endParaRPr>
          </a:p>
        </p:txBody>
      </p:sp>
      <p:sp>
        <p:nvSpPr>
          <p:cNvPr id="13" name="object 13"/>
          <p:cNvSpPr/>
          <p:nvPr/>
        </p:nvSpPr>
        <p:spPr>
          <a:xfrm>
            <a:off x="2428860" y="4286256"/>
            <a:ext cx="1478280" cy="739140"/>
          </a:xfrm>
          <a:custGeom>
            <a:avLst/>
            <a:gdLst/>
            <a:ahLst/>
            <a:cxnLst/>
            <a:rect l="l" t="t" r="r" b="b"/>
            <a:pathLst>
              <a:path w="1478279" h="739139">
                <a:moveTo>
                  <a:pt x="0" y="739139"/>
                </a:moveTo>
                <a:lnTo>
                  <a:pt x="1478280" y="739139"/>
                </a:lnTo>
                <a:lnTo>
                  <a:pt x="1478280" y="0"/>
                </a:lnTo>
                <a:lnTo>
                  <a:pt x="0" y="0"/>
                </a:lnTo>
                <a:lnTo>
                  <a:pt x="0" y="739139"/>
                </a:lnTo>
                <a:close/>
              </a:path>
            </a:pathLst>
          </a:custGeom>
          <a:solidFill>
            <a:srgbClr val="92D050"/>
          </a:solidFill>
        </p:spPr>
        <p:txBody>
          <a:bodyPr wrap="square" lIns="0" tIns="0" rIns="0" bIns="0" rtlCol="0"/>
          <a:lstStyle/>
          <a:p>
            <a:endParaRPr/>
          </a:p>
        </p:txBody>
      </p:sp>
      <p:sp>
        <p:nvSpPr>
          <p:cNvPr id="14" name="object 14"/>
          <p:cNvSpPr/>
          <p:nvPr/>
        </p:nvSpPr>
        <p:spPr>
          <a:xfrm>
            <a:off x="2428860" y="4286256"/>
            <a:ext cx="1478280" cy="739140"/>
          </a:xfrm>
          <a:custGeom>
            <a:avLst/>
            <a:gdLst/>
            <a:ahLst/>
            <a:cxnLst/>
            <a:rect l="l" t="t" r="r" b="b"/>
            <a:pathLst>
              <a:path w="1478279" h="739139">
                <a:moveTo>
                  <a:pt x="0" y="739139"/>
                </a:moveTo>
                <a:lnTo>
                  <a:pt x="1478280" y="739139"/>
                </a:lnTo>
                <a:lnTo>
                  <a:pt x="1478280" y="0"/>
                </a:lnTo>
                <a:lnTo>
                  <a:pt x="0" y="0"/>
                </a:lnTo>
                <a:lnTo>
                  <a:pt x="0" y="739139"/>
                </a:lnTo>
                <a:close/>
              </a:path>
            </a:pathLst>
          </a:custGeom>
          <a:ln w="25908">
            <a:solidFill>
              <a:srgbClr val="FFFFFF"/>
            </a:solidFill>
          </a:ln>
        </p:spPr>
        <p:txBody>
          <a:bodyPr wrap="square" lIns="0" tIns="0" rIns="0" bIns="0" rtlCol="0"/>
          <a:lstStyle/>
          <a:p>
            <a:endParaRPr/>
          </a:p>
        </p:txBody>
      </p:sp>
      <p:sp>
        <p:nvSpPr>
          <p:cNvPr id="15" name="object 15"/>
          <p:cNvSpPr txBox="1"/>
          <p:nvPr/>
        </p:nvSpPr>
        <p:spPr>
          <a:xfrm>
            <a:off x="2428860" y="4429132"/>
            <a:ext cx="1478280" cy="391160"/>
          </a:xfrm>
          <a:prstGeom prst="rect">
            <a:avLst/>
          </a:prstGeom>
        </p:spPr>
        <p:txBody>
          <a:bodyPr vert="horz" wrap="square" lIns="0" tIns="12700" rIns="0" bIns="0" rtlCol="0">
            <a:spAutoFit/>
          </a:bodyPr>
          <a:lstStyle/>
          <a:p>
            <a:pPr marL="232410">
              <a:lnSpc>
                <a:spcPct val="100000"/>
              </a:lnSpc>
              <a:spcBef>
                <a:spcPts val="100"/>
              </a:spcBef>
            </a:pPr>
            <a:r>
              <a:rPr sz="2400" dirty="0">
                <a:latin typeface="Times New Roman"/>
                <a:cs typeface="Times New Roman"/>
              </a:rPr>
              <a:t>м'ясний</a:t>
            </a:r>
            <a:endParaRPr sz="2400">
              <a:latin typeface="Times New Roman"/>
              <a:cs typeface="Times New Roman"/>
            </a:endParaRPr>
          </a:p>
        </p:txBody>
      </p:sp>
      <p:sp>
        <p:nvSpPr>
          <p:cNvPr id="16" name="object 16"/>
          <p:cNvSpPr/>
          <p:nvPr/>
        </p:nvSpPr>
        <p:spPr>
          <a:xfrm>
            <a:off x="4572000" y="4214818"/>
            <a:ext cx="1478280" cy="739140"/>
          </a:xfrm>
          <a:custGeom>
            <a:avLst/>
            <a:gdLst/>
            <a:ahLst/>
            <a:cxnLst/>
            <a:rect l="l" t="t" r="r" b="b"/>
            <a:pathLst>
              <a:path w="1478279" h="739139">
                <a:moveTo>
                  <a:pt x="0" y="739139"/>
                </a:moveTo>
                <a:lnTo>
                  <a:pt x="1478280" y="739139"/>
                </a:lnTo>
                <a:lnTo>
                  <a:pt x="1478280" y="0"/>
                </a:lnTo>
                <a:lnTo>
                  <a:pt x="0" y="0"/>
                </a:lnTo>
                <a:lnTo>
                  <a:pt x="0" y="739139"/>
                </a:lnTo>
                <a:close/>
              </a:path>
            </a:pathLst>
          </a:custGeom>
          <a:solidFill>
            <a:srgbClr val="92D050"/>
          </a:solidFill>
        </p:spPr>
        <p:txBody>
          <a:bodyPr wrap="square" lIns="0" tIns="0" rIns="0" bIns="0" rtlCol="0"/>
          <a:lstStyle/>
          <a:p>
            <a:endParaRPr/>
          </a:p>
        </p:txBody>
      </p:sp>
      <p:sp>
        <p:nvSpPr>
          <p:cNvPr id="17" name="object 17"/>
          <p:cNvSpPr/>
          <p:nvPr/>
        </p:nvSpPr>
        <p:spPr>
          <a:xfrm>
            <a:off x="4572000" y="4214818"/>
            <a:ext cx="1478280" cy="739140"/>
          </a:xfrm>
          <a:custGeom>
            <a:avLst/>
            <a:gdLst/>
            <a:ahLst/>
            <a:cxnLst/>
            <a:rect l="l" t="t" r="r" b="b"/>
            <a:pathLst>
              <a:path w="1478279" h="739139">
                <a:moveTo>
                  <a:pt x="0" y="739139"/>
                </a:moveTo>
                <a:lnTo>
                  <a:pt x="1478280" y="739139"/>
                </a:lnTo>
                <a:lnTo>
                  <a:pt x="1478280" y="0"/>
                </a:lnTo>
                <a:lnTo>
                  <a:pt x="0" y="0"/>
                </a:lnTo>
                <a:lnTo>
                  <a:pt x="0" y="739139"/>
                </a:lnTo>
                <a:close/>
              </a:path>
            </a:pathLst>
          </a:custGeom>
          <a:ln w="25908">
            <a:solidFill>
              <a:srgbClr val="FFFFFF"/>
            </a:solidFill>
          </a:ln>
        </p:spPr>
        <p:txBody>
          <a:bodyPr wrap="square" lIns="0" tIns="0" rIns="0" bIns="0" rtlCol="0"/>
          <a:lstStyle/>
          <a:p>
            <a:endParaRPr/>
          </a:p>
        </p:txBody>
      </p:sp>
      <p:sp>
        <p:nvSpPr>
          <p:cNvPr id="18" name="object 18"/>
          <p:cNvSpPr txBox="1"/>
          <p:nvPr/>
        </p:nvSpPr>
        <p:spPr>
          <a:xfrm>
            <a:off x="4572000" y="4357694"/>
            <a:ext cx="1478280" cy="391160"/>
          </a:xfrm>
          <a:prstGeom prst="rect">
            <a:avLst/>
          </a:prstGeom>
        </p:spPr>
        <p:txBody>
          <a:bodyPr vert="horz" wrap="square" lIns="0" tIns="12700" rIns="0" bIns="0" rtlCol="0">
            <a:spAutoFit/>
          </a:bodyPr>
          <a:lstStyle/>
          <a:p>
            <a:pPr marL="258445">
              <a:lnSpc>
                <a:spcPct val="100000"/>
              </a:lnSpc>
              <a:spcBef>
                <a:spcPts val="100"/>
              </a:spcBef>
            </a:pPr>
            <a:r>
              <a:rPr sz="2400" dirty="0">
                <a:latin typeface="Times New Roman"/>
                <a:cs typeface="Times New Roman"/>
              </a:rPr>
              <a:t>рибний</a:t>
            </a:r>
            <a:endParaRPr sz="2400">
              <a:latin typeface="Times New Roman"/>
              <a:cs typeface="Times New Roman"/>
            </a:endParaRPr>
          </a:p>
        </p:txBody>
      </p:sp>
      <p:sp>
        <p:nvSpPr>
          <p:cNvPr id="19" name="object 19"/>
          <p:cNvSpPr/>
          <p:nvPr/>
        </p:nvSpPr>
        <p:spPr>
          <a:xfrm>
            <a:off x="6143636" y="4214818"/>
            <a:ext cx="2327275" cy="739140"/>
          </a:xfrm>
          <a:custGeom>
            <a:avLst/>
            <a:gdLst/>
            <a:ahLst/>
            <a:cxnLst/>
            <a:rect l="l" t="t" r="r" b="b"/>
            <a:pathLst>
              <a:path w="2327275" h="739139">
                <a:moveTo>
                  <a:pt x="0" y="739139"/>
                </a:moveTo>
                <a:lnTo>
                  <a:pt x="2327147" y="739139"/>
                </a:lnTo>
                <a:lnTo>
                  <a:pt x="2327147" y="0"/>
                </a:lnTo>
                <a:lnTo>
                  <a:pt x="0" y="0"/>
                </a:lnTo>
                <a:lnTo>
                  <a:pt x="0" y="739139"/>
                </a:lnTo>
                <a:close/>
              </a:path>
            </a:pathLst>
          </a:custGeom>
          <a:solidFill>
            <a:srgbClr val="92D050"/>
          </a:solidFill>
        </p:spPr>
        <p:txBody>
          <a:bodyPr wrap="square" lIns="0" tIns="0" rIns="0" bIns="0" rtlCol="0"/>
          <a:lstStyle/>
          <a:p>
            <a:endParaRPr/>
          </a:p>
        </p:txBody>
      </p:sp>
      <p:sp>
        <p:nvSpPr>
          <p:cNvPr id="20" name="object 20"/>
          <p:cNvSpPr/>
          <p:nvPr/>
        </p:nvSpPr>
        <p:spPr>
          <a:xfrm>
            <a:off x="6072198" y="4214818"/>
            <a:ext cx="2327275" cy="739140"/>
          </a:xfrm>
          <a:custGeom>
            <a:avLst/>
            <a:gdLst/>
            <a:ahLst/>
            <a:cxnLst/>
            <a:rect l="l" t="t" r="r" b="b"/>
            <a:pathLst>
              <a:path w="2327275" h="739139">
                <a:moveTo>
                  <a:pt x="0" y="739139"/>
                </a:moveTo>
                <a:lnTo>
                  <a:pt x="2327147" y="739139"/>
                </a:lnTo>
                <a:lnTo>
                  <a:pt x="2327147" y="0"/>
                </a:lnTo>
                <a:lnTo>
                  <a:pt x="0" y="0"/>
                </a:lnTo>
                <a:lnTo>
                  <a:pt x="0" y="739139"/>
                </a:lnTo>
                <a:close/>
              </a:path>
            </a:pathLst>
          </a:custGeom>
          <a:ln w="25908">
            <a:solidFill>
              <a:srgbClr val="FFFFFF"/>
            </a:solidFill>
          </a:ln>
        </p:spPr>
        <p:txBody>
          <a:bodyPr wrap="square" lIns="0" tIns="0" rIns="0" bIns="0" rtlCol="0"/>
          <a:lstStyle/>
          <a:p>
            <a:endParaRPr/>
          </a:p>
        </p:txBody>
      </p:sp>
      <p:sp>
        <p:nvSpPr>
          <p:cNvPr id="21" name="object 21"/>
          <p:cNvSpPr txBox="1"/>
          <p:nvPr/>
        </p:nvSpPr>
        <p:spPr>
          <a:xfrm>
            <a:off x="6143636" y="4429132"/>
            <a:ext cx="2327275" cy="391160"/>
          </a:xfrm>
          <a:prstGeom prst="rect">
            <a:avLst/>
          </a:prstGeom>
        </p:spPr>
        <p:txBody>
          <a:bodyPr vert="horz" wrap="square" lIns="0" tIns="12700" rIns="0" bIns="0" rtlCol="0">
            <a:spAutoFit/>
          </a:bodyPr>
          <a:lstStyle/>
          <a:p>
            <a:pPr marL="74930">
              <a:lnSpc>
                <a:spcPct val="100000"/>
              </a:lnSpc>
              <a:spcBef>
                <a:spcPts val="100"/>
              </a:spcBef>
            </a:pPr>
            <a:r>
              <a:rPr sz="2400" spc="-25" dirty="0">
                <a:latin typeface="Times New Roman"/>
                <a:cs typeface="Times New Roman"/>
              </a:rPr>
              <a:t>птахогомілковий</a:t>
            </a:r>
            <a:endParaRPr sz="2400">
              <a:latin typeface="Times New Roman"/>
              <a:cs typeface="Times New Roman"/>
            </a:endParaRPr>
          </a:p>
        </p:txBody>
      </p:sp>
      <p:sp>
        <p:nvSpPr>
          <p:cNvPr id="22" name="object 22"/>
          <p:cNvSpPr/>
          <p:nvPr/>
        </p:nvSpPr>
        <p:spPr>
          <a:xfrm>
            <a:off x="142844" y="4929198"/>
            <a:ext cx="2206752" cy="1664208"/>
          </a:xfrm>
          <a:prstGeom prst="rect">
            <a:avLst/>
          </a:prstGeom>
          <a:blipFill>
            <a:blip r:embed="rId2" cstate="print"/>
            <a:stretch>
              <a:fillRect/>
            </a:stretch>
          </a:blipFill>
        </p:spPr>
        <p:txBody>
          <a:bodyPr wrap="square" lIns="0" tIns="0" rIns="0" bIns="0" rtlCol="0"/>
          <a:lstStyle/>
          <a:p>
            <a:endParaRPr/>
          </a:p>
        </p:txBody>
      </p:sp>
      <p:sp>
        <p:nvSpPr>
          <p:cNvPr id="23" name="object 23"/>
          <p:cNvSpPr/>
          <p:nvPr/>
        </p:nvSpPr>
        <p:spPr>
          <a:xfrm>
            <a:off x="2143108" y="5143512"/>
            <a:ext cx="3925823" cy="1444752"/>
          </a:xfrm>
          <a:prstGeom prst="rect">
            <a:avLst/>
          </a:prstGeom>
          <a:blipFill>
            <a:blip r:embed="rId3" cstate="print"/>
            <a:stretch>
              <a:fillRect/>
            </a:stretch>
          </a:blipFill>
        </p:spPr>
        <p:txBody>
          <a:bodyPr wrap="square" lIns="0" tIns="0" rIns="0" bIns="0" rtlCol="0"/>
          <a:lstStyle/>
          <a:p>
            <a:endParaRPr/>
          </a:p>
        </p:txBody>
      </p:sp>
      <p:sp>
        <p:nvSpPr>
          <p:cNvPr id="24" name="object 24"/>
          <p:cNvSpPr/>
          <p:nvPr/>
        </p:nvSpPr>
        <p:spPr>
          <a:xfrm>
            <a:off x="6215074" y="5000636"/>
            <a:ext cx="2159507" cy="1389888"/>
          </a:xfrm>
          <a:prstGeom prst="rect">
            <a:avLst/>
          </a:prstGeom>
          <a:blipFill>
            <a:blip r:embed="rId4" cstate="print"/>
            <a:stretch>
              <a:fillRect/>
            </a:stretch>
          </a:blipFill>
        </p:spPr>
        <p:txBody>
          <a:bodyPr wrap="square" lIns="0" tIns="0" rIns="0" bIns="0" rtlCol="0"/>
          <a:lstStyle/>
          <a:p>
            <a:endParaRPr/>
          </a:p>
        </p:txBody>
      </p:sp>
      <p:sp>
        <p:nvSpPr>
          <p:cNvPr id="25" name="Заголовок 1"/>
          <p:cNvSpPr txBox="1">
            <a:spLocks/>
          </p:cNvSpPr>
          <p:nvPr/>
        </p:nvSpPr>
        <p:spPr>
          <a:xfrm>
            <a:off x="428596" y="500042"/>
            <a:ext cx="8229600" cy="79690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smtClean="0">
                <a:ln>
                  <a:noFill/>
                </a:ln>
                <a:solidFill>
                  <a:schemeClr val="accent3">
                    <a:lumMod val="50000"/>
                  </a:schemeClr>
                </a:solidFill>
                <a:effectLst/>
                <a:uLnTx/>
                <a:uFillTx/>
                <a:latin typeface="Times New Roman" pitchFamily="18" charset="0"/>
                <a:ea typeface="+mj-ea"/>
                <a:cs typeface="Times New Roman" pitchFamily="18" charset="0"/>
              </a:rPr>
              <a:t>1</a:t>
            </a:r>
            <a:r>
              <a:rPr kumimoji="0" lang="uk-UA" sz="2400" b="1" i="0" u="none" strike="noStrike" kern="1200" cap="none" spc="0" normalizeH="0" baseline="0" noProof="0" smtClean="0">
                <a:ln>
                  <a:noFill/>
                </a:ln>
                <a:solidFill>
                  <a:schemeClr val="accent3">
                    <a:lumMod val="50000"/>
                  </a:schemeClr>
                </a:solidFill>
                <a:effectLst/>
                <a:uLnTx/>
                <a:uFillTx/>
                <a:latin typeface="Times New Roman" pitchFamily="18" charset="0"/>
                <a:ea typeface="+mj-ea"/>
                <a:cs typeface="Times New Roman" pitchFamily="18" charset="0"/>
              </a:rPr>
              <a:t>. Організація обробки овочів</a:t>
            </a:r>
            <a:endParaRPr kumimoji="0" lang="ru-RU" sz="2400" b="1" i="0" u="none" strike="noStrike" kern="1200" cap="none" spc="0" normalizeH="0" baseline="0" noProof="0" dirty="0">
              <a:ln>
                <a:noFill/>
              </a:ln>
              <a:solidFill>
                <a:schemeClr val="accent3">
                  <a:lumMod val="5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5572140"/>
            <a:ext cx="8229600" cy="1143000"/>
          </a:xfrm>
        </p:spPr>
        <p:txBody>
          <a:bodyPr>
            <a:normAutofit fontScale="90000"/>
          </a:bodyPr>
          <a:lstStyle/>
          <a:p>
            <a:r>
              <a:rPr lang="uk-UA" sz="2700" dirty="0" smtClean="0">
                <a:latin typeface="Times New Roman" pitchFamily="18" charset="0"/>
                <a:cs typeface="Times New Roman" pitchFamily="18" charset="0"/>
              </a:rPr>
              <a:t>Рис. 6. Розміщення обладнання на ділянці маринування м'яса в м'ясному цеху заготівельного </a:t>
            </a:r>
            <a:r>
              <a:rPr lang="uk-UA" sz="2700" dirty="0" smtClean="0">
                <a:latin typeface="Times New Roman" pitchFamily="18" charset="0"/>
                <a:cs typeface="Times New Roman" pitchFamily="18" charset="0"/>
              </a:rPr>
              <a:t>підприємства</a:t>
            </a:r>
            <a:endParaRPr lang="ru-RU" dirty="0"/>
          </a:p>
        </p:txBody>
      </p:sp>
      <p:pic>
        <p:nvPicPr>
          <p:cNvPr id="4" name="Содержимое 3" descr="H:\image016.jpg"/>
          <p:cNvPicPr>
            <a:picLocks noGrp="1"/>
          </p:cNvPicPr>
          <p:nvPr>
            <p:ph idx="1"/>
          </p:nvPr>
        </p:nvPicPr>
        <p:blipFill>
          <a:blip r:embed="rId2"/>
          <a:srcRect/>
          <a:stretch>
            <a:fillRect/>
          </a:stretch>
        </p:blipFill>
        <p:spPr bwMode="auto">
          <a:xfrm>
            <a:off x="214282" y="642918"/>
            <a:ext cx="5357850" cy="4500594"/>
          </a:xfrm>
          <a:prstGeom prst="rect">
            <a:avLst/>
          </a:prstGeom>
          <a:noFill/>
          <a:ln w="9525">
            <a:noFill/>
            <a:miter lim="800000"/>
            <a:headEnd/>
            <a:tailEnd/>
          </a:ln>
        </p:spPr>
      </p:pic>
      <p:sp>
        <p:nvSpPr>
          <p:cNvPr id="5" name="Прямоугольник 4"/>
          <p:cNvSpPr/>
          <p:nvPr/>
        </p:nvSpPr>
        <p:spPr>
          <a:xfrm>
            <a:off x="5572132" y="285728"/>
            <a:ext cx="3143240" cy="5632311"/>
          </a:xfrm>
          <a:prstGeom prst="rect">
            <a:avLst/>
          </a:prstGeom>
        </p:spPr>
        <p:txBody>
          <a:bodyPr wrap="square">
            <a:spAutoFit/>
          </a:bodyPr>
          <a:lstStyle/>
          <a:p>
            <a:r>
              <a:rPr lang="uk-UA" dirty="0" smtClean="0">
                <a:latin typeface="Times New Roman" pitchFamily="18" charset="0"/>
                <a:cs typeface="Times New Roman" pitchFamily="18" charset="0"/>
              </a:rPr>
              <a:t>1 - </a:t>
            </a:r>
            <a:r>
              <a:rPr lang="uk-UA" dirty="0" err="1" smtClean="0">
                <a:latin typeface="Times New Roman" pitchFamily="18" charset="0"/>
                <a:cs typeface="Times New Roman" pitchFamily="18" charset="0"/>
              </a:rPr>
              <a:t>Маринатор</a:t>
            </a:r>
            <a:r>
              <a:rPr lang="uk-UA"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uk-UA" dirty="0" smtClean="0">
                <a:latin typeface="Times New Roman" pitchFamily="18" charset="0"/>
                <a:cs typeface="Times New Roman" pitchFamily="18" charset="0"/>
              </a:rPr>
              <a:t>2 - Холодильна шафа для зберігання сировини і напівфабрикатів.</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uk-UA" dirty="0" smtClean="0">
                <a:latin typeface="Times New Roman" pitchFamily="18" charset="0"/>
                <a:cs typeface="Times New Roman" pitchFamily="18" charset="0"/>
              </a:rPr>
              <a:t>3 - Полиця закрити навісна для зберігання сипучих продуктів і спецій.</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uk-UA" dirty="0" smtClean="0">
                <a:latin typeface="Times New Roman" pitchFamily="18" charset="0"/>
                <a:cs typeface="Times New Roman" pitchFamily="18" charset="0"/>
              </a:rPr>
              <a:t>4 - Столи виробничі.</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uk-UA" dirty="0" smtClean="0">
                <a:latin typeface="Times New Roman" pitchFamily="18" charset="0"/>
                <a:cs typeface="Times New Roman" pitchFamily="18" charset="0"/>
              </a:rPr>
              <a:t>5 - Пластикова накладка, встановлюється на виробничий стіл для запобігання ковзання при обробці м'яса.</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uk-UA" dirty="0" smtClean="0">
                <a:latin typeface="Times New Roman" pitchFamily="18" charset="0"/>
                <a:cs typeface="Times New Roman" pitchFamily="18" charset="0"/>
              </a:rPr>
              <a:t>6 - Стелаж, необхідний для установки і зберігання допоміжного </a:t>
            </a:r>
            <a:r>
              <a:rPr lang="uk-UA" dirty="0" err="1" smtClean="0">
                <a:latin typeface="Times New Roman" pitchFamily="18" charset="0"/>
                <a:cs typeface="Times New Roman" pitchFamily="18" charset="0"/>
              </a:rPr>
              <a:t>інвертаря</a:t>
            </a:r>
            <a:r>
              <a:rPr lang="uk-UA" dirty="0" smtClean="0">
                <a:latin typeface="Times New Roman" pitchFamily="18" charset="0"/>
                <a:cs typeface="Times New Roman" pitchFamily="18" charset="0"/>
              </a:rPr>
              <a:t> - робочих ємностей </a:t>
            </a:r>
            <a:r>
              <a:rPr lang="uk-UA" dirty="0" err="1" smtClean="0">
                <a:latin typeface="Times New Roman" pitchFamily="18" charset="0"/>
                <a:cs typeface="Times New Roman" pitchFamily="18" charset="0"/>
              </a:rPr>
              <a:t>маринатора</a:t>
            </a:r>
            <a:r>
              <a:rPr lang="uk-UA" dirty="0" smtClean="0">
                <a:latin typeface="Times New Roman" pitchFamily="18" charset="0"/>
                <a:cs typeface="Times New Roman" pitchFamily="18" charset="0"/>
              </a:rPr>
              <a:t>, </a:t>
            </a:r>
            <a:r>
              <a:rPr lang="uk-UA" dirty="0" err="1" smtClean="0">
                <a:latin typeface="Times New Roman" pitchFamily="18" charset="0"/>
                <a:cs typeface="Times New Roman" pitchFamily="18" charset="0"/>
              </a:rPr>
              <a:t>гастроємностей</a:t>
            </a:r>
            <a:r>
              <a:rPr lang="uk-UA" dirty="0" smtClean="0">
                <a:latin typeface="Times New Roman" pitchFamily="18" charset="0"/>
                <a:cs typeface="Times New Roman" pitchFamily="18" charset="0"/>
              </a:rPr>
              <a:t> і т. ін.</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uk-UA" dirty="0" smtClean="0">
                <a:latin typeface="Times New Roman" pitchFamily="18" charset="0"/>
                <a:cs typeface="Times New Roman" pitchFamily="18" charset="0"/>
              </a:rPr>
              <a:t>7 - Мийна ванна.</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5357826"/>
            <a:ext cx="8229600" cy="1143000"/>
          </a:xfrm>
        </p:spPr>
        <p:txBody>
          <a:bodyPr>
            <a:normAutofit fontScale="90000"/>
          </a:bodyPr>
          <a:lstStyle/>
          <a:p>
            <a:r>
              <a:rPr lang="uk-UA" sz="2700" dirty="0" smtClean="0">
                <a:latin typeface="Times New Roman" pitchFamily="18" charset="0"/>
                <a:cs typeface="Times New Roman" pitchFamily="18" charset="0"/>
              </a:rPr>
              <a:t>Рис. 7. Розміщення обладнання в м'ясному цеху потужністю 0,5 </a:t>
            </a:r>
            <a:r>
              <a:rPr lang="uk-UA" sz="2700" dirty="0" smtClean="0">
                <a:latin typeface="Times New Roman" pitchFamily="18" charset="0"/>
                <a:cs typeface="Times New Roman" pitchFamily="18" charset="0"/>
              </a:rPr>
              <a:t>т</a:t>
            </a:r>
            <a:r>
              <a:rPr lang="ru-RU" dirty="0" smtClean="0"/>
              <a:t/>
            </a:r>
            <a:br>
              <a:rPr lang="ru-RU" dirty="0" smtClean="0"/>
            </a:br>
            <a:endParaRPr lang="ru-RU" dirty="0"/>
          </a:p>
        </p:txBody>
      </p:sp>
      <p:pic>
        <p:nvPicPr>
          <p:cNvPr id="4" name="Содержимое 3" descr="H:\image017.jpg"/>
          <p:cNvPicPr>
            <a:picLocks noGrp="1"/>
          </p:cNvPicPr>
          <p:nvPr>
            <p:ph idx="1"/>
          </p:nvPr>
        </p:nvPicPr>
        <p:blipFill>
          <a:blip r:embed="rId2"/>
          <a:srcRect/>
          <a:stretch>
            <a:fillRect/>
          </a:stretch>
        </p:blipFill>
        <p:spPr bwMode="auto">
          <a:xfrm>
            <a:off x="285720" y="214290"/>
            <a:ext cx="5643602" cy="4572032"/>
          </a:xfrm>
          <a:prstGeom prst="rect">
            <a:avLst/>
          </a:prstGeom>
          <a:noFill/>
          <a:ln w="9525">
            <a:noFill/>
            <a:miter lim="800000"/>
            <a:headEnd/>
            <a:tailEnd/>
          </a:ln>
        </p:spPr>
      </p:pic>
      <p:sp>
        <p:nvSpPr>
          <p:cNvPr id="5" name="Прямоугольник 4"/>
          <p:cNvSpPr/>
          <p:nvPr/>
        </p:nvSpPr>
        <p:spPr>
          <a:xfrm>
            <a:off x="5929322" y="285728"/>
            <a:ext cx="3000364" cy="3416320"/>
          </a:xfrm>
          <a:prstGeom prst="rect">
            <a:avLst/>
          </a:prstGeom>
        </p:spPr>
        <p:txBody>
          <a:bodyPr wrap="square">
            <a:spAutoFit/>
          </a:bodyPr>
          <a:lstStyle/>
          <a:p>
            <a:r>
              <a:rPr lang="uk-UA" dirty="0" smtClean="0">
                <a:latin typeface="Times New Roman" pitchFamily="18" charset="0"/>
                <a:cs typeface="Times New Roman" pitchFamily="18" charset="0"/>
              </a:rPr>
              <a:t>1 - універсальна машина; </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uk-UA" dirty="0" smtClean="0">
                <a:latin typeface="Times New Roman" pitchFamily="18" charset="0"/>
                <a:cs typeface="Times New Roman" pitchFamily="18" charset="0"/>
              </a:rPr>
              <a:t>2 - м'ясорубка; </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uk-UA" dirty="0" smtClean="0">
                <a:latin typeface="Times New Roman" pitchFamily="18" charset="0"/>
                <a:cs typeface="Times New Roman" pitchFamily="18" charset="0"/>
              </a:rPr>
              <a:t>3 - машина для формування і панірування котлет; </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uk-UA" dirty="0" smtClean="0">
                <a:latin typeface="Times New Roman" pitchFamily="18" charset="0"/>
                <a:cs typeface="Times New Roman" pitchFamily="18" charset="0"/>
              </a:rPr>
              <a:t>4 - пристрій для обсмалювання птиці; </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uk-UA" dirty="0" smtClean="0">
                <a:latin typeface="Times New Roman" pitchFamily="18" charset="0"/>
                <a:cs typeface="Times New Roman" pitchFamily="18" charset="0"/>
              </a:rPr>
              <a:t>6 - холодильні шафи; </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uk-UA" dirty="0" smtClean="0">
                <a:latin typeface="Times New Roman" pitchFamily="18" charset="0"/>
                <a:cs typeface="Times New Roman" pitchFamily="18" charset="0"/>
              </a:rPr>
              <a:t>7, 8 - виробничі столи; </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uk-UA" dirty="0" smtClean="0">
                <a:latin typeface="Times New Roman" pitchFamily="18" charset="0"/>
                <a:cs typeface="Times New Roman" pitchFamily="18" charset="0"/>
              </a:rPr>
              <a:t>9- мийна ванна; </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uk-UA" dirty="0" smtClean="0">
                <a:latin typeface="Times New Roman" pitchFamily="18" charset="0"/>
                <a:cs typeface="Times New Roman" pitchFamily="18" charset="0"/>
              </a:rPr>
              <a:t>10- візок-стелаж; </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uk-UA" dirty="0" smtClean="0">
                <a:latin typeface="Times New Roman" pitchFamily="18" charset="0"/>
                <a:cs typeface="Times New Roman" pitchFamily="18" charset="0"/>
              </a:rPr>
              <a:t>11 - стілець для розрубування м'яса.</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5286388"/>
            <a:ext cx="8229600" cy="1143000"/>
          </a:xfrm>
        </p:spPr>
        <p:txBody>
          <a:bodyPr>
            <a:normAutofit/>
          </a:bodyPr>
          <a:lstStyle/>
          <a:p>
            <a:r>
              <a:rPr lang="uk-UA" sz="2200" dirty="0" smtClean="0">
                <a:latin typeface="Times New Roman" pitchFamily="18" charset="0"/>
                <a:cs typeface="Times New Roman" pitchFamily="18" charset="0"/>
              </a:rPr>
              <a:t>Рис. 8. Розміщення обладнання у м'ясному цеху з виробництва напівфабрикатів для продажу через мережу магазинів </a:t>
            </a:r>
            <a:r>
              <a:rPr lang="uk-UA" sz="2200" dirty="0" smtClean="0">
                <a:latin typeface="Times New Roman" pitchFamily="18" charset="0"/>
                <a:cs typeface="Times New Roman" pitchFamily="18" charset="0"/>
              </a:rPr>
              <a:t>кулінарії</a:t>
            </a:r>
            <a:endParaRPr lang="ru-RU" dirty="0"/>
          </a:p>
        </p:txBody>
      </p:sp>
      <p:pic>
        <p:nvPicPr>
          <p:cNvPr id="4" name="Содержимое 3" descr="H:\image018.jpg"/>
          <p:cNvPicPr>
            <a:picLocks noGrp="1"/>
          </p:cNvPicPr>
          <p:nvPr>
            <p:ph idx="1"/>
          </p:nvPr>
        </p:nvPicPr>
        <p:blipFill>
          <a:blip r:embed="rId2"/>
          <a:srcRect/>
          <a:stretch>
            <a:fillRect/>
          </a:stretch>
        </p:blipFill>
        <p:spPr bwMode="auto">
          <a:xfrm>
            <a:off x="357158" y="285728"/>
            <a:ext cx="5429288" cy="4857784"/>
          </a:xfrm>
          <a:prstGeom prst="rect">
            <a:avLst/>
          </a:prstGeom>
          <a:noFill/>
          <a:ln w="9525">
            <a:noFill/>
            <a:miter lim="800000"/>
            <a:headEnd/>
            <a:tailEnd/>
          </a:ln>
        </p:spPr>
      </p:pic>
      <p:sp>
        <p:nvSpPr>
          <p:cNvPr id="5" name="Прямоугольник 4"/>
          <p:cNvSpPr/>
          <p:nvPr/>
        </p:nvSpPr>
        <p:spPr>
          <a:xfrm>
            <a:off x="5929322" y="428604"/>
            <a:ext cx="2928942" cy="3139321"/>
          </a:xfrm>
          <a:prstGeom prst="rect">
            <a:avLst/>
          </a:prstGeom>
        </p:spPr>
        <p:txBody>
          <a:bodyPr wrap="square">
            <a:spAutoFit/>
          </a:bodyPr>
          <a:lstStyle/>
          <a:p>
            <a:r>
              <a:rPr lang="uk-UA" dirty="0" smtClean="0">
                <a:latin typeface="Times New Roman" pitchFamily="18" charset="0"/>
                <a:cs typeface="Times New Roman" pitchFamily="18" charset="0"/>
              </a:rPr>
              <a:t>1 -</a:t>
            </a:r>
            <a:r>
              <a:rPr lang="uk-UA" dirty="0" err="1" smtClean="0">
                <a:latin typeface="Times New Roman" pitchFamily="18" charset="0"/>
                <a:cs typeface="Times New Roman" pitchFamily="18" charset="0"/>
              </a:rPr>
              <a:t>Маринатор</a:t>
            </a:r>
            <a:r>
              <a:rPr lang="uk-UA"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uk-UA" dirty="0" smtClean="0">
                <a:latin typeface="Times New Roman" pitchFamily="18" charset="0"/>
                <a:cs typeface="Times New Roman" pitchFamily="18" charset="0"/>
              </a:rPr>
              <a:t>З - Шафа морозильна.</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uk-UA" dirty="0" smtClean="0">
                <a:latin typeface="Times New Roman" pitchFamily="18" charset="0"/>
                <a:cs typeface="Times New Roman" pitchFamily="18" charset="0"/>
              </a:rPr>
              <a:t>5 - Ванни мийні.</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uk-UA" dirty="0" smtClean="0">
                <a:latin typeface="Times New Roman" pitchFamily="18" charset="0"/>
                <a:cs typeface="Times New Roman" pitchFamily="18" charset="0"/>
              </a:rPr>
              <a:t>7 - Полиця навісна закрита.</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uk-UA" dirty="0" smtClean="0">
                <a:latin typeface="Times New Roman" pitchFamily="18" charset="0"/>
                <a:cs typeface="Times New Roman" pitchFamily="18" charset="0"/>
              </a:rPr>
              <a:t>9 - Вакуумний пакувальник.</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uk-UA" dirty="0" smtClean="0">
                <a:latin typeface="Times New Roman" pitchFamily="18" charset="0"/>
                <a:cs typeface="Times New Roman" pitchFamily="18" charset="0"/>
              </a:rPr>
              <a:t>2 - М'ясорубка. </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uk-UA" dirty="0" smtClean="0">
                <a:latin typeface="Times New Roman" pitchFamily="18" charset="0"/>
                <a:cs typeface="Times New Roman" pitchFamily="18" charset="0"/>
              </a:rPr>
              <a:t>4 - Шафа холодильна, </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uk-UA" dirty="0" smtClean="0">
                <a:latin typeface="Times New Roman" pitchFamily="18" charset="0"/>
                <a:cs typeface="Times New Roman" pitchFamily="18" charset="0"/>
              </a:rPr>
              <a:t>5 - Полиці навісні. </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uk-UA" dirty="0" smtClean="0">
                <a:latin typeface="Times New Roman" pitchFamily="18" charset="0"/>
                <a:cs typeface="Times New Roman" pitchFamily="18" charset="0"/>
              </a:rPr>
              <a:t>8 - Стіл виробничий. </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uk-UA" dirty="0" smtClean="0">
                <a:latin typeface="Times New Roman" pitchFamily="18" charset="0"/>
                <a:cs typeface="Times New Roman" pitchFamily="18" charset="0"/>
              </a:rPr>
              <a:t>10-Стелаж.</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64689" y="487807"/>
            <a:ext cx="3616960" cy="382156"/>
          </a:xfrm>
          <a:prstGeom prst="rect">
            <a:avLst/>
          </a:prstGeom>
        </p:spPr>
        <p:txBody>
          <a:bodyPr vert="horz" wrap="square" lIns="0" tIns="12700" rIns="0" bIns="0" rtlCol="0">
            <a:spAutoFit/>
          </a:bodyPr>
          <a:lstStyle/>
          <a:p>
            <a:pPr marL="12700">
              <a:lnSpc>
                <a:spcPct val="100000"/>
              </a:lnSpc>
              <a:spcBef>
                <a:spcPts val="100"/>
              </a:spcBef>
            </a:pPr>
            <a:r>
              <a:rPr sz="2400" b="1" spc="-50" dirty="0">
                <a:solidFill>
                  <a:schemeClr val="accent3">
                    <a:lumMod val="75000"/>
                  </a:schemeClr>
                </a:solidFill>
                <a:latin typeface="Times New Roman" pitchFamily="18" charset="0"/>
                <a:cs typeface="Times New Roman" pitchFamily="18" charset="0"/>
              </a:rPr>
              <a:t>3.</a:t>
            </a:r>
            <a:r>
              <a:rPr sz="2400" b="1" spc="-480" dirty="0">
                <a:solidFill>
                  <a:schemeClr val="accent3">
                    <a:lumMod val="75000"/>
                  </a:schemeClr>
                </a:solidFill>
                <a:latin typeface="Times New Roman" pitchFamily="18" charset="0"/>
                <a:cs typeface="Times New Roman" pitchFamily="18" charset="0"/>
              </a:rPr>
              <a:t> </a:t>
            </a:r>
            <a:r>
              <a:rPr sz="2400" b="1" spc="-95" dirty="0">
                <a:solidFill>
                  <a:schemeClr val="accent3">
                    <a:lumMod val="75000"/>
                  </a:schemeClr>
                </a:solidFill>
                <a:latin typeface="Times New Roman" pitchFamily="18" charset="0"/>
                <a:cs typeface="Times New Roman" pitchFamily="18" charset="0"/>
              </a:rPr>
              <a:t>Організація </a:t>
            </a:r>
            <a:r>
              <a:rPr sz="2400" b="1" spc="-90" dirty="0">
                <a:solidFill>
                  <a:schemeClr val="accent3">
                    <a:lumMod val="75000"/>
                  </a:schemeClr>
                </a:solidFill>
                <a:latin typeface="Times New Roman" pitchFamily="18" charset="0"/>
                <a:cs typeface="Times New Roman" pitchFamily="18" charset="0"/>
              </a:rPr>
              <a:t>обробки </a:t>
            </a:r>
            <a:r>
              <a:rPr sz="2400" b="1" spc="-75" dirty="0">
                <a:solidFill>
                  <a:schemeClr val="accent3">
                    <a:lumMod val="75000"/>
                  </a:schemeClr>
                </a:solidFill>
                <a:latin typeface="Times New Roman" pitchFamily="18" charset="0"/>
                <a:cs typeface="Times New Roman" pitchFamily="18" charset="0"/>
              </a:rPr>
              <a:t>риби</a:t>
            </a:r>
          </a:p>
        </p:txBody>
      </p:sp>
      <p:sp>
        <p:nvSpPr>
          <p:cNvPr id="3" name="object 3"/>
          <p:cNvSpPr txBox="1"/>
          <p:nvPr/>
        </p:nvSpPr>
        <p:spPr>
          <a:xfrm>
            <a:off x="516737" y="1076959"/>
            <a:ext cx="7596505" cy="4599305"/>
          </a:xfrm>
          <a:prstGeom prst="rect">
            <a:avLst/>
          </a:prstGeom>
        </p:spPr>
        <p:txBody>
          <a:bodyPr vert="horz" wrap="square" lIns="0" tIns="13335" rIns="0" bIns="0" rtlCol="0">
            <a:spAutoFit/>
          </a:bodyPr>
          <a:lstStyle/>
          <a:p>
            <a:pPr marL="12700" marR="5080">
              <a:lnSpc>
                <a:spcPct val="100000"/>
              </a:lnSpc>
              <a:spcBef>
                <a:spcPts val="105"/>
              </a:spcBef>
            </a:pPr>
            <a:r>
              <a:rPr sz="2000" spc="-5" dirty="0">
                <a:latin typeface="Times New Roman"/>
                <a:cs typeface="Times New Roman"/>
              </a:rPr>
              <a:t>Обробка </a:t>
            </a:r>
            <a:r>
              <a:rPr sz="2000" dirty="0">
                <a:latin typeface="Times New Roman"/>
                <a:cs typeface="Times New Roman"/>
              </a:rPr>
              <a:t>риби </a:t>
            </a:r>
            <a:r>
              <a:rPr sz="2000" spc="-5" dirty="0">
                <a:latin typeface="Times New Roman"/>
                <a:cs typeface="Times New Roman"/>
              </a:rPr>
              <a:t>здійснюється </a:t>
            </a:r>
            <a:r>
              <a:rPr sz="2000" dirty="0">
                <a:latin typeface="Times New Roman"/>
                <a:cs typeface="Times New Roman"/>
              </a:rPr>
              <a:t>в </a:t>
            </a:r>
            <a:r>
              <a:rPr sz="2000" spc="-5" dirty="0">
                <a:latin typeface="Times New Roman"/>
                <a:cs typeface="Times New Roman"/>
              </a:rPr>
              <a:t>окремому приміщенні </a:t>
            </a:r>
            <a:r>
              <a:rPr sz="2000" dirty="0">
                <a:latin typeface="Times New Roman"/>
                <a:cs typeface="Times New Roman"/>
              </a:rPr>
              <a:t>- </a:t>
            </a:r>
            <a:r>
              <a:rPr sz="2000" b="1" spc="-10" dirty="0">
                <a:latin typeface="Times New Roman"/>
                <a:cs typeface="Times New Roman"/>
              </a:rPr>
              <a:t>рибному </a:t>
            </a:r>
            <a:r>
              <a:rPr sz="2000" b="1" spc="-65" dirty="0">
                <a:latin typeface="Times New Roman"/>
                <a:cs typeface="Times New Roman"/>
              </a:rPr>
              <a:t>цеху.  </a:t>
            </a:r>
            <a:r>
              <a:rPr sz="2000" b="1" dirty="0">
                <a:latin typeface="Times New Roman"/>
                <a:cs typeface="Times New Roman"/>
              </a:rPr>
              <a:t>Організація </a:t>
            </a:r>
            <a:r>
              <a:rPr sz="2000" b="1" spc="-15" dirty="0">
                <a:latin typeface="Times New Roman"/>
                <a:cs typeface="Times New Roman"/>
              </a:rPr>
              <a:t>його </a:t>
            </a:r>
            <a:r>
              <a:rPr sz="2000" b="1" spc="-10" dirty="0">
                <a:latin typeface="Times New Roman"/>
                <a:cs typeface="Times New Roman"/>
              </a:rPr>
              <a:t>роботи повинна </a:t>
            </a:r>
            <a:r>
              <a:rPr sz="2000" b="1" spc="-15" dirty="0">
                <a:latin typeface="Times New Roman"/>
                <a:cs typeface="Times New Roman"/>
              </a:rPr>
              <a:t>забезпечувати </a:t>
            </a:r>
            <a:r>
              <a:rPr sz="2000" b="1" spc="-5" dirty="0">
                <a:latin typeface="Times New Roman"/>
                <a:cs typeface="Times New Roman"/>
              </a:rPr>
              <a:t>виконання </a:t>
            </a:r>
            <a:r>
              <a:rPr sz="2000" b="1" dirty="0">
                <a:latin typeface="Times New Roman"/>
                <a:cs typeface="Times New Roman"/>
              </a:rPr>
              <a:t>таких  </a:t>
            </a:r>
            <a:r>
              <a:rPr sz="2000" b="1" spc="-5" dirty="0">
                <a:latin typeface="Times New Roman"/>
                <a:cs typeface="Times New Roman"/>
              </a:rPr>
              <a:t>операцій:</a:t>
            </a:r>
            <a:endParaRPr sz="2000">
              <a:latin typeface="Times New Roman"/>
              <a:cs typeface="Times New Roman"/>
            </a:endParaRPr>
          </a:p>
          <a:p>
            <a:pPr marL="160020" indent="-147320">
              <a:lnSpc>
                <a:spcPct val="100000"/>
              </a:lnSpc>
              <a:spcBef>
                <a:spcPts val="480"/>
              </a:spcBef>
              <a:buChar char="-"/>
              <a:tabLst>
                <a:tab pos="160655" algn="l"/>
              </a:tabLst>
            </a:pPr>
            <a:r>
              <a:rPr sz="2000" spc="-10" dirty="0">
                <a:latin typeface="Times New Roman"/>
                <a:cs typeface="Times New Roman"/>
              </a:rPr>
              <a:t>розморожування </a:t>
            </a:r>
            <a:r>
              <a:rPr sz="2000" dirty="0">
                <a:latin typeface="Times New Roman"/>
                <a:cs typeface="Times New Roman"/>
              </a:rPr>
              <a:t>риби або </a:t>
            </a:r>
            <a:r>
              <a:rPr sz="2000" spc="-10" dirty="0">
                <a:latin typeface="Times New Roman"/>
                <a:cs typeface="Times New Roman"/>
              </a:rPr>
              <a:t>вимочування</a:t>
            </a:r>
            <a:r>
              <a:rPr sz="2000" spc="-50" dirty="0">
                <a:latin typeface="Times New Roman"/>
                <a:cs typeface="Times New Roman"/>
              </a:rPr>
              <a:t> </a:t>
            </a:r>
            <a:r>
              <a:rPr sz="2000" spc="-5" dirty="0">
                <a:latin typeface="Times New Roman"/>
                <a:cs typeface="Times New Roman"/>
              </a:rPr>
              <a:t>солоної,</a:t>
            </a:r>
            <a:endParaRPr sz="2000">
              <a:latin typeface="Times New Roman"/>
              <a:cs typeface="Times New Roman"/>
            </a:endParaRPr>
          </a:p>
          <a:p>
            <a:pPr marL="160020" indent="-147320">
              <a:lnSpc>
                <a:spcPct val="100000"/>
              </a:lnSpc>
              <a:spcBef>
                <a:spcPts val="480"/>
              </a:spcBef>
              <a:buChar char="-"/>
              <a:tabLst>
                <a:tab pos="160655" algn="l"/>
              </a:tabLst>
            </a:pPr>
            <a:r>
              <a:rPr sz="2000" spc="-5" dirty="0">
                <a:latin typeface="Times New Roman"/>
                <a:cs typeface="Times New Roman"/>
              </a:rPr>
              <a:t>очищення від</a:t>
            </a:r>
            <a:r>
              <a:rPr sz="2000" spc="-25" dirty="0">
                <a:latin typeface="Times New Roman"/>
                <a:cs typeface="Times New Roman"/>
              </a:rPr>
              <a:t> </a:t>
            </a:r>
            <a:r>
              <a:rPr sz="2000" spc="-5" dirty="0">
                <a:latin typeface="Times New Roman"/>
                <a:cs typeface="Times New Roman"/>
              </a:rPr>
              <a:t>луски,</a:t>
            </a:r>
            <a:endParaRPr sz="2000">
              <a:latin typeface="Times New Roman"/>
              <a:cs typeface="Times New Roman"/>
            </a:endParaRPr>
          </a:p>
          <a:p>
            <a:pPr marL="160020" indent="-147320">
              <a:lnSpc>
                <a:spcPct val="100000"/>
              </a:lnSpc>
              <a:spcBef>
                <a:spcPts val="480"/>
              </a:spcBef>
              <a:buChar char="-"/>
              <a:tabLst>
                <a:tab pos="160655" algn="l"/>
              </a:tabLst>
            </a:pPr>
            <a:r>
              <a:rPr sz="2000" spc="-5" dirty="0">
                <a:latin typeface="Times New Roman"/>
                <a:cs typeface="Times New Roman"/>
              </a:rPr>
              <a:t>патрання,</a:t>
            </a:r>
            <a:endParaRPr sz="2000">
              <a:latin typeface="Times New Roman"/>
              <a:cs typeface="Times New Roman"/>
            </a:endParaRPr>
          </a:p>
          <a:p>
            <a:pPr marL="160020" indent="-147320">
              <a:lnSpc>
                <a:spcPct val="100000"/>
              </a:lnSpc>
              <a:spcBef>
                <a:spcPts val="480"/>
              </a:spcBef>
              <a:buChar char="-"/>
              <a:tabLst>
                <a:tab pos="160655" algn="l"/>
              </a:tabLst>
            </a:pPr>
            <a:r>
              <a:rPr sz="2000" spc="-30" dirty="0">
                <a:latin typeface="Times New Roman"/>
                <a:cs typeface="Times New Roman"/>
              </a:rPr>
              <a:t>обробку,</a:t>
            </a:r>
            <a:endParaRPr sz="2000">
              <a:latin typeface="Times New Roman"/>
              <a:cs typeface="Times New Roman"/>
            </a:endParaRPr>
          </a:p>
          <a:p>
            <a:pPr marL="224154" lvl="1" indent="-147955">
              <a:lnSpc>
                <a:spcPct val="100000"/>
              </a:lnSpc>
              <a:spcBef>
                <a:spcPts val="480"/>
              </a:spcBef>
              <a:buChar char="-"/>
              <a:tabLst>
                <a:tab pos="224790" algn="l"/>
              </a:tabLst>
            </a:pPr>
            <a:r>
              <a:rPr sz="2000" spc="-15" dirty="0">
                <a:latin typeface="Times New Roman"/>
                <a:cs typeface="Times New Roman"/>
              </a:rPr>
              <a:t>приготування</a:t>
            </a:r>
            <a:r>
              <a:rPr sz="2000" spc="10" dirty="0">
                <a:latin typeface="Times New Roman"/>
                <a:cs typeface="Times New Roman"/>
              </a:rPr>
              <a:t> </a:t>
            </a:r>
            <a:r>
              <a:rPr sz="2000" spc="-10" dirty="0">
                <a:latin typeface="Times New Roman"/>
                <a:cs typeface="Times New Roman"/>
              </a:rPr>
              <a:t>напівфабрикатів,</a:t>
            </a:r>
            <a:endParaRPr sz="2000">
              <a:latin typeface="Times New Roman"/>
              <a:cs typeface="Times New Roman"/>
            </a:endParaRPr>
          </a:p>
          <a:p>
            <a:pPr marL="224154" lvl="1" indent="-147955">
              <a:lnSpc>
                <a:spcPct val="100000"/>
              </a:lnSpc>
              <a:spcBef>
                <a:spcPts val="484"/>
              </a:spcBef>
              <a:buChar char="-"/>
              <a:tabLst>
                <a:tab pos="224790" algn="l"/>
              </a:tabLst>
            </a:pPr>
            <a:r>
              <a:rPr sz="2000" dirty="0">
                <a:latin typeface="Times New Roman"/>
                <a:cs typeface="Times New Roman"/>
              </a:rPr>
              <a:t>їх</a:t>
            </a:r>
            <a:r>
              <a:rPr sz="2000" spc="-25" dirty="0">
                <a:latin typeface="Times New Roman"/>
                <a:cs typeface="Times New Roman"/>
              </a:rPr>
              <a:t> </a:t>
            </a:r>
            <a:r>
              <a:rPr sz="2000" spc="-5" dirty="0">
                <a:latin typeface="Times New Roman"/>
                <a:cs typeface="Times New Roman"/>
              </a:rPr>
              <a:t>зберігання.</a:t>
            </a:r>
            <a:endParaRPr sz="2000">
              <a:latin typeface="Times New Roman"/>
              <a:cs typeface="Times New Roman"/>
            </a:endParaRPr>
          </a:p>
          <a:p>
            <a:pPr>
              <a:lnSpc>
                <a:spcPct val="100000"/>
              </a:lnSpc>
            </a:pPr>
            <a:endParaRPr sz="2500">
              <a:latin typeface="Times New Roman"/>
              <a:cs typeface="Times New Roman"/>
            </a:endParaRPr>
          </a:p>
          <a:p>
            <a:pPr marL="12700" marR="3696335" algn="just">
              <a:lnSpc>
                <a:spcPct val="120000"/>
              </a:lnSpc>
              <a:spcBef>
                <a:spcPts val="5"/>
              </a:spcBef>
            </a:pPr>
            <a:r>
              <a:rPr sz="2000" b="1" dirty="0">
                <a:latin typeface="Times New Roman"/>
                <a:cs typeface="Times New Roman"/>
              </a:rPr>
              <a:t>Зазвичай </a:t>
            </a:r>
            <a:r>
              <a:rPr sz="2000" b="1" spc="-5" dirty="0">
                <a:latin typeface="Times New Roman"/>
                <a:cs typeface="Times New Roman"/>
              </a:rPr>
              <a:t>риба </a:t>
            </a:r>
            <a:r>
              <a:rPr sz="2000" b="1" spc="-20" dirty="0">
                <a:latin typeface="Times New Roman"/>
                <a:cs typeface="Times New Roman"/>
              </a:rPr>
              <a:t>надходить </a:t>
            </a:r>
            <a:r>
              <a:rPr sz="2000" b="1" spc="-5" dirty="0">
                <a:latin typeface="Times New Roman"/>
                <a:cs typeface="Times New Roman"/>
              </a:rPr>
              <a:t>живою,  </a:t>
            </a:r>
            <a:r>
              <a:rPr sz="2000" b="1" spc="-20" dirty="0">
                <a:latin typeface="Times New Roman"/>
                <a:cs typeface="Times New Roman"/>
              </a:rPr>
              <a:t>охолодженою,</a:t>
            </a:r>
            <a:r>
              <a:rPr sz="2000" b="1" spc="-105" dirty="0">
                <a:latin typeface="Times New Roman"/>
                <a:cs typeface="Times New Roman"/>
              </a:rPr>
              <a:t> </a:t>
            </a:r>
            <a:r>
              <a:rPr sz="2000" b="1" spc="-10" dirty="0">
                <a:latin typeface="Times New Roman"/>
                <a:cs typeface="Times New Roman"/>
              </a:rPr>
              <a:t>свіжозамороженою,  </a:t>
            </a:r>
            <a:r>
              <a:rPr sz="2000" b="1" spc="-5" dirty="0">
                <a:latin typeface="Times New Roman"/>
                <a:cs typeface="Times New Roman"/>
              </a:rPr>
              <a:t>солоною.</a:t>
            </a:r>
            <a:endParaRPr sz="2000">
              <a:latin typeface="Times New Roman"/>
              <a:cs typeface="Times New Roman"/>
            </a:endParaRPr>
          </a:p>
        </p:txBody>
      </p:sp>
      <p:sp>
        <p:nvSpPr>
          <p:cNvPr id="4" name="object 4"/>
          <p:cNvSpPr/>
          <p:nvPr/>
        </p:nvSpPr>
        <p:spPr>
          <a:xfrm>
            <a:off x="4500371" y="2997707"/>
            <a:ext cx="3810000" cy="28575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6737" y="286258"/>
            <a:ext cx="7721600" cy="574040"/>
          </a:xfrm>
          <a:prstGeom prst="rect">
            <a:avLst/>
          </a:prstGeom>
        </p:spPr>
        <p:txBody>
          <a:bodyPr vert="horz" wrap="square" lIns="0" tIns="12700" rIns="0" bIns="0" rtlCol="0">
            <a:spAutoFit/>
          </a:bodyPr>
          <a:lstStyle/>
          <a:p>
            <a:pPr marL="12700" marR="5080">
              <a:lnSpc>
                <a:spcPct val="100000"/>
              </a:lnSpc>
              <a:spcBef>
                <a:spcPts val="100"/>
              </a:spcBef>
            </a:pPr>
            <a:r>
              <a:rPr sz="1800" b="1" i="1" spc="-20" dirty="0">
                <a:solidFill>
                  <a:schemeClr val="accent3">
                    <a:lumMod val="75000"/>
                  </a:schemeClr>
                </a:solidFill>
                <a:latin typeface="Times New Roman"/>
                <a:cs typeface="Times New Roman"/>
              </a:rPr>
              <a:t>Розморожують свіжоморожену </a:t>
            </a:r>
            <a:r>
              <a:rPr sz="1800" b="1" i="1" spc="-10" dirty="0">
                <a:solidFill>
                  <a:schemeClr val="accent3">
                    <a:lumMod val="75000"/>
                  </a:schemeClr>
                </a:solidFill>
                <a:latin typeface="Times New Roman"/>
                <a:cs typeface="Times New Roman"/>
              </a:rPr>
              <a:t>рибу </a:t>
            </a:r>
            <a:r>
              <a:rPr sz="1800" b="0" dirty="0">
                <a:solidFill>
                  <a:srgbClr val="000000"/>
                </a:solidFill>
                <a:latin typeface="Times New Roman"/>
                <a:cs typeface="Times New Roman"/>
              </a:rPr>
              <a:t>у </a:t>
            </a:r>
            <a:r>
              <a:rPr sz="1800" b="0" spc="-5" dirty="0">
                <a:solidFill>
                  <a:srgbClr val="000000"/>
                </a:solidFill>
                <a:latin typeface="Times New Roman"/>
                <a:cs typeface="Times New Roman"/>
              </a:rPr>
              <a:t>налитій </a:t>
            </a:r>
            <a:r>
              <a:rPr sz="1800" b="0" dirty="0">
                <a:solidFill>
                  <a:srgbClr val="000000"/>
                </a:solidFill>
                <a:latin typeface="Times New Roman"/>
                <a:cs typeface="Times New Roman"/>
              </a:rPr>
              <a:t>у </a:t>
            </a:r>
            <a:r>
              <a:rPr sz="1800" b="0" spc="-10" dirty="0">
                <a:solidFill>
                  <a:srgbClr val="000000"/>
                </a:solidFill>
                <a:latin typeface="Times New Roman"/>
                <a:cs typeface="Times New Roman"/>
              </a:rPr>
              <a:t>ванну </a:t>
            </a:r>
            <a:r>
              <a:rPr sz="1800" b="0" spc="-15" dirty="0">
                <a:solidFill>
                  <a:srgbClr val="000000"/>
                </a:solidFill>
                <a:latin typeface="Times New Roman"/>
                <a:cs typeface="Times New Roman"/>
              </a:rPr>
              <a:t>воді. </a:t>
            </a:r>
            <a:r>
              <a:rPr sz="1800" b="0" dirty="0">
                <a:solidFill>
                  <a:srgbClr val="000000"/>
                </a:solidFill>
                <a:latin typeface="Times New Roman"/>
                <a:cs typeface="Times New Roman"/>
              </a:rPr>
              <a:t>У </a:t>
            </a:r>
            <a:r>
              <a:rPr sz="1800" b="0" spc="-5" dirty="0">
                <a:solidFill>
                  <a:srgbClr val="000000"/>
                </a:solidFill>
                <a:latin typeface="Times New Roman"/>
                <a:cs typeface="Times New Roman"/>
              </a:rPr>
              <a:t>рибних </a:t>
            </a:r>
            <a:r>
              <a:rPr sz="1800" b="0" spc="-15" dirty="0">
                <a:solidFill>
                  <a:srgbClr val="000000"/>
                </a:solidFill>
                <a:latin typeface="Times New Roman"/>
                <a:cs typeface="Times New Roman"/>
              </a:rPr>
              <a:t>цехах  </a:t>
            </a:r>
            <a:r>
              <a:rPr sz="1800" b="0" spc="-5" dirty="0">
                <a:solidFill>
                  <a:srgbClr val="000000"/>
                </a:solidFill>
                <a:latin typeface="Times New Roman"/>
                <a:cs typeface="Times New Roman"/>
              </a:rPr>
              <a:t>невеликих</a:t>
            </a:r>
            <a:r>
              <a:rPr sz="1800" b="0" spc="70" dirty="0">
                <a:solidFill>
                  <a:srgbClr val="000000"/>
                </a:solidFill>
                <a:latin typeface="Times New Roman"/>
                <a:cs typeface="Times New Roman"/>
              </a:rPr>
              <a:t> </a:t>
            </a:r>
            <a:r>
              <a:rPr sz="1800" b="0" dirty="0">
                <a:solidFill>
                  <a:srgbClr val="000000"/>
                </a:solidFill>
                <a:latin typeface="Times New Roman"/>
                <a:cs typeface="Times New Roman"/>
              </a:rPr>
              <a:t>і</a:t>
            </a:r>
            <a:r>
              <a:rPr sz="1800" b="0" spc="70" dirty="0">
                <a:solidFill>
                  <a:srgbClr val="000000"/>
                </a:solidFill>
                <a:latin typeface="Times New Roman"/>
                <a:cs typeface="Times New Roman"/>
              </a:rPr>
              <a:t> </a:t>
            </a:r>
            <a:r>
              <a:rPr sz="1800" b="0" spc="-5" dirty="0">
                <a:solidFill>
                  <a:srgbClr val="000000"/>
                </a:solidFill>
                <a:latin typeface="Times New Roman"/>
                <a:cs typeface="Times New Roman"/>
              </a:rPr>
              <a:t>середніх</a:t>
            </a:r>
            <a:r>
              <a:rPr sz="1800" b="0" spc="90" dirty="0">
                <a:solidFill>
                  <a:srgbClr val="000000"/>
                </a:solidFill>
                <a:latin typeface="Times New Roman"/>
                <a:cs typeface="Times New Roman"/>
              </a:rPr>
              <a:t> </a:t>
            </a:r>
            <a:r>
              <a:rPr sz="1800" b="0" spc="-5" dirty="0">
                <a:solidFill>
                  <a:srgbClr val="000000"/>
                </a:solidFill>
                <a:latin typeface="Times New Roman"/>
                <a:cs typeface="Times New Roman"/>
              </a:rPr>
              <a:t>підприємств</a:t>
            </a:r>
            <a:r>
              <a:rPr sz="1800" b="0" spc="85" dirty="0">
                <a:solidFill>
                  <a:srgbClr val="000000"/>
                </a:solidFill>
                <a:latin typeface="Times New Roman"/>
                <a:cs typeface="Times New Roman"/>
              </a:rPr>
              <a:t> </a:t>
            </a:r>
            <a:r>
              <a:rPr sz="1800" b="0" spc="-5" dirty="0">
                <a:solidFill>
                  <a:srgbClr val="000000"/>
                </a:solidFill>
                <a:latin typeface="Times New Roman"/>
                <a:cs typeface="Times New Roman"/>
              </a:rPr>
              <a:t>звичайно</a:t>
            </a:r>
            <a:r>
              <a:rPr sz="1800" b="0" spc="80" dirty="0">
                <a:solidFill>
                  <a:srgbClr val="000000"/>
                </a:solidFill>
                <a:latin typeface="Times New Roman"/>
                <a:cs typeface="Times New Roman"/>
              </a:rPr>
              <a:t> </a:t>
            </a:r>
            <a:r>
              <a:rPr sz="1800" b="0" spc="-5" dirty="0">
                <a:solidFill>
                  <a:srgbClr val="000000"/>
                </a:solidFill>
                <a:latin typeface="Times New Roman"/>
                <a:cs typeface="Times New Roman"/>
              </a:rPr>
              <a:t>встановлюють</a:t>
            </a:r>
            <a:r>
              <a:rPr sz="1800" b="0" spc="85" dirty="0">
                <a:solidFill>
                  <a:srgbClr val="000000"/>
                </a:solidFill>
                <a:latin typeface="Times New Roman"/>
                <a:cs typeface="Times New Roman"/>
              </a:rPr>
              <a:t> </a:t>
            </a:r>
            <a:r>
              <a:rPr sz="1800" b="0" spc="-20" dirty="0">
                <a:solidFill>
                  <a:srgbClr val="000000"/>
                </a:solidFill>
                <a:latin typeface="Times New Roman"/>
                <a:cs typeface="Times New Roman"/>
              </a:rPr>
              <a:t>одну</a:t>
            </a:r>
            <a:r>
              <a:rPr sz="1800" b="0" spc="105" dirty="0">
                <a:solidFill>
                  <a:srgbClr val="000000"/>
                </a:solidFill>
                <a:latin typeface="Times New Roman"/>
                <a:cs typeface="Times New Roman"/>
              </a:rPr>
              <a:t> </a:t>
            </a:r>
            <a:r>
              <a:rPr sz="1800" b="0" spc="-35" dirty="0">
                <a:solidFill>
                  <a:srgbClr val="000000"/>
                </a:solidFill>
                <a:latin typeface="Times New Roman"/>
                <a:cs typeface="Times New Roman"/>
              </a:rPr>
              <a:t>ванну.</a:t>
            </a:r>
            <a:r>
              <a:rPr sz="1800" b="0" spc="75" dirty="0">
                <a:solidFill>
                  <a:srgbClr val="000000"/>
                </a:solidFill>
                <a:latin typeface="Times New Roman"/>
                <a:cs typeface="Times New Roman"/>
              </a:rPr>
              <a:t> </a:t>
            </a:r>
            <a:r>
              <a:rPr sz="1800" b="0" spc="-5" dirty="0">
                <a:solidFill>
                  <a:srgbClr val="000000"/>
                </a:solidFill>
                <a:latin typeface="Times New Roman"/>
                <a:cs typeface="Times New Roman"/>
              </a:rPr>
              <a:t>Великі</a:t>
            </a:r>
            <a:endParaRPr sz="1800">
              <a:latin typeface="Times New Roman"/>
              <a:cs typeface="Times New Roman"/>
            </a:endParaRPr>
          </a:p>
        </p:txBody>
      </p:sp>
      <p:sp>
        <p:nvSpPr>
          <p:cNvPr id="3" name="object 3"/>
          <p:cNvSpPr txBox="1"/>
          <p:nvPr/>
        </p:nvSpPr>
        <p:spPr>
          <a:xfrm>
            <a:off x="516737" y="834897"/>
            <a:ext cx="7722870" cy="3434079"/>
          </a:xfrm>
          <a:prstGeom prst="rect">
            <a:avLst/>
          </a:prstGeom>
        </p:spPr>
        <p:txBody>
          <a:bodyPr vert="horz" wrap="square" lIns="0" tIns="13335" rIns="0" bIns="0" rtlCol="0">
            <a:spAutoFit/>
          </a:bodyPr>
          <a:lstStyle/>
          <a:p>
            <a:pPr marL="12700" marR="5080" algn="just">
              <a:lnSpc>
                <a:spcPct val="99700"/>
              </a:lnSpc>
              <a:spcBef>
                <a:spcPts val="105"/>
              </a:spcBef>
            </a:pPr>
            <a:r>
              <a:rPr sz="1800" spc="-5" dirty="0">
                <a:latin typeface="Times New Roman"/>
                <a:cs typeface="Times New Roman"/>
              </a:rPr>
              <a:t>підприємства </a:t>
            </a:r>
            <a:r>
              <a:rPr sz="1800" spc="-10" dirty="0">
                <a:latin typeface="Times New Roman"/>
                <a:cs typeface="Times New Roman"/>
              </a:rPr>
              <a:t>підбирають </a:t>
            </a:r>
            <a:r>
              <a:rPr sz="1800" spc="-5" dirty="0">
                <a:latin typeface="Times New Roman"/>
                <a:cs typeface="Times New Roman"/>
              </a:rPr>
              <a:t>ванни </a:t>
            </a:r>
            <a:r>
              <a:rPr sz="1800" dirty="0">
                <a:latin typeface="Times New Roman"/>
                <a:cs typeface="Times New Roman"/>
              </a:rPr>
              <a:t>залежно </a:t>
            </a:r>
            <a:r>
              <a:rPr sz="1800" spc="-5" dirty="0">
                <a:latin typeface="Times New Roman"/>
                <a:cs typeface="Times New Roman"/>
              </a:rPr>
              <a:t>від </a:t>
            </a:r>
            <a:r>
              <a:rPr sz="1800" spc="-10" dirty="0">
                <a:latin typeface="Times New Roman"/>
                <a:cs typeface="Times New Roman"/>
              </a:rPr>
              <a:t>кількості </a:t>
            </a:r>
            <a:r>
              <a:rPr sz="1800" spc="-15" dirty="0">
                <a:latin typeface="Times New Roman"/>
                <a:cs typeface="Times New Roman"/>
              </a:rPr>
              <a:t>одночасно  </a:t>
            </a:r>
            <a:r>
              <a:rPr sz="1800" spc="-10" dirty="0">
                <a:latin typeface="Times New Roman"/>
                <a:cs typeface="Times New Roman"/>
              </a:rPr>
              <a:t>розморожуваної </a:t>
            </a:r>
            <a:r>
              <a:rPr sz="1800" spc="-15" dirty="0">
                <a:latin typeface="Times New Roman"/>
                <a:cs typeface="Times New Roman"/>
              </a:rPr>
              <a:t>риби</a:t>
            </a:r>
            <a:r>
              <a:rPr sz="2200" spc="-15" dirty="0">
                <a:latin typeface="Arial"/>
                <a:cs typeface="Arial"/>
              </a:rPr>
              <a:t>. </a:t>
            </a:r>
            <a:r>
              <a:rPr sz="1800" spc="-5" dirty="0">
                <a:latin typeface="Times New Roman"/>
                <a:cs typeface="Times New Roman"/>
              </a:rPr>
              <a:t>Зазвичай ванна має </a:t>
            </a:r>
            <a:r>
              <a:rPr sz="1800" spc="-15" dirty="0">
                <a:latin typeface="Times New Roman"/>
                <a:cs typeface="Times New Roman"/>
              </a:rPr>
              <a:t>два </a:t>
            </a:r>
            <a:r>
              <a:rPr sz="1800" spc="-5" dirty="0">
                <a:latin typeface="Times New Roman"/>
                <a:cs typeface="Times New Roman"/>
              </a:rPr>
              <a:t>відділення. </a:t>
            </a:r>
            <a:r>
              <a:rPr sz="1800" spc="-10" dirty="0">
                <a:latin typeface="Times New Roman"/>
                <a:cs typeface="Times New Roman"/>
              </a:rPr>
              <a:t>Виймають </a:t>
            </a:r>
            <a:r>
              <a:rPr sz="1800" spc="-20" dirty="0">
                <a:latin typeface="Times New Roman"/>
                <a:cs typeface="Times New Roman"/>
              </a:rPr>
              <a:t>рибу </a:t>
            </a:r>
            <a:r>
              <a:rPr sz="1800" dirty="0">
                <a:latin typeface="Times New Roman"/>
                <a:cs typeface="Times New Roman"/>
              </a:rPr>
              <a:t>з  </a:t>
            </a:r>
            <a:r>
              <a:rPr sz="1800" spc="-5" dirty="0">
                <a:latin typeface="Times New Roman"/>
                <a:cs typeface="Times New Roman"/>
              </a:rPr>
              <a:t>ванни за </a:t>
            </a:r>
            <a:r>
              <a:rPr sz="1800" spc="-15" dirty="0">
                <a:latin typeface="Times New Roman"/>
                <a:cs typeface="Times New Roman"/>
              </a:rPr>
              <a:t>допомогою </a:t>
            </a:r>
            <a:r>
              <a:rPr sz="1800" spc="-10" dirty="0">
                <a:latin typeface="Times New Roman"/>
                <a:cs typeface="Times New Roman"/>
              </a:rPr>
              <a:t>дротових</a:t>
            </a:r>
            <a:r>
              <a:rPr sz="1800" spc="10" dirty="0">
                <a:latin typeface="Times New Roman"/>
                <a:cs typeface="Times New Roman"/>
              </a:rPr>
              <a:t> </a:t>
            </a:r>
            <a:r>
              <a:rPr sz="1800" dirty="0">
                <a:latin typeface="Times New Roman"/>
                <a:cs typeface="Times New Roman"/>
              </a:rPr>
              <a:t>черпаків.</a:t>
            </a:r>
            <a:endParaRPr sz="1800">
              <a:latin typeface="Times New Roman"/>
              <a:cs typeface="Times New Roman"/>
            </a:endParaRPr>
          </a:p>
          <a:p>
            <a:pPr>
              <a:lnSpc>
                <a:spcPct val="100000"/>
              </a:lnSpc>
              <a:spcBef>
                <a:spcPts val="35"/>
              </a:spcBef>
            </a:pPr>
            <a:endParaRPr sz="2600">
              <a:latin typeface="Times New Roman"/>
              <a:cs typeface="Times New Roman"/>
            </a:endParaRPr>
          </a:p>
          <a:p>
            <a:pPr marL="12700">
              <a:lnSpc>
                <a:spcPct val="100000"/>
              </a:lnSpc>
            </a:pPr>
            <a:r>
              <a:rPr sz="1800" spc="-5" dirty="0">
                <a:latin typeface="Times New Roman"/>
                <a:cs typeface="Times New Roman"/>
              </a:rPr>
              <a:t>Очищують </a:t>
            </a:r>
            <a:r>
              <a:rPr sz="1800" spc="-20" dirty="0">
                <a:latin typeface="Times New Roman"/>
                <a:cs typeface="Times New Roman"/>
              </a:rPr>
              <a:t>рибу </a:t>
            </a:r>
            <a:r>
              <a:rPr sz="1800" spc="-5" dirty="0">
                <a:latin typeface="Times New Roman"/>
                <a:cs typeface="Times New Roman"/>
              </a:rPr>
              <a:t>від </a:t>
            </a:r>
            <a:r>
              <a:rPr sz="1800" dirty="0">
                <a:latin typeface="Times New Roman"/>
                <a:cs typeface="Times New Roman"/>
              </a:rPr>
              <a:t>луски </a:t>
            </a:r>
            <a:r>
              <a:rPr sz="1800" spc="-5" dirty="0">
                <a:latin typeface="Times New Roman"/>
                <a:cs typeface="Times New Roman"/>
              </a:rPr>
              <a:t>за</a:t>
            </a:r>
            <a:r>
              <a:rPr sz="1800" spc="-10" dirty="0">
                <a:latin typeface="Times New Roman"/>
                <a:cs typeface="Times New Roman"/>
              </a:rPr>
              <a:t> </a:t>
            </a:r>
            <a:r>
              <a:rPr sz="1800" spc="-15" dirty="0">
                <a:latin typeface="Times New Roman"/>
                <a:cs typeface="Times New Roman"/>
              </a:rPr>
              <a:t>допомогою</a:t>
            </a:r>
            <a:endParaRPr sz="1800">
              <a:latin typeface="Times New Roman"/>
              <a:cs typeface="Times New Roman"/>
            </a:endParaRPr>
          </a:p>
          <a:p>
            <a:pPr marL="68580" marR="3435985">
              <a:lnSpc>
                <a:spcPct val="120000"/>
              </a:lnSpc>
            </a:pPr>
            <a:r>
              <a:rPr sz="1800" spc="-10" dirty="0">
                <a:latin typeface="Times New Roman"/>
                <a:cs typeface="Times New Roman"/>
              </a:rPr>
              <a:t>механізованого </a:t>
            </a:r>
            <a:r>
              <a:rPr sz="1800" dirty="0">
                <a:latin typeface="Times New Roman"/>
                <a:cs typeface="Times New Roman"/>
              </a:rPr>
              <a:t>пристрою, </a:t>
            </a:r>
            <a:r>
              <a:rPr sz="1800" spc="-15" dirty="0">
                <a:latin typeface="Times New Roman"/>
                <a:cs typeface="Times New Roman"/>
              </a:rPr>
              <a:t>використовують  </a:t>
            </a:r>
            <a:r>
              <a:rPr sz="1800" spc="-25" dirty="0">
                <a:latin typeface="Times New Roman"/>
                <a:cs typeface="Times New Roman"/>
              </a:rPr>
              <a:t>також </a:t>
            </a:r>
            <a:r>
              <a:rPr sz="1800" spc="-10" dirty="0">
                <a:latin typeface="Times New Roman"/>
                <a:cs typeface="Times New Roman"/>
              </a:rPr>
              <a:t>лускоочищувальну</a:t>
            </a:r>
            <a:r>
              <a:rPr sz="1800" spc="-20" dirty="0">
                <a:latin typeface="Times New Roman"/>
                <a:cs typeface="Times New Roman"/>
              </a:rPr>
              <a:t> </a:t>
            </a:r>
            <a:r>
              <a:rPr sz="1800" spc="-30" dirty="0">
                <a:latin typeface="Times New Roman"/>
                <a:cs typeface="Times New Roman"/>
              </a:rPr>
              <a:t>машину.</a:t>
            </a:r>
            <a:endParaRPr sz="1800">
              <a:latin typeface="Times New Roman"/>
              <a:cs typeface="Times New Roman"/>
            </a:endParaRPr>
          </a:p>
          <a:p>
            <a:pPr>
              <a:lnSpc>
                <a:spcPct val="100000"/>
              </a:lnSpc>
              <a:spcBef>
                <a:spcPts val="40"/>
              </a:spcBef>
            </a:pPr>
            <a:endParaRPr sz="2600">
              <a:latin typeface="Times New Roman"/>
              <a:cs typeface="Times New Roman"/>
            </a:endParaRPr>
          </a:p>
          <a:p>
            <a:pPr marL="12700" marR="5715" algn="just">
              <a:lnSpc>
                <a:spcPct val="100000"/>
              </a:lnSpc>
            </a:pPr>
            <a:r>
              <a:rPr sz="1800" spc="-5" dirty="0">
                <a:latin typeface="Times New Roman"/>
                <a:cs typeface="Times New Roman"/>
              </a:rPr>
              <a:t>За </a:t>
            </a:r>
            <a:r>
              <a:rPr sz="1800" dirty="0">
                <a:latin typeface="Times New Roman"/>
                <a:cs typeface="Times New Roman"/>
              </a:rPr>
              <a:t>відсутності </a:t>
            </a:r>
            <a:r>
              <a:rPr sz="1800" spc="-10" dirty="0">
                <a:latin typeface="Times New Roman"/>
                <a:cs typeface="Times New Roman"/>
              </a:rPr>
              <a:t>механізованого </a:t>
            </a:r>
            <a:r>
              <a:rPr sz="1800" dirty="0">
                <a:latin typeface="Times New Roman"/>
                <a:cs typeface="Times New Roman"/>
              </a:rPr>
              <a:t>пристрою </a:t>
            </a:r>
            <a:r>
              <a:rPr sz="1800" spc="-10" dirty="0">
                <a:latin typeface="Times New Roman"/>
                <a:cs typeface="Times New Roman"/>
              </a:rPr>
              <a:t>застосовують ручний </a:t>
            </a:r>
            <a:r>
              <a:rPr sz="1800" dirty="0">
                <a:latin typeface="Times New Roman"/>
                <a:cs typeface="Times New Roman"/>
              </a:rPr>
              <a:t>шкребок, </a:t>
            </a:r>
            <a:r>
              <a:rPr sz="1800" spc="-10" dirty="0">
                <a:latin typeface="Times New Roman"/>
                <a:cs typeface="Times New Roman"/>
              </a:rPr>
              <a:t>що  </a:t>
            </a:r>
            <a:r>
              <a:rPr sz="1800" dirty="0">
                <a:latin typeface="Times New Roman"/>
                <a:cs typeface="Times New Roman"/>
              </a:rPr>
              <a:t>складається з металевої </a:t>
            </a:r>
            <a:r>
              <a:rPr sz="1800" spc="-5" dirty="0">
                <a:latin typeface="Times New Roman"/>
                <a:cs typeface="Times New Roman"/>
              </a:rPr>
              <a:t>тертки </a:t>
            </a:r>
            <a:r>
              <a:rPr sz="1800" dirty="0">
                <a:latin typeface="Times New Roman"/>
                <a:cs typeface="Times New Roman"/>
              </a:rPr>
              <a:t>і </a:t>
            </a:r>
            <a:r>
              <a:rPr sz="1800" spc="-5" dirty="0">
                <a:latin typeface="Times New Roman"/>
                <a:cs typeface="Times New Roman"/>
              </a:rPr>
              <a:t>ремінця, які надягаються на </a:t>
            </a:r>
            <a:r>
              <a:rPr sz="1800" spc="-20" dirty="0">
                <a:latin typeface="Times New Roman"/>
                <a:cs typeface="Times New Roman"/>
              </a:rPr>
              <a:t>руку </a:t>
            </a:r>
            <a:r>
              <a:rPr sz="1800" spc="-5" dirty="0">
                <a:latin typeface="Times New Roman"/>
                <a:cs typeface="Times New Roman"/>
              </a:rPr>
              <a:t>під </a:t>
            </a:r>
            <a:r>
              <a:rPr sz="1800" spc="-10" dirty="0">
                <a:latin typeface="Times New Roman"/>
                <a:cs typeface="Times New Roman"/>
              </a:rPr>
              <a:t>час  </a:t>
            </a:r>
            <a:r>
              <a:rPr sz="1800" spc="-5" dirty="0">
                <a:latin typeface="Times New Roman"/>
                <a:cs typeface="Times New Roman"/>
              </a:rPr>
              <a:t>роботи.</a:t>
            </a:r>
            <a:endParaRPr sz="1800">
              <a:latin typeface="Times New Roman"/>
              <a:cs typeface="Times New Roman"/>
            </a:endParaRPr>
          </a:p>
        </p:txBody>
      </p:sp>
      <p:sp>
        <p:nvSpPr>
          <p:cNvPr id="4" name="object 4"/>
          <p:cNvSpPr/>
          <p:nvPr/>
        </p:nvSpPr>
        <p:spPr>
          <a:xfrm>
            <a:off x="4914900" y="4076700"/>
            <a:ext cx="3113531" cy="230428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939284" y="1557527"/>
            <a:ext cx="2578608" cy="1719072"/>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15567" y="4466844"/>
            <a:ext cx="2880360" cy="1915668"/>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500042"/>
            <a:ext cx="8229600" cy="5857916"/>
          </a:xfrm>
        </p:spPr>
        <p:txBody>
          <a:bodyPr>
            <a:normAutofit fontScale="70000" lnSpcReduction="20000"/>
          </a:bodyPr>
          <a:lstStyle/>
          <a:p>
            <a:pPr algn="just"/>
            <a:r>
              <a:rPr lang="uk-UA" dirty="0" smtClean="0">
                <a:latin typeface="Times New Roman" pitchFamily="18" charset="0"/>
                <a:cs typeface="Times New Roman" pitchFamily="18" charset="0"/>
              </a:rPr>
              <a:t>Наприклад, треба </a:t>
            </a:r>
            <a:r>
              <a:rPr lang="uk-UA" b="1" dirty="0" smtClean="0">
                <a:solidFill>
                  <a:schemeClr val="accent3">
                    <a:lumMod val="75000"/>
                  </a:schemeClr>
                </a:solidFill>
                <a:latin typeface="Times New Roman" pitchFamily="18" charset="0"/>
                <a:cs typeface="Times New Roman" pitchFamily="18" charset="0"/>
              </a:rPr>
              <a:t>визначити розмір ванни для одночасного завантаження 50 кг риби</a:t>
            </a:r>
            <a:r>
              <a:rPr lang="uk-UA" dirty="0" smtClean="0">
                <a:latin typeface="Times New Roman" pitchFamily="18" charset="0"/>
                <a:cs typeface="Times New Roman" pitchFamily="18" charset="0"/>
              </a:rPr>
              <a:t>. </a:t>
            </a:r>
            <a:endParaRPr lang="uk-UA"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Об'ємна </a:t>
            </a:r>
            <a:r>
              <a:rPr lang="uk-UA" dirty="0" smtClean="0">
                <a:latin typeface="Times New Roman" pitchFamily="18" charset="0"/>
                <a:cs typeface="Times New Roman" pitchFamily="18" charset="0"/>
              </a:rPr>
              <a:t>вага риби - 0,55. </a:t>
            </a:r>
            <a:endParaRPr lang="uk-UA"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Обсяг </a:t>
            </a:r>
            <a:r>
              <a:rPr lang="uk-UA" dirty="0" smtClean="0">
                <a:latin typeface="Times New Roman" pitchFamily="18" charset="0"/>
                <a:cs typeface="Times New Roman" pitchFamily="18" charset="0"/>
              </a:rPr>
              <a:t>визначається шляхом розподілу кількості риби на об'ємну вагу, тобто 50:0,55 = 91 л. </a:t>
            </a:r>
            <a:endParaRPr lang="uk-UA"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Кількість </a:t>
            </a:r>
            <a:r>
              <a:rPr lang="uk-UA" dirty="0" smtClean="0">
                <a:latin typeface="Times New Roman" pitchFamily="18" charset="0"/>
                <a:cs typeface="Times New Roman" pitchFamily="18" charset="0"/>
              </a:rPr>
              <a:t>води, необхідна для відтавання риби, дорівнює 50 х 2 = 100 л. </a:t>
            </a:r>
            <a:endParaRPr lang="uk-UA"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Кількість </a:t>
            </a:r>
            <a:r>
              <a:rPr lang="uk-UA" dirty="0" smtClean="0">
                <a:latin typeface="Times New Roman" pitchFamily="18" charset="0"/>
                <a:cs typeface="Times New Roman" pitchFamily="18" charset="0"/>
              </a:rPr>
              <a:t>води, що заповнює порожнечу між рибою, дорівнює 0,3 л на 1 кг, що складе 50 * 0,3 - 15 л. </a:t>
            </a:r>
            <a:endParaRPr lang="uk-UA"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Обсяг </a:t>
            </a:r>
            <a:r>
              <a:rPr lang="uk-UA" dirty="0" smtClean="0">
                <a:latin typeface="Times New Roman" pitchFamily="18" charset="0"/>
                <a:cs typeface="Times New Roman" pitchFamily="18" charset="0"/>
              </a:rPr>
              <a:t>води у ванні дорівнює 100- 15 = 85 л. </a:t>
            </a:r>
            <a:endParaRPr lang="uk-UA"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Загальний </a:t>
            </a:r>
            <a:r>
              <a:rPr lang="uk-UA" dirty="0" smtClean="0">
                <a:latin typeface="Times New Roman" pitchFamily="18" charset="0"/>
                <a:cs typeface="Times New Roman" pitchFamily="18" charset="0"/>
              </a:rPr>
              <a:t>необхідний обсяг складе 100 + 85 = 185 л. </a:t>
            </a:r>
            <a:endParaRPr lang="uk-UA"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Оскільки </a:t>
            </a:r>
            <a:r>
              <a:rPr lang="uk-UA" dirty="0" smtClean="0">
                <a:latin typeface="Times New Roman" pitchFamily="18" charset="0"/>
                <a:cs typeface="Times New Roman" pitchFamily="18" charset="0"/>
              </a:rPr>
              <a:t>ванну не заповнюють до країв, а залишають 5-10 см, то при розрахунку враховують коефіцієнт заповнення ванни (близько 0,9). </a:t>
            </a:r>
            <a:endParaRPr lang="uk-UA"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Тоді </a:t>
            </a:r>
            <a:r>
              <a:rPr lang="uk-UA" dirty="0" smtClean="0">
                <a:latin typeface="Times New Roman" pitchFamily="18" charset="0"/>
                <a:cs typeface="Times New Roman" pitchFamily="18" charset="0"/>
              </a:rPr>
              <a:t>шуканий обсяг її дорівнюватиме 185 : 0,9 = 205 л. У даному випадку можна використовувати ванну з одним відділенням розміром 800 х 700 мм і глибиною 400 мм.</a:t>
            </a:r>
            <a:endParaRPr lang="ru-RU"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Аналогічно здійснюється розрахунок розміру ванн для вимочування солоної риби. Час вимочування - 24 години.</a:t>
            </a:r>
            <a:endParaRPr lang="ru-RU"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20926" y="212597"/>
            <a:ext cx="1891664" cy="330835"/>
          </a:xfrm>
          <a:prstGeom prst="rect">
            <a:avLst/>
          </a:prstGeom>
        </p:spPr>
        <p:txBody>
          <a:bodyPr vert="horz" wrap="square" lIns="0" tIns="12700" rIns="0" bIns="0" rtlCol="0">
            <a:spAutoFit/>
          </a:bodyPr>
          <a:lstStyle/>
          <a:p>
            <a:pPr marL="12700">
              <a:lnSpc>
                <a:spcPct val="100000"/>
              </a:lnSpc>
              <a:spcBef>
                <a:spcPts val="100"/>
              </a:spcBef>
              <a:tabLst>
                <a:tab pos="693420" algn="l"/>
                <a:tab pos="1664970" algn="l"/>
              </a:tabLst>
            </a:pPr>
            <a:r>
              <a:rPr sz="2000" dirty="0">
                <a:latin typeface="Times New Roman"/>
                <a:cs typeface="Times New Roman"/>
              </a:rPr>
              <a:t>р</a:t>
            </a:r>
            <a:r>
              <a:rPr sz="2000" spc="-10" dirty="0">
                <a:latin typeface="Times New Roman"/>
                <a:cs typeface="Times New Roman"/>
              </a:rPr>
              <a:t>и</a:t>
            </a:r>
            <a:r>
              <a:rPr sz="2000" spc="-75" dirty="0">
                <a:latin typeface="Times New Roman"/>
                <a:cs typeface="Times New Roman"/>
              </a:rPr>
              <a:t>б</a:t>
            </a:r>
            <a:r>
              <a:rPr sz="2000" dirty="0">
                <a:latin typeface="Times New Roman"/>
                <a:cs typeface="Times New Roman"/>
              </a:rPr>
              <a:t>у	</a:t>
            </a:r>
            <a:r>
              <a:rPr sz="2000" spc="-5" dirty="0">
                <a:latin typeface="Times New Roman"/>
                <a:cs typeface="Times New Roman"/>
              </a:rPr>
              <a:t>в</a:t>
            </a:r>
            <a:r>
              <a:rPr sz="2000" spc="-20" dirty="0">
                <a:latin typeface="Times New Roman"/>
                <a:cs typeface="Times New Roman"/>
              </a:rPr>
              <a:t>ру</a:t>
            </a:r>
            <a:r>
              <a:rPr sz="2000" dirty="0">
                <a:latin typeface="Times New Roman"/>
                <a:cs typeface="Times New Roman"/>
              </a:rPr>
              <a:t>чн</a:t>
            </a:r>
            <a:r>
              <a:rPr sz="2000" spc="-215" dirty="0">
                <a:latin typeface="Times New Roman"/>
                <a:cs typeface="Times New Roman"/>
              </a:rPr>
              <a:t>у</a:t>
            </a:r>
            <a:r>
              <a:rPr sz="2000" dirty="0">
                <a:latin typeface="Times New Roman"/>
                <a:cs typeface="Times New Roman"/>
              </a:rPr>
              <a:t>,	за</a:t>
            </a:r>
            <a:endParaRPr sz="2000">
              <a:latin typeface="Times New Roman"/>
              <a:cs typeface="Times New Roman"/>
            </a:endParaRPr>
          </a:p>
        </p:txBody>
      </p:sp>
      <p:sp>
        <p:nvSpPr>
          <p:cNvPr id="3" name="object 3"/>
          <p:cNvSpPr txBox="1"/>
          <p:nvPr/>
        </p:nvSpPr>
        <p:spPr>
          <a:xfrm>
            <a:off x="3857371" y="212597"/>
            <a:ext cx="1243965"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Times New Roman"/>
                <a:cs typeface="Times New Roman"/>
              </a:rPr>
              <a:t>до</a:t>
            </a:r>
            <a:r>
              <a:rPr sz="2000" spc="-10" dirty="0">
                <a:latin typeface="Times New Roman"/>
                <a:cs typeface="Times New Roman"/>
              </a:rPr>
              <a:t>п</a:t>
            </a:r>
            <a:r>
              <a:rPr sz="2000" spc="-35" dirty="0">
                <a:latin typeface="Times New Roman"/>
                <a:cs typeface="Times New Roman"/>
              </a:rPr>
              <a:t>о</a:t>
            </a:r>
            <a:r>
              <a:rPr sz="2000" spc="-10" dirty="0">
                <a:latin typeface="Times New Roman"/>
                <a:cs typeface="Times New Roman"/>
              </a:rPr>
              <a:t>м</a:t>
            </a:r>
            <a:r>
              <a:rPr sz="2000" dirty="0">
                <a:latin typeface="Times New Roman"/>
                <a:cs typeface="Times New Roman"/>
              </a:rPr>
              <a:t>о</a:t>
            </a:r>
            <a:r>
              <a:rPr sz="2000" spc="-50" dirty="0">
                <a:latin typeface="Times New Roman"/>
                <a:cs typeface="Times New Roman"/>
              </a:rPr>
              <a:t>г</a:t>
            </a:r>
            <a:r>
              <a:rPr sz="2000" dirty="0">
                <a:latin typeface="Times New Roman"/>
                <a:cs typeface="Times New Roman"/>
              </a:rPr>
              <a:t>ою</a:t>
            </a:r>
            <a:endParaRPr sz="2000">
              <a:latin typeface="Times New Roman"/>
              <a:cs typeface="Times New Roman"/>
            </a:endParaRPr>
          </a:p>
        </p:txBody>
      </p:sp>
      <p:sp>
        <p:nvSpPr>
          <p:cNvPr id="4" name="object 4"/>
          <p:cNvSpPr txBox="1"/>
          <p:nvPr/>
        </p:nvSpPr>
        <p:spPr>
          <a:xfrm>
            <a:off x="5247513" y="212597"/>
            <a:ext cx="779145" cy="330835"/>
          </a:xfrm>
          <a:prstGeom prst="rect">
            <a:avLst/>
          </a:prstGeom>
        </p:spPr>
        <p:txBody>
          <a:bodyPr vert="horz" wrap="square" lIns="0" tIns="12700" rIns="0" bIns="0" rtlCol="0">
            <a:spAutoFit/>
          </a:bodyPr>
          <a:lstStyle/>
          <a:p>
            <a:pPr marL="12700">
              <a:lnSpc>
                <a:spcPct val="100000"/>
              </a:lnSpc>
              <a:spcBef>
                <a:spcPts val="100"/>
              </a:spcBef>
            </a:pPr>
            <a:r>
              <a:rPr sz="2000" spc="-10" dirty="0">
                <a:latin typeface="Times New Roman"/>
                <a:cs typeface="Times New Roman"/>
              </a:rPr>
              <a:t>м</a:t>
            </a:r>
            <a:r>
              <a:rPr sz="2000" spc="5" dirty="0">
                <a:latin typeface="Times New Roman"/>
                <a:cs typeface="Times New Roman"/>
              </a:rPr>
              <a:t>а</a:t>
            </a:r>
            <a:r>
              <a:rPr sz="2000" dirty="0">
                <a:latin typeface="Times New Roman"/>
                <a:cs typeface="Times New Roman"/>
              </a:rPr>
              <a:t>ло</a:t>
            </a:r>
            <a:r>
              <a:rPr sz="2000" spc="-55" dirty="0">
                <a:latin typeface="Times New Roman"/>
                <a:cs typeface="Times New Roman"/>
              </a:rPr>
              <a:t>г</a:t>
            </a:r>
            <a:r>
              <a:rPr sz="2000" dirty="0">
                <a:latin typeface="Times New Roman"/>
                <a:cs typeface="Times New Roman"/>
              </a:rPr>
              <a:t>о</a:t>
            </a:r>
            <a:endParaRPr sz="2000">
              <a:latin typeface="Times New Roman"/>
              <a:cs typeface="Times New Roman"/>
            </a:endParaRPr>
          </a:p>
        </p:txBody>
      </p:sp>
      <p:sp>
        <p:nvSpPr>
          <p:cNvPr id="5" name="object 5"/>
          <p:cNvSpPr txBox="1"/>
          <p:nvPr/>
        </p:nvSpPr>
        <p:spPr>
          <a:xfrm>
            <a:off x="6172580" y="212597"/>
            <a:ext cx="570865" cy="330835"/>
          </a:xfrm>
          <a:prstGeom prst="rect">
            <a:avLst/>
          </a:prstGeom>
        </p:spPr>
        <p:txBody>
          <a:bodyPr vert="horz" wrap="square" lIns="0" tIns="12700" rIns="0" bIns="0" rtlCol="0">
            <a:spAutoFit/>
          </a:bodyPr>
          <a:lstStyle/>
          <a:p>
            <a:pPr marL="12700">
              <a:lnSpc>
                <a:spcPct val="100000"/>
              </a:lnSpc>
              <a:spcBef>
                <a:spcPts val="100"/>
              </a:spcBef>
            </a:pPr>
            <a:r>
              <a:rPr sz="2000" spc="-5" dirty="0">
                <a:latin typeface="Times New Roman"/>
                <a:cs typeface="Times New Roman"/>
              </a:rPr>
              <a:t>н</a:t>
            </a:r>
            <a:r>
              <a:rPr sz="2000" spc="-60" dirty="0">
                <a:latin typeface="Times New Roman"/>
                <a:cs typeface="Times New Roman"/>
              </a:rPr>
              <a:t>о</a:t>
            </a:r>
            <a:r>
              <a:rPr sz="2000" dirty="0">
                <a:latin typeface="Times New Roman"/>
                <a:cs typeface="Times New Roman"/>
              </a:rPr>
              <a:t>жа</a:t>
            </a:r>
            <a:endParaRPr sz="2000">
              <a:latin typeface="Times New Roman"/>
              <a:cs typeface="Times New Roman"/>
            </a:endParaRPr>
          </a:p>
        </p:txBody>
      </p:sp>
      <p:sp>
        <p:nvSpPr>
          <p:cNvPr id="6" name="object 6"/>
          <p:cNvSpPr txBox="1"/>
          <p:nvPr/>
        </p:nvSpPr>
        <p:spPr>
          <a:xfrm>
            <a:off x="6889242" y="212597"/>
            <a:ext cx="1422400" cy="330835"/>
          </a:xfrm>
          <a:prstGeom prst="rect">
            <a:avLst/>
          </a:prstGeom>
        </p:spPr>
        <p:txBody>
          <a:bodyPr vert="horz" wrap="square" lIns="0" tIns="12700" rIns="0" bIns="0" rtlCol="0">
            <a:spAutoFit/>
          </a:bodyPr>
          <a:lstStyle/>
          <a:p>
            <a:pPr marL="12700">
              <a:lnSpc>
                <a:spcPct val="100000"/>
              </a:lnSpc>
              <a:spcBef>
                <a:spcPts val="100"/>
              </a:spcBef>
              <a:tabLst>
                <a:tab pos="285115" algn="l"/>
              </a:tabLst>
            </a:pPr>
            <a:r>
              <a:rPr sz="2000" dirty="0">
                <a:latin typeface="Times New Roman"/>
                <a:cs typeface="Times New Roman"/>
              </a:rPr>
              <a:t>з	</a:t>
            </a:r>
            <a:r>
              <a:rPr sz="2000" spc="-25" dirty="0">
                <a:latin typeface="Times New Roman"/>
                <a:cs typeface="Times New Roman"/>
              </a:rPr>
              <a:t>комплекту</a:t>
            </a:r>
            <a:endParaRPr sz="2000">
              <a:latin typeface="Times New Roman"/>
              <a:cs typeface="Times New Roman"/>
            </a:endParaRPr>
          </a:p>
        </p:txBody>
      </p:sp>
      <p:sp>
        <p:nvSpPr>
          <p:cNvPr id="7" name="object 7"/>
          <p:cNvSpPr txBox="1"/>
          <p:nvPr/>
        </p:nvSpPr>
        <p:spPr>
          <a:xfrm>
            <a:off x="1895601" y="517093"/>
            <a:ext cx="2849245" cy="331470"/>
          </a:xfrm>
          <a:prstGeom prst="rect">
            <a:avLst/>
          </a:prstGeom>
        </p:spPr>
        <p:txBody>
          <a:bodyPr vert="horz" wrap="square" lIns="0" tIns="13335" rIns="0" bIns="0" rtlCol="0">
            <a:spAutoFit/>
          </a:bodyPr>
          <a:lstStyle/>
          <a:p>
            <a:pPr marL="12700">
              <a:lnSpc>
                <a:spcPct val="100000"/>
              </a:lnSpc>
              <a:spcBef>
                <a:spcPts val="105"/>
              </a:spcBef>
              <a:tabLst>
                <a:tab pos="1088390" algn="l"/>
                <a:tab pos="1707514" algn="l"/>
              </a:tabLst>
            </a:pPr>
            <a:r>
              <a:rPr sz="2000" dirty="0">
                <a:latin typeface="Times New Roman"/>
                <a:cs typeface="Times New Roman"/>
              </a:rPr>
              <a:t>трійки".	Для	</a:t>
            </a:r>
            <a:r>
              <a:rPr sz="2000" spc="-5" dirty="0">
                <a:latin typeface="Times New Roman"/>
                <a:cs typeface="Times New Roman"/>
              </a:rPr>
              <a:t>видалення</a:t>
            </a:r>
            <a:endParaRPr sz="2000">
              <a:latin typeface="Times New Roman"/>
              <a:cs typeface="Times New Roman"/>
            </a:endParaRPr>
          </a:p>
        </p:txBody>
      </p:sp>
      <p:sp>
        <p:nvSpPr>
          <p:cNvPr id="8" name="object 8"/>
          <p:cNvSpPr txBox="1"/>
          <p:nvPr/>
        </p:nvSpPr>
        <p:spPr>
          <a:xfrm>
            <a:off x="4922901" y="517093"/>
            <a:ext cx="848360" cy="331470"/>
          </a:xfrm>
          <a:prstGeom prst="rect">
            <a:avLst/>
          </a:prstGeom>
        </p:spPr>
        <p:txBody>
          <a:bodyPr vert="horz" wrap="square" lIns="0" tIns="13335" rIns="0" bIns="0" rtlCol="0">
            <a:spAutoFit/>
          </a:bodyPr>
          <a:lstStyle/>
          <a:p>
            <a:pPr marL="12700">
              <a:lnSpc>
                <a:spcPct val="100000"/>
              </a:lnSpc>
              <a:spcBef>
                <a:spcPts val="105"/>
              </a:spcBef>
            </a:pPr>
            <a:r>
              <a:rPr sz="2000" spc="-5" dirty="0">
                <a:latin typeface="Times New Roman"/>
                <a:cs typeface="Times New Roman"/>
              </a:rPr>
              <a:t>плавців</a:t>
            </a:r>
            <a:endParaRPr sz="2000">
              <a:latin typeface="Times New Roman"/>
              <a:cs typeface="Times New Roman"/>
            </a:endParaRPr>
          </a:p>
        </p:txBody>
      </p:sp>
      <p:sp>
        <p:nvSpPr>
          <p:cNvPr id="9" name="object 9"/>
          <p:cNvSpPr txBox="1"/>
          <p:nvPr/>
        </p:nvSpPr>
        <p:spPr>
          <a:xfrm>
            <a:off x="5947028" y="517093"/>
            <a:ext cx="1096645" cy="331470"/>
          </a:xfrm>
          <a:prstGeom prst="rect">
            <a:avLst/>
          </a:prstGeom>
        </p:spPr>
        <p:txBody>
          <a:bodyPr vert="horz" wrap="square" lIns="0" tIns="13335" rIns="0" bIns="0" rtlCol="0">
            <a:spAutoFit/>
          </a:bodyPr>
          <a:lstStyle/>
          <a:p>
            <a:pPr marL="12700">
              <a:lnSpc>
                <a:spcPct val="100000"/>
              </a:lnSpc>
              <a:spcBef>
                <a:spcPts val="105"/>
              </a:spcBef>
            </a:pPr>
            <a:r>
              <a:rPr sz="2000" dirty="0">
                <a:latin typeface="Times New Roman"/>
                <a:cs typeface="Times New Roman"/>
              </a:rPr>
              <a:t>(спинних,</a:t>
            </a:r>
            <a:endParaRPr sz="2000">
              <a:latin typeface="Times New Roman"/>
              <a:cs typeface="Times New Roman"/>
            </a:endParaRPr>
          </a:p>
        </p:txBody>
      </p:sp>
      <p:sp>
        <p:nvSpPr>
          <p:cNvPr id="10" name="object 10"/>
          <p:cNvSpPr txBox="1"/>
          <p:nvPr/>
        </p:nvSpPr>
        <p:spPr>
          <a:xfrm>
            <a:off x="7219950" y="517093"/>
            <a:ext cx="1088390" cy="331470"/>
          </a:xfrm>
          <a:prstGeom prst="rect">
            <a:avLst/>
          </a:prstGeom>
        </p:spPr>
        <p:txBody>
          <a:bodyPr vert="horz" wrap="square" lIns="0" tIns="13335" rIns="0" bIns="0" rtlCol="0">
            <a:spAutoFit/>
          </a:bodyPr>
          <a:lstStyle/>
          <a:p>
            <a:pPr marL="12700">
              <a:lnSpc>
                <a:spcPct val="100000"/>
              </a:lnSpc>
              <a:spcBef>
                <a:spcPts val="105"/>
              </a:spcBef>
            </a:pPr>
            <a:r>
              <a:rPr sz="2000" spc="-5" dirty="0">
                <a:latin typeface="Times New Roman"/>
                <a:cs typeface="Times New Roman"/>
              </a:rPr>
              <a:t>черевних,</a:t>
            </a:r>
            <a:endParaRPr sz="2000">
              <a:latin typeface="Times New Roman"/>
              <a:cs typeface="Times New Roman"/>
            </a:endParaRPr>
          </a:p>
        </p:txBody>
      </p:sp>
      <p:sp>
        <p:nvSpPr>
          <p:cNvPr id="11" name="object 11"/>
          <p:cNvSpPr txBox="1"/>
          <p:nvPr/>
        </p:nvSpPr>
        <p:spPr>
          <a:xfrm>
            <a:off x="444500" y="212597"/>
            <a:ext cx="1276350" cy="941069"/>
          </a:xfrm>
          <a:prstGeom prst="rect">
            <a:avLst/>
          </a:prstGeom>
        </p:spPr>
        <p:txBody>
          <a:bodyPr vert="horz" wrap="square" lIns="0" tIns="12700" rIns="0" bIns="0" rtlCol="0">
            <a:spAutoFit/>
          </a:bodyPr>
          <a:lstStyle/>
          <a:p>
            <a:pPr marL="12700" marR="5080" algn="just">
              <a:lnSpc>
                <a:spcPct val="100000"/>
              </a:lnSpc>
              <a:spcBef>
                <a:spcPts val="100"/>
              </a:spcBef>
            </a:pPr>
            <a:r>
              <a:rPr sz="2000" spc="-5" dirty="0">
                <a:latin typeface="Times New Roman"/>
                <a:cs typeface="Times New Roman"/>
              </a:rPr>
              <a:t>Потрошать  "</a:t>
            </a:r>
            <a:r>
              <a:rPr sz="2000" spc="-35" dirty="0">
                <a:latin typeface="Times New Roman"/>
                <a:cs typeface="Times New Roman"/>
              </a:rPr>
              <a:t>к</a:t>
            </a:r>
            <a:r>
              <a:rPr sz="2000" spc="-10" dirty="0">
                <a:latin typeface="Times New Roman"/>
                <a:cs typeface="Times New Roman"/>
              </a:rPr>
              <a:t>у</a:t>
            </a:r>
            <a:r>
              <a:rPr sz="2000" spc="-25" dirty="0">
                <a:latin typeface="Times New Roman"/>
                <a:cs typeface="Times New Roman"/>
              </a:rPr>
              <a:t>х</a:t>
            </a:r>
            <a:r>
              <a:rPr sz="2000" spc="-15" dirty="0">
                <a:latin typeface="Times New Roman"/>
                <a:cs typeface="Times New Roman"/>
              </a:rPr>
              <a:t>а</a:t>
            </a:r>
            <a:r>
              <a:rPr sz="2000" dirty="0">
                <a:latin typeface="Times New Roman"/>
                <a:cs typeface="Times New Roman"/>
              </a:rPr>
              <a:t>рсь</a:t>
            </a:r>
            <a:r>
              <a:rPr sz="2000" spc="-114" dirty="0">
                <a:latin typeface="Times New Roman"/>
                <a:cs typeface="Times New Roman"/>
              </a:rPr>
              <a:t>к</a:t>
            </a:r>
            <a:r>
              <a:rPr sz="2000" dirty="0">
                <a:latin typeface="Times New Roman"/>
                <a:cs typeface="Times New Roman"/>
              </a:rPr>
              <a:t>ої  </a:t>
            </a:r>
            <a:r>
              <a:rPr sz="2000" spc="-5" dirty="0">
                <a:latin typeface="Times New Roman"/>
                <a:cs typeface="Times New Roman"/>
              </a:rPr>
              <a:t>анальних)</a:t>
            </a:r>
            <a:endParaRPr sz="2000">
              <a:latin typeface="Times New Roman"/>
              <a:cs typeface="Times New Roman"/>
            </a:endParaRPr>
          </a:p>
        </p:txBody>
      </p:sp>
      <p:sp>
        <p:nvSpPr>
          <p:cNvPr id="12" name="object 12"/>
          <p:cNvSpPr txBox="1"/>
          <p:nvPr/>
        </p:nvSpPr>
        <p:spPr>
          <a:xfrm>
            <a:off x="1837689" y="822451"/>
            <a:ext cx="3844925" cy="330835"/>
          </a:xfrm>
          <a:prstGeom prst="rect">
            <a:avLst/>
          </a:prstGeom>
        </p:spPr>
        <p:txBody>
          <a:bodyPr vert="horz" wrap="square" lIns="0" tIns="13335" rIns="0" bIns="0" rtlCol="0">
            <a:spAutoFit/>
          </a:bodyPr>
          <a:lstStyle/>
          <a:p>
            <a:pPr marL="12700">
              <a:lnSpc>
                <a:spcPct val="100000"/>
              </a:lnSpc>
              <a:spcBef>
                <a:spcPts val="105"/>
              </a:spcBef>
              <a:tabLst>
                <a:tab pos="2018030" algn="l"/>
              </a:tabLst>
            </a:pPr>
            <a:r>
              <a:rPr sz="2000" spc="-15" dirty="0">
                <a:latin typeface="Times New Roman"/>
                <a:cs typeface="Times New Roman"/>
              </a:rPr>
              <a:t>рекомендується	</a:t>
            </a:r>
            <a:r>
              <a:rPr sz="2000" spc="-20" dirty="0">
                <a:latin typeface="Times New Roman"/>
                <a:cs typeface="Times New Roman"/>
              </a:rPr>
              <a:t>використовувати</a:t>
            </a:r>
            <a:endParaRPr sz="2000">
              <a:latin typeface="Times New Roman"/>
              <a:cs typeface="Times New Roman"/>
            </a:endParaRPr>
          </a:p>
        </p:txBody>
      </p:sp>
      <p:sp>
        <p:nvSpPr>
          <p:cNvPr id="13" name="object 13"/>
          <p:cNvSpPr txBox="1"/>
          <p:nvPr/>
        </p:nvSpPr>
        <p:spPr>
          <a:xfrm>
            <a:off x="5959221" y="822451"/>
            <a:ext cx="2350135" cy="330835"/>
          </a:xfrm>
          <a:prstGeom prst="rect">
            <a:avLst/>
          </a:prstGeom>
        </p:spPr>
        <p:txBody>
          <a:bodyPr vert="horz" wrap="square" lIns="0" tIns="13335" rIns="0" bIns="0" rtlCol="0">
            <a:spAutoFit/>
          </a:bodyPr>
          <a:lstStyle/>
          <a:p>
            <a:pPr marL="12700">
              <a:lnSpc>
                <a:spcPct val="100000"/>
              </a:lnSpc>
              <a:spcBef>
                <a:spcPts val="105"/>
              </a:spcBef>
              <a:tabLst>
                <a:tab pos="1903730" algn="l"/>
              </a:tabLst>
            </a:pPr>
            <a:r>
              <a:rPr sz="2000" spc="-5" dirty="0">
                <a:latin typeface="Times New Roman"/>
                <a:cs typeface="Times New Roman"/>
              </a:rPr>
              <a:t>п</a:t>
            </a:r>
            <a:r>
              <a:rPr sz="2000" spc="-10" dirty="0">
                <a:latin typeface="Times New Roman"/>
                <a:cs typeface="Times New Roman"/>
              </a:rPr>
              <a:t>л</a:t>
            </a:r>
            <a:r>
              <a:rPr sz="2000" dirty="0">
                <a:latin typeface="Times New Roman"/>
                <a:cs typeface="Times New Roman"/>
              </a:rPr>
              <a:t>а</a:t>
            </a:r>
            <a:r>
              <a:rPr sz="2000" spc="10" dirty="0">
                <a:latin typeface="Times New Roman"/>
                <a:cs typeface="Times New Roman"/>
              </a:rPr>
              <a:t>в</a:t>
            </a:r>
            <a:r>
              <a:rPr sz="2000" spc="-5" dirty="0">
                <a:latin typeface="Times New Roman"/>
                <a:cs typeface="Times New Roman"/>
              </a:rPr>
              <a:t>н</a:t>
            </a:r>
            <a:r>
              <a:rPr sz="2000" spc="-10" dirty="0">
                <a:latin typeface="Times New Roman"/>
                <a:cs typeface="Times New Roman"/>
              </a:rPr>
              <a:t>и</a:t>
            </a:r>
            <a:r>
              <a:rPr sz="2000" spc="-100" dirty="0">
                <a:latin typeface="Times New Roman"/>
                <a:cs typeface="Times New Roman"/>
              </a:rPr>
              <a:t>к</a:t>
            </a:r>
            <a:r>
              <a:rPr sz="2000" dirty="0">
                <a:latin typeface="Times New Roman"/>
                <a:cs typeface="Times New Roman"/>
              </a:rPr>
              <a:t>о</a:t>
            </a:r>
            <a:r>
              <a:rPr sz="2000" spc="10" dirty="0">
                <a:latin typeface="Times New Roman"/>
                <a:cs typeface="Times New Roman"/>
              </a:rPr>
              <a:t>р</a:t>
            </a:r>
            <a:r>
              <a:rPr sz="2000" dirty="0">
                <a:latin typeface="Times New Roman"/>
                <a:cs typeface="Times New Roman"/>
              </a:rPr>
              <a:t>із</a:t>
            </a:r>
            <a:r>
              <a:rPr sz="2000" spc="-30" dirty="0">
                <a:latin typeface="Times New Roman"/>
                <a:cs typeface="Times New Roman"/>
              </a:rPr>
              <a:t>к</a:t>
            </a:r>
            <a:r>
              <a:rPr sz="2000" spc="-204" dirty="0">
                <a:latin typeface="Times New Roman"/>
                <a:cs typeface="Times New Roman"/>
              </a:rPr>
              <a:t>у</a:t>
            </a:r>
            <a:r>
              <a:rPr sz="2000" dirty="0">
                <a:latin typeface="Times New Roman"/>
                <a:cs typeface="Times New Roman"/>
              </a:rPr>
              <a:t>.	</a:t>
            </a:r>
            <a:r>
              <a:rPr sz="2000" spc="-5" dirty="0">
                <a:latin typeface="Times New Roman"/>
                <a:cs typeface="Times New Roman"/>
              </a:rPr>
              <a:t>Цей</a:t>
            </a:r>
            <a:endParaRPr sz="2000">
              <a:latin typeface="Times New Roman"/>
              <a:cs typeface="Times New Roman"/>
            </a:endParaRPr>
          </a:p>
        </p:txBody>
      </p:sp>
      <p:sp>
        <p:nvSpPr>
          <p:cNvPr id="14" name="object 14"/>
          <p:cNvSpPr txBox="1"/>
          <p:nvPr/>
        </p:nvSpPr>
        <p:spPr>
          <a:xfrm>
            <a:off x="444500" y="1127251"/>
            <a:ext cx="7865745" cy="635635"/>
          </a:xfrm>
          <a:prstGeom prst="rect">
            <a:avLst/>
          </a:prstGeom>
        </p:spPr>
        <p:txBody>
          <a:bodyPr vert="horz" wrap="square" lIns="0" tIns="13335" rIns="0" bIns="0" rtlCol="0">
            <a:spAutoFit/>
          </a:bodyPr>
          <a:lstStyle/>
          <a:p>
            <a:pPr marL="12700" marR="5080">
              <a:lnSpc>
                <a:spcPct val="100000"/>
              </a:lnSpc>
              <a:spcBef>
                <a:spcPts val="105"/>
              </a:spcBef>
              <a:tabLst>
                <a:tab pos="1169035" algn="l"/>
                <a:tab pos="2515235" algn="l"/>
                <a:tab pos="3458845" algn="l"/>
                <a:tab pos="4043679" algn="l"/>
                <a:tab pos="5053330" algn="l"/>
                <a:tab pos="5581650" algn="l"/>
                <a:tab pos="7259955" algn="l"/>
              </a:tabLst>
            </a:pPr>
            <a:r>
              <a:rPr sz="2000" dirty="0">
                <a:latin typeface="Times New Roman"/>
                <a:cs typeface="Times New Roman"/>
              </a:rPr>
              <a:t>м</a:t>
            </a:r>
            <a:r>
              <a:rPr sz="2000" spc="-35" dirty="0">
                <a:latin typeface="Times New Roman"/>
                <a:cs typeface="Times New Roman"/>
              </a:rPr>
              <a:t>е</a:t>
            </a:r>
            <a:r>
              <a:rPr sz="2000" spc="-20" dirty="0">
                <a:latin typeface="Times New Roman"/>
                <a:cs typeface="Times New Roman"/>
              </a:rPr>
              <a:t>х</a:t>
            </a:r>
            <a:r>
              <a:rPr sz="2000" dirty="0">
                <a:latin typeface="Times New Roman"/>
                <a:cs typeface="Times New Roman"/>
              </a:rPr>
              <a:t>ан</a:t>
            </a:r>
            <a:r>
              <a:rPr sz="2000" spc="-10" dirty="0">
                <a:latin typeface="Times New Roman"/>
                <a:cs typeface="Times New Roman"/>
              </a:rPr>
              <a:t>і</a:t>
            </a:r>
            <a:r>
              <a:rPr sz="2000" spc="-40" dirty="0">
                <a:latin typeface="Times New Roman"/>
                <a:cs typeface="Times New Roman"/>
              </a:rPr>
              <a:t>з</a:t>
            </a:r>
            <a:r>
              <a:rPr sz="2000" dirty="0">
                <a:latin typeface="Times New Roman"/>
                <a:cs typeface="Times New Roman"/>
              </a:rPr>
              <a:t>м	</a:t>
            </a:r>
            <a:r>
              <a:rPr sz="2000" spc="-15" dirty="0">
                <a:latin typeface="Times New Roman"/>
                <a:cs typeface="Times New Roman"/>
              </a:rPr>
              <a:t>з</a:t>
            </a:r>
            <a:r>
              <a:rPr sz="2000" dirty="0">
                <a:latin typeface="Times New Roman"/>
                <a:cs typeface="Times New Roman"/>
              </a:rPr>
              <a:t>а</a:t>
            </a:r>
            <a:r>
              <a:rPr sz="2000" spc="-40" dirty="0">
                <a:latin typeface="Times New Roman"/>
                <a:cs typeface="Times New Roman"/>
              </a:rPr>
              <a:t>б</a:t>
            </a:r>
            <a:r>
              <a:rPr sz="2000" spc="20" dirty="0">
                <a:latin typeface="Times New Roman"/>
                <a:cs typeface="Times New Roman"/>
              </a:rPr>
              <a:t>е</a:t>
            </a:r>
            <a:r>
              <a:rPr sz="2000" dirty="0">
                <a:latin typeface="Times New Roman"/>
                <a:cs typeface="Times New Roman"/>
              </a:rPr>
              <a:t>зп</a:t>
            </a:r>
            <a:r>
              <a:rPr sz="2000" spc="-55" dirty="0">
                <a:latin typeface="Times New Roman"/>
                <a:cs typeface="Times New Roman"/>
              </a:rPr>
              <a:t>е</a:t>
            </a:r>
            <a:r>
              <a:rPr sz="2000" dirty="0">
                <a:latin typeface="Times New Roman"/>
                <a:cs typeface="Times New Roman"/>
              </a:rPr>
              <a:t>ч</a:t>
            </a:r>
            <a:r>
              <a:rPr sz="2000" spc="-10" dirty="0">
                <a:latin typeface="Times New Roman"/>
                <a:cs typeface="Times New Roman"/>
              </a:rPr>
              <a:t>у</a:t>
            </a:r>
            <a:r>
              <a:rPr sz="2000" dirty="0">
                <a:latin typeface="Times New Roman"/>
                <a:cs typeface="Times New Roman"/>
              </a:rPr>
              <a:t>є	чис</a:t>
            </a:r>
            <a:r>
              <a:rPr sz="2000" spc="-20" dirty="0">
                <a:latin typeface="Times New Roman"/>
                <a:cs typeface="Times New Roman"/>
              </a:rPr>
              <a:t>т</a:t>
            </a:r>
            <a:r>
              <a:rPr sz="2000" spc="-5" dirty="0">
                <a:latin typeface="Times New Roman"/>
                <a:cs typeface="Times New Roman"/>
              </a:rPr>
              <a:t>и</a:t>
            </a:r>
            <a:r>
              <a:rPr sz="2000" dirty="0">
                <a:latin typeface="Times New Roman"/>
                <a:cs typeface="Times New Roman"/>
              </a:rPr>
              <a:t>й	зріз	</a:t>
            </a:r>
            <a:r>
              <a:rPr sz="2000" spc="-5" dirty="0">
                <a:latin typeface="Times New Roman"/>
                <a:cs typeface="Times New Roman"/>
              </a:rPr>
              <a:t>п</a:t>
            </a:r>
            <a:r>
              <a:rPr sz="2000" spc="-10" dirty="0">
                <a:latin typeface="Times New Roman"/>
                <a:cs typeface="Times New Roman"/>
              </a:rPr>
              <a:t>л</a:t>
            </a:r>
            <a:r>
              <a:rPr sz="2000" dirty="0">
                <a:latin typeface="Times New Roman"/>
                <a:cs typeface="Times New Roman"/>
              </a:rPr>
              <a:t>а</a:t>
            </a:r>
            <a:r>
              <a:rPr sz="2000" spc="10" dirty="0">
                <a:latin typeface="Times New Roman"/>
                <a:cs typeface="Times New Roman"/>
              </a:rPr>
              <a:t>в</a:t>
            </a:r>
            <a:r>
              <a:rPr sz="2000" spc="-5" dirty="0">
                <a:latin typeface="Times New Roman"/>
                <a:cs typeface="Times New Roman"/>
              </a:rPr>
              <a:t>ц</a:t>
            </a:r>
            <a:r>
              <a:rPr sz="2000" spc="-15" dirty="0">
                <a:latin typeface="Times New Roman"/>
                <a:cs typeface="Times New Roman"/>
              </a:rPr>
              <a:t>і</a:t>
            </a:r>
            <a:r>
              <a:rPr sz="2000" dirty="0">
                <a:latin typeface="Times New Roman"/>
                <a:cs typeface="Times New Roman"/>
              </a:rPr>
              <a:t>в	</a:t>
            </a:r>
            <a:r>
              <a:rPr sz="2000" spc="-25" dirty="0">
                <a:latin typeface="Times New Roman"/>
                <a:cs typeface="Times New Roman"/>
              </a:rPr>
              <a:t>б</a:t>
            </a:r>
            <a:r>
              <a:rPr sz="2000" spc="20" dirty="0">
                <a:latin typeface="Times New Roman"/>
                <a:cs typeface="Times New Roman"/>
              </a:rPr>
              <a:t>е</a:t>
            </a:r>
            <a:r>
              <a:rPr sz="2000" dirty="0">
                <a:latin typeface="Times New Roman"/>
                <a:cs typeface="Times New Roman"/>
              </a:rPr>
              <a:t>з	</a:t>
            </a:r>
            <a:r>
              <a:rPr sz="2000" spc="-5" dirty="0">
                <a:latin typeface="Times New Roman"/>
                <a:cs typeface="Times New Roman"/>
              </a:rPr>
              <a:t>п</a:t>
            </a:r>
            <a:r>
              <a:rPr sz="2000" spc="-15" dirty="0">
                <a:latin typeface="Times New Roman"/>
                <a:cs typeface="Times New Roman"/>
              </a:rPr>
              <a:t>о</a:t>
            </a:r>
            <a:r>
              <a:rPr sz="2000" spc="-10" dirty="0">
                <a:latin typeface="Times New Roman"/>
                <a:cs typeface="Times New Roman"/>
              </a:rPr>
              <a:t>ш</a:t>
            </a:r>
            <a:r>
              <a:rPr sz="2000" spc="-100" dirty="0">
                <a:latin typeface="Times New Roman"/>
                <a:cs typeface="Times New Roman"/>
              </a:rPr>
              <a:t>к</a:t>
            </a:r>
            <a:r>
              <a:rPr sz="2000" spc="-55" dirty="0">
                <a:latin typeface="Times New Roman"/>
                <a:cs typeface="Times New Roman"/>
              </a:rPr>
              <a:t>о</a:t>
            </a:r>
            <a:r>
              <a:rPr sz="2000" dirty="0">
                <a:latin typeface="Times New Roman"/>
                <a:cs typeface="Times New Roman"/>
              </a:rPr>
              <a:t>д</a:t>
            </a:r>
            <a:r>
              <a:rPr sz="2000" spc="-30" dirty="0">
                <a:latin typeface="Times New Roman"/>
                <a:cs typeface="Times New Roman"/>
              </a:rPr>
              <a:t>ж</a:t>
            </a:r>
            <a:r>
              <a:rPr sz="2000" dirty="0">
                <a:latin typeface="Times New Roman"/>
                <a:cs typeface="Times New Roman"/>
              </a:rPr>
              <a:t>ен</a:t>
            </a:r>
            <a:r>
              <a:rPr sz="2000" spc="-10" dirty="0">
                <a:latin typeface="Times New Roman"/>
                <a:cs typeface="Times New Roman"/>
              </a:rPr>
              <a:t>н</a:t>
            </a:r>
            <a:r>
              <a:rPr sz="2000" dirty="0">
                <a:latin typeface="Times New Roman"/>
                <a:cs typeface="Times New Roman"/>
              </a:rPr>
              <a:t>я	риб</a:t>
            </a:r>
            <a:r>
              <a:rPr sz="2000" spc="-5" dirty="0">
                <a:latin typeface="Times New Roman"/>
                <a:cs typeface="Times New Roman"/>
              </a:rPr>
              <a:t>и</a:t>
            </a:r>
            <a:r>
              <a:rPr sz="2000" dirty="0">
                <a:latin typeface="Times New Roman"/>
                <a:cs typeface="Times New Roman"/>
              </a:rPr>
              <a:t>.  </a:t>
            </a:r>
            <a:r>
              <a:rPr sz="2000" spc="-15" dirty="0">
                <a:latin typeface="Times New Roman"/>
                <a:cs typeface="Times New Roman"/>
              </a:rPr>
              <a:t>Обрубування </a:t>
            </a:r>
            <a:r>
              <a:rPr sz="2000" spc="-20" dirty="0">
                <a:latin typeface="Times New Roman"/>
                <a:cs typeface="Times New Roman"/>
              </a:rPr>
              <a:t>голів </a:t>
            </a:r>
            <a:r>
              <a:rPr sz="2000" spc="-5" dirty="0">
                <a:latin typeface="Times New Roman"/>
                <a:cs typeface="Times New Roman"/>
              </a:rPr>
              <a:t>здійснюється великим </a:t>
            </a:r>
            <a:r>
              <a:rPr sz="2000" spc="-15" dirty="0">
                <a:latin typeface="Times New Roman"/>
                <a:cs typeface="Times New Roman"/>
              </a:rPr>
              <a:t>ножем "кухарської</a:t>
            </a:r>
            <a:r>
              <a:rPr sz="2000" spc="30" dirty="0">
                <a:latin typeface="Times New Roman"/>
                <a:cs typeface="Times New Roman"/>
              </a:rPr>
              <a:t> </a:t>
            </a:r>
            <a:r>
              <a:rPr sz="2000" dirty="0">
                <a:latin typeface="Times New Roman"/>
                <a:cs typeface="Times New Roman"/>
              </a:rPr>
              <a:t>трійки".</a:t>
            </a:r>
            <a:endParaRPr sz="2000">
              <a:latin typeface="Times New Roman"/>
              <a:cs typeface="Times New Roman"/>
            </a:endParaRPr>
          </a:p>
        </p:txBody>
      </p:sp>
      <p:sp>
        <p:nvSpPr>
          <p:cNvPr id="15" name="object 15"/>
          <p:cNvSpPr txBox="1"/>
          <p:nvPr/>
        </p:nvSpPr>
        <p:spPr>
          <a:xfrm>
            <a:off x="444500" y="4505071"/>
            <a:ext cx="7616825" cy="1611630"/>
          </a:xfrm>
          <a:prstGeom prst="rect">
            <a:avLst/>
          </a:prstGeom>
        </p:spPr>
        <p:txBody>
          <a:bodyPr vert="horz" wrap="square" lIns="0" tIns="12700" rIns="0" bIns="0" rtlCol="0">
            <a:spAutoFit/>
          </a:bodyPr>
          <a:lstStyle/>
          <a:p>
            <a:pPr marL="12700" marR="5080" algn="just">
              <a:lnSpc>
                <a:spcPct val="100000"/>
              </a:lnSpc>
              <a:spcBef>
                <a:spcPts val="100"/>
              </a:spcBef>
            </a:pPr>
            <a:r>
              <a:rPr sz="2000" spc="-5" dirty="0">
                <a:latin typeface="Times New Roman"/>
                <a:cs typeface="Times New Roman"/>
              </a:rPr>
              <a:t>Наступний технологічний </a:t>
            </a:r>
            <a:r>
              <a:rPr sz="2000" spc="5" dirty="0">
                <a:latin typeface="Times New Roman"/>
                <a:cs typeface="Times New Roman"/>
              </a:rPr>
              <a:t>процес </a:t>
            </a:r>
            <a:r>
              <a:rPr sz="2000" dirty="0">
                <a:latin typeface="Times New Roman"/>
                <a:cs typeface="Times New Roman"/>
              </a:rPr>
              <a:t>- </a:t>
            </a:r>
            <a:r>
              <a:rPr sz="2000" b="1" spc="-10" dirty="0">
                <a:latin typeface="Times New Roman"/>
                <a:cs typeface="Times New Roman"/>
              </a:rPr>
              <a:t>приготування напівфабрикатів</a:t>
            </a:r>
            <a:r>
              <a:rPr sz="2000" spc="-10" dirty="0">
                <a:latin typeface="Times New Roman"/>
                <a:cs typeface="Times New Roman"/>
              </a:rPr>
              <a:t>.  </a:t>
            </a:r>
            <a:r>
              <a:rPr sz="2000" spc="-5" dirty="0">
                <a:latin typeface="Times New Roman"/>
                <a:cs typeface="Times New Roman"/>
              </a:rPr>
              <a:t>Застосовують </a:t>
            </a:r>
            <a:r>
              <a:rPr sz="2000" spc="-15" dirty="0">
                <a:latin typeface="Times New Roman"/>
                <a:cs typeface="Times New Roman"/>
              </a:rPr>
              <a:t>ножі "кухарської </a:t>
            </a:r>
            <a:r>
              <a:rPr sz="2000" dirty="0">
                <a:latin typeface="Times New Roman"/>
                <a:cs typeface="Times New Roman"/>
              </a:rPr>
              <a:t>трійки", обробні дошки, </a:t>
            </a:r>
            <a:r>
              <a:rPr sz="2000" spc="-5" dirty="0">
                <a:latin typeface="Times New Roman"/>
                <a:cs typeface="Times New Roman"/>
              </a:rPr>
              <a:t>набір спецій </a:t>
            </a:r>
            <a:r>
              <a:rPr sz="2000" dirty="0">
                <a:latin typeface="Times New Roman"/>
                <a:cs typeface="Times New Roman"/>
              </a:rPr>
              <a:t>і  </a:t>
            </a:r>
            <a:r>
              <a:rPr sz="2000" spc="-5" dirty="0">
                <a:latin typeface="Times New Roman"/>
                <a:cs typeface="Times New Roman"/>
              </a:rPr>
              <a:t>приправ </a:t>
            </a:r>
            <a:r>
              <a:rPr sz="2000" spc="10" dirty="0">
                <a:latin typeface="Times New Roman"/>
                <a:cs typeface="Times New Roman"/>
              </a:rPr>
              <a:t>та </a:t>
            </a:r>
            <a:r>
              <a:rPr sz="2000" spc="-10" dirty="0">
                <a:latin typeface="Times New Roman"/>
                <a:cs typeface="Times New Roman"/>
              </a:rPr>
              <a:t>ваги, </a:t>
            </a:r>
            <a:r>
              <a:rPr sz="2000" spc="5" dirty="0">
                <a:latin typeface="Times New Roman"/>
                <a:cs typeface="Times New Roman"/>
              </a:rPr>
              <a:t>тара </a:t>
            </a:r>
            <a:r>
              <a:rPr sz="2000" spc="-5" dirty="0">
                <a:latin typeface="Times New Roman"/>
                <a:cs typeface="Times New Roman"/>
              </a:rPr>
              <a:t>для</a:t>
            </a:r>
            <a:r>
              <a:rPr sz="2000" spc="-15" dirty="0">
                <a:latin typeface="Times New Roman"/>
                <a:cs typeface="Times New Roman"/>
              </a:rPr>
              <a:t> </a:t>
            </a:r>
            <a:r>
              <a:rPr sz="2000" spc="-5" dirty="0">
                <a:latin typeface="Times New Roman"/>
                <a:cs typeface="Times New Roman"/>
              </a:rPr>
              <a:t>н/ф.</a:t>
            </a:r>
            <a:endParaRPr sz="2000">
              <a:latin typeface="Times New Roman"/>
              <a:cs typeface="Times New Roman"/>
            </a:endParaRPr>
          </a:p>
          <a:p>
            <a:pPr marL="12700" marR="101600">
              <a:lnSpc>
                <a:spcPct val="100000"/>
              </a:lnSpc>
              <a:spcBef>
                <a:spcPts val="484"/>
              </a:spcBef>
            </a:pPr>
            <a:r>
              <a:rPr sz="2000" spc="-5" dirty="0">
                <a:latin typeface="Times New Roman"/>
                <a:cs typeface="Times New Roman"/>
              </a:rPr>
              <a:t>Для </a:t>
            </a:r>
            <a:r>
              <a:rPr sz="2000" spc="-10" dirty="0">
                <a:latin typeface="Times New Roman"/>
                <a:cs typeface="Times New Roman"/>
              </a:rPr>
              <a:t>приготування рибного </a:t>
            </a:r>
            <a:r>
              <a:rPr sz="2000" dirty="0">
                <a:latin typeface="Times New Roman"/>
                <a:cs typeface="Times New Roman"/>
              </a:rPr>
              <a:t>фаршу в </a:t>
            </a:r>
            <a:r>
              <a:rPr sz="2000" spc="-5" dirty="0">
                <a:latin typeface="Times New Roman"/>
                <a:cs typeface="Times New Roman"/>
              </a:rPr>
              <a:t>невеликих </a:t>
            </a:r>
            <a:r>
              <a:rPr sz="2000" dirty="0">
                <a:latin typeface="Times New Roman"/>
                <a:cs typeface="Times New Roman"/>
              </a:rPr>
              <a:t>обсягах </a:t>
            </a:r>
            <a:r>
              <a:rPr sz="2000" spc="-5" dirty="0">
                <a:latin typeface="Times New Roman"/>
                <a:cs typeface="Times New Roman"/>
              </a:rPr>
              <a:t>підприємства  </a:t>
            </a:r>
            <a:r>
              <a:rPr sz="2000" spc="-15" dirty="0">
                <a:latin typeface="Times New Roman"/>
                <a:cs typeface="Times New Roman"/>
              </a:rPr>
              <a:t>використовують</a:t>
            </a:r>
            <a:r>
              <a:rPr sz="2000" spc="-20" dirty="0">
                <a:latin typeface="Times New Roman"/>
                <a:cs typeface="Times New Roman"/>
              </a:rPr>
              <a:t> </a:t>
            </a:r>
            <a:r>
              <a:rPr sz="2000" spc="-30" dirty="0">
                <a:latin typeface="Times New Roman"/>
                <a:cs typeface="Times New Roman"/>
              </a:rPr>
              <a:t>м'ясорубку.</a:t>
            </a:r>
            <a:endParaRPr sz="2000">
              <a:latin typeface="Times New Roman"/>
              <a:cs typeface="Times New Roman"/>
            </a:endParaRPr>
          </a:p>
        </p:txBody>
      </p:sp>
      <p:sp>
        <p:nvSpPr>
          <p:cNvPr id="16" name="object 16"/>
          <p:cNvSpPr/>
          <p:nvPr/>
        </p:nvSpPr>
        <p:spPr>
          <a:xfrm>
            <a:off x="611123" y="2043683"/>
            <a:ext cx="3241548" cy="2031492"/>
          </a:xfrm>
          <a:prstGeom prst="rect">
            <a:avLst/>
          </a:prstGeom>
          <a:blipFill>
            <a:blip r:embed="rId2" cstate="print"/>
            <a:stretch>
              <a:fillRect/>
            </a:stretch>
          </a:blipFill>
        </p:spPr>
        <p:txBody>
          <a:bodyPr wrap="square" lIns="0" tIns="0" rIns="0" bIns="0" rtlCol="0"/>
          <a:lstStyle/>
          <a:p>
            <a:endParaRPr/>
          </a:p>
        </p:txBody>
      </p:sp>
      <p:sp>
        <p:nvSpPr>
          <p:cNvPr id="17" name="object 17"/>
          <p:cNvSpPr/>
          <p:nvPr/>
        </p:nvSpPr>
        <p:spPr>
          <a:xfrm>
            <a:off x="4347971" y="2043683"/>
            <a:ext cx="3323844" cy="199491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normAutofit/>
          </a:bodyPr>
          <a:lstStyle/>
          <a:p>
            <a:r>
              <a:rPr lang="uk-UA" sz="2400" b="1" dirty="0" smtClean="0">
                <a:solidFill>
                  <a:schemeClr val="accent3">
                    <a:lumMod val="75000"/>
                  </a:schemeClr>
                </a:solidFill>
                <a:latin typeface="Times New Roman" pitchFamily="18" charset="0"/>
                <a:cs typeface="Times New Roman" pitchFamily="18" charset="0"/>
              </a:rPr>
              <a:t>Холодильна обробка </a:t>
            </a:r>
            <a:r>
              <a:rPr lang="uk-UA" sz="2400" b="1" dirty="0" smtClean="0">
                <a:solidFill>
                  <a:schemeClr val="accent3">
                    <a:lumMod val="75000"/>
                  </a:schemeClr>
                </a:solidFill>
                <a:latin typeface="Times New Roman" pitchFamily="18" charset="0"/>
                <a:cs typeface="Times New Roman" pitchFamily="18" charset="0"/>
              </a:rPr>
              <a:t>риби</a:t>
            </a:r>
            <a:endParaRPr lang="ru-RU" sz="2400" b="1" dirty="0">
              <a:solidFill>
                <a:schemeClr val="accent3">
                  <a:lumMod val="75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000108"/>
            <a:ext cx="8229600" cy="5572164"/>
          </a:xfrm>
        </p:spPr>
        <p:txBody>
          <a:bodyPr>
            <a:normAutofit fontScale="70000" lnSpcReduction="20000"/>
          </a:bodyPr>
          <a:lstStyle/>
          <a:p>
            <a:pPr algn="just"/>
            <a:r>
              <a:rPr lang="uk-UA" dirty="0" smtClean="0">
                <a:latin typeface="Times New Roman" pitchFamily="18" charset="0"/>
                <a:cs typeface="Times New Roman" pitchFamily="18" charset="0"/>
              </a:rPr>
              <a:t>Щоб сповільнити ферментативні процеси і на більш тривалий час зберегти якість свіжої риби, її відразу ж після вилову охолоджують. При цьому температура усередині м'язової тканини коливається від -0,6 до -1°С у прісноводних риб і -2°С - у морських. Застосовують різні способи зберігання риби: у штучному, природному і лускоподібному льоді, у льоді з додаванням антибіотиків, у морській воді з температурою від -1,5 до -3°С.</a:t>
            </a:r>
            <a:endParaRPr lang="ru-RU"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Останнім часом набув поширення спосіб зберігання риби при негативній температурі, близькій до кріоскопічної.</a:t>
            </a:r>
            <a:endParaRPr lang="ru-RU"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Охолоджують рибу недовго, до утворення на її поверхні підмороженого шару товщиною 5-10 мм. Підморожену рибу іноді називають переохолодженою, або рибою глибокого охолодження. Здійснюють цей процес у морозильних апаратах. При цьому температура в підмороженому шарі складає від -3 до -5°С, а в товщі риби кристалоутворення не відбувається, і вона має температуру від 0 до -1°С. Наступне зберігання здійснюють при температурі повітря від -2 до -3°С в ящиках без льоду. Риба добре транспортується, а реалізується як охолоджена.</a:t>
            </a:r>
            <a:endParaRPr lang="ru-RU" dirty="0" smtClean="0">
              <a:latin typeface="Times New Roman" pitchFamily="18" charset="0"/>
              <a:cs typeface="Times New Roman" pitchFamily="18" charset="0"/>
            </a:endParaRPr>
          </a:p>
          <a:p>
            <a:pPr algn="just"/>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normAutofit/>
          </a:bodyPr>
          <a:lstStyle/>
          <a:p>
            <a:r>
              <a:rPr lang="uk-UA" sz="2400" b="1" dirty="0" smtClean="0">
                <a:solidFill>
                  <a:schemeClr val="accent3">
                    <a:lumMod val="75000"/>
                  </a:schemeClr>
                </a:solidFill>
                <a:latin typeface="Times New Roman" pitchFamily="18" charset="0"/>
                <a:cs typeface="Times New Roman" pitchFamily="18" charset="0"/>
              </a:rPr>
              <a:t>Способи </a:t>
            </a:r>
            <a:r>
              <a:rPr lang="uk-UA" sz="2400" b="1" dirty="0" smtClean="0">
                <a:solidFill>
                  <a:schemeClr val="accent3">
                    <a:lumMod val="75000"/>
                  </a:schemeClr>
                </a:solidFill>
                <a:latin typeface="Times New Roman" pitchFamily="18" charset="0"/>
                <a:cs typeface="Times New Roman" pitchFamily="18" charset="0"/>
              </a:rPr>
              <a:t>заморожування</a:t>
            </a:r>
            <a:endParaRPr lang="ru-RU" sz="2400" b="1" dirty="0">
              <a:solidFill>
                <a:schemeClr val="accent3">
                  <a:lumMod val="75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428596" y="1214422"/>
            <a:ext cx="8229600" cy="5197493"/>
          </a:xfrm>
        </p:spPr>
        <p:txBody>
          <a:bodyPr>
            <a:normAutofit fontScale="70000" lnSpcReduction="20000"/>
          </a:bodyPr>
          <a:lstStyle/>
          <a:p>
            <a:pPr algn="just"/>
            <a:r>
              <a:rPr lang="uk-UA" dirty="0" smtClean="0">
                <a:latin typeface="Times New Roman" pitchFamily="18" charset="0"/>
                <a:cs typeface="Times New Roman" pitchFamily="18" charset="0"/>
              </a:rPr>
              <a:t>Найкраще властивості і структура риби зберігаються при швидкому заморожуванні при температурі від -18 до -39°С. Звичайно застосовують повітряне заморожування (холодним повітрям), яке здійснюють у морозильних камерах холодильників і в морозильних апаратах інтенсивної дії.</a:t>
            </a:r>
            <a:endParaRPr lang="ru-RU"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Риба вважається замороженою, якщо при ударі по ній твердим предметом з'являється дзвінкий звук. Для запобігання усушки мороженої риби й окислення жиру ЇЇ іноді після замороження глазурують, тобто на кілька хвилин опускають у холодну воду і, швидко охолоджуючи, дають можливість утворитися на поверхні риби шару льоду товщиною 2-3 мм.</a:t>
            </a:r>
            <a:endParaRPr lang="ru-RU"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Існують дані, що заморожування риби в рідкому азоті при -195°С з наступним зберіганням при тій самій температурі протягом двох тижнів не впливає на розчинність білків. Виділення соку з мороженої риби при відтаванні, центрифугуванні, варінні, а також її органолептичні показники такі ж, як і в свіжої.</a:t>
            </a:r>
            <a:endParaRPr lang="ru-RU" dirty="0" smtClean="0">
              <a:latin typeface="Times New Roman" pitchFamily="18" charset="0"/>
              <a:cs typeface="Times New Roman" pitchFamily="18" charset="0"/>
            </a:endParaRPr>
          </a:p>
          <a:p>
            <a:endParaRPr lang="ru-RU" dirty="0"/>
          </a:p>
        </p:txBody>
      </p:sp>
      <p:sp>
        <p:nvSpPr>
          <p:cNvPr id="12290" name="AutoShape 2" descr="Похожее изображе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292" name="AutoShape 4" descr="Похожее изображе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rmAutofit/>
          </a:bodyPr>
          <a:lstStyle/>
          <a:p>
            <a:r>
              <a:rPr lang="uk-UA" sz="2400" b="1" dirty="0" smtClean="0">
                <a:solidFill>
                  <a:schemeClr val="accent3">
                    <a:lumMod val="75000"/>
                  </a:schemeClr>
                </a:solidFill>
                <a:latin typeface="Times New Roman" pitchFamily="18" charset="0"/>
                <a:cs typeface="Times New Roman" pitchFamily="18" charset="0"/>
              </a:rPr>
              <a:t>Розморожування</a:t>
            </a:r>
            <a:endParaRPr lang="ru-RU" sz="2400" b="1" dirty="0">
              <a:solidFill>
                <a:schemeClr val="accent3">
                  <a:lumMod val="75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857232"/>
            <a:ext cx="8229600" cy="5500726"/>
          </a:xfrm>
        </p:spPr>
        <p:txBody>
          <a:bodyPr>
            <a:normAutofit fontScale="62500" lnSpcReduction="20000"/>
          </a:bodyPr>
          <a:lstStyle/>
          <a:p>
            <a:pPr algn="just"/>
            <a:r>
              <a:rPr lang="uk-UA" dirty="0" smtClean="0">
                <a:latin typeface="Times New Roman" pitchFamily="18" charset="0"/>
                <a:cs typeface="Times New Roman" pitchFamily="18" charset="0"/>
              </a:rPr>
              <a:t>При розморожуванні риби відбуваються процеси, що знижують її якість, особливо смак та здатність утримувати вологу. Щоб звести до мінімуму небажані явища, треба розморожувати швидко. Це дає позитивний ефект як при короткочасному, так і при тривалому (до 6 міс.) зберіганні риби при досить низькій постійній температурі (від -18 до -20°С). При менш сприятливих умовах зберігання або перевезення (при підвищеній мінливій температурі) ефект від швидкого розморожування може знижуватися.</a:t>
            </a:r>
            <a:endParaRPr lang="ru-RU"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Основним способом розморожування є занурення блоків замороженої риби у ванну з водою, що має температуру 15-20°С. При цьому збільшується кількість риби з механічними ушкодженнями. Як правило, вона має ослаблену консистенцію, непривабливий вигляд і температуру 10-І4°С. Крім того, цей спосіб потребує значних фізичних затрат і його складно механізувати. Набули поширення інші способи: плівково-зрошувальний, струмом промислової частоти і струмом високої частоти. Кращі результати дає розморожування в полі СВЧ. При розморожуванні, як і при заморожуванні, процеси, які негативно впливають на якість риби, проходять в основному при температурах від-5 до -1°С.</a:t>
            </a:r>
            <a:endParaRPr lang="ru-RU"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4348" y="571480"/>
            <a:ext cx="7963538" cy="443070"/>
          </a:xfrm>
          <a:prstGeom prst="rect">
            <a:avLst/>
          </a:prstGeom>
        </p:spPr>
        <p:txBody>
          <a:bodyPr vert="horz" wrap="square" lIns="0" tIns="12065" rIns="0" bIns="0" rtlCol="0">
            <a:spAutoFit/>
          </a:bodyPr>
          <a:lstStyle/>
          <a:p>
            <a:pPr marL="12700">
              <a:lnSpc>
                <a:spcPct val="100000"/>
              </a:lnSpc>
              <a:spcBef>
                <a:spcPts val="95"/>
              </a:spcBef>
            </a:pPr>
            <a:r>
              <a:rPr sz="2800" b="1" spc="-95" smtClean="0">
                <a:solidFill>
                  <a:schemeClr val="accent3">
                    <a:lumMod val="75000"/>
                  </a:schemeClr>
                </a:solidFill>
                <a:latin typeface="Times New Roman" pitchFamily="18" charset="0"/>
                <a:cs typeface="Times New Roman" pitchFamily="18" charset="0"/>
              </a:rPr>
              <a:t>Організація</a:t>
            </a:r>
            <a:r>
              <a:rPr sz="2800" b="1" spc="-235" smtClean="0">
                <a:solidFill>
                  <a:schemeClr val="accent3">
                    <a:lumMod val="75000"/>
                  </a:schemeClr>
                </a:solidFill>
                <a:latin typeface="Times New Roman" pitchFamily="18" charset="0"/>
                <a:cs typeface="Times New Roman" pitchFamily="18" charset="0"/>
              </a:rPr>
              <a:t> </a:t>
            </a:r>
            <a:r>
              <a:rPr sz="2800" b="1" spc="-95" dirty="0">
                <a:solidFill>
                  <a:schemeClr val="accent3">
                    <a:lumMod val="75000"/>
                  </a:schemeClr>
                </a:solidFill>
                <a:latin typeface="Times New Roman" pitchFamily="18" charset="0"/>
                <a:cs typeface="Times New Roman" pitchFamily="18" charset="0"/>
              </a:rPr>
              <a:t>виробництва</a:t>
            </a:r>
            <a:r>
              <a:rPr sz="2800" b="1" spc="-235" dirty="0">
                <a:solidFill>
                  <a:schemeClr val="accent3">
                    <a:lumMod val="75000"/>
                  </a:schemeClr>
                </a:solidFill>
                <a:latin typeface="Times New Roman" pitchFamily="18" charset="0"/>
                <a:cs typeface="Times New Roman" pitchFamily="18" charset="0"/>
              </a:rPr>
              <a:t> </a:t>
            </a:r>
            <a:r>
              <a:rPr sz="2800" b="1" spc="-110" dirty="0">
                <a:solidFill>
                  <a:schemeClr val="accent3">
                    <a:lumMod val="75000"/>
                  </a:schemeClr>
                </a:solidFill>
                <a:latin typeface="Times New Roman" pitchFamily="18" charset="0"/>
                <a:cs typeface="Times New Roman" pitchFamily="18" charset="0"/>
              </a:rPr>
              <a:t>напівфабрикатів</a:t>
            </a:r>
            <a:r>
              <a:rPr sz="2800" b="1" spc="-229" dirty="0">
                <a:solidFill>
                  <a:schemeClr val="accent3">
                    <a:lumMod val="75000"/>
                  </a:schemeClr>
                </a:solidFill>
                <a:latin typeface="Times New Roman" pitchFamily="18" charset="0"/>
                <a:cs typeface="Times New Roman" pitchFamily="18" charset="0"/>
              </a:rPr>
              <a:t> </a:t>
            </a:r>
            <a:r>
              <a:rPr sz="2800" b="1" spc="-5" dirty="0">
                <a:solidFill>
                  <a:schemeClr val="accent3">
                    <a:lumMod val="75000"/>
                  </a:schemeClr>
                </a:solidFill>
                <a:latin typeface="Times New Roman" pitchFamily="18" charset="0"/>
                <a:cs typeface="Times New Roman" pitchFamily="18" charset="0"/>
              </a:rPr>
              <a:t>з</a:t>
            </a:r>
            <a:r>
              <a:rPr sz="2800" b="1" spc="-190" dirty="0">
                <a:solidFill>
                  <a:schemeClr val="accent3">
                    <a:lumMod val="75000"/>
                  </a:schemeClr>
                </a:solidFill>
                <a:latin typeface="Times New Roman" pitchFamily="18" charset="0"/>
                <a:cs typeface="Times New Roman" pitchFamily="18" charset="0"/>
              </a:rPr>
              <a:t> </a:t>
            </a:r>
            <a:r>
              <a:rPr sz="2800" b="1" spc="-95" dirty="0">
                <a:solidFill>
                  <a:schemeClr val="accent3">
                    <a:lumMod val="75000"/>
                  </a:schemeClr>
                </a:solidFill>
                <a:latin typeface="Times New Roman" pitchFamily="18" charset="0"/>
                <a:cs typeface="Times New Roman" pitchFamily="18" charset="0"/>
              </a:rPr>
              <a:t>овочів</a:t>
            </a:r>
            <a:endParaRPr sz="2800" b="1" spc="-95">
              <a:solidFill>
                <a:schemeClr val="accent3">
                  <a:lumMod val="75000"/>
                </a:schemeClr>
              </a:solidFill>
              <a:latin typeface="Times New Roman" pitchFamily="18" charset="0"/>
              <a:cs typeface="Times New Roman" pitchFamily="18" charset="0"/>
            </a:endParaRPr>
          </a:p>
        </p:txBody>
      </p:sp>
      <p:sp>
        <p:nvSpPr>
          <p:cNvPr id="3" name="object 3"/>
          <p:cNvSpPr/>
          <p:nvPr/>
        </p:nvSpPr>
        <p:spPr>
          <a:xfrm>
            <a:off x="384047" y="1400555"/>
            <a:ext cx="7743444" cy="5210556"/>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3358134" y="3387597"/>
            <a:ext cx="2035175" cy="1022350"/>
          </a:xfrm>
          <a:prstGeom prst="rect">
            <a:avLst/>
          </a:prstGeom>
        </p:spPr>
        <p:txBody>
          <a:bodyPr vert="horz" wrap="square" lIns="0" tIns="65405" rIns="0" bIns="0" rtlCol="0">
            <a:spAutoFit/>
          </a:bodyPr>
          <a:lstStyle/>
          <a:p>
            <a:pPr marL="12700" marR="5080" indent="-3175" algn="ctr">
              <a:lnSpc>
                <a:spcPts val="2480"/>
              </a:lnSpc>
              <a:spcBef>
                <a:spcPts val="515"/>
              </a:spcBef>
            </a:pPr>
            <a:r>
              <a:rPr sz="2400" dirty="0">
                <a:latin typeface="Times New Roman"/>
                <a:cs typeface="Times New Roman"/>
              </a:rPr>
              <a:t>В </a:t>
            </a:r>
            <a:r>
              <a:rPr sz="2400" spc="-20" dirty="0">
                <a:latin typeface="Times New Roman"/>
                <a:cs typeface="Times New Roman"/>
              </a:rPr>
              <a:t>овочевому  </a:t>
            </a:r>
            <a:r>
              <a:rPr sz="2400" spc="-35" dirty="0">
                <a:latin typeface="Times New Roman"/>
                <a:cs typeface="Times New Roman"/>
              </a:rPr>
              <a:t>цеху   </a:t>
            </a:r>
            <a:r>
              <a:rPr sz="2400" spc="-5" dirty="0">
                <a:latin typeface="Times New Roman"/>
                <a:cs typeface="Times New Roman"/>
              </a:rPr>
              <a:t>переро</a:t>
            </a:r>
            <a:r>
              <a:rPr sz="2400" spc="-55" dirty="0">
                <a:latin typeface="Times New Roman"/>
                <a:cs typeface="Times New Roman"/>
              </a:rPr>
              <a:t>б</a:t>
            </a:r>
            <a:r>
              <a:rPr sz="2400" spc="-5" dirty="0">
                <a:latin typeface="Times New Roman"/>
                <a:cs typeface="Times New Roman"/>
              </a:rPr>
              <a:t>ляється</a:t>
            </a:r>
            <a:endParaRPr sz="2400">
              <a:latin typeface="Times New Roman"/>
              <a:cs typeface="Times New Roman"/>
            </a:endParaRPr>
          </a:p>
        </p:txBody>
      </p:sp>
      <p:sp>
        <p:nvSpPr>
          <p:cNvPr id="5" name="object 5"/>
          <p:cNvSpPr/>
          <p:nvPr/>
        </p:nvSpPr>
        <p:spPr>
          <a:xfrm>
            <a:off x="4099559" y="2574289"/>
            <a:ext cx="490855" cy="675005"/>
          </a:xfrm>
          <a:custGeom>
            <a:avLst/>
            <a:gdLst/>
            <a:ahLst/>
            <a:cxnLst/>
            <a:rect l="l" t="t" r="r" b="b"/>
            <a:pathLst>
              <a:path w="490854" h="675005">
                <a:moveTo>
                  <a:pt x="260350" y="0"/>
                </a:moveTo>
                <a:lnTo>
                  <a:pt x="0" y="230505"/>
                </a:lnTo>
                <a:lnTo>
                  <a:pt x="98170" y="236474"/>
                </a:lnTo>
                <a:lnTo>
                  <a:pt x="72643" y="656717"/>
                </a:lnTo>
                <a:lnTo>
                  <a:pt x="367156" y="674624"/>
                </a:lnTo>
                <a:lnTo>
                  <a:pt x="392684" y="254381"/>
                </a:lnTo>
                <a:lnTo>
                  <a:pt x="485570" y="254381"/>
                </a:lnTo>
                <a:lnTo>
                  <a:pt x="260350" y="0"/>
                </a:lnTo>
                <a:close/>
              </a:path>
              <a:path w="490854" h="675005">
                <a:moveTo>
                  <a:pt x="485570" y="254381"/>
                </a:moveTo>
                <a:lnTo>
                  <a:pt x="392684" y="254381"/>
                </a:lnTo>
                <a:lnTo>
                  <a:pt x="490854" y="260350"/>
                </a:lnTo>
                <a:lnTo>
                  <a:pt x="485570" y="254381"/>
                </a:lnTo>
                <a:close/>
              </a:path>
            </a:pathLst>
          </a:custGeom>
          <a:solidFill>
            <a:srgbClr val="C6E3B3"/>
          </a:solidFill>
        </p:spPr>
        <p:txBody>
          <a:bodyPr wrap="square" lIns="0" tIns="0" rIns="0" bIns="0" rtlCol="0"/>
          <a:lstStyle/>
          <a:p>
            <a:endParaRPr/>
          </a:p>
        </p:txBody>
      </p:sp>
      <p:sp>
        <p:nvSpPr>
          <p:cNvPr id="6" name="object 6"/>
          <p:cNvSpPr/>
          <p:nvPr/>
        </p:nvSpPr>
        <p:spPr>
          <a:xfrm>
            <a:off x="3505961" y="1341882"/>
            <a:ext cx="1597660" cy="1156970"/>
          </a:xfrm>
          <a:custGeom>
            <a:avLst/>
            <a:gdLst/>
            <a:ahLst/>
            <a:cxnLst/>
            <a:rect l="l" t="t" r="r" b="b"/>
            <a:pathLst>
              <a:path w="1597660" h="1156970">
                <a:moveTo>
                  <a:pt x="798576" y="0"/>
                </a:moveTo>
                <a:lnTo>
                  <a:pt x="743897" y="1334"/>
                </a:lnTo>
                <a:lnTo>
                  <a:pt x="690207" y="5279"/>
                </a:lnTo>
                <a:lnTo>
                  <a:pt x="637626" y="11750"/>
                </a:lnTo>
                <a:lnTo>
                  <a:pt x="586272" y="20660"/>
                </a:lnTo>
                <a:lnTo>
                  <a:pt x="536264" y="31922"/>
                </a:lnTo>
                <a:lnTo>
                  <a:pt x="487721" y="45452"/>
                </a:lnTo>
                <a:lnTo>
                  <a:pt x="440762" y="61161"/>
                </a:lnTo>
                <a:lnTo>
                  <a:pt x="395506" y="78965"/>
                </a:lnTo>
                <a:lnTo>
                  <a:pt x="352071" y="98777"/>
                </a:lnTo>
                <a:lnTo>
                  <a:pt x="310577" y="120512"/>
                </a:lnTo>
                <a:lnTo>
                  <a:pt x="271142" y="144082"/>
                </a:lnTo>
                <a:lnTo>
                  <a:pt x="233886" y="169402"/>
                </a:lnTo>
                <a:lnTo>
                  <a:pt x="198927" y="196385"/>
                </a:lnTo>
                <a:lnTo>
                  <a:pt x="166384" y="224946"/>
                </a:lnTo>
                <a:lnTo>
                  <a:pt x="136376" y="254998"/>
                </a:lnTo>
                <a:lnTo>
                  <a:pt x="109022" y="286455"/>
                </a:lnTo>
                <a:lnTo>
                  <a:pt x="84441" y="319231"/>
                </a:lnTo>
                <a:lnTo>
                  <a:pt x="62751" y="353240"/>
                </a:lnTo>
                <a:lnTo>
                  <a:pt x="44073" y="388396"/>
                </a:lnTo>
                <a:lnTo>
                  <a:pt x="28523" y="424612"/>
                </a:lnTo>
                <a:lnTo>
                  <a:pt x="16223" y="461802"/>
                </a:lnTo>
                <a:lnTo>
                  <a:pt x="7289" y="499881"/>
                </a:lnTo>
                <a:lnTo>
                  <a:pt x="1842" y="538761"/>
                </a:lnTo>
                <a:lnTo>
                  <a:pt x="0" y="578357"/>
                </a:lnTo>
                <a:lnTo>
                  <a:pt x="1842" y="617954"/>
                </a:lnTo>
                <a:lnTo>
                  <a:pt x="7289" y="656834"/>
                </a:lnTo>
                <a:lnTo>
                  <a:pt x="16223" y="694913"/>
                </a:lnTo>
                <a:lnTo>
                  <a:pt x="28523" y="732103"/>
                </a:lnTo>
                <a:lnTo>
                  <a:pt x="44073" y="768319"/>
                </a:lnTo>
                <a:lnTo>
                  <a:pt x="62751" y="803475"/>
                </a:lnTo>
                <a:lnTo>
                  <a:pt x="84441" y="837484"/>
                </a:lnTo>
                <a:lnTo>
                  <a:pt x="109022" y="870260"/>
                </a:lnTo>
                <a:lnTo>
                  <a:pt x="136376" y="901717"/>
                </a:lnTo>
                <a:lnTo>
                  <a:pt x="166384" y="931769"/>
                </a:lnTo>
                <a:lnTo>
                  <a:pt x="198927" y="960330"/>
                </a:lnTo>
                <a:lnTo>
                  <a:pt x="233886" y="987313"/>
                </a:lnTo>
                <a:lnTo>
                  <a:pt x="271142" y="1012633"/>
                </a:lnTo>
                <a:lnTo>
                  <a:pt x="310577" y="1036203"/>
                </a:lnTo>
                <a:lnTo>
                  <a:pt x="352071" y="1057938"/>
                </a:lnTo>
                <a:lnTo>
                  <a:pt x="395506" y="1077750"/>
                </a:lnTo>
                <a:lnTo>
                  <a:pt x="440762" y="1095554"/>
                </a:lnTo>
                <a:lnTo>
                  <a:pt x="487721" y="1111263"/>
                </a:lnTo>
                <a:lnTo>
                  <a:pt x="536264" y="1124793"/>
                </a:lnTo>
                <a:lnTo>
                  <a:pt x="586272" y="1136055"/>
                </a:lnTo>
                <a:lnTo>
                  <a:pt x="637626" y="1144965"/>
                </a:lnTo>
                <a:lnTo>
                  <a:pt x="690207" y="1151436"/>
                </a:lnTo>
                <a:lnTo>
                  <a:pt x="743897" y="1155381"/>
                </a:lnTo>
                <a:lnTo>
                  <a:pt x="798576" y="1156715"/>
                </a:lnTo>
                <a:lnTo>
                  <a:pt x="853254" y="1155381"/>
                </a:lnTo>
                <a:lnTo>
                  <a:pt x="906944" y="1151436"/>
                </a:lnTo>
                <a:lnTo>
                  <a:pt x="959525" y="1144965"/>
                </a:lnTo>
                <a:lnTo>
                  <a:pt x="1010879" y="1136055"/>
                </a:lnTo>
                <a:lnTo>
                  <a:pt x="1060887" y="1124793"/>
                </a:lnTo>
                <a:lnTo>
                  <a:pt x="1109430" y="1111263"/>
                </a:lnTo>
                <a:lnTo>
                  <a:pt x="1156389" y="1095554"/>
                </a:lnTo>
                <a:lnTo>
                  <a:pt x="1201645" y="1077750"/>
                </a:lnTo>
                <a:lnTo>
                  <a:pt x="1245080" y="1057938"/>
                </a:lnTo>
                <a:lnTo>
                  <a:pt x="1286574" y="1036203"/>
                </a:lnTo>
                <a:lnTo>
                  <a:pt x="1326009" y="1012633"/>
                </a:lnTo>
                <a:lnTo>
                  <a:pt x="1363265" y="987313"/>
                </a:lnTo>
                <a:lnTo>
                  <a:pt x="1398224" y="960330"/>
                </a:lnTo>
                <a:lnTo>
                  <a:pt x="1430767" y="931769"/>
                </a:lnTo>
                <a:lnTo>
                  <a:pt x="1460775" y="901717"/>
                </a:lnTo>
                <a:lnTo>
                  <a:pt x="1488129" y="870260"/>
                </a:lnTo>
                <a:lnTo>
                  <a:pt x="1512710" y="837484"/>
                </a:lnTo>
                <a:lnTo>
                  <a:pt x="1534400" y="803475"/>
                </a:lnTo>
                <a:lnTo>
                  <a:pt x="1553078" y="768319"/>
                </a:lnTo>
                <a:lnTo>
                  <a:pt x="1568628" y="732103"/>
                </a:lnTo>
                <a:lnTo>
                  <a:pt x="1580928" y="694913"/>
                </a:lnTo>
                <a:lnTo>
                  <a:pt x="1589862" y="656834"/>
                </a:lnTo>
                <a:lnTo>
                  <a:pt x="1595309" y="617954"/>
                </a:lnTo>
                <a:lnTo>
                  <a:pt x="1597152" y="578357"/>
                </a:lnTo>
                <a:lnTo>
                  <a:pt x="1595309" y="538761"/>
                </a:lnTo>
                <a:lnTo>
                  <a:pt x="1589862" y="499881"/>
                </a:lnTo>
                <a:lnTo>
                  <a:pt x="1580928" y="461802"/>
                </a:lnTo>
                <a:lnTo>
                  <a:pt x="1568628" y="424612"/>
                </a:lnTo>
                <a:lnTo>
                  <a:pt x="1553078" y="388396"/>
                </a:lnTo>
                <a:lnTo>
                  <a:pt x="1534400" y="353240"/>
                </a:lnTo>
                <a:lnTo>
                  <a:pt x="1512710" y="319231"/>
                </a:lnTo>
                <a:lnTo>
                  <a:pt x="1488129" y="286455"/>
                </a:lnTo>
                <a:lnTo>
                  <a:pt x="1460775" y="254998"/>
                </a:lnTo>
                <a:lnTo>
                  <a:pt x="1430767" y="224946"/>
                </a:lnTo>
                <a:lnTo>
                  <a:pt x="1398224" y="196385"/>
                </a:lnTo>
                <a:lnTo>
                  <a:pt x="1363265" y="169402"/>
                </a:lnTo>
                <a:lnTo>
                  <a:pt x="1326009" y="144082"/>
                </a:lnTo>
                <a:lnTo>
                  <a:pt x="1286574" y="120512"/>
                </a:lnTo>
                <a:lnTo>
                  <a:pt x="1245080" y="98777"/>
                </a:lnTo>
                <a:lnTo>
                  <a:pt x="1201645" y="78965"/>
                </a:lnTo>
                <a:lnTo>
                  <a:pt x="1156389" y="61161"/>
                </a:lnTo>
                <a:lnTo>
                  <a:pt x="1109430" y="45452"/>
                </a:lnTo>
                <a:lnTo>
                  <a:pt x="1060887" y="31922"/>
                </a:lnTo>
                <a:lnTo>
                  <a:pt x="1010879" y="20660"/>
                </a:lnTo>
                <a:lnTo>
                  <a:pt x="959525" y="11750"/>
                </a:lnTo>
                <a:lnTo>
                  <a:pt x="906944" y="5279"/>
                </a:lnTo>
                <a:lnTo>
                  <a:pt x="853254" y="1334"/>
                </a:lnTo>
                <a:lnTo>
                  <a:pt x="798576" y="0"/>
                </a:lnTo>
                <a:close/>
              </a:path>
            </a:pathLst>
          </a:custGeom>
          <a:solidFill>
            <a:srgbClr val="92D050"/>
          </a:solidFill>
        </p:spPr>
        <p:txBody>
          <a:bodyPr wrap="square" lIns="0" tIns="0" rIns="0" bIns="0" rtlCol="0"/>
          <a:lstStyle/>
          <a:p>
            <a:endParaRPr/>
          </a:p>
        </p:txBody>
      </p:sp>
      <p:sp>
        <p:nvSpPr>
          <p:cNvPr id="7" name="object 7"/>
          <p:cNvSpPr/>
          <p:nvPr/>
        </p:nvSpPr>
        <p:spPr>
          <a:xfrm>
            <a:off x="3505961" y="1341882"/>
            <a:ext cx="1597660" cy="1156970"/>
          </a:xfrm>
          <a:custGeom>
            <a:avLst/>
            <a:gdLst/>
            <a:ahLst/>
            <a:cxnLst/>
            <a:rect l="l" t="t" r="r" b="b"/>
            <a:pathLst>
              <a:path w="1597660" h="1156970">
                <a:moveTo>
                  <a:pt x="0" y="578357"/>
                </a:moveTo>
                <a:lnTo>
                  <a:pt x="1842" y="538761"/>
                </a:lnTo>
                <a:lnTo>
                  <a:pt x="7289" y="499881"/>
                </a:lnTo>
                <a:lnTo>
                  <a:pt x="16223" y="461802"/>
                </a:lnTo>
                <a:lnTo>
                  <a:pt x="28523" y="424612"/>
                </a:lnTo>
                <a:lnTo>
                  <a:pt x="44073" y="388396"/>
                </a:lnTo>
                <a:lnTo>
                  <a:pt x="62751" y="353240"/>
                </a:lnTo>
                <a:lnTo>
                  <a:pt x="84441" y="319231"/>
                </a:lnTo>
                <a:lnTo>
                  <a:pt x="109022" y="286455"/>
                </a:lnTo>
                <a:lnTo>
                  <a:pt x="136376" y="254998"/>
                </a:lnTo>
                <a:lnTo>
                  <a:pt x="166384" y="224946"/>
                </a:lnTo>
                <a:lnTo>
                  <a:pt x="198927" y="196385"/>
                </a:lnTo>
                <a:lnTo>
                  <a:pt x="233886" y="169402"/>
                </a:lnTo>
                <a:lnTo>
                  <a:pt x="271142" y="144082"/>
                </a:lnTo>
                <a:lnTo>
                  <a:pt x="310577" y="120512"/>
                </a:lnTo>
                <a:lnTo>
                  <a:pt x="352071" y="98777"/>
                </a:lnTo>
                <a:lnTo>
                  <a:pt x="395506" y="78965"/>
                </a:lnTo>
                <a:lnTo>
                  <a:pt x="440762" y="61161"/>
                </a:lnTo>
                <a:lnTo>
                  <a:pt x="487721" y="45452"/>
                </a:lnTo>
                <a:lnTo>
                  <a:pt x="536264" y="31922"/>
                </a:lnTo>
                <a:lnTo>
                  <a:pt x="586272" y="20660"/>
                </a:lnTo>
                <a:lnTo>
                  <a:pt x="637626" y="11750"/>
                </a:lnTo>
                <a:lnTo>
                  <a:pt x="690207" y="5279"/>
                </a:lnTo>
                <a:lnTo>
                  <a:pt x="743897" y="1334"/>
                </a:lnTo>
                <a:lnTo>
                  <a:pt x="798576" y="0"/>
                </a:lnTo>
                <a:lnTo>
                  <a:pt x="853254" y="1334"/>
                </a:lnTo>
                <a:lnTo>
                  <a:pt x="906944" y="5279"/>
                </a:lnTo>
                <a:lnTo>
                  <a:pt x="959525" y="11750"/>
                </a:lnTo>
                <a:lnTo>
                  <a:pt x="1010879" y="20660"/>
                </a:lnTo>
                <a:lnTo>
                  <a:pt x="1060887" y="31922"/>
                </a:lnTo>
                <a:lnTo>
                  <a:pt x="1109430" y="45452"/>
                </a:lnTo>
                <a:lnTo>
                  <a:pt x="1156389" y="61161"/>
                </a:lnTo>
                <a:lnTo>
                  <a:pt x="1201645" y="78965"/>
                </a:lnTo>
                <a:lnTo>
                  <a:pt x="1245080" y="98777"/>
                </a:lnTo>
                <a:lnTo>
                  <a:pt x="1286574" y="120512"/>
                </a:lnTo>
                <a:lnTo>
                  <a:pt x="1326009" y="144082"/>
                </a:lnTo>
                <a:lnTo>
                  <a:pt x="1363265" y="169402"/>
                </a:lnTo>
                <a:lnTo>
                  <a:pt x="1398224" y="196385"/>
                </a:lnTo>
                <a:lnTo>
                  <a:pt x="1430767" y="224946"/>
                </a:lnTo>
                <a:lnTo>
                  <a:pt x="1460775" y="254998"/>
                </a:lnTo>
                <a:lnTo>
                  <a:pt x="1488129" y="286455"/>
                </a:lnTo>
                <a:lnTo>
                  <a:pt x="1512710" y="319231"/>
                </a:lnTo>
                <a:lnTo>
                  <a:pt x="1534400" y="353240"/>
                </a:lnTo>
                <a:lnTo>
                  <a:pt x="1553078" y="388396"/>
                </a:lnTo>
                <a:lnTo>
                  <a:pt x="1568628" y="424612"/>
                </a:lnTo>
                <a:lnTo>
                  <a:pt x="1580928" y="461802"/>
                </a:lnTo>
                <a:lnTo>
                  <a:pt x="1589862" y="499881"/>
                </a:lnTo>
                <a:lnTo>
                  <a:pt x="1595309" y="538761"/>
                </a:lnTo>
                <a:lnTo>
                  <a:pt x="1597152" y="578357"/>
                </a:lnTo>
                <a:lnTo>
                  <a:pt x="1595309" y="617954"/>
                </a:lnTo>
                <a:lnTo>
                  <a:pt x="1589862" y="656834"/>
                </a:lnTo>
                <a:lnTo>
                  <a:pt x="1580928" y="694913"/>
                </a:lnTo>
                <a:lnTo>
                  <a:pt x="1568628" y="732103"/>
                </a:lnTo>
                <a:lnTo>
                  <a:pt x="1553078" y="768319"/>
                </a:lnTo>
                <a:lnTo>
                  <a:pt x="1534400" y="803475"/>
                </a:lnTo>
                <a:lnTo>
                  <a:pt x="1512710" y="837484"/>
                </a:lnTo>
                <a:lnTo>
                  <a:pt x="1488129" y="870260"/>
                </a:lnTo>
                <a:lnTo>
                  <a:pt x="1460775" y="901717"/>
                </a:lnTo>
                <a:lnTo>
                  <a:pt x="1430767" y="931769"/>
                </a:lnTo>
                <a:lnTo>
                  <a:pt x="1398224" y="960330"/>
                </a:lnTo>
                <a:lnTo>
                  <a:pt x="1363265" y="987313"/>
                </a:lnTo>
                <a:lnTo>
                  <a:pt x="1326009" y="1012633"/>
                </a:lnTo>
                <a:lnTo>
                  <a:pt x="1286574" y="1036203"/>
                </a:lnTo>
                <a:lnTo>
                  <a:pt x="1245080" y="1057938"/>
                </a:lnTo>
                <a:lnTo>
                  <a:pt x="1201645" y="1077750"/>
                </a:lnTo>
                <a:lnTo>
                  <a:pt x="1156389" y="1095554"/>
                </a:lnTo>
                <a:lnTo>
                  <a:pt x="1109430" y="1111263"/>
                </a:lnTo>
                <a:lnTo>
                  <a:pt x="1060887" y="1124793"/>
                </a:lnTo>
                <a:lnTo>
                  <a:pt x="1010879" y="1136055"/>
                </a:lnTo>
                <a:lnTo>
                  <a:pt x="959525" y="1144965"/>
                </a:lnTo>
                <a:lnTo>
                  <a:pt x="906944" y="1151436"/>
                </a:lnTo>
                <a:lnTo>
                  <a:pt x="853254" y="1155381"/>
                </a:lnTo>
                <a:lnTo>
                  <a:pt x="798576" y="1156715"/>
                </a:lnTo>
                <a:lnTo>
                  <a:pt x="743897" y="1155381"/>
                </a:lnTo>
                <a:lnTo>
                  <a:pt x="690207" y="1151436"/>
                </a:lnTo>
                <a:lnTo>
                  <a:pt x="637626" y="1144965"/>
                </a:lnTo>
                <a:lnTo>
                  <a:pt x="586272" y="1136055"/>
                </a:lnTo>
                <a:lnTo>
                  <a:pt x="536264" y="1124793"/>
                </a:lnTo>
                <a:lnTo>
                  <a:pt x="487721" y="1111263"/>
                </a:lnTo>
                <a:lnTo>
                  <a:pt x="440762" y="1095554"/>
                </a:lnTo>
                <a:lnTo>
                  <a:pt x="395506" y="1077750"/>
                </a:lnTo>
                <a:lnTo>
                  <a:pt x="352071" y="1057938"/>
                </a:lnTo>
                <a:lnTo>
                  <a:pt x="310577" y="1036203"/>
                </a:lnTo>
                <a:lnTo>
                  <a:pt x="271142" y="1012633"/>
                </a:lnTo>
                <a:lnTo>
                  <a:pt x="233886" y="987313"/>
                </a:lnTo>
                <a:lnTo>
                  <a:pt x="198927" y="960330"/>
                </a:lnTo>
                <a:lnTo>
                  <a:pt x="166384" y="931769"/>
                </a:lnTo>
                <a:lnTo>
                  <a:pt x="136376" y="901717"/>
                </a:lnTo>
                <a:lnTo>
                  <a:pt x="109022" y="870260"/>
                </a:lnTo>
                <a:lnTo>
                  <a:pt x="84441" y="837484"/>
                </a:lnTo>
                <a:lnTo>
                  <a:pt x="62751" y="803475"/>
                </a:lnTo>
                <a:lnTo>
                  <a:pt x="44073" y="768319"/>
                </a:lnTo>
                <a:lnTo>
                  <a:pt x="28523" y="732103"/>
                </a:lnTo>
                <a:lnTo>
                  <a:pt x="16223" y="694913"/>
                </a:lnTo>
                <a:lnTo>
                  <a:pt x="7289" y="656834"/>
                </a:lnTo>
                <a:lnTo>
                  <a:pt x="1842" y="617954"/>
                </a:lnTo>
                <a:lnTo>
                  <a:pt x="0" y="578357"/>
                </a:lnTo>
                <a:close/>
              </a:path>
            </a:pathLst>
          </a:custGeom>
          <a:ln w="25908">
            <a:solidFill>
              <a:srgbClr val="FFFFFF"/>
            </a:solidFill>
          </a:ln>
        </p:spPr>
        <p:txBody>
          <a:bodyPr wrap="square" lIns="0" tIns="0" rIns="0" bIns="0" rtlCol="0"/>
          <a:lstStyle/>
          <a:p>
            <a:endParaRPr/>
          </a:p>
        </p:txBody>
      </p:sp>
      <p:sp>
        <p:nvSpPr>
          <p:cNvPr id="8" name="object 8"/>
          <p:cNvSpPr txBox="1"/>
          <p:nvPr/>
        </p:nvSpPr>
        <p:spPr>
          <a:xfrm>
            <a:off x="3806190" y="1728343"/>
            <a:ext cx="998219" cy="330835"/>
          </a:xfrm>
          <a:prstGeom prst="rect">
            <a:avLst/>
          </a:prstGeom>
        </p:spPr>
        <p:txBody>
          <a:bodyPr vert="horz" wrap="square" lIns="0" tIns="13335" rIns="0" bIns="0" rtlCol="0">
            <a:spAutoFit/>
          </a:bodyPr>
          <a:lstStyle/>
          <a:p>
            <a:pPr marL="12700">
              <a:lnSpc>
                <a:spcPct val="100000"/>
              </a:lnSpc>
              <a:spcBef>
                <a:spcPts val="105"/>
              </a:spcBef>
            </a:pPr>
            <a:r>
              <a:rPr sz="2000" spc="-40" dirty="0">
                <a:latin typeface="Times New Roman"/>
                <a:cs typeface="Times New Roman"/>
              </a:rPr>
              <a:t>к</a:t>
            </a:r>
            <a:r>
              <a:rPr sz="2000" dirty="0">
                <a:latin typeface="Times New Roman"/>
                <a:cs typeface="Times New Roman"/>
              </a:rPr>
              <a:t>а</a:t>
            </a:r>
            <a:r>
              <a:rPr sz="2000" spc="-20" dirty="0">
                <a:latin typeface="Times New Roman"/>
                <a:cs typeface="Times New Roman"/>
              </a:rPr>
              <a:t>р</a:t>
            </a:r>
            <a:r>
              <a:rPr sz="2000" spc="-25" dirty="0">
                <a:latin typeface="Times New Roman"/>
                <a:cs typeface="Times New Roman"/>
              </a:rPr>
              <a:t>т</a:t>
            </a:r>
            <a:r>
              <a:rPr sz="2000" dirty="0">
                <a:latin typeface="Times New Roman"/>
                <a:cs typeface="Times New Roman"/>
              </a:rPr>
              <a:t>опля</a:t>
            </a:r>
            <a:endParaRPr sz="2000">
              <a:latin typeface="Times New Roman"/>
              <a:cs typeface="Times New Roman"/>
            </a:endParaRPr>
          </a:p>
        </p:txBody>
      </p:sp>
      <p:sp>
        <p:nvSpPr>
          <p:cNvPr id="9" name="object 9"/>
          <p:cNvSpPr/>
          <p:nvPr/>
        </p:nvSpPr>
        <p:spPr>
          <a:xfrm>
            <a:off x="5595365" y="1413510"/>
            <a:ext cx="2070100" cy="1156970"/>
          </a:xfrm>
          <a:custGeom>
            <a:avLst/>
            <a:gdLst/>
            <a:ahLst/>
            <a:cxnLst/>
            <a:rect l="l" t="t" r="r" b="b"/>
            <a:pathLst>
              <a:path w="2070100" h="1156970">
                <a:moveTo>
                  <a:pt x="1034795" y="0"/>
                </a:moveTo>
                <a:lnTo>
                  <a:pt x="973994" y="981"/>
                </a:lnTo>
                <a:lnTo>
                  <a:pt x="914117" y="3891"/>
                </a:lnTo>
                <a:lnTo>
                  <a:pt x="855262" y="8673"/>
                </a:lnTo>
                <a:lnTo>
                  <a:pt x="797527" y="15275"/>
                </a:lnTo>
                <a:lnTo>
                  <a:pt x="741008" y="23641"/>
                </a:lnTo>
                <a:lnTo>
                  <a:pt x="685802" y="33718"/>
                </a:lnTo>
                <a:lnTo>
                  <a:pt x="632007" y="45452"/>
                </a:lnTo>
                <a:lnTo>
                  <a:pt x="579719" y="58787"/>
                </a:lnTo>
                <a:lnTo>
                  <a:pt x="529036" y="73670"/>
                </a:lnTo>
                <a:lnTo>
                  <a:pt x="480055" y="90046"/>
                </a:lnTo>
                <a:lnTo>
                  <a:pt x="432872" y="107862"/>
                </a:lnTo>
                <a:lnTo>
                  <a:pt x="387584" y="127062"/>
                </a:lnTo>
                <a:lnTo>
                  <a:pt x="344290" y="147594"/>
                </a:lnTo>
                <a:lnTo>
                  <a:pt x="303085" y="169402"/>
                </a:lnTo>
                <a:lnTo>
                  <a:pt x="264067" y="192432"/>
                </a:lnTo>
                <a:lnTo>
                  <a:pt x="227333" y="216630"/>
                </a:lnTo>
                <a:lnTo>
                  <a:pt x="192980" y="241941"/>
                </a:lnTo>
                <a:lnTo>
                  <a:pt x="161105" y="268313"/>
                </a:lnTo>
                <a:lnTo>
                  <a:pt x="131805" y="295689"/>
                </a:lnTo>
                <a:lnTo>
                  <a:pt x="105178" y="324016"/>
                </a:lnTo>
                <a:lnTo>
                  <a:pt x="60327" y="383306"/>
                </a:lnTo>
                <a:lnTo>
                  <a:pt x="27329" y="445750"/>
                </a:lnTo>
                <a:lnTo>
                  <a:pt x="6961" y="510911"/>
                </a:lnTo>
                <a:lnTo>
                  <a:pt x="0" y="578357"/>
                </a:lnTo>
                <a:lnTo>
                  <a:pt x="1756" y="612339"/>
                </a:lnTo>
                <a:lnTo>
                  <a:pt x="15518" y="678697"/>
                </a:lnTo>
                <a:lnTo>
                  <a:pt x="42298" y="742554"/>
                </a:lnTo>
                <a:lnTo>
                  <a:pt x="81319" y="803475"/>
                </a:lnTo>
                <a:lnTo>
                  <a:pt x="131805" y="861026"/>
                </a:lnTo>
                <a:lnTo>
                  <a:pt x="161105" y="888402"/>
                </a:lnTo>
                <a:lnTo>
                  <a:pt x="192980" y="914774"/>
                </a:lnTo>
                <a:lnTo>
                  <a:pt x="227333" y="940085"/>
                </a:lnTo>
                <a:lnTo>
                  <a:pt x="264067" y="964283"/>
                </a:lnTo>
                <a:lnTo>
                  <a:pt x="303085" y="987313"/>
                </a:lnTo>
                <a:lnTo>
                  <a:pt x="344290" y="1009121"/>
                </a:lnTo>
                <a:lnTo>
                  <a:pt x="387584" y="1029653"/>
                </a:lnTo>
                <a:lnTo>
                  <a:pt x="432872" y="1048853"/>
                </a:lnTo>
                <a:lnTo>
                  <a:pt x="480055" y="1066669"/>
                </a:lnTo>
                <a:lnTo>
                  <a:pt x="529036" y="1083045"/>
                </a:lnTo>
                <a:lnTo>
                  <a:pt x="579719" y="1097928"/>
                </a:lnTo>
                <a:lnTo>
                  <a:pt x="632007" y="1111263"/>
                </a:lnTo>
                <a:lnTo>
                  <a:pt x="685802" y="1122997"/>
                </a:lnTo>
                <a:lnTo>
                  <a:pt x="741008" y="1133074"/>
                </a:lnTo>
                <a:lnTo>
                  <a:pt x="797527" y="1141440"/>
                </a:lnTo>
                <a:lnTo>
                  <a:pt x="855262" y="1148042"/>
                </a:lnTo>
                <a:lnTo>
                  <a:pt x="914117" y="1152824"/>
                </a:lnTo>
                <a:lnTo>
                  <a:pt x="973994" y="1155734"/>
                </a:lnTo>
                <a:lnTo>
                  <a:pt x="1034795" y="1156715"/>
                </a:lnTo>
                <a:lnTo>
                  <a:pt x="1095597" y="1155734"/>
                </a:lnTo>
                <a:lnTo>
                  <a:pt x="1155474" y="1152824"/>
                </a:lnTo>
                <a:lnTo>
                  <a:pt x="1214329" y="1148042"/>
                </a:lnTo>
                <a:lnTo>
                  <a:pt x="1272064" y="1141440"/>
                </a:lnTo>
                <a:lnTo>
                  <a:pt x="1328583" y="1133074"/>
                </a:lnTo>
                <a:lnTo>
                  <a:pt x="1383789" y="1122997"/>
                </a:lnTo>
                <a:lnTo>
                  <a:pt x="1437584" y="1111263"/>
                </a:lnTo>
                <a:lnTo>
                  <a:pt x="1489872" y="1097928"/>
                </a:lnTo>
                <a:lnTo>
                  <a:pt x="1540555" y="1083045"/>
                </a:lnTo>
                <a:lnTo>
                  <a:pt x="1589536" y="1066669"/>
                </a:lnTo>
                <a:lnTo>
                  <a:pt x="1636719" y="1048853"/>
                </a:lnTo>
                <a:lnTo>
                  <a:pt x="1682007" y="1029653"/>
                </a:lnTo>
                <a:lnTo>
                  <a:pt x="1725301" y="1009121"/>
                </a:lnTo>
                <a:lnTo>
                  <a:pt x="1766506" y="987313"/>
                </a:lnTo>
                <a:lnTo>
                  <a:pt x="1805524" y="964283"/>
                </a:lnTo>
                <a:lnTo>
                  <a:pt x="1842258" y="940085"/>
                </a:lnTo>
                <a:lnTo>
                  <a:pt x="1876611" y="914774"/>
                </a:lnTo>
                <a:lnTo>
                  <a:pt x="1908486" y="888402"/>
                </a:lnTo>
                <a:lnTo>
                  <a:pt x="1937786" y="861026"/>
                </a:lnTo>
                <a:lnTo>
                  <a:pt x="1964413" y="832699"/>
                </a:lnTo>
                <a:lnTo>
                  <a:pt x="2009264" y="773409"/>
                </a:lnTo>
                <a:lnTo>
                  <a:pt x="2042262" y="710965"/>
                </a:lnTo>
                <a:lnTo>
                  <a:pt x="2062630" y="645804"/>
                </a:lnTo>
                <a:lnTo>
                  <a:pt x="2069591" y="578357"/>
                </a:lnTo>
                <a:lnTo>
                  <a:pt x="2067835" y="544376"/>
                </a:lnTo>
                <a:lnTo>
                  <a:pt x="2054073" y="478018"/>
                </a:lnTo>
                <a:lnTo>
                  <a:pt x="2027293" y="414161"/>
                </a:lnTo>
                <a:lnTo>
                  <a:pt x="1988272" y="353240"/>
                </a:lnTo>
                <a:lnTo>
                  <a:pt x="1937786" y="295689"/>
                </a:lnTo>
                <a:lnTo>
                  <a:pt x="1908486" y="268313"/>
                </a:lnTo>
                <a:lnTo>
                  <a:pt x="1876611" y="241941"/>
                </a:lnTo>
                <a:lnTo>
                  <a:pt x="1842258" y="216630"/>
                </a:lnTo>
                <a:lnTo>
                  <a:pt x="1805524" y="192432"/>
                </a:lnTo>
                <a:lnTo>
                  <a:pt x="1766506" y="169402"/>
                </a:lnTo>
                <a:lnTo>
                  <a:pt x="1725301" y="147594"/>
                </a:lnTo>
                <a:lnTo>
                  <a:pt x="1682007" y="127062"/>
                </a:lnTo>
                <a:lnTo>
                  <a:pt x="1636719" y="107862"/>
                </a:lnTo>
                <a:lnTo>
                  <a:pt x="1589536" y="90046"/>
                </a:lnTo>
                <a:lnTo>
                  <a:pt x="1540555" y="73670"/>
                </a:lnTo>
                <a:lnTo>
                  <a:pt x="1489872" y="58787"/>
                </a:lnTo>
                <a:lnTo>
                  <a:pt x="1437584" y="45452"/>
                </a:lnTo>
                <a:lnTo>
                  <a:pt x="1383789" y="33718"/>
                </a:lnTo>
                <a:lnTo>
                  <a:pt x="1328583" y="23641"/>
                </a:lnTo>
                <a:lnTo>
                  <a:pt x="1272064" y="15275"/>
                </a:lnTo>
                <a:lnTo>
                  <a:pt x="1214329" y="8673"/>
                </a:lnTo>
                <a:lnTo>
                  <a:pt x="1155474" y="3891"/>
                </a:lnTo>
                <a:lnTo>
                  <a:pt x="1095597" y="981"/>
                </a:lnTo>
                <a:lnTo>
                  <a:pt x="1034795" y="0"/>
                </a:lnTo>
                <a:close/>
              </a:path>
            </a:pathLst>
          </a:custGeom>
          <a:solidFill>
            <a:srgbClr val="92D050"/>
          </a:solidFill>
        </p:spPr>
        <p:txBody>
          <a:bodyPr wrap="square" lIns="0" tIns="0" rIns="0" bIns="0" rtlCol="0"/>
          <a:lstStyle/>
          <a:p>
            <a:endParaRPr/>
          </a:p>
        </p:txBody>
      </p:sp>
      <p:sp>
        <p:nvSpPr>
          <p:cNvPr id="10" name="object 10"/>
          <p:cNvSpPr/>
          <p:nvPr/>
        </p:nvSpPr>
        <p:spPr>
          <a:xfrm>
            <a:off x="5595365" y="1413510"/>
            <a:ext cx="2070100" cy="1156970"/>
          </a:xfrm>
          <a:custGeom>
            <a:avLst/>
            <a:gdLst/>
            <a:ahLst/>
            <a:cxnLst/>
            <a:rect l="l" t="t" r="r" b="b"/>
            <a:pathLst>
              <a:path w="2070100" h="1156970">
                <a:moveTo>
                  <a:pt x="0" y="578357"/>
                </a:moveTo>
                <a:lnTo>
                  <a:pt x="6961" y="510911"/>
                </a:lnTo>
                <a:lnTo>
                  <a:pt x="27329" y="445750"/>
                </a:lnTo>
                <a:lnTo>
                  <a:pt x="60327" y="383306"/>
                </a:lnTo>
                <a:lnTo>
                  <a:pt x="105178" y="324016"/>
                </a:lnTo>
                <a:lnTo>
                  <a:pt x="131805" y="295689"/>
                </a:lnTo>
                <a:lnTo>
                  <a:pt x="161105" y="268313"/>
                </a:lnTo>
                <a:lnTo>
                  <a:pt x="192980" y="241941"/>
                </a:lnTo>
                <a:lnTo>
                  <a:pt x="227333" y="216630"/>
                </a:lnTo>
                <a:lnTo>
                  <a:pt x="264067" y="192432"/>
                </a:lnTo>
                <a:lnTo>
                  <a:pt x="303085" y="169402"/>
                </a:lnTo>
                <a:lnTo>
                  <a:pt x="344290" y="147594"/>
                </a:lnTo>
                <a:lnTo>
                  <a:pt x="387584" y="127062"/>
                </a:lnTo>
                <a:lnTo>
                  <a:pt x="432872" y="107862"/>
                </a:lnTo>
                <a:lnTo>
                  <a:pt x="480055" y="90046"/>
                </a:lnTo>
                <a:lnTo>
                  <a:pt x="529036" y="73670"/>
                </a:lnTo>
                <a:lnTo>
                  <a:pt x="579719" y="58787"/>
                </a:lnTo>
                <a:lnTo>
                  <a:pt x="632007" y="45452"/>
                </a:lnTo>
                <a:lnTo>
                  <a:pt x="685802" y="33718"/>
                </a:lnTo>
                <a:lnTo>
                  <a:pt x="741008" y="23641"/>
                </a:lnTo>
                <a:lnTo>
                  <a:pt x="797527" y="15275"/>
                </a:lnTo>
                <a:lnTo>
                  <a:pt x="855262" y="8673"/>
                </a:lnTo>
                <a:lnTo>
                  <a:pt x="914117" y="3891"/>
                </a:lnTo>
                <a:lnTo>
                  <a:pt x="973994" y="981"/>
                </a:lnTo>
                <a:lnTo>
                  <a:pt x="1034795" y="0"/>
                </a:lnTo>
                <a:lnTo>
                  <a:pt x="1095597" y="981"/>
                </a:lnTo>
                <a:lnTo>
                  <a:pt x="1155474" y="3891"/>
                </a:lnTo>
                <a:lnTo>
                  <a:pt x="1214329" y="8673"/>
                </a:lnTo>
                <a:lnTo>
                  <a:pt x="1272064" y="15275"/>
                </a:lnTo>
                <a:lnTo>
                  <a:pt x="1328583" y="23641"/>
                </a:lnTo>
                <a:lnTo>
                  <a:pt x="1383789" y="33718"/>
                </a:lnTo>
                <a:lnTo>
                  <a:pt x="1437584" y="45452"/>
                </a:lnTo>
                <a:lnTo>
                  <a:pt x="1489872" y="58787"/>
                </a:lnTo>
                <a:lnTo>
                  <a:pt x="1540555" y="73670"/>
                </a:lnTo>
                <a:lnTo>
                  <a:pt x="1589536" y="90046"/>
                </a:lnTo>
                <a:lnTo>
                  <a:pt x="1636719" y="107862"/>
                </a:lnTo>
                <a:lnTo>
                  <a:pt x="1682007" y="127062"/>
                </a:lnTo>
                <a:lnTo>
                  <a:pt x="1725301" y="147594"/>
                </a:lnTo>
                <a:lnTo>
                  <a:pt x="1766506" y="169402"/>
                </a:lnTo>
                <a:lnTo>
                  <a:pt x="1805524" y="192432"/>
                </a:lnTo>
                <a:lnTo>
                  <a:pt x="1842258" y="216630"/>
                </a:lnTo>
                <a:lnTo>
                  <a:pt x="1876611" y="241941"/>
                </a:lnTo>
                <a:lnTo>
                  <a:pt x="1908486" y="268313"/>
                </a:lnTo>
                <a:lnTo>
                  <a:pt x="1937786" y="295689"/>
                </a:lnTo>
                <a:lnTo>
                  <a:pt x="1964413" y="324016"/>
                </a:lnTo>
                <a:lnTo>
                  <a:pt x="2009264" y="383306"/>
                </a:lnTo>
                <a:lnTo>
                  <a:pt x="2042262" y="445750"/>
                </a:lnTo>
                <a:lnTo>
                  <a:pt x="2062630" y="510911"/>
                </a:lnTo>
                <a:lnTo>
                  <a:pt x="2069591" y="578357"/>
                </a:lnTo>
                <a:lnTo>
                  <a:pt x="2067835" y="612339"/>
                </a:lnTo>
                <a:lnTo>
                  <a:pt x="2054073" y="678697"/>
                </a:lnTo>
                <a:lnTo>
                  <a:pt x="2027293" y="742554"/>
                </a:lnTo>
                <a:lnTo>
                  <a:pt x="1988272" y="803475"/>
                </a:lnTo>
                <a:lnTo>
                  <a:pt x="1937786" y="861026"/>
                </a:lnTo>
                <a:lnTo>
                  <a:pt x="1908486" y="888402"/>
                </a:lnTo>
                <a:lnTo>
                  <a:pt x="1876611" y="914774"/>
                </a:lnTo>
                <a:lnTo>
                  <a:pt x="1842258" y="940085"/>
                </a:lnTo>
                <a:lnTo>
                  <a:pt x="1805524" y="964283"/>
                </a:lnTo>
                <a:lnTo>
                  <a:pt x="1766506" y="987313"/>
                </a:lnTo>
                <a:lnTo>
                  <a:pt x="1725301" y="1009121"/>
                </a:lnTo>
                <a:lnTo>
                  <a:pt x="1682007" y="1029653"/>
                </a:lnTo>
                <a:lnTo>
                  <a:pt x="1636719" y="1048853"/>
                </a:lnTo>
                <a:lnTo>
                  <a:pt x="1589536" y="1066669"/>
                </a:lnTo>
                <a:lnTo>
                  <a:pt x="1540555" y="1083045"/>
                </a:lnTo>
                <a:lnTo>
                  <a:pt x="1489872" y="1097928"/>
                </a:lnTo>
                <a:lnTo>
                  <a:pt x="1437584" y="1111263"/>
                </a:lnTo>
                <a:lnTo>
                  <a:pt x="1383789" y="1122997"/>
                </a:lnTo>
                <a:lnTo>
                  <a:pt x="1328583" y="1133074"/>
                </a:lnTo>
                <a:lnTo>
                  <a:pt x="1272064" y="1141440"/>
                </a:lnTo>
                <a:lnTo>
                  <a:pt x="1214329" y="1148042"/>
                </a:lnTo>
                <a:lnTo>
                  <a:pt x="1155474" y="1152824"/>
                </a:lnTo>
                <a:lnTo>
                  <a:pt x="1095597" y="1155734"/>
                </a:lnTo>
                <a:lnTo>
                  <a:pt x="1034795" y="1156715"/>
                </a:lnTo>
                <a:lnTo>
                  <a:pt x="973994" y="1155734"/>
                </a:lnTo>
                <a:lnTo>
                  <a:pt x="914117" y="1152824"/>
                </a:lnTo>
                <a:lnTo>
                  <a:pt x="855262" y="1148042"/>
                </a:lnTo>
                <a:lnTo>
                  <a:pt x="797527" y="1141440"/>
                </a:lnTo>
                <a:lnTo>
                  <a:pt x="741008" y="1133074"/>
                </a:lnTo>
                <a:lnTo>
                  <a:pt x="685802" y="1122997"/>
                </a:lnTo>
                <a:lnTo>
                  <a:pt x="632007" y="1111263"/>
                </a:lnTo>
                <a:lnTo>
                  <a:pt x="579719" y="1097928"/>
                </a:lnTo>
                <a:lnTo>
                  <a:pt x="529036" y="1083045"/>
                </a:lnTo>
                <a:lnTo>
                  <a:pt x="480055" y="1066669"/>
                </a:lnTo>
                <a:lnTo>
                  <a:pt x="432872" y="1048853"/>
                </a:lnTo>
                <a:lnTo>
                  <a:pt x="387584" y="1029653"/>
                </a:lnTo>
                <a:lnTo>
                  <a:pt x="344290" y="1009121"/>
                </a:lnTo>
                <a:lnTo>
                  <a:pt x="303085" y="987313"/>
                </a:lnTo>
                <a:lnTo>
                  <a:pt x="264067" y="964283"/>
                </a:lnTo>
                <a:lnTo>
                  <a:pt x="227333" y="940085"/>
                </a:lnTo>
                <a:lnTo>
                  <a:pt x="192980" y="914774"/>
                </a:lnTo>
                <a:lnTo>
                  <a:pt x="161105" y="888402"/>
                </a:lnTo>
                <a:lnTo>
                  <a:pt x="131805" y="861026"/>
                </a:lnTo>
                <a:lnTo>
                  <a:pt x="105178" y="832699"/>
                </a:lnTo>
                <a:lnTo>
                  <a:pt x="60327" y="773409"/>
                </a:lnTo>
                <a:lnTo>
                  <a:pt x="27329" y="710965"/>
                </a:lnTo>
                <a:lnTo>
                  <a:pt x="6961" y="645804"/>
                </a:lnTo>
                <a:lnTo>
                  <a:pt x="0" y="578357"/>
                </a:lnTo>
                <a:close/>
              </a:path>
            </a:pathLst>
          </a:custGeom>
          <a:ln w="25908">
            <a:solidFill>
              <a:srgbClr val="FFFFFF"/>
            </a:solidFill>
          </a:ln>
        </p:spPr>
        <p:txBody>
          <a:bodyPr wrap="square" lIns="0" tIns="0" rIns="0" bIns="0" rtlCol="0"/>
          <a:lstStyle/>
          <a:p>
            <a:endParaRPr/>
          </a:p>
        </p:txBody>
      </p:sp>
      <p:sp>
        <p:nvSpPr>
          <p:cNvPr id="11" name="object 11"/>
          <p:cNvSpPr txBox="1"/>
          <p:nvPr/>
        </p:nvSpPr>
        <p:spPr>
          <a:xfrm>
            <a:off x="5929121" y="1800225"/>
            <a:ext cx="1402080" cy="330835"/>
          </a:xfrm>
          <a:prstGeom prst="rect">
            <a:avLst/>
          </a:prstGeom>
        </p:spPr>
        <p:txBody>
          <a:bodyPr vert="horz" wrap="square" lIns="0" tIns="13335" rIns="0" bIns="0" rtlCol="0">
            <a:spAutoFit/>
          </a:bodyPr>
          <a:lstStyle/>
          <a:p>
            <a:pPr marL="12700">
              <a:lnSpc>
                <a:spcPct val="100000"/>
              </a:lnSpc>
              <a:spcBef>
                <a:spcPts val="105"/>
              </a:spcBef>
            </a:pPr>
            <a:r>
              <a:rPr sz="2000" spc="-100" dirty="0">
                <a:latin typeface="Times New Roman"/>
                <a:cs typeface="Times New Roman"/>
              </a:rPr>
              <a:t>к</a:t>
            </a:r>
            <a:r>
              <a:rPr sz="2000" dirty="0">
                <a:latin typeface="Times New Roman"/>
                <a:cs typeface="Times New Roman"/>
              </a:rPr>
              <a:t>о</a:t>
            </a:r>
            <a:r>
              <a:rPr sz="2000" spc="10" dirty="0">
                <a:latin typeface="Times New Roman"/>
                <a:cs typeface="Times New Roman"/>
              </a:rPr>
              <a:t>р</a:t>
            </a:r>
            <a:r>
              <a:rPr sz="2000" dirty="0">
                <a:latin typeface="Times New Roman"/>
                <a:cs typeface="Times New Roman"/>
              </a:rPr>
              <a:t>ен</a:t>
            </a:r>
            <a:r>
              <a:rPr sz="2000" spc="-10" dirty="0">
                <a:latin typeface="Times New Roman"/>
                <a:cs typeface="Times New Roman"/>
              </a:rPr>
              <a:t>е</a:t>
            </a:r>
            <a:r>
              <a:rPr sz="2000" spc="-5" dirty="0">
                <a:latin typeface="Times New Roman"/>
                <a:cs typeface="Times New Roman"/>
              </a:rPr>
              <a:t>п</a:t>
            </a:r>
            <a:r>
              <a:rPr sz="2000" spc="-10" dirty="0">
                <a:latin typeface="Times New Roman"/>
                <a:cs typeface="Times New Roman"/>
              </a:rPr>
              <a:t>л</a:t>
            </a:r>
            <a:r>
              <a:rPr sz="2000" spc="-55" dirty="0">
                <a:latin typeface="Times New Roman"/>
                <a:cs typeface="Times New Roman"/>
              </a:rPr>
              <a:t>о</a:t>
            </a:r>
            <a:r>
              <a:rPr sz="2000" dirty="0">
                <a:latin typeface="Times New Roman"/>
                <a:cs typeface="Times New Roman"/>
              </a:rPr>
              <a:t>ди</a:t>
            </a:r>
            <a:endParaRPr sz="2000">
              <a:latin typeface="Times New Roman"/>
              <a:cs typeface="Times New Roman"/>
            </a:endParaRPr>
          </a:p>
        </p:txBody>
      </p:sp>
      <p:sp>
        <p:nvSpPr>
          <p:cNvPr id="12" name="object 12"/>
          <p:cNvSpPr/>
          <p:nvPr/>
        </p:nvSpPr>
        <p:spPr>
          <a:xfrm>
            <a:off x="6558533" y="2998470"/>
            <a:ext cx="1701164" cy="1156970"/>
          </a:xfrm>
          <a:custGeom>
            <a:avLst/>
            <a:gdLst/>
            <a:ahLst/>
            <a:cxnLst/>
            <a:rect l="l" t="t" r="r" b="b"/>
            <a:pathLst>
              <a:path w="1701165" h="1156970">
                <a:moveTo>
                  <a:pt x="850392" y="0"/>
                </a:moveTo>
                <a:lnTo>
                  <a:pt x="794479" y="1230"/>
                </a:lnTo>
                <a:lnTo>
                  <a:pt x="739533" y="4870"/>
                </a:lnTo>
                <a:lnTo>
                  <a:pt x="685664" y="10843"/>
                </a:lnTo>
                <a:lnTo>
                  <a:pt x="632984" y="19074"/>
                </a:lnTo>
                <a:lnTo>
                  <a:pt x="581607" y="29486"/>
                </a:lnTo>
                <a:lnTo>
                  <a:pt x="531643" y="42003"/>
                </a:lnTo>
                <a:lnTo>
                  <a:pt x="483205" y="56548"/>
                </a:lnTo>
                <a:lnTo>
                  <a:pt x="436405" y="73045"/>
                </a:lnTo>
                <a:lnTo>
                  <a:pt x="391355" y="91419"/>
                </a:lnTo>
                <a:lnTo>
                  <a:pt x="348166" y="111593"/>
                </a:lnTo>
                <a:lnTo>
                  <a:pt x="306953" y="133490"/>
                </a:lnTo>
                <a:lnTo>
                  <a:pt x="267825" y="157035"/>
                </a:lnTo>
                <a:lnTo>
                  <a:pt x="230895" y="182151"/>
                </a:lnTo>
                <a:lnTo>
                  <a:pt x="196276" y="208763"/>
                </a:lnTo>
                <a:lnTo>
                  <a:pt x="164079" y="236793"/>
                </a:lnTo>
                <a:lnTo>
                  <a:pt x="134417" y="266165"/>
                </a:lnTo>
                <a:lnTo>
                  <a:pt x="107401" y="296804"/>
                </a:lnTo>
                <a:lnTo>
                  <a:pt x="83144" y="328633"/>
                </a:lnTo>
                <a:lnTo>
                  <a:pt x="61758" y="361576"/>
                </a:lnTo>
                <a:lnTo>
                  <a:pt x="43354" y="395557"/>
                </a:lnTo>
                <a:lnTo>
                  <a:pt x="28045" y="430499"/>
                </a:lnTo>
                <a:lnTo>
                  <a:pt x="7160" y="502963"/>
                </a:lnTo>
                <a:lnTo>
                  <a:pt x="0" y="578357"/>
                </a:lnTo>
                <a:lnTo>
                  <a:pt x="1808" y="616383"/>
                </a:lnTo>
                <a:lnTo>
                  <a:pt x="15943" y="690389"/>
                </a:lnTo>
                <a:lnTo>
                  <a:pt x="43354" y="761158"/>
                </a:lnTo>
                <a:lnTo>
                  <a:pt x="61758" y="795139"/>
                </a:lnTo>
                <a:lnTo>
                  <a:pt x="83144" y="828082"/>
                </a:lnTo>
                <a:lnTo>
                  <a:pt x="107401" y="859911"/>
                </a:lnTo>
                <a:lnTo>
                  <a:pt x="134417" y="890550"/>
                </a:lnTo>
                <a:lnTo>
                  <a:pt x="164079" y="919922"/>
                </a:lnTo>
                <a:lnTo>
                  <a:pt x="196276" y="947952"/>
                </a:lnTo>
                <a:lnTo>
                  <a:pt x="230895" y="974564"/>
                </a:lnTo>
                <a:lnTo>
                  <a:pt x="267825" y="999680"/>
                </a:lnTo>
                <a:lnTo>
                  <a:pt x="306953" y="1023225"/>
                </a:lnTo>
                <a:lnTo>
                  <a:pt x="348166" y="1045122"/>
                </a:lnTo>
                <a:lnTo>
                  <a:pt x="391355" y="1065296"/>
                </a:lnTo>
                <a:lnTo>
                  <a:pt x="436405" y="1083670"/>
                </a:lnTo>
                <a:lnTo>
                  <a:pt x="483205" y="1100167"/>
                </a:lnTo>
                <a:lnTo>
                  <a:pt x="531643" y="1114712"/>
                </a:lnTo>
                <a:lnTo>
                  <a:pt x="581607" y="1127229"/>
                </a:lnTo>
                <a:lnTo>
                  <a:pt x="632984" y="1137641"/>
                </a:lnTo>
                <a:lnTo>
                  <a:pt x="685664" y="1145872"/>
                </a:lnTo>
                <a:lnTo>
                  <a:pt x="739533" y="1151845"/>
                </a:lnTo>
                <a:lnTo>
                  <a:pt x="794479" y="1155485"/>
                </a:lnTo>
                <a:lnTo>
                  <a:pt x="850392" y="1156715"/>
                </a:lnTo>
                <a:lnTo>
                  <a:pt x="906304" y="1155485"/>
                </a:lnTo>
                <a:lnTo>
                  <a:pt x="961250" y="1151845"/>
                </a:lnTo>
                <a:lnTo>
                  <a:pt x="1015119" y="1145872"/>
                </a:lnTo>
                <a:lnTo>
                  <a:pt x="1067799" y="1137641"/>
                </a:lnTo>
                <a:lnTo>
                  <a:pt x="1119176" y="1127229"/>
                </a:lnTo>
                <a:lnTo>
                  <a:pt x="1169140" y="1114712"/>
                </a:lnTo>
                <a:lnTo>
                  <a:pt x="1217578" y="1100167"/>
                </a:lnTo>
                <a:lnTo>
                  <a:pt x="1264378" y="1083670"/>
                </a:lnTo>
                <a:lnTo>
                  <a:pt x="1309428" y="1065296"/>
                </a:lnTo>
                <a:lnTo>
                  <a:pt x="1352617" y="1045122"/>
                </a:lnTo>
                <a:lnTo>
                  <a:pt x="1393830" y="1023225"/>
                </a:lnTo>
                <a:lnTo>
                  <a:pt x="1432958" y="999680"/>
                </a:lnTo>
                <a:lnTo>
                  <a:pt x="1469888" y="974564"/>
                </a:lnTo>
                <a:lnTo>
                  <a:pt x="1504507" y="947952"/>
                </a:lnTo>
                <a:lnTo>
                  <a:pt x="1536704" y="919922"/>
                </a:lnTo>
                <a:lnTo>
                  <a:pt x="1566366" y="890550"/>
                </a:lnTo>
                <a:lnTo>
                  <a:pt x="1593382" y="859911"/>
                </a:lnTo>
                <a:lnTo>
                  <a:pt x="1617639" y="828082"/>
                </a:lnTo>
                <a:lnTo>
                  <a:pt x="1639025" y="795139"/>
                </a:lnTo>
                <a:lnTo>
                  <a:pt x="1657429" y="761158"/>
                </a:lnTo>
                <a:lnTo>
                  <a:pt x="1672738" y="726216"/>
                </a:lnTo>
                <a:lnTo>
                  <a:pt x="1693623" y="653752"/>
                </a:lnTo>
                <a:lnTo>
                  <a:pt x="1700784" y="578357"/>
                </a:lnTo>
                <a:lnTo>
                  <a:pt x="1698975" y="540332"/>
                </a:lnTo>
                <a:lnTo>
                  <a:pt x="1684840" y="466326"/>
                </a:lnTo>
                <a:lnTo>
                  <a:pt x="1657429" y="395557"/>
                </a:lnTo>
                <a:lnTo>
                  <a:pt x="1639025" y="361576"/>
                </a:lnTo>
                <a:lnTo>
                  <a:pt x="1617639" y="328633"/>
                </a:lnTo>
                <a:lnTo>
                  <a:pt x="1593382" y="296804"/>
                </a:lnTo>
                <a:lnTo>
                  <a:pt x="1566366" y="266165"/>
                </a:lnTo>
                <a:lnTo>
                  <a:pt x="1536704" y="236793"/>
                </a:lnTo>
                <a:lnTo>
                  <a:pt x="1504507" y="208763"/>
                </a:lnTo>
                <a:lnTo>
                  <a:pt x="1469888" y="182151"/>
                </a:lnTo>
                <a:lnTo>
                  <a:pt x="1432958" y="157035"/>
                </a:lnTo>
                <a:lnTo>
                  <a:pt x="1393830" y="133490"/>
                </a:lnTo>
                <a:lnTo>
                  <a:pt x="1352617" y="111593"/>
                </a:lnTo>
                <a:lnTo>
                  <a:pt x="1309428" y="91419"/>
                </a:lnTo>
                <a:lnTo>
                  <a:pt x="1264378" y="73045"/>
                </a:lnTo>
                <a:lnTo>
                  <a:pt x="1217578" y="56548"/>
                </a:lnTo>
                <a:lnTo>
                  <a:pt x="1169140" y="42003"/>
                </a:lnTo>
                <a:lnTo>
                  <a:pt x="1119176" y="29486"/>
                </a:lnTo>
                <a:lnTo>
                  <a:pt x="1067799" y="19074"/>
                </a:lnTo>
                <a:lnTo>
                  <a:pt x="1015119" y="10843"/>
                </a:lnTo>
                <a:lnTo>
                  <a:pt x="961250" y="4870"/>
                </a:lnTo>
                <a:lnTo>
                  <a:pt x="906304" y="1230"/>
                </a:lnTo>
                <a:lnTo>
                  <a:pt x="850392" y="0"/>
                </a:lnTo>
                <a:close/>
              </a:path>
            </a:pathLst>
          </a:custGeom>
          <a:solidFill>
            <a:srgbClr val="92D050"/>
          </a:solidFill>
        </p:spPr>
        <p:txBody>
          <a:bodyPr wrap="square" lIns="0" tIns="0" rIns="0" bIns="0" rtlCol="0"/>
          <a:lstStyle/>
          <a:p>
            <a:endParaRPr/>
          </a:p>
        </p:txBody>
      </p:sp>
      <p:sp>
        <p:nvSpPr>
          <p:cNvPr id="13" name="object 13"/>
          <p:cNvSpPr/>
          <p:nvPr/>
        </p:nvSpPr>
        <p:spPr>
          <a:xfrm>
            <a:off x="6558533" y="2998470"/>
            <a:ext cx="1701164" cy="1156970"/>
          </a:xfrm>
          <a:custGeom>
            <a:avLst/>
            <a:gdLst/>
            <a:ahLst/>
            <a:cxnLst/>
            <a:rect l="l" t="t" r="r" b="b"/>
            <a:pathLst>
              <a:path w="1701165" h="1156970">
                <a:moveTo>
                  <a:pt x="0" y="578357"/>
                </a:moveTo>
                <a:lnTo>
                  <a:pt x="7160" y="502963"/>
                </a:lnTo>
                <a:lnTo>
                  <a:pt x="28045" y="430499"/>
                </a:lnTo>
                <a:lnTo>
                  <a:pt x="43354" y="395557"/>
                </a:lnTo>
                <a:lnTo>
                  <a:pt x="61758" y="361576"/>
                </a:lnTo>
                <a:lnTo>
                  <a:pt x="83144" y="328633"/>
                </a:lnTo>
                <a:lnTo>
                  <a:pt x="107401" y="296804"/>
                </a:lnTo>
                <a:lnTo>
                  <a:pt x="134417" y="266165"/>
                </a:lnTo>
                <a:lnTo>
                  <a:pt x="164079" y="236793"/>
                </a:lnTo>
                <a:lnTo>
                  <a:pt x="196276" y="208763"/>
                </a:lnTo>
                <a:lnTo>
                  <a:pt x="230895" y="182151"/>
                </a:lnTo>
                <a:lnTo>
                  <a:pt x="267825" y="157035"/>
                </a:lnTo>
                <a:lnTo>
                  <a:pt x="306953" y="133490"/>
                </a:lnTo>
                <a:lnTo>
                  <a:pt x="348166" y="111593"/>
                </a:lnTo>
                <a:lnTo>
                  <a:pt x="391355" y="91419"/>
                </a:lnTo>
                <a:lnTo>
                  <a:pt x="436405" y="73045"/>
                </a:lnTo>
                <a:lnTo>
                  <a:pt x="483205" y="56548"/>
                </a:lnTo>
                <a:lnTo>
                  <a:pt x="531643" y="42003"/>
                </a:lnTo>
                <a:lnTo>
                  <a:pt x="581607" y="29486"/>
                </a:lnTo>
                <a:lnTo>
                  <a:pt x="632984" y="19074"/>
                </a:lnTo>
                <a:lnTo>
                  <a:pt x="685664" y="10843"/>
                </a:lnTo>
                <a:lnTo>
                  <a:pt x="739533" y="4870"/>
                </a:lnTo>
                <a:lnTo>
                  <a:pt x="794479" y="1230"/>
                </a:lnTo>
                <a:lnTo>
                  <a:pt x="850392" y="0"/>
                </a:lnTo>
                <a:lnTo>
                  <a:pt x="906304" y="1230"/>
                </a:lnTo>
                <a:lnTo>
                  <a:pt x="961250" y="4870"/>
                </a:lnTo>
                <a:lnTo>
                  <a:pt x="1015119" y="10843"/>
                </a:lnTo>
                <a:lnTo>
                  <a:pt x="1067799" y="19074"/>
                </a:lnTo>
                <a:lnTo>
                  <a:pt x="1119176" y="29486"/>
                </a:lnTo>
                <a:lnTo>
                  <a:pt x="1169140" y="42003"/>
                </a:lnTo>
                <a:lnTo>
                  <a:pt x="1217578" y="56548"/>
                </a:lnTo>
                <a:lnTo>
                  <a:pt x="1264378" y="73045"/>
                </a:lnTo>
                <a:lnTo>
                  <a:pt x="1309428" y="91419"/>
                </a:lnTo>
                <a:lnTo>
                  <a:pt x="1352617" y="111593"/>
                </a:lnTo>
                <a:lnTo>
                  <a:pt x="1393830" y="133490"/>
                </a:lnTo>
                <a:lnTo>
                  <a:pt x="1432958" y="157035"/>
                </a:lnTo>
                <a:lnTo>
                  <a:pt x="1469888" y="182151"/>
                </a:lnTo>
                <a:lnTo>
                  <a:pt x="1504507" y="208763"/>
                </a:lnTo>
                <a:lnTo>
                  <a:pt x="1536704" y="236793"/>
                </a:lnTo>
                <a:lnTo>
                  <a:pt x="1566366" y="266165"/>
                </a:lnTo>
                <a:lnTo>
                  <a:pt x="1593382" y="296804"/>
                </a:lnTo>
                <a:lnTo>
                  <a:pt x="1617639" y="328633"/>
                </a:lnTo>
                <a:lnTo>
                  <a:pt x="1639025" y="361576"/>
                </a:lnTo>
                <a:lnTo>
                  <a:pt x="1657429" y="395557"/>
                </a:lnTo>
                <a:lnTo>
                  <a:pt x="1672738" y="430499"/>
                </a:lnTo>
                <a:lnTo>
                  <a:pt x="1693623" y="502963"/>
                </a:lnTo>
                <a:lnTo>
                  <a:pt x="1700784" y="578357"/>
                </a:lnTo>
                <a:lnTo>
                  <a:pt x="1698975" y="616383"/>
                </a:lnTo>
                <a:lnTo>
                  <a:pt x="1684840" y="690389"/>
                </a:lnTo>
                <a:lnTo>
                  <a:pt x="1657429" y="761158"/>
                </a:lnTo>
                <a:lnTo>
                  <a:pt x="1639025" y="795139"/>
                </a:lnTo>
                <a:lnTo>
                  <a:pt x="1617639" y="828082"/>
                </a:lnTo>
                <a:lnTo>
                  <a:pt x="1593382" y="859911"/>
                </a:lnTo>
                <a:lnTo>
                  <a:pt x="1566366" y="890550"/>
                </a:lnTo>
                <a:lnTo>
                  <a:pt x="1536704" y="919922"/>
                </a:lnTo>
                <a:lnTo>
                  <a:pt x="1504507" y="947952"/>
                </a:lnTo>
                <a:lnTo>
                  <a:pt x="1469888" y="974564"/>
                </a:lnTo>
                <a:lnTo>
                  <a:pt x="1432958" y="999680"/>
                </a:lnTo>
                <a:lnTo>
                  <a:pt x="1393830" y="1023225"/>
                </a:lnTo>
                <a:lnTo>
                  <a:pt x="1352617" y="1045122"/>
                </a:lnTo>
                <a:lnTo>
                  <a:pt x="1309428" y="1065296"/>
                </a:lnTo>
                <a:lnTo>
                  <a:pt x="1264378" y="1083670"/>
                </a:lnTo>
                <a:lnTo>
                  <a:pt x="1217578" y="1100167"/>
                </a:lnTo>
                <a:lnTo>
                  <a:pt x="1169140" y="1114712"/>
                </a:lnTo>
                <a:lnTo>
                  <a:pt x="1119176" y="1127229"/>
                </a:lnTo>
                <a:lnTo>
                  <a:pt x="1067799" y="1137641"/>
                </a:lnTo>
                <a:lnTo>
                  <a:pt x="1015119" y="1145872"/>
                </a:lnTo>
                <a:lnTo>
                  <a:pt x="961250" y="1151845"/>
                </a:lnTo>
                <a:lnTo>
                  <a:pt x="906304" y="1155485"/>
                </a:lnTo>
                <a:lnTo>
                  <a:pt x="850392" y="1156715"/>
                </a:lnTo>
                <a:lnTo>
                  <a:pt x="794479" y="1155485"/>
                </a:lnTo>
                <a:lnTo>
                  <a:pt x="739533" y="1151845"/>
                </a:lnTo>
                <a:lnTo>
                  <a:pt x="685664" y="1145872"/>
                </a:lnTo>
                <a:lnTo>
                  <a:pt x="632984" y="1137641"/>
                </a:lnTo>
                <a:lnTo>
                  <a:pt x="581607" y="1127229"/>
                </a:lnTo>
                <a:lnTo>
                  <a:pt x="531643" y="1114712"/>
                </a:lnTo>
                <a:lnTo>
                  <a:pt x="483205" y="1100167"/>
                </a:lnTo>
                <a:lnTo>
                  <a:pt x="436405" y="1083670"/>
                </a:lnTo>
                <a:lnTo>
                  <a:pt x="391355" y="1065296"/>
                </a:lnTo>
                <a:lnTo>
                  <a:pt x="348166" y="1045122"/>
                </a:lnTo>
                <a:lnTo>
                  <a:pt x="306953" y="1023225"/>
                </a:lnTo>
                <a:lnTo>
                  <a:pt x="267825" y="999680"/>
                </a:lnTo>
                <a:lnTo>
                  <a:pt x="230895" y="974564"/>
                </a:lnTo>
                <a:lnTo>
                  <a:pt x="196276" y="947952"/>
                </a:lnTo>
                <a:lnTo>
                  <a:pt x="164079" y="919922"/>
                </a:lnTo>
                <a:lnTo>
                  <a:pt x="134417" y="890550"/>
                </a:lnTo>
                <a:lnTo>
                  <a:pt x="107401" y="859911"/>
                </a:lnTo>
                <a:lnTo>
                  <a:pt x="83144" y="828082"/>
                </a:lnTo>
                <a:lnTo>
                  <a:pt x="61758" y="795139"/>
                </a:lnTo>
                <a:lnTo>
                  <a:pt x="43354" y="761158"/>
                </a:lnTo>
                <a:lnTo>
                  <a:pt x="28045" y="726216"/>
                </a:lnTo>
                <a:lnTo>
                  <a:pt x="7160" y="653752"/>
                </a:lnTo>
                <a:lnTo>
                  <a:pt x="0" y="578357"/>
                </a:lnTo>
                <a:close/>
              </a:path>
            </a:pathLst>
          </a:custGeom>
          <a:ln w="25908">
            <a:solidFill>
              <a:srgbClr val="FFFFFF"/>
            </a:solidFill>
          </a:ln>
        </p:spPr>
        <p:txBody>
          <a:bodyPr wrap="square" lIns="0" tIns="0" rIns="0" bIns="0" rtlCol="0"/>
          <a:lstStyle/>
          <a:p>
            <a:endParaRPr/>
          </a:p>
        </p:txBody>
      </p:sp>
      <p:sp>
        <p:nvSpPr>
          <p:cNvPr id="14" name="object 14"/>
          <p:cNvSpPr txBox="1"/>
          <p:nvPr/>
        </p:nvSpPr>
        <p:spPr>
          <a:xfrm>
            <a:off x="6980681" y="3384930"/>
            <a:ext cx="855980" cy="330835"/>
          </a:xfrm>
          <a:prstGeom prst="rect">
            <a:avLst/>
          </a:prstGeom>
        </p:spPr>
        <p:txBody>
          <a:bodyPr vert="horz" wrap="square" lIns="0" tIns="13335" rIns="0" bIns="0" rtlCol="0">
            <a:spAutoFit/>
          </a:bodyPr>
          <a:lstStyle/>
          <a:p>
            <a:pPr marL="12700">
              <a:lnSpc>
                <a:spcPct val="100000"/>
              </a:lnSpc>
              <a:spcBef>
                <a:spcPts val="105"/>
              </a:spcBef>
            </a:pPr>
            <a:r>
              <a:rPr sz="2000" spc="-40" dirty="0">
                <a:latin typeface="Times New Roman"/>
                <a:cs typeface="Times New Roman"/>
              </a:rPr>
              <a:t>к</a:t>
            </a:r>
            <a:r>
              <a:rPr sz="2000" spc="-30" dirty="0">
                <a:latin typeface="Times New Roman"/>
                <a:cs typeface="Times New Roman"/>
              </a:rPr>
              <a:t>а</a:t>
            </a:r>
            <a:r>
              <a:rPr sz="2000" spc="-5" dirty="0">
                <a:latin typeface="Times New Roman"/>
                <a:cs typeface="Times New Roman"/>
              </a:rPr>
              <a:t>п</a:t>
            </a:r>
            <a:r>
              <a:rPr sz="2000" spc="-15" dirty="0">
                <a:latin typeface="Times New Roman"/>
                <a:cs typeface="Times New Roman"/>
              </a:rPr>
              <a:t>у</a:t>
            </a:r>
            <a:r>
              <a:rPr sz="2000" dirty="0">
                <a:latin typeface="Times New Roman"/>
                <a:cs typeface="Times New Roman"/>
              </a:rPr>
              <a:t>с</a:t>
            </a:r>
            <a:r>
              <a:rPr sz="2000" spc="20" dirty="0">
                <a:latin typeface="Times New Roman"/>
                <a:cs typeface="Times New Roman"/>
              </a:rPr>
              <a:t>т</a:t>
            </a:r>
            <a:r>
              <a:rPr sz="2000" dirty="0">
                <a:latin typeface="Times New Roman"/>
                <a:cs typeface="Times New Roman"/>
              </a:rPr>
              <a:t>а</a:t>
            </a:r>
            <a:endParaRPr sz="2000">
              <a:latin typeface="Times New Roman"/>
              <a:cs typeface="Times New Roman"/>
            </a:endParaRPr>
          </a:p>
        </p:txBody>
      </p:sp>
      <p:sp>
        <p:nvSpPr>
          <p:cNvPr id="15" name="object 15"/>
          <p:cNvSpPr txBox="1"/>
          <p:nvPr/>
        </p:nvSpPr>
        <p:spPr>
          <a:xfrm>
            <a:off x="6903846" y="4911597"/>
            <a:ext cx="735965" cy="330835"/>
          </a:xfrm>
          <a:prstGeom prst="rect">
            <a:avLst/>
          </a:prstGeom>
        </p:spPr>
        <p:txBody>
          <a:bodyPr vert="horz" wrap="square" lIns="0" tIns="12700" rIns="0" bIns="0" rtlCol="0">
            <a:spAutoFit/>
          </a:bodyPr>
          <a:lstStyle/>
          <a:p>
            <a:pPr marL="12700">
              <a:lnSpc>
                <a:spcPct val="100000"/>
              </a:lnSpc>
              <a:spcBef>
                <a:spcPts val="100"/>
              </a:spcBef>
            </a:pPr>
            <a:r>
              <a:rPr sz="2000" spc="20" dirty="0">
                <a:latin typeface="Times New Roman"/>
                <a:cs typeface="Times New Roman"/>
              </a:rPr>
              <a:t>с</a:t>
            </a:r>
            <a:r>
              <a:rPr sz="2000" spc="5" dirty="0">
                <a:latin typeface="Times New Roman"/>
                <a:cs typeface="Times New Roman"/>
              </a:rPr>
              <a:t>а</a:t>
            </a:r>
            <a:r>
              <a:rPr sz="2000" dirty="0">
                <a:latin typeface="Times New Roman"/>
                <a:cs typeface="Times New Roman"/>
              </a:rPr>
              <a:t>л</a:t>
            </a:r>
            <a:r>
              <a:rPr sz="2000" spc="-55" dirty="0">
                <a:latin typeface="Times New Roman"/>
                <a:cs typeface="Times New Roman"/>
              </a:rPr>
              <a:t>а</a:t>
            </a:r>
            <a:r>
              <a:rPr sz="2000" dirty="0">
                <a:latin typeface="Times New Roman"/>
                <a:cs typeface="Times New Roman"/>
              </a:rPr>
              <a:t>ти</a:t>
            </a:r>
            <a:endParaRPr sz="2000">
              <a:latin typeface="Times New Roman"/>
              <a:cs typeface="Times New Roman"/>
            </a:endParaRPr>
          </a:p>
        </p:txBody>
      </p:sp>
      <p:sp>
        <p:nvSpPr>
          <p:cNvPr id="16" name="object 16"/>
          <p:cNvSpPr txBox="1"/>
          <p:nvPr/>
        </p:nvSpPr>
        <p:spPr>
          <a:xfrm>
            <a:off x="5172836" y="5588914"/>
            <a:ext cx="963930" cy="594995"/>
          </a:xfrm>
          <a:prstGeom prst="rect">
            <a:avLst/>
          </a:prstGeom>
        </p:spPr>
        <p:txBody>
          <a:bodyPr vert="horz" wrap="square" lIns="0" tIns="55879" rIns="0" bIns="0" rtlCol="0">
            <a:spAutoFit/>
          </a:bodyPr>
          <a:lstStyle/>
          <a:p>
            <a:pPr marL="196850" marR="5080" indent="-184785">
              <a:lnSpc>
                <a:spcPts val="2080"/>
              </a:lnSpc>
              <a:spcBef>
                <a:spcPts val="439"/>
              </a:spcBef>
            </a:pPr>
            <a:r>
              <a:rPr sz="2000" spc="-5" dirty="0">
                <a:latin typeface="Times New Roman"/>
                <a:cs typeface="Times New Roman"/>
              </a:rPr>
              <a:t>ц</a:t>
            </a:r>
            <a:r>
              <a:rPr sz="2000" spc="-10" dirty="0">
                <a:latin typeface="Times New Roman"/>
                <a:cs typeface="Times New Roman"/>
              </a:rPr>
              <a:t>и</a:t>
            </a:r>
            <a:r>
              <a:rPr sz="2000" spc="-75" dirty="0">
                <a:latin typeface="Times New Roman"/>
                <a:cs typeface="Times New Roman"/>
              </a:rPr>
              <a:t>б</a:t>
            </a:r>
            <a:r>
              <a:rPr sz="2000" spc="-95" dirty="0">
                <a:latin typeface="Times New Roman"/>
                <a:cs typeface="Times New Roman"/>
              </a:rPr>
              <a:t>у</a:t>
            </a:r>
            <a:r>
              <a:rPr sz="2000" dirty="0">
                <a:latin typeface="Times New Roman"/>
                <a:cs typeface="Times New Roman"/>
              </a:rPr>
              <a:t>леві  </a:t>
            </a:r>
            <a:r>
              <a:rPr sz="2000" spc="-10" dirty="0">
                <a:latin typeface="Times New Roman"/>
                <a:cs typeface="Times New Roman"/>
              </a:rPr>
              <a:t>овочі</a:t>
            </a:r>
            <a:endParaRPr sz="2000">
              <a:latin typeface="Times New Roman"/>
              <a:cs typeface="Times New Roman"/>
            </a:endParaRPr>
          </a:p>
        </p:txBody>
      </p:sp>
      <p:sp>
        <p:nvSpPr>
          <p:cNvPr id="17" name="object 17"/>
          <p:cNvSpPr txBox="1"/>
          <p:nvPr/>
        </p:nvSpPr>
        <p:spPr>
          <a:xfrm>
            <a:off x="3451986" y="5828791"/>
            <a:ext cx="730250"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Times New Roman"/>
                <a:cs typeface="Times New Roman"/>
              </a:rPr>
              <a:t>зел</a:t>
            </a:r>
            <a:r>
              <a:rPr sz="2000" spc="-10" dirty="0">
                <a:latin typeface="Times New Roman"/>
                <a:cs typeface="Times New Roman"/>
              </a:rPr>
              <a:t>е</a:t>
            </a:r>
            <a:r>
              <a:rPr sz="2000" spc="-5" dirty="0">
                <a:latin typeface="Times New Roman"/>
                <a:cs typeface="Times New Roman"/>
              </a:rPr>
              <a:t>нь</a:t>
            </a:r>
            <a:endParaRPr sz="2000">
              <a:latin typeface="Times New Roman"/>
              <a:cs typeface="Times New Roman"/>
            </a:endParaRPr>
          </a:p>
        </p:txBody>
      </p:sp>
      <p:sp>
        <p:nvSpPr>
          <p:cNvPr id="18" name="object 18"/>
          <p:cNvSpPr txBox="1"/>
          <p:nvPr/>
        </p:nvSpPr>
        <p:spPr>
          <a:xfrm>
            <a:off x="1045260" y="5257291"/>
            <a:ext cx="1129030" cy="330835"/>
          </a:xfrm>
          <a:prstGeom prst="rect">
            <a:avLst/>
          </a:prstGeom>
        </p:spPr>
        <p:txBody>
          <a:bodyPr vert="horz" wrap="square" lIns="0" tIns="12700" rIns="0" bIns="0" rtlCol="0">
            <a:spAutoFit/>
          </a:bodyPr>
          <a:lstStyle/>
          <a:p>
            <a:pPr marL="12700">
              <a:lnSpc>
                <a:spcPct val="100000"/>
              </a:lnSpc>
              <a:spcBef>
                <a:spcPts val="100"/>
              </a:spcBef>
            </a:pPr>
            <a:r>
              <a:rPr sz="2000" spc="-5" dirty="0">
                <a:latin typeface="Times New Roman"/>
                <a:cs typeface="Times New Roman"/>
              </a:rPr>
              <a:t>інші</a:t>
            </a:r>
            <a:r>
              <a:rPr sz="2000" spc="-70" dirty="0">
                <a:latin typeface="Times New Roman"/>
                <a:cs typeface="Times New Roman"/>
              </a:rPr>
              <a:t> </a:t>
            </a:r>
            <a:r>
              <a:rPr sz="2000" spc="-10" dirty="0">
                <a:latin typeface="Times New Roman"/>
                <a:cs typeface="Times New Roman"/>
              </a:rPr>
              <a:t>овочі</a:t>
            </a:r>
            <a:endParaRPr sz="2000">
              <a:latin typeface="Times New Roman"/>
              <a:cs typeface="Times New Roman"/>
            </a:endParaRPr>
          </a:p>
        </p:txBody>
      </p:sp>
      <p:sp>
        <p:nvSpPr>
          <p:cNvPr id="19" name="object 19"/>
          <p:cNvSpPr txBox="1"/>
          <p:nvPr/>
        </p:nvSpPr>
        <p:spPr>
          <a:xfrm>
            <a:off x="809650" y="3384930"/>
            <a:ext cx="809625" cy="330835"/>
          </a:xfrm>
          <a:prstGeom prst="rect">
            <a:avLst/>
          </a:prstGeom>
        </p:spPr>
        <p:txBody>
          <a:bodyPr vert="horz" wrap="square" lIns="0" tIns="13335" rIns="0" bIns="0" rtlCol="0">
            <a:spAutoFit/>
          </a:bodyPr>
          <a:lstStyle/>
          <a:p>
            <a:pPr marL="12700">
              <a:lnSpc>
                <a:spcPct val="100000"/>
              </a:lnSpc>
              <a:spcBef>
                <a:spcPts val="105"/>
              </a:spcBef>
            </a:pPr>
            <a:r>
              <a:rPr sz="2000" dirty="0">
                <a:latin typeface="Times New Roman"/>
                <a:cs typeface="Times New Roman"/>
              </a:rPr>
              <a:t>ф</a:t>
            </a:r>
            <a:r>
              <a:rPr sz="2000" spc="-20" dirty="0">
                <a:latin typeface="Times New Roman"/>
                <a:cs typeface="Times New Roman"/>
              </a:rPr>
              <a:t>р</a:t>
            </a:r>
            <a:r>
              <a:rPr sz="2000" dirty="0">
                <a:latin typeface="Times New Roman"/>
                <a:cs typeface="Times New Roman"/>
              </a:rPr>
              <a:t>у</a:t>
            </a:r>
            <a:r>
              <a:rPr sz="2000" spc="-35" dirty="0">
                <a:latin typeface="Times New Roman"/>
                <a:cs typeface="Times New Roman"/>
              </a:rPr>
              <a:t>к</a:t>
            </a:r>
            <a:r>
              <a:rPr sz="2000" dirty="0">
                <a:latin typeface="Times New Roman"/>
                <a:cs typeface="Times New Roman"/>
              </a:rPr>
              <a:t>ти</a:t>
            </a:r>
            <a:endParaRPr sz="2000">
              <a:latin typeface="Times New Roman"/>
              <a:cs typeface="Times New Roman"/>
            </a:endParaRPr>
          </a:p>
        </p:txBody>
      </p:sp>
      <p:sp>
        <p:nvSpPr>
          <p:cNvPr id="20" name="object 20"/>
          <p:cNvSpPr txBox="1"/>
          <p:nvPr/>
        </p:nvSpPr>
        <p:spPr>
          <a:xfrm>
            <a:off x="1905126" y="1800225"/>
            <a:ext cx="626745" cy="330835"/>
          </a:xfrm>
          <a:prstGeom prst="rect">
            <a:avLst/>
          </a:prstGeom>
        </p:spPr>
        <p:txBody>
          <a:bodyPr vert="horz" wrap="square" lIns="0" tIns="13335" rIns="0" bIns="0" rtlCol="0">
            <a:spAutoFit/>
          </a:bodyPr>
          <a:lstStyle/>
          <a:p>
            <a:pPr marL="12700">
              <a:lnSpc>
                <a:spcPct val="100000"/>
              </a:lnSpc>
              <a:spcBef>
                <a:spcPts val="105"/>
              </a:spcBef>
            </a:pPr>
            <a:r>
              <a:rPr sz="2000" dirty="0">
                <a:latin typeface="Times New Roman"/>
                <a:cs typeface="Times New Roman"/>
              </a:rPr>
              <a:t>я</a:t>
            </a:r>
            <a:r>
              <a:rPr sz="2000" spc="-55" dirty="0">
                <a:latin typeface="Times New Roman"/>
                <a:cs typeface="Times New Roman"/>
              </a:rPr>
              <a:t>го</a:t>
            </a:r>
            <a:r>
              <a:rPr sz="2000" dirty="0">
                <a:latin typeface="Times New Roman"/>
                <a:cs typeface="Times New Roman"/>
              </a:rPr>
              <a:t>ди</a:t>
            </a:r>
            <a:endParaRPr sz="2000">
              <a:latin typeface="Times New Roman"/>
              <a:cs typeface="Times New Roman"/>
            </a:endParaRPr>
          </a:p>
        </p:txBody>
      </p:sp>
      <p:sp>
        <p:nvSpPr>
          <p:cNvPr id="21" name="object 21"/>
          <p:cNvSpPr/>
          <p:nvPr/>
        </p:nvSpPr>
        <p:spPr>
          <a:xfrm>
            <a:off x="1792223" y="4148328"/>
            <a:ext cx="576072" cy="563880"/>
          </a:xfrm>
          <a:prstGeom prst="rect">
            <a:avLst/>
          </a:prstGeom>
          <a:blipFill>
            <a:blip r:embed="rId3" cstate="print"/>
            <a:stretch>
              <a:fillRect/>
            </a:stretch>
          </a:blipFill>
        </p:spPr>
        <p:txBody>
          <a:bodyPr wrap="square" lIns="0" tIns="0" rIns="0" bIns="0" rtlCol="0"/>
          <a:lstStyle/>
          <a:p>
            <a:endParaRPr/>
          </a:p>
        </p:txBody>
      </p:sp>
      <p:sp>
        <p:nvSpPr>
          <p:cNvPr id="22" name="object 22"/>
          <p:cNvSpPr/>
          <p:nvPr/>
        </p:nvSpPr>
        <p:spPr>
          <a:xfrm>
            <a:off x="1955292" y="2781300"/>
            <a:ext cx="528828" cy="528827"/>
          </a:xfrm>
          <a:prstGeom prst="rect">
            <a:avLst/>
          </a:prstGeom>
          <a:blipFill>
            <a:blip r:embed="rId4" cstate="print"/>
            <a:stretch>
              <a:fillRect/>
            </a:stretch>
          </a:blipFill>
        </p:spPr>
        <p:txBody>
          <a:bodyPr wrap="square" lIns="0" tIns="0" rIns="0" bIns="0" rtlCol="0"/>
          <a:lstStyle/>
          <a:p>
            <a:endParaRPr/>
          </a:p>
        </p:txBody>
      </p:sp>
      <p:sp>
        <p:nvSpPr>
          <p:cNvPr id="23" name="object 23"/>
          <p:cNvSpPr/>
          <p:nvPr/>
        </p:nvSpPr>
        <p:spPr>
          <a:xfrm>
            <a:off x="3273552" y="2395727"/>
            <a:ext cx="576072" cy="466344"/>
          </a:xfrm>
          <a:prstGeom prst="rect">
            <a:avLst/>
          </a:prstGeom>
          <a:blipFill>
            <a:blip r:embed="rId5" cstate="print"/>
            <a:stretch>
              <a:fillRect/>
            </a:stretch>
          </a:blipFill>
        </p:spPr>
        <p:txBody>
          <a:bodyPr wrap="square" lIns="0" tIns="0" rIns="0" bIns="0" rtlCol="0"/>
          <a:lstStyle/>
          <a:p>
            <a:endParaRPr/>
          </a:p>
        </p:txBody>
      </p:sp>
      <p:sp>
        <p:nvSpPr>
          <p:cNvPr id="24" name="object 24"/>
          <p:cNvSpPr/>
          <p:nvPr/>
        </p:nvSpPr>
        <p:spPr>
          <a:xfrm>
            <a:off x="4837176" y="2327148"/>
            <a:ext cx="707136" cy="603503"/>
          </a:xfrm>
          <a:prstGeom prst="rect">
            <a:avLst/>
          </a:prstGeom>
          <a:blipFill>
            <a:blip r:embed="rId6" cstate="print"/>
            <a:stretch>
              <a:fillRect/>
            </a:stretch>
          </a:blipFill>
        </p:spPr>
        <p:txBody>
          <a:bodyPr wrap="square" lIns="0" tIns="0" rIns="0" bIns="0" rtlCol="0"/>
          <a:lstStyle/>
          <a:p>
            <a:endParaRPr/>
          </a:p>
        </p:txBody>
      </p:sp>
      <p:sp>
        <p:nvSpPr>
          <p:cNvPr id="25" name="object 25"/>
          <p:cNvSpPr/>
          <p:nvPr/>
        </p:nvSpPr>
        <p:spPr>
          <a:xfrm>
            <a:off x="6300215" y="2660904"/>
            <a:ext cx="647699" cy="431291"/>
          </a:xfrm>
          <a:prstGeom prst="rect">
            <a:avLst/>
          </a:prstGeom>
          <a:blipFill>
            <a:blip r:embed="rId7" cstate="print"/>
            <a:stretch>
              <a:fillRect/>
            </a:stretch>
          </a:blipFill>
        </p:spPr>
        <p:txBody>
          <a:bodyPr wrap="square" lIns="0" tIns="0" rIns="0" bIns="0" rtlCol="0"/>
          <a:lstStyle/>
          <a:p>
            <a:endParaRPr/>
          </a:p>
        </p:txBody>
      </p:sp>
      <p:sp>
        <p:nvSpPr>
          <p:cNvPr id="26" name="object 26"/>
          <p:cNvSpPr/>
          <p:nvPr/>
        </p:nvSpPr>
        <p:spPr>
          <a:xfrm>
            <a:off x="6300215" y="4005071"/>
            <a:ext cx="583691" cy="583692"/>
          </a:xfrm>
          <a:prstGeom prst="rect">
            <a:avLst/>
          </a:prstGeom>
          <a:blipFill>
            <a:blip r:embed="rId8" cstate="print"/>
            <a:stretch>
              <a:fillRect/>
            </a:stretch>
          </a:blipFill>
        </p:spPr>
        <p:txBody>
          <a:bodyPr wrap="square" lIns="0" tIns="0" rIns="0" bIns="0" rtlCol="0"/>
          <a:lstStyle/>
          <a:p>
            <a:endParaRPr/>
          </a:p>
        </p:txBody>
      </p:sp>
      <p:sp>
        <p:nvSpPr>
          <p:cNvPr id="27" name="object 27"/>
          <p:cNvSpPr/>
          <p:nvPr/>
        </p:nvSpPr>
        <p:spPr>
          <a:xfrm>
            <a:off x="2796539" y="5039867"/>
            <a:ext cx="725424" cy="483107"/>
          </a:xfrm>
          <a:prstGeom prst="rect">
            <a:avLst/>
          </a:prstGeom>
          <a:blipFill>
            <a:blip r:embed="rId9" cstate="print"/>
            <a:stretch>
              <a:fillRect/>
            </a:stretch>
          </a:blipFill>
        </p:spPr>
        <p:txBody>
          <a:bodyPr wrap="square" lIns="0" tIns="0" rIns="0" bIns="0" rtlCol="0"/>
          <a:lstStyle/>
          <a:p>
            <a:endParaRPr/>
          </a:p>
        </p:txBody>
      </p:sp>
      <p:sp>
        <p:nvSpPr>
          <p:cNvPr id="28" name="object 28"/>
          <p:cNvSpPr/>
          <p:nvPr/>
        </p:nvSpPr>
        <p:spPr>
          <a:xfrm>
            <a:off x="4283964" y="5091684"/>
            <a:ext cx="623315" cy="435864"/>
          </a:xfrm>
          <a:prstGeom prst="rect">
            <a:avLst/>
          </a:prstGeom>
          <a:blipFill>
            <a:blip r:embed="rId10" cstate="print"/>
            <a:stretch>
              <a:fillRect/>
            </a:stretch>
          </a:blipFill>
        </p:spPr>
        <p:txBody>
          <a:bodyPr wrap="square" lIns="0" tIns="0" rIns="0" bIns="0" rtlCol="0"/>
          <a:lstStyle/>
          <a:p>
            <a:endParaRPr/>
          </a:p>
        </p:txBody>
      </p:sp>
      <p:sp>
        <p:nvSpPr>
          <p:cNvPr id="29" name="object 29"/>
          <p:cNvSpPr/>
          <p:nvPr/>
        </p:nvSpPr>
        <p:spPr>
          <a:xfrm>
            <a:off x="5436108" y="4846320"/>
            <a:ext cx="678179" cy="490728"/>
          </a:xfrm>
          <a:prstGeom prst="rect">
            <a:avLst/>
          </a:prstGeom>
          <a:blipFill>
            <a:blip r:embed="rId11"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929330"/>
            <a:ext cx="8229600" cy="571504"/>
          </a:xfrm>
        </p:spPr>
        <p:txBody>
          <a:bodyPr>
            <a:normAutofit fontScale="90000"/>
          </a:bodyPr>
          <a:lstStyle/>
          <a:p>
            <a:r>
              <a:rPr lang="uk-UA" sz="2700" dirty="0" smtClean="0">
                <a:latin typeface="Times New Roman" pitchFamily="18" charset="0"/>
                <a:cs typeface="Times New Roman" pitchFamily="18" charset="0"/>
              </a:rPr>
              <a:t>Рис. 9. Розміщення обладнання в рибному цеху потужністю 0,5 </a:t>
            </a:r>
            <a:r>
              <a:rPr lang="uk-UA" sz="2700" dirty="0" smtClean="0">
                <a:latin typeface="Times New Roman" pitchFamily="18" charset="0"/>
                <a:cs typeface="Times New Roman" pitchFamily="18" charset="0"/>
              </a:rPr>
              <a:t>т</a:t>
            </a:r>
            <a:r>
              <a:rPr lang="ru-RU" dirty="0" smtClean="0"/>
              <a:t/>
            </a:r>
            <a:br>
              <a:rPr lang="ru-RU" dirty="0" smtClean="0"/>
            </a:br>
            <a:endParaRPr lang="ru-RU" dirty="0"/>
          </a:p>
        </p:txBody>
      </p:sp>
      <p:pic>
        <p:nvPicPr>
          <p:cNvPr id="4" name="Содержимое 3" descr="H:\image019.jpg"/>
          <p:cNvPicPr>
            <a:picLocks noGrp="1"/>
          </p:cNvPicPr>
          <p:nvPr>
            <p:ph idx="1"/>
          </p:nvPr>
        </p:nvPicPr>
        <p:blipFill>
          <a:blip r:embed="rId2"/>
          <a:srcRect/>
          <a:stretch>
            <a:fillRect/>
          </a:stretch>
        </p:blipFill>
        <p:spPr bwMode="auto">
          <a:xfrm>
            <a:off x="0" y="214290"/>
            <a:ext cx="6215074" cy="4929222"/>
          </a:xfrm>
          <a:prstGeom prst="rect">
            <a:avLst/>
          </a:prstGeom>
          <a:noFill/>
          <a:ln w="9525">
            <a:noFill/>
            <a:miter lim="800000"/>
            <a:headEnd/>
            <a:tailEnd/>
          </a:ln>
        </p:spPr>
      </p:pic>
      <p:sp>
        <p:nvSpPr>
          <p:cNvPr id="5" name="Прямоугольник 4"/>
          <p:cNvSpPr/>
          <p:nvPr/>
        </p:nvSpPr>
        <p:spPr>
          <a:xfrm>
            <a:off x="6072198" y="571480"/>
            <a:ext cx="2857520" cy="2585323"/>
          </a:xfrm>
          <a:prstGeom prst="rect">
            <a:avLst/>
          </a:prstGeom>
        </p:spPr>
        <p:txBody>
          <a:bodyPr wrap="square">
            <a:spAutoFit/>
          </a:bodyPr>
          <a:lstStyle/>
          <a:p>
            <a:r>
              <a:rPr lang="uk-UA" dirty="0" smtClean="0">
                <a:latin typeface="Times New Roman" pitchFamily="18" charset="0"/>
                <a:cs typeface="Times New Roman" pitchFamily="18" charset="0"/>
              </a:rPr>
              <a:t>1 - м'ясорубка; </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uk-UA" dirty="0" smtClean="0">
                <a:latin typeface="Times New Roman" pitchFamily="18" charset="0"/>
                <a:cs typeface="Times New Roman" pitchFamily="18" charset="0"/>
              </a:rPr>
              <a:t>2 - пристрій для очищення риби; </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uk-UA" dirty="0" smtClean="0">
                <a:latin typeface="Times New Roman" pitchFamily="18" charset="0"/>
                <a:cs typeface="Times New Roman" pitchFamily="18" charset="0"/>
              </a:rPr>
              <a:t>3 - холодильна шафа; </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uk-UA" dirty="0" smtClean="0">
                <a:latin typeface="Times New Roman" pitchFamily="18" charset="0"/>
                <a:cs typeface="Times New Roman" pitchFamily="18" charset="0"/>
              </a:rPr>
              <a:t>4 - виробничий стіл; </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uk-UA" dirty="0" smtClean="0">
                <a:latin typeface="Times New Roman" pitchFamily="18" charset="0"/>
                <a:cs typeface="Times New Roman" pitchFamily="18" charset="0"/>
              </a:rPr>
              <a:t>6 - виробничий стіл для очищення риби; </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uk-UA" dirty="0" smtClean="0">
                <a:latin typeface="Times New Roman" pitchFamily="18" charset="0"/>
                <a:cs typeface="Times New Roman" pitchFamily="18" charset="0"/>
              </a:rPr>
              <a:t>7 - мийна ванна; </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uk-UA" dirty="0" smtClean="0">
                <a:latin typeface="Times New Roman" pitchFamily="18" charset="0"/>
                <a:cs typeface="Times New Roman" pitchFamily="18" charset="0"/>
              </a:rPr>
              <a:t>5, 8 - візок-стелаж</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rmAutofit/>
          </a:bodyPr>
          <a:lstStyle/>
          <a:p>
            <a:r>
              <a:rPr lang="uk-UA" sz="2400" b="1" dirty="0" smtClean="0">
                <a:solidFill>
                  <a:schemeClr val="accent3">
                    <a:lumMod val="75000"/>
                  </a:schemeClr>
                </a:solidFill>
                <a:latin typeface="Times New Roman" pitchFamily="18" charset="0"/>
                <a:cs typeface="Times New Roman" pitchFamily="18" charset="0"/>
              </a:rPr>
              <a:t>Організація </a:t>
            </a:r>
            <a:r>
              <a:rPr lang="uk-UA" sz="2400" b="1" dirty="0" smtClean="0">
                <a:solidFill>
                  <a:schemeClr val="accent3">
                    <a:lumMod val="75000"/>
                  </a:schemeClr>
                </a:solidFill>
                <a:latin typeface="Times New Roman" pitchFamily="18" charset="0"/>
                <a:cs typeface="Times New Roman" pitchFamily="18" charset="0"/>
              </a:rPr>
              <a:t>роботи</a:t>
            </a:r>
            <a:endParaRPr lang="ru-RU" sz="2400" b="1" dirty="0">
              <a:solidFill>
                <a:schemeClr val="accent3">
                  <a:lumMod val="75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071546"/>
            <a:ext cx="8229600" cy="5054617"/>
          </a:xfrm>
        </p:spPr>
        <p:txBody>
          <a:bodyPr>
            <a:normAutofit/>
          </a:bodyPr>
          <a:lstStyle/>
          <a:p>
            <a:pPr algn="just"/>
            <a:r>
              <a:rPr lang="uk-UA" sz="2100" dirty="0" smtClean="0">
                <a:latin typeface="Times New Roman" pitchFamily="18" charset="0"/>
                <a:cs typeface="Times New Roman" pitchFamily="18" charset="0"/>
              </a:rPr>
              <a:t>Загальне керівництво цехом здійснює начальник виробництва. Якщо в цеху працюють п'ять і більше </a:t>
            </a:r>
            <a:r>
              <a:rPr lang="uk-UA" sz="2100" dirty="0" smtClean="0">
                <a:latin typeface="Times New Roman" pitchFamily="18" charset="0"/>
                <a:cs typeface="Times New Roman" pitchFamily="18" charset="0"/>
              </a:rPr>
              <a:t>робітників - </a:t>
            </a:r>
            <a:r>
              <a:rPr lang="uk-UA" sz="2100" dirty="0" smtClean="0">
                <a:latin typeface="Times New Roman" pitchFamily="18" charset="0"/>
                <a:cs typeface="Times New Roman" pitchFamily="18" charset="0"/>
              </a:rPr>
              <a:t>призначається бригадир (кухар IV або V розрядів), який разом з іншими виконує виробничу програму. На підставі меню він одержує у начальника виробництва сировину, дає завдання кухарям відповідно до їхньої класифікації, розподіляє продукти між членами бригади. Бригадир здійснює контроль за технологічним процесом, нормами витрати сировини і виходом напівфабрикатів, станом і справністю обладнання, відповідає за дотримання правил охорони праці, техніки безпеки, стежить за санітарним станом цеху.</a:t>
            </a:r>
            <a:endParaRPr lang="ru-RU" sz="2100"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274638"/>
            <a:ext cx="8229600" cy="529247"/>
          </a:xfrm>
          <a:prstGeom prst="rect">
            <a:avLst/>
          </a:prstGeom>
        </p:spPr>
        <p:txBody>
          <a:bodyPr vert="horz" wrap="square" lIns="0" tIns="158369" rIns="0" bIns="0" rtlCol="0">
            <a:spAutoFit/>
          </a:bodyPr>
          <a:lstStyle/>
          <a:p>
            <a:pPr marL="1496060" marR="5080" indent="-1518285">
              <a:lnSpc>
                <a:spcPct val="100000"/>
              </a:lnSpc>
              <a:spcBef>
                <a:spcPts val="100"/>
              </a:spcBef>
            </a:pPr>
            <a:r>
              <a:rPr sz="2400" b="1" spc="-50" dirty="0">
                <a:solidFill>
                  <a:schemeClr val="accent3">
                    <a:lumMod val="75000"/>
                  </a:schemeClr>
                </a:solidFill>
                <a:latin typeface="Times New Roman" pitchFamily="18" charset="0"/>
                <a:cs typeface="Times New Roman" pitchFamily="18" charset="0"/>
              </a:rPr>
              <a:t>4</a:t>
            </a:r>
            <a:r>
              <a:rPr sz="2400" b="1" spc="-50">
                <a:solidFill>
                  <a:schemeClr val="accent3">
                    <a:lumMod val="75000"/>
                  </a:schemeClr>
                </a:solidFill>
                <a:latin typeface="Times New Roman" pitchFamily="18" charset="0"/>
                <a:cs typeface="Times New Roman" pitchFamily="18" charset="0"/>
              </a:rPr>
              <a:t>.</a:t>
            </a:r>
            <a:r>
              <a:rPr sz="2400" b="1" spc="-200">
                <a:solidFill>
                  <a:schemeClr val="accent3">
                    <a:lumMod val="75000"/>
                  </a:schemeClr>
                </a:solidFill>
                <a:latin typeface="Times New Roman" pitchFamily="18" charset="0"/>
                <a:cs typeface="Times New Roman" pitchFamily="18" charset="0"/>
              </a:rPr>
              <a:t> </a:t>
            </a:r>
            <a:r>
              <a:rPr lang="uk-UA" sz="2400" b="1" dirty="0" smtClean="0">
                <a:solidFill>
                  <a:schemeClr val="accent3">
                    <a:lumMod val="75000"/>
                  </a:schemeClr>
                </a:solidFill>
                <a:latin typeface="Times New Roman" pitchFamily="18" charset="0"/>
                <a:cs typeface="Times New Roman" pitchFamily="18" charset="0"/>
              </a:rPr>
              <a:t>Особливості роботи м’ясного і рибного цехів</a:t>
            </a:r>
            <a:endParaRPr sz="2400" b="1" spc="-100" dirty="0">
              <a:solidFill>
                <a:schemeClr val="accent3">
                  <a:lumMod val="75000"/>
                </a:schemeClr>
              </a:solidFill>
              <a:latin typeface="Times New Roman" pitchFamily="18" charset="0"/>
              <a:cs typeface="Times New Roman" pitchFamily="18" charset="0"/>
            </a:endParaRPr>
          </a:p>
        </p:txBody>
      </p:sp>
      <p:sp>
        <p:nvSpPr>
          <p:cNvPr id="3" name="object 3"/>
          <p:cNvSpPr txBox="1"/>
          <p:nvPr/>
        </p:nvSpPr>
        <p:spPr>
          <a:xfrm>
            <a:off x="372567" y="1364994"/>
            <a:ext cx="4842375" cy="4758354"/>
          </a:xfrm>
          <a:prstGeom prst="rect">
            <a:avLst/>
          </a:prstGeom>
        </p:spPr>
        <p:txBody>
          <a:bodyPr vert="horz" wrap="square" lIns="0" tIns="13335" rIns="0" bIns="0" rtlCol="0">
            <a:spAutoFit/>
          </a:bodyPr>
          <a:lstStyle/>
          <a:p>
            <a:pPr marL="12700" marR="6985" indent="318135" algn="just">
              <a:lnSpc>
                <a:spcPct val="100000"/>
              </a:lnSpc>
              <a:spcBef>
                <a:spcPts val="105"/>
              </a:spcBef>
            </a:pPr>
            <a:r>
              <a:rPr sz="2000" spc="-5" dirty="0">
                <a:latin typeface="Times New Roman"/>
                <a:cs typeface="Times New Roman"/>
              </a:rPr>
              <a:t>Невеликі підприємства ресторанного </a:t>
            </a:r>
            <a:r>
              <a:rPr sz="2000" spc="-10" dirty="0">
                <a:latin typeface="Times New Roman"/>
                <a:cs typeface="Times New Roman"/>
              </a:rPr>
              <a:t>господарства, </a:t>
            </a:r>
            <a:r>
              <a:rPr sz="2000" dirty="0">
                <a:latin typeface="Times New Roman"/>
                <a:cs typeface="Times New Roman"/>
              </a:rPr>
              <a:t>які </a:t>
            </a:r>
            <a:r>
              <a:rPr sz="2000" spc="-5" dirty="0">
                <a:latin typeface="Times New Roman"/>
                <a:cs typeface="Times New Roman"/>
              </a:rPr>
              <a:t>працюють на  сировині, обробку </a:t>
            </a:r>
            <a:r>
              <a:rPr sz="2000" dirty="0">
                <a:latin typeface="Times New Roman"/>
                <a:cs typeface="Times New Roman"/>
              </a:rPr>
              <a:t>м'яса і риби </a:t>
            </a:r>
            <a:r>
              <a:rPr sz="2000" spc="-10" dirty="0">
                <a:latin typeface="Times New Roman"/>
                <a:cs typeface="Times New Roman"/>
              </a:rPr>
              <a:t>організовують </a:t>
            </a:r>
            <a:r>
              <a:rPr sz="2000" dirty="0">
                <a:latin typeface="Times New Roman"/>
                <a:cs typeface="Times New Roman"/>
              </a:rPr>
              <a:t>в </a:t>
            </a:r>
            <a:r>
              <a:rPr sz="2000" spc="-20" dirty="0">
                <a:latin typeface="Times New Roman"/>
                <a:cs typeface="Times New Roman"/>
              </a:rPr>
              <a:t>одному </a:t>
            </a:r>
            <a:r>
              <a:rPr sz="2000" spc="-5" dirty="0">
                <a:latin typeface="Times New Roman"/>
                <a:cs typeface="Times New Roman"/>
              </a:rPr>
              <a:t>приміщенні-  </a:t>
            </a:r>
            <a:r>
              <a:rPr sz="2000" b="1" spc="-5" dirty="0">
                <a:latin typeface="Times New Roman"/>
                <a:cs typeface="Times New Roman"/>
              </a:rPr>
              <a:t>м'ясо-рибному</a:t>
            </a:r>
            <a:r>
              <a:rPr sz="2000" b="1" spc="-35" dirty="0">
                <a:latin typeface="Times New Roman"/>
                <a:cs typeface="Times New Roman"/>
              </a:rPr>
              <a:t> </a:t>
            </a:r>
            <a:r>
              <a:rPr sz="2000" b="1" spc="-65" dirty="0">
                <a:latin typeface="Times New Roman"/>
                <a:cs typeface="Times New Roman"/>
              </a:rPr>
              <a:t>цеху.</a:t>
            </a:r>
            <a:endParaRPr sz="2000">
              <a:latin typeface="Times New Roman"/>
              <a:cs typeface="Times New Roman"/>
            </a:endParaRPr>
          </a:p>
          <a:p>
            <a:pPr marL="12700" marR="7620" indent="318135" algn="just">
              <a:lnSpc>
                <a:spcPct val="100000"/>
              </a:lnSpc>
              <a:spcBef>
                <a:spcPts val="480"/>
              </a:spcBef>
            </a:pPr>
            <a:r>
              <a:rPr sz="2000" spc="-5" dirty="0">
                <a:latin typeface="Times New Roman"/>
                <a:cs typeface="Times New Roman"/>
              </a:rPr>
              <a:t>Для правильної організації роботи </a:t>
            </a:r>
            <a:r>
              <a:rPr sz="2000" spc="-15" dirty="0">
                <a:latin typeface="Times New Roman"/>
                <a:cs typeface="Times New Roman"/>
              </a:rPr>
              <a:t>необхідно </a:t>
            </a:r>
            <a:r>
              <a:rPr sz="2000" spc="-10" dirty="0">
                <a:latin typeface="Times New Roman"/>
                <a:cs typeface="Times New Roman"/>
              </a:rPr>
              <a:t>забезпечити роздільну  </a:t>
            </a:r>
            <a:r>
              <a:rPr sz="2000" spc="-5" dirty="0">
                <a:latin typeface="Times New Roman"/>
                <a:cs typeface="Times New Roman"/>
              </a:rPr>
              <a:t>обробку м'ясних </a:t>
            </a:r>
            <a:r>
              <a:rPr sz="2000" dirty="0">
                <a:latin typeface="Times New Roman"/>
                <a:cs typeface="Times New Roman"/>
              </a:rPr>
              <a:t>і рибних </a:t>
            </a:r>
            <a:r>
              <a:rPr sz="2000" spc="-15" dirty="0">
                <a:latin typeface="Times New Roman"/>
                <a:cs typeface="Times New Roman"/>
              </a:rPr>
              <a:t>продуктів, </a:t>
            </a:r>
            <a:r>
              <a:rPr sz="2000" dirty="0">
                <a:latin typeface="Times New Roman"/>
                <a:cs typeface="Times New Roman"/>
              </a:rPr>
              <a:t>а </a:t>
            </a:r>
            <a:r>
              <a:rPr sz="2000" spc="-30" dirty="0">
                <a:latin typeface="Times New Roman"/>
                <a:cs typeface="Times New Roman"/>
              </a:rPr>
              <a:t>також </a:t>
            </a:r>
            <a:r>
              <a:rPr sz="2000" spc="-10" dirty="0">
                <a:latin typeface="Times New Roman"/>
                <a:cs typeface="Times New Roman"/>
              </a:rPr>
              <a:t>роздільне зберігання  напівфабрикатів </a:t>
            </a:r>
            <a:r>
              <a:rPr sz="2000" dirty="0">
                <a:latin typeface="Times New Roman"/>
                <a:cs typeface="Times New Roman"/>
              </a:rPr>
              <a:t>з м'яса </a:t>
            </a:r>
            <a:r>
              <a:rPr sz="2000" spc="10" dirty="0">
                <a:latin typeface="Times New Roman"/>
                <a:cs typeface="Times New Roman"/>
              </a:rPr>
              <a:t>та</a:t>
            </a:r>
            <a:r>
              <a:rPr sz="2000" spc="5" dirty="0">
                <a:latin typeface="Times New Roman"/>
                <a:cs typeface="Times New Roman"/>
              </a:rPr>
              <a:t> </a:t>
            </a:r>
            <a:r>
              <a:rPr sz="2000" dirty="0">
                <a:latin typeface="Times New Roman"/>
                <a:cs typeface="Times New Roman"/>
              </a:rPr>
              <a:t>риби.</a:t>
            </a:r>
            <a:endParaRPr sz="2000">
              <a:latin typeface="Times New Roman"/>
              <a:cs typeface="Times New Roman"/>
            </a:endParaRPr>
          </a:p>
          <a:p>
            <a:pPr marL="12700" marR="5080" algn="just">
              <a:lnSpc>
                <a:spcPct val="100000"/>
              </a:lnSpc>
              <a:spcBef>
                <a:spcPts val="480"/>
              </a:spcBef>
            </a:pPr>
            <a:r>
              <a:rPr sz="2000" b="1" i="1" spc="-15" dirty="0">
                <a:latin typeface="Times New Roman"/>
                <a:cs typeface="Times New Roman"/>
              </a:rPr>
              <a:t>Обов'язковим </a:t>
            </a:r>
            <a:r>
              <a:rPr sz="2000" b="1" i="1" dirty="0">
                <a:latin typeface="Times New Roman"/>
                <a:cs typeface="Times New Roman"/>
              </a:rPr>
              <a:t>є </a:t>
            </a:r>
            <a:r>
              <a:rPr sz="2000" b="1" i="1" spc="-15" dirty="0">
                <a:latin typeface="Times New Roman"/>
                <a:cs typeface="Times New Roman"/>
              </a:rPr>
              <a:t>поділ технологічного </a:t>
            </a:r>
            <a:r>
              <a:rPr sz="2000" b="1" i="1" spc="-10" dirty="0">
                <a:latin typeface="Times New Roman"/>
                <a:cs typeface="Times New Roman"/>
              </a:rPr>
              <a:t>обладнання, інвертарю </a:t>
            </a:r>
            <a:r>
              <a:rPr sz="2000" b="1" i="1" dirty="0">
                <a:latin typeface="Times New Roman"/>
                <a:cs typeface="Times New Roman"/>
              </a:rPr>
              <a:t>й  </a:t>
            </a:r>
            <a:r>
              <a:rPr sz="2000" b="1" i="1" spc="-10" dirty="0">
                <a:latin typeface="Times New Roman"/>
                <a:cs typeface="Times New Roman"/>
              </a:rPr>
              <a:t>інструментів. </a:t>
            </a:r>
            <a:r>
              <a:rPr sz="2000" b="1" i="1" spc="-5" dirty="0">
                <a:latin typeface="Times New Roman"/>
                <a:cs typeface="Times New Roman"/>
              </a:rPr>
              <a:t>На </a:t>
            </a:r>
            <a:r>
              <a:rPr sz="2000" b="1" i="1" spc="-30" dirty="0">
                <a:latin typeface="Times New Roman"/>
                <a:cs typeface="Times New Roman"/>
              </a:rPr>
              <a:t>кожному </a:t>
            </a:r>
            <a:r>
              <a:rPr sz="2000" b="1" i="1" spc="-15" dirty="0">
                <a:latin typeface="Times New Roman"/>
                <a:cs typeface="Times New Roman"/>
              </a:rPr>
              <a:t>столі, </a:t>
            </a:r>
            <a:r>
              <a:rPr sz="2000" b="1" i="1" dirty="0">
                <a:latin typeface="Times New Roman"/>
                <a:cs typeface="Times New Roman"/>
              </a:rPr>
              <a:t>обробній </a:t>
            </a:r>
            <a:r>
              <a:rPr sz="2000" b="1" i="1" spc="-5" dirty="0">
                <a:latin typeface="Times New Roman"/>
                <a:cs typeface="Times New Roman"/>
              </a:rPr>
              <a:t>дошці, </a:t>
            </a:r>
            <a:r>
              <a:rPr sz="2000" b="1" i="1" spc="-15" dirty="0">
                <a:latin typeface="Times New Roman"/>
                <a:cs typeface="Times New Roman"/>
              </a:rPr>
              <a:t>інструменті, </a:t>
            </a:r>
            <a:r>
              <a:rPr sz="2000" b="1" i="1" spc="-5" dirty="0">
                <a:latin typeface="Times New Roman"/>
                <a:cs typeface="Times New Roman"/>
              </a:rPr>
              <a:t>тарі  має </a:t>
            </a:r>
            <a:r>
              <a:rPr sz="2000" b="1" i="1" spc="-10" dirty="0">
                <a:latin typeface="Times New Roman"/>
                <a:cs typeface="Times New Roman"/>
              </a:rPr>
              <a:t>бути </a:t>
            </a:r>
            <a:r>
              <a:rPr sz="2000" b="1" i="1" spc="-5" dirty="0">
                <a:latin typeface="Times New Roman"/>
                <a:cs typeface="Times New Roman"/>
              </a:rPr>
              <a:t>маркування </a:t>
            </a:r>
            <a:r>
              <a:rPr sz="2000" b="1" i="1" spc="-10" dirty="0">
                <a:latin typeface="Times New Roman"/>
                <a:cs typeface="Times New Roman"/>
              </a:rPr>
              <a:t>із </a:t>
            </a:r>
            <a:r>
              <a:rPr sz="2000" b="1" i="1" spc="-5" dirty="0">
                <a:latin typeface="Times New Roman"/>
                <a:cs typeface="Times New Roman"/>
              </a:rPr>
              <a:t>зазначенням, для </a:t>
            </a:r>
            <a:r>
              <a:rPr sz="2000" b="1" i="1" dirty="0">
                <a:latin typeface="Times New Roman"/>
                <a:cs typeface="Times New Roman"/>
              </a:rPr>
              <a:t>обробки </a:t>
            </a:r>
            <a:r>
              <a:rPr sz="2000" b="1" i="1" spc="-20" dirty="0">
                <a:latin typeface="Times New Roman"/>
                <a:cs typeface="Times New Roman"/>
              </a:rPr>
              <a:t>якого продукту  </a:t>
            </a:r>
            <a:r>
              <a:rPr sz="2000" b="1" i="1" spc="-5" dirty="0">
                <a:latin typeface="Times New Roman"/>
                <a:cs typeface="Times New Roman"/>
              </a:rPr>
              <a:t>вони</a:t>
            </a:r>
            <a:r>
              <a:rPr sz="2000" b="1" i="1" spc="-35" dirty="0">
                <a:latin typeface="Times New Roman"/>
                <a:cs typeface="Times New Roman"/>
              </a:rPr>
              <a:t> </a:t>
            </a:r>
            <a:r>
              <a:rPr sz="2000" b="1" i="1" spc="-5" dirty="0">
                <a:latin typeface="Times New Roman"/>
                <a:cs typeface="Times New Roman"/>
              </a:rPr>
              <a:t>призначені.</a:t>
            </a:r>
            <a:endParaRPr sz="2000">
              <a:latin typeface="Times New Roman"/>
              <a:cs typeface="Times New Roman"/>
            </a:endParaRPr>
          </a:p>
        </p:txBody>
      </p:sp>
      <p:sp>
        <p:nvSpPr>
          <p:cNvPr id="4" name="object 4"/>
          <p:cNvSpPr/>
          <p:nvPr/>
        </p:nvSpPr>
        <p:spPr>
          <a:xfrm>
            <a:off x="5357818" y="4286256"/>
            <a:ext cx="3599687" cy="2400300"/>
          </a:xfrm>
          <a:prstGeom prst="rect">
            <a:avLst/>
          </a:prstGeom>
          <a:blipFill>
            <a:blip r:embed="rId2" cstate="print"/>
            <a:stretch>
              <a:fillRect/>
            </a:stretch>
          </a:blipFill>
        </p:spPr>
        <p:txBody>
          <a:bodyPr wrap="square" lIns="0" tIns="0" rIns="0" bIns="0" rtlCol="0"/>
          <a:lstStyle/>
          <a:p>
            <a:endParaRPr/>
          </a:p>
        </p:txBody>
      </p:sp>
      <p:pic>
        <p:nvPicPr>
          <p:cNvPr id="45057" name="Picture 1" descr="H:\depositphotos_150192090-stock-illustration-food-and-meal-vector-set.jpg"/>
          <p:cNvPicPr>
            <a:picLocks noChangeAspect="1" noChangeArrowheads="1"/>
          </p:cNvPicPr>
          <p:nvPr/>
        </p:nvPicPr>
        <p:blipFill>
          <a:blip r:embed="rId3" cstate="print"/>
          <a:srcRect t="7234" b="10437"/>
          <a:stretch>
            <a:fillRect/>
          </a:stretch>
        </p:blipFill>
        <p:spPr bwMode="auto">
          <a:xfrm>
            <a:off x="5429256" y="857232"/>
            <a:ext cx="3714744" cy="3252046"/>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4500" y="224383"/>
            <a:ext cx="7721600" cy="3561715"/>
          </a:xfrm>
          <a:prstGeom prst="rect">
            <a:avLst/>
          </a:prstGeom>
        </p:spPr>
        <p:txBody>
          <a:bodyPr vert="horz" wrap="square" lIns="0" tIns="73660" rIns="0" bIns="0" rtlCol="0">
            <a:spAutoFit/>
          </a:bodyPr>
          <a:lstStyle/>
          <a:p>
            <a:pPr marL="12700">
              <a:lnSpc>
                <a:spcPct val="100000"/>
              </a:lnSpc>
              <a:spcBef>
                <a:spcPts val="580"/>
              </a:spcBef>
            </a:pPr>
            <a:r>
              <a:rPr sz="2000" b="1" dirty="0">
                <a:latin typeface="Times New Roman"/>
                <a:cs typeface="Times New Roman"/>
              </a:rPr>
              <a:t>На </a:t>
            </a:r>
            <a:r>
              <a:rPr sz="2000" b="1" spc="-5" dirty="0">
                <a:latin typeface="Times New Roman"/>
                <a:cs typeface="Times New Roman"/>
              </a:rPr>
              <a:t>лінії </a:t>
            </a:r>
            <a:r>
              <a:rPr sz="2000" b="1" dirty="0">
                <a:latin typeface="Times New Roman"/>
                <a:cs typeface="Times New Roman"/>
              </a:rPr>
              <a:t>обробки м'яса</a:t>
            </a:r>
            <a:r>
              <a:rPr sz="2000" b="1" spc="-70" dirty="0">
                <a:latin typeface="Times New Roman"/>
                <a:cs typeface="Times New Roman"/>
              </a:rPr>
              <a:t> </a:t>
            </a:r>
            <a:r>
              <a:rPr sz="2000" b="1" spc="-5" dirty="0">
                <a:latin typeface="Times New Roman"/>
                <a:cs typeface="Times New Roman"/>
              </a:rPr>
              <a:t>встановлюють:</a:t>
            </a:r>
            <a:endParaRPr sz="2000">
              <a:latin typeface="Times New Roman"/>
              <a:cs typeface="Times New Roman"/>
            </a:endParaRPr>
          </a:p>
          <a:p>
            <a:pPr marL="12700">
              <a:lnSpc>
                <a:spcPct val="100000"/>
              </a:lnSpc>
              <a:spcBef>
                <a:spcPts val="480"/>
              </a:spcBef>
              <a:buChar char="-"/>
              <a:tabLst>
                <a:tab pos="224154" algn="l"/>
                <a:tab pos="225425" algn="l"/>
              </a:tabLst>
            </a:pPr>
            <a:r>
              <a:rPr sz="2000" spc="-15" dirty="0">
                <a:latin typeface="Times New Roman"/>
                <a:cs typeface="Times New Roman"/>
              </a:rPr>
              <a:t>холодильну шафу </a:t>
            </a:r>
            <a:r>
              <a:rPr sz="2000" dirty="0">
                <a:latin typeface="Times New Roman"/>
                <a:cs typeface="Times New Roman"/>
              </a:rPr>
              <a:t>для </a:t>
            </a:r>
            <a:r>
              <a:rPr sz="2000" spc="-5" dirty="0">
                <a:latin typeface="Times New Roman"/>
                <a:cs typeface="Times New Roman"/>
              </a:rPr>
              <a:t>зберігання</a:t>
            </a:r>
            <a:r>
              <a:rPr sz="2000" spc="-25" dirty="0">
                <a:latin typeface="Times New Roman"/>
                <a:cs typeface="Times New Roman"/>
              </a:rPr>
              <a:t> </a:t>
            </a:r>
            <a:r>
              <a:rPr sz="2000" spc="-10" dirty="0">
                <a:latin typeface="Times New Roman"/>
                <a:cs typeface="Times New Roman"/>
              </a:rPr>
              <a:t>напівфабрикатів,</a:t>
            </a:r>
            <a:endParaRPr sz="2000">
              <a:latin typeface="Times New Roman"/>
              <a:cs typeface="Times New Roman"/>
            </a:endParaRPr>
          </a:p>
          <a:p>
            <a:pPr marL="12700" marR="5080">
              <a:lnSpc>
                <a:spcPct val="100000"/>
              </a:lnSpc>
              <a:spcBef>
                <a:spcPts val="480"/>
              </a:spcBef>
              <a:buChar char="-"/>
              <a:tabLst>
                <a:tab pos="360045" algn="l"/>
                <a:tab pos="360680" algn="l"/>
                <a:tab pos="1629410" algn="l"/>
                <a:tab pos="2545715" algn="l"/>
                <a:tab pos="3050540" algn="l"/>
                <a:tab pos="4649470" algn="l"/>
                <a:tab pos="5662930" algn="l"/>
                <a:tab pos="6528434" algn="l"/>
                <a:tab pos="7277100" algn="l"/>
              </a:tabLst>
            </a:pPr>
            <a:r>
              <a:rPr sz="2000" dirty="0">
                <a:latin typeface="Times New Roman"/>
                <a:cs typeface="Times New Roman"/>
              </a:rPr>
              <a:t>р</a:t>
            </a:r>
            <a:r>
              <a:rPr sz="2000" spc="-15" dirty="0">
                <a:latin typeface="Times New Roman"/>
                <a:cs typeface="Times New Roman"/>
              </a:rPr>
              <a:t>о</a:t>
            </a:r>
            <a:r>
              <a:rPr sz="2000" dirty="0">
                <a:latin typeface="Times New Roman"/>
                <a:cs typeface="Times New Roman"/>
              </a:rPr>
              <a:t>з</a:t>
            </a:r>
            <a:r>
              <a:rPr sz="2000" spc="-20" dirty="0">
                <a:latin typeface="Times New Roman"/>
                <a:cs typeface="Times New Roman"/>
              </a:rPr>
              <a:t>р</a:t>
            </a:r>
            <a:r>
              <a:rPr sz="2000" spc="-45" dirty="0">
                <a:latin typeface="Times New Roman"/>
                <a:cs typeface="Times New Roman"/>
              </a:rPr>
              <a:t>у</a:t>
            </a:r>
            <a:r>
              <a:rPr sz="2000" dirty="0">
                <a:latin typeface="Times New Roman"/>
                <a:cs typeface="Times New Roman"/>
              </a:rPr>
              <a:t>бн</a:t>
            </a:r>
            <a:r>
              <a:rPr sz="2000" spc="-10" dirty="0">
                <a:latin typeface="Times New Roman"/>
                <a:cs typeface="Times New Roman"/>
              </a:rPr>
              <a:t>и</a:t>
            </a:r>
            <a:r>
              <a:rPr sz="2000" dirty="0">
                <a:latin typeface="Times New Roman"/>
                <a:cs typeface="Times New Roman"/>
              </a:rPr>
              <a:t>й	ст</a:t>
            </a:r>
            <a:r>
              <a:rPr sz="2000" spc="-10" dirty="0">
                <a:latin typeface="Times New Roman"/>
                <a:cs typeface="Times New Roman"/>
              </a:rPr>
              <a:t>і</a:t>
            </a:r>
            <a:r>
              <a:rPr sz="2000" dirty="0">
                <a:latin typeface="Times New Roman"/>
                <a:cs typeface="Times New Roman"/>
              </a:rPr>
              <a:t>ле</a:t>
            </a:r>
            <a:r>
              <a:rPr sz="2000" spc="-15" dirty="0">
                <a:latin typeface="Times New Roman"/>
                <a:cs typeface="Times New Roman"/>
              </a:rPr>
              <a:t>ц</a:t>
            </a:r>
            <a:r>
              <a:rPr sz="2000" dirty="0">
                <a:latin typeface="Times New Roman"/>
                <a:cs typeface="Times New Roman"/>
              </a:rPr>
              <a:t>ь	для	ро</a:t>
            </a:r>
            <a:r>
              <a:rPr sz="2000" spc="-15" dirty="0">
                <a:latin typeface="Times New Roman"/>
                <a:cs typeface="Times New Roman"/>
              </a:rPr>
              <a:t>з</a:t>
            </a:r>
            <a:r>
              <a:rPr sz="2000" spc="-20" dirty="0">
                <a:latin typeface="Times New Roman"/>
                <a:cs typeface="Times New Roman"/>
              </a:rPr>
              <a:t>р</a:t>
            </a:r>
            <a:r>
              <a:rPr sz="2000" spc="-35" dirty="0">
                <a:latin typeface="Times New Roman"/>
                <a:cs typeface="Times New Roman"/>
              </a:rPr>
              <a:t>у</a:t>
            </a:r>
            <a:r>
              <a:rPr sz="2000" spc="-75" dirty="0">
                <a:latin typeface="Times New Roman"/>
                <a:cs typeface="Times New Roman"/>
              </a:rPr>
              <a:t>б</a:t>
            </a:r>
            <a:r>
              <a:rPr sz="2000" dirty="0">
                <a:latin typeface="Times New Roman"/>
                <a:cs typeface="Times New Roman"/>
              </a:rPr>
              <a:t>у</a:t>
            </a:r>
            <a:r>
              <a:rPr sz="2000" spc="-30" dirty="0">
                <a:latin typeface="Times New Roman"/>
                <a:cs typeface="Times New Roman"/>
              </a:rPr>
              <a:t>в</a:t>
            </a:r>
            <a:r>
              <a:rPr sz="2000" dirty="0">
                <a:latin typeface="Times New Roman"/>
                <a:cs typeface="Times New Roman"/>
              </a:rPr>
              <a:t>ан</a:t>
            </a:r>
            <a:r>
              <a:rPr sz="2000" spc="-10" dirty="0">
                <a:latin typeface="Times New Roman"/>
                <a:cs typeface="Times New Roman"/>
              </a:rPr>
              <a:t>н</a:t>
            </a:r>
            <a:r>
              <a:rPr sz="2000" dirty="0">
                <a:latin typeface="Times New Roman"/>
                <a:cs typeface="Times New Roman"/>
              </a:rPr>
              <a:t>я	</a:t>
            </a:r>
            <a:r>
              <a:rPr sz="2000" spc="-15" dirty="0">
                <a:latin typeface="Times New Roman"/>
                <a:cs typeface="Times New Roman"/>
              </a:rPr>
              <a:t>в</a:t>
            </a:r>
            <a:r>
              <a:rPr sz="2000" dirty="0">
                <a:latin typeface="Times New Roman"/>
                <a:cs typeface="Times New Roman"/>
              </a:rPr>
              <a:t>ел</a:t>
            </a:r>
            <a:r>
              <a:rPr sz="2000" spc="-10" dirty="0">
                <a:latin typeface="Times New Roman"/>
                <a:cs typeface="Times New Roman"/>
              </a:rPr>
              <a:t>и</a:t>
            </a:r>
            <a:r>
              <a:rPr sz="2000" spc="5" dirty="0">
                <a:latin typeface="Times New Roman"/>
                <a:cs typeface="Times New Roman"/>
              </a:rPr>
              <a:t>к</a:t>
            </a:r>
            <a:r>
              <a:rPr sz="2000" spc="-5" dirty="0">
                <a:latin typeface="Times New Roman"/>
                <a:cs typeface="Times New Roman"/>
              </a:rPr>
              <a:t>и</a:t>
            </a:r>
            <a:r>
              <a:rPr sz="2000" dirty="0">
                <a:latin typeface="Times New Roman"/>
                <a:cs typeface="Times New Roman"/>
              </a:rPr>
              <a:t>х	ча</a:t>
            </a:r>
            <a:r>
              <a:rPr sz="2000" spc="-20" dirty="0">
                <a:latin typeface="Times New Roman"/>
                <a:cs typeface="Times New Roman"/>
              </a:rPr>
              <a:t>с</a:t>
            </a:r>
            <a:r>
              <a:rPr sz="2000" dirty="0">
                <a:latin typeface="Times New Roman"/>
                <a:cs typeface="Times New Roman"/>
              </a:rPr>
              <a:t>тин	м'я</a:t>
            </a:r>
            <a:r>
              <a:rPr sz="2000" spc="25" dirty="0">
                <a:latin typeface="Times New Roman"/>
                <a:cs typeface="Times New Roman"/>
              </a:rPr>
              <a:t>с</a:t>
            </a:r>
            <a:r>
              <a:rPr sz="2000" dirty="0">
                <a:latin typeface="Times New Roman"/>
                <a:cs typeface="Times New Roman"/>
              </a:rPr>
              <a:t>а,	</a:t>
            </a:r>
            <a:r>
              <a:rPr sz="2000" spc="-25" dirty="0">
                <a:latin typeface="Times New Roman"/>
                <a:cs typeface="Times New Roman"/>
              </a:rPr>
              <a:t>т</a:t>
            </a:r>
            <a:r>
              <a:rPr sz="2000" dirty="0">
                <a:latin typeface="Times New Roman"/>
                <a:cs typeface="Times New Roman"/>
              </a:rPr>
              <a:t>уш  баранини, </a:t>
            </a:r>
            <a:r>
              <a:rPr sz="2000" spc="-5" dirty="0">
                <a:latin typeface="Times New Roman"/>
                <a:cs typeface="Times New Roman"/>
              </a:rPr>
              <a:t>свинини, </a:t>
            </a:r>
            <a:r>
              <a:rPr sz="2000" spc="-15" dirty="0">
                <a:latin typeface="Times New Roman"/>
                <a:cs typeface="Times New Roman"/>
              </a:rPr>
              <a:t>напівтуш </a:t>
            </a:r>
            <a:r>
              <a:rPr sz="2000" dirty="0">
                <a:latin typeface="Times New Roman"/>
                <a:cs typeface="Times New Roman"/>
              </a:rPr>
              <a:t>і</a:t>
            </a:r>
            <a:r>
              <a:rPr sz="2000" spc="25" dirty="0">
                <a:latin typeface="Times New Roman"/>
                <a:cs typeface="Times New Roman"/>
              </a:rPr>
              <a:t> </a:t>
            </a:r>
            <a:r>
              <a:rPr sz="2000" spc="-5" dirty="0">
                <a:latin typeface="Times New Roman"/>
                <a:cs typeface="Times New Roman"/>
              </a:rPr>
              <a:t>четвертин,</a:t>
            </a:r>
            <a:endParaRPr sz="2000">
              <a:latin typeface="Times New Roman"/>
              <a:cs typeface="Times New Roman"/>
            </a:endParaRPr>
          </a:p>
          <a:p>
            <a:pPr marL="12700">
              <a:lnSpc>
                <a:spcPct val="100000"/>
              </a:lnSpc>
              <a:spcBef>
                <a:spcPts val="480"/>
              </a:spcBef>
              <a:buChar char="-"/>
              <a:tabLst>
                <a:tab pos="224154" algn="l"/>
                <a:tab pos="225425" algn="l"/>
              </a:tabLst>
            </a:pPr>
            <a:r>
              <a:rPr sz="2000" spc="-5" dirty="0">
                <a:latin typeface="Times New Roman"/>
                <a:cs typeface="Times New Roman"/>
              </a:rPr>
              <a:t>ванну для миття </a:t>
            </a:r>
            <a:r>
              <a:rPr sz="2000" dirty="0">
                <a:latin typeface="Times New Roman"/>
                <a:cs typeface="Times New Roman"/>
              </a:rPr>
              <a:t>м'ясних </a:t>
            </a:r>
            <a:r>
              <a:rPr sz="2000" spc="-15" dirty="0">
                <a:latin typeface="Times New Roman"/>
                <a:cs typeface="Times New Roman"/>
              </a:rPr>
              <a:t>продуктів,</a:t>
            </a:r>
            <a:endParaRPr sz="2000">
              <a:latin typeface="Times New Roman"/>
              <a:cs typeface="Times New Roman"/>
            </a:endParaRPr>
          </a:p>
          <a:p>
            <a:pPr marL="76200" marR="2599690" indent="-63500">
              <a:lnSpc>
                <a:spcPct val="120000"/>
              </a:lnSpc>
              <a:buChar char="-"/>
              <a:tabLst>
                <a:tab pos="161290" algn="l"/>
              </a:tabLst>
            </a:pPr>
            <a:r>
              <a:rPr sz="2000" spc="-10" dirty="0">
                <a:latin typeface="Times New Roman"/>
                <a:cs typeface="Times New Roman"/>
              </a:rPr>
              <a:t>робочий </a:t>
            </a:r>
            <a:r>
              <a:rPr sz="2000" spc="-5" dirty="0">
                <a:latin typeface="Times New Roman"/>
                <a:cs typeface="Times New Roman"/>
              </a:rPr>
              <a:t>стіл </a:t>
            </a:r>
            <a:r>
              <a:rPr sz="2000" dirty="0">
                <a:latin typeface="Times New Roman"/>
                <a:cs typeface="Times New Roman"/>
              </a:rPr>
              <a:t>для </a:t>
            </a:r>
            <a:r>
              <a:rPr sz="2000" spc="-10" dirty="0">
                <a:latin typeface="Times New Roman"/>
                <a:cs typeface="Times New Roman"/>
              </a:rPr>
              <a:t>підготовки напівфабрикатів,  м'ясорубку </a:t>
            </a:r>
            <a:r>
              <a:rPr sz="2000" spc="10" dirty="0">
                <a:latin typeface="Times New Roman"/>
                <a:cs typeface="Times New Roman"/>
              </a:rPr>
              <a:t>та </a:t>
            </a:r>
            <a:r>
              <a:rPr sz="2000" spc="-5" dirty="0">
                <a:latin typeface="Times New Roman"/>
                <a:cs typeface="Times New Roman"/>
              </a:rPr>
              <a:t>інші</a:t>
            </a:r>
            <a:r>
              <a:rPr sz="2000" spc="-45" dirty="0">
                <a:latin typeface="Times New Roman"/>
                <a:cs typeface="Times New Roman"/>
              </a:rPr>
              <a:t> </a:t>
            </a:r>
            <a:r>
              <a:rPr sz="2000" spc="-10" dirty="0">
                <a:latin typeface="Times New Roman"/>
                <a:cs typeface="Times New Roman"/>
              </a:rPr>
              <a:t>механізми.</a:t>
            </a:r>
            <a:endParaRPr sz="2000">
              <a:latin typeface="Times New Roman"/>
              <a:cs typeface="Times New Roman"/>
            </a:endParaRPr>
          </a:p>
          <a:p>
            <a:pPr marL="12700" marR="5715" indent="63500">
              <a:lnSpc>
                <a:spcPct val="110000"/>
              </a:lnSpc>
              <a:spcBef>
                <a:spcPts val="240"/>
              </a:spcBef>
            </a:pPr>
            <a:r>
              <a:rPr sz="2000" dirty="0">
                <a:latin typeface="Times New Roman"/>
                <a:cs typeface="Times New Roman"/>
              </a:rPr>
              <a:t>Обробні дошки </a:t>
            </a:r>
            <a:r>
              <a:rPr sz="2000" spc="-5" dirty="0">
                <a:latin typeface="Times New Roman"/>
                <a:cs typeface="Times New Roman"/>
              </a:rPr>
              <a:t>мають </a:t>
            </a:r>
            <a:r>
              <a:rPr sz="2000" spc="-15" dirty="0">
                <a:latin typeface="Times New Roman"/>
                <a:cs typeface="Times New Roman"/>
              </a:rPr>
              <a:t>карбування </a:t>
            </a:r>
            <a:r>
              <a:rPr sz="2000" spc="-5" dirty="0">
                <a:latin typeface="Times New Roman"/>
                <a:cs typeface="Times New Roman"/>
              </a:rPr>
              <a:t>збоку «МЦ», </a:t>
            </a:r>
            <a:r>
              <a:rPr sz="2000" dirty="0">
                <a:latin typeface="Times New Roman"/>
                <a:cs typeface="Times New Roman"/>
              </a:rPr>
              <a:t>що </a:t>
            </a:r>
            <a:r>
              <a:rPr sz="2000" spc="-15" dirty="0">
                <a:latin typeface="Times New Roman"/>
                <a:cs typeface="Times New Roman"/>
              </a:rPr>
              <a:t>означає </a:t>
            </a:r>
            <a:r>
              <a:rPr sz="2000" dirty="0">
                <a:latin typeface="Times New Roman"/>
                <a:cs typeface="Times New Roman"/>
              </a:rPr>
              <a:t>«м’ясний  </a:t>
            </a:r>
            <a:r>
              <a:rPr sz="2000" spc="-10" dirty="0">
                <a:latin typeface="Times New Roman"/>
                <a:cs typeface="Times New Roman"/>
              </a:rPr>
              <a:t>цех». </a:t>
            </a:r>
            <a:r>
              <a:rPr sz="2000" spc="-5" dirty="0">
                <a:latin typeface="Times New Roman"/>
                <a:cs typeface="Times New Roman"/>
              </a:rPr>
              <a:t>Окремо мають обробні дошки </a:t>
            </a:r>
            <a:r>
              <a:rPr sz="2000" dirty="0">
                <a:latin typeface="Times New Roman"/>
                <a:cs typeface="Times New Roman"/>
              </a:rPr>
              <a:t>для м’яса – </a:t>
            </a:r>
            <a:r>
              <a:rPr sz="2000" spc="-10" dirty="0">
                <a:latin typeface="Times New Roman"/>
                <a:cs typeface="Times New Roman"/>
              </a:rPr>
              <a:t>«М», </a:t>
            </a:r>
            <a:r>
              <a:rPr sz="2000" spc="-5" dirty="0">
                <a:latin typeface="Times New Roman"/>
                <a:cs typeface="Times New Roman"/>
              </a:rPr>
              <a:t>для </a:t>
            </a:r>
            <a:r>
              <a:rPr sz="2000" dirty="0">
                <a:latin typeface="Times New Roman"/>
                <a:cs typeface="Times New Roman"/>
              </a:rPr>
              <a:t>риби – </a:t>
            </a:r>
            <a:r>
              <a:rPr sz="2000" spc="5" dirty="0">
                <a:latin typeface="Times New Roman"/>
                <a:cs typeface="Times New Roman"/>
              </a:rPr>
              <a:t>«Р»,  </a:t>
            </a:r>
            <a:r>
              <a:rPr sz="2000" spc="-5" dirty="0">
                <a:latin typeface="Times New Roman"/>
                <a:cs typeface="Times New Roman"/>
              </a:rPr>
              <a:t>птиці </a:t>
            </a:r>
            <a:r>
              <a:rPr sz="2000" dirty="0">
                <a:latin typeface="Times New Roman"/>
                <a:cs typeface="Times New Roman"/>
              </a:rPr>
              <a:t>– </a:t>
            </a:r>
            <a:r>
              <a:rPr sz="2000" spc="-5" dirty="0">
                <a:latin typeface="Times New Roman"/>
                <a:cs typeface="Times New Roman"/>
              </a:rPr>
              <a:t>«Птиця», </a:t>
            </a:r>
            <a:r>
              <a:rPr sz="2000" spc="-15" dirty="0">
                <a:latin typeface="Times New Roman"/>
                <a:cs typeface="Times New Roman"/>
              </a:rPr>
              <a:t>субпродуктів </a:t>
            </a:r>
            <a:r>
              <a:rPr sz="2000" dirty="0">
                <a:latin typeface="Times New Roman"/>
                <a:cs typeface="Times New Roman"/>
              </a:rPr>
              <a:t>– </a:t>
            </a:r>
            <a:r>
              <a:rPr sz="2000" spc="-5" dirty="0">
                <a:latin typeface="Times New Roman"/>
                <a:cs typeface="Times New Roman"/>
              </a:rPr>
              <a:t>«СП».</a:t>
            </a:r>
            <a:endParaRPr sz="2000">
              <a:latin typeface="Times New Roman"/>
              <a:cs typeface="Times New Roman"/>
            </a:endParaRPr>
          </a:p>
        </p:txBody>
      </p:sp>
      <p:sp>
        <p:nvSpPr>
          <p:cNvPr id="3" name="object 3"/>
          <p:cNvSpPr/>
          <p:nvPr/>
        </p:nvSpPr>
        <p:spPr>
          <a:xfrm>
            <a:off x="5465065" y="3500438"/>
            <a:ext cx="3678935" cy="2436876"/>
          </a:xfrm>
          <a:prstGeom prst="rect">
            <a:avLst/>
          </a:prstGeom>
          <a:blipFill>
            <a:blip r:embed="rId2" cstate="print"/>
            <a:stretch>
              <a:fillRect/>
            </a:stretch>
          </a:blipFill>
        </p:spPr>
        <p:txBody>
          <a:bodyPr wrap="square" lIns="0" tIns="0" rIns="0" bIns="0" rtlCol="0"/>
          <a:lstStyle/>
          <a:p>
            <a:endParaRPr/>
          </a:p>
        </p:txBody>
      </p:sp>
      <p:pic>
        <p:nvPicPr>
          <p:cNvPr id="4" name="Picture 1" descr="H:\pngtree-meat-loaf-png-image_1216283.jpg"/>
          <p:cNvPicPr>
            <a:picLocks noChangeAspect="1" noChangeArrowheads="1"/>
          </p:cNvPicPr>
          <p:nvPr/>
        </p:nvPicPr>
        <p:blipFill>
          <a:blip r:embed="rId3" cstate="print"/>
          <a:srcRect l="9259" t="18854" r="7407" b="25590"/>
          <a:stretch>
            <a:fillRect/>
          </a:stretch>
        </p:blipFill>
        <p:spPr bwMode="auto">
          <a:xfrm>
            <a:off x="285720" y="4714860"/>
            <a:ext cx="3214710" cy="214314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4500" y="296392"/>
            <a:ext cx="6676390" cy="1031240"/>
          </a:xfrm>
          <a:prstGeom prst="rect">
            <a:avLst/>
          </a:prstGeom>
        </p:spPr>
        <p:txBody>
          <a:bodyPr vert="horz" wrap="square" lIns="0" tIns="43180" rIns="0" bIns="0" rtlCol="0">
            <a:spAutoFit/>
          </a:bodyPr>
          <a:lstStyle/>
          <a:p>
            <a:pPr marL="1751330">
              <a:lnSpc>
                <a:spcPct val="100000"/>
              </a:lnSpc>
              <a:spcBef>
                <a:spcPts val="340"/>
              </a:spcBef>
            </a:pPr>
            <a:r>
              <a:rPr sz="2000" b="1" dirty="0">
                <a:latin typeface="Times New Roman"/>
                <a:cs typeface="Times New Roman"/>
              </a:rPr>
              <a:t>На </a:t>
            </a:r>
            <a:r>
              <a:rPr sz="2000" b="1" spc="-5" dirty="0">
                <a:latin typeface="Times New Roman"/>
                <a:cs typeface="Times New Roman"/>
              </a:rPr>
              <a:t>лінії </a:t>
            </a:r>
            <a:r>
              <a:rPr sz="2000" b="1" dirty="0">
                <a:latin typeface="Times New Roman"/>
                <a:cs typeface="Times New Roman"/>
              </a:rPr>
              <a:t>обробки </a:t>
            </a:r>
            <a:r>
              <a:rPr sz="2000" b="1" spc="-5" dirty="0">
                <a:latin typeface="Times New Roman"/>
                <a:cs typeface="Times New Roman"/>
              </a:rPr>
              <a:t>риби</a:t>
            </a:r>
            <a:r>
              <a:rPr sz="2000" b="1" spc="-80" dirty="0">
                <a:latin typeface="Times New Roman"/>
                <a:cs typeface="Times New Roman"/>
              </a:rPr>
              <a:t> </a:t>
            </a:r>
            <a:r>
              <a:rPr sz="2000" b="1" spc="-5" dirty="0">
                <a:latin typeface="Times New Roman"/>
                <a:cs typeface="Times New Roman"/>
              </a:rPr>
              <a:t>встановлюють:</a:t>
            </a:r>
            <a:endParaRPr sz="2000">
              <a:latin typeface="Times New Roman"/>
              <a:cs typeface="Times New Roman"/>
            </a:endParaRPr>
          </a:p>
          <a:p>
            <a:pPr marL="241300" indent="-228600">
              <a:lnSpc>
                <a:spcPct val="100000"/>
              </a:lnSpc>
              <a:spcBef>
                <a:spcPts val="240"/>
              </a:spcBef>
              <a:buClr>
                <a:srgbClr val="92D050"/>
              </a:buClr>
              <a:buChar char="-"/>
              <a:tabLst>
                <a:tab pos="241300" algn="l"/>
                <a:tab pos="241935" algn="l"/>
              </a:tabLst>
            </a:pPr>
            <a:r>
              <a:rPr sz="2000" spc="-5" dirty="0">
                <a:latin typeface="Times New Roman"/>
                <a:cs typeface="Times New Roman"/>
              </a:rPr>
              <a:t>ванну </a:t>
            </a:r>
            <a:r>
              <a:rPr sz="2000" dirty="0">
                <a:latin typeface="Times New Roman"/>
                <a:cs typeface="Times New Roman"/>
              </a:rPr>
              <a:t>з </a:t>
            </a:r>
            <a:r>
              <a:rPr sz="2000" spc="-15" dirty="0">
                <a:latin typeface="Times New Roman"/>
                <a:cs typeface="Times New Roman"/>
              </a:rPr>
              <a:t>одним </a:t>
            </a:r>
            <a:r>
              <a:rPr sz="2000" spc="-5" dirty="0">
                <a:latin typeface="Times New Roman"/>
                <a:cs typeface="Times New Roman"/>
              </a:rPr>
              <a:t>відділенням для миття </a:t>
            </a:r>
            <a:r>
              <a:rPr sz="2000" dirty="0">
                <a:latin typeface="Times New Roman"/>
                <a:cs typeface="Times New Roman"/>
              </a:rPr>
              <a:t>риби </a:t>
            </a:r>
            <a:r>
              <a:rPr sz="2000" spc="10" dirty="0">
                <a:latin typeface="Times New Roman"/>
                <a:cs typeface="Times New Roman"/>
              </a:rPr>
              <a:t>та </a:t>
            </a:r>
            <a:r>
              <a:rPr sz="2000" dirty="0">
                <a:latin typeface="Times New Roman"/>
                <a:cs typeface="Times New Roman"/>
              </a:rPr>
              <a:t>її</a:t>
            </a:r>
            <a:r>
              <a:rPr sz="2000" spc="15" dirty="0">
                <a:latin typeface="Times New Roman"/>
                <a:cs typeface="Times New Roman"/>
              </a:rPr>
              <a:t> </a:t>
            </a:r>
            <a:r>
              <a:rPr sz="2000" spc="-5" dirty="0">
                <a:latin typeface="Times New Roman"/>
                <a:cs typeface="Times New Roman"/>
              </a:rPr>
              <a:t>відтавання,</a:t>
            </a:r>
            <a:endParaRPr sz="2000">
              <a:latin typeface="Times New Roman"/>
              <a:cs typeface="Times New Roman"/>
            </a:endParaRPr>
          </a:p>
          <a:p>
            <a:pPr marL="241300" indent="-228600">
              <a:lnSpc>
                <a:spcPct val="100000"/>
              </a:lnSpc>
              <a:spcBef>
                <a:spcPts val="240"/>
              </a:spcBef>
              <a:buClr>
                <a:srgbClr val="92D050"/>
              </a:buClr>
              <a:buChar char="-"/>
              <a:tabLst>
                <a:tab pos="241300" algn="l"/>
                <a:tab pos="241935" algn="l"/>
              </a:tabLst>
            </a:pPr>
            <a:r>
              <a:rPr sz="2000" spc="-10" dirty="0">
                <a:latin typeface="Times New Roman"/>
                <a:cs typeface="Times New Roman"/>
              </a:rPr>
              <a:t>робочий </a:t>
            </a:r>
            <a:r>
              <a:rPr sz="2000" spc="-5" dirty="0">
                <a:latin typeface="Times New Roman"/>
                <a:cs typeface="Times New Roman"/>
              </a:rPr>
              <a:t>стіл </a:t>
            </a:r>
            <a:r>
              <a:rPr sz="2000" dirty="0">
                <a:latin typeface="Times New Roman"/>
                <a:cs typeface="Times New Roman"/>
              </a:rPr>
              <a:t>для </a:t>
            </a:r>
            <a:r>
              <a:rPr sz="2000" spc="-15" dirty="0">
                <a:latin typeface="Times New Roman"/>
                <a:cs typeface="Times New Roman"/>
              </a:rPr>
              <a:t>приготування</a:t>
            </a:r>
            <a:r>
              <a:rPr sz="2000" spc="-25" dirty="0">
                <a:latin typeface="Times New Roman"/>
                <a:cs typeface="Times New Roman"/>
              </a:rPr>
              <a:t> </a:t>
            </a:r>
            <a:r>
              <a:rPr sz="2000" spc="-10" dirty="0">
                <a:latin typeface="Times New Roman"/>
                <a:cs typeface="Times New Roman"/>
              </a:rPr>
              <a:t>напівфабрикатів.</a:t>
            </a:r>
            <a:endParaRPr sz="2000">
              <a:latin typeface="Times New Roman"/>
              <a:cs typeface="Times New Roman"/>
            </a:endParaRPr>
          </a:p>
        </p:txBody>
      </p:sp>
      <p:sp>
        <p:nvSpPr>
          <p:cNvPr id="3" name="object 3"/>
          <p:cNvSpPr txBox="1"/>
          <p:nvPr/>
        </p:nvSpPr>
        <p:spPr>
          <a:xfrm>
            <a:off x="444500" y="4349953"/>
            <a:ext cx="7705090" cy="1611630"/>
          </a:xfrm>
          <a:prstGeom prst="rect">
            <a:avLst/>
          </a:prstGeom>
        </p:spPr>
        <p:txBody>
          <a:bodyPr vert="horz" wrap="square" lIns="0" tIns="13335" rIns="0" bIns="0" rtlCol="0">
            <a:spAutoFit/>
          </a:bodyPr>
          <a:lstStyle/>
          <a:p>
            <a:pPr marL="12700">
              <a:lnSpc>
                <a:spcPts val="2280"/>
              </a:lnSpc>
              <a:spcBef>
                <a:spcPts val="105"/>
              </a:spcBef>
            </a:pPr>
            <a:r>
              <a:rPr sz="2000" spc="-5" dirty="0">
                <a:latin typeface="Times New Roman"/>
                <a:cs typeface="Times New Roman"/>
              </a:rPr>
              <a:t>Рибні </a:t>
            </a:r>
            <a:r>
              <a:rPr sz="2000" spc="-15" dirty="0">
                <a:latin typeface="Times New Roman"/>
                <a:cs typeface="Times New Roman"/>
              </a:rPr>
              <a:t>напівфабрикати </a:t>
            </a:r>
            <a:r>
              <a:rPr sz="2000" spc="-5" dirty="0">
                <a:latin typeface="Times New Roman"/>
                <a:cs typeface="Times New Roman"/>
              </a:rPr>
              <a:t>зберігають </a:t>
            </a:r>
            <a:r>
              <a:rPr sz="2000" spc="-20" dirty="0">
                <a:latin typeface="Times New Roman"/>
                <a:cs typeface="Times New Roman"/>
              </a:rPr>
              <a:t>охолодженими </a:t>
            </a:r>
            <a:r>
              <a:rPr sz="2000" dirty="0">
                <a:latin typeface="Times New Roman"/>
                <a:cs typeface="Times New Roman"/>
              </a:rPr>
              <a:t>до </a:t>
            </a:r>
            <a:r>
              <a:rPr sz="2000" spc="5" dirty="0">
                <a:latin typeface="Times New Roman"/>
                <a:cs typeface="Times New Roman"/>
              </a:rPr>
              <a:t>6°С </a:t>
            </a:r>
            <a:r>
              <a:rPr sz="2000" dirty="0">
                <a:latin typeface="Times New Roman"/>
                <a:cs typeface="Times New Roman"/>
              </a:rPr>
              <a:t>не </a:t>
            </a:r>
            <a:r>
              <a:rPr sz="2000" spc="-5" dirty="0">
                <a:latin typeface="Times New Roman"/>
                <a:cs typeface="Times New Roman"/>
              </a:rPr>
              <a:t>більше</a:t>
            </a:r>
            <a:r>
              <a:rPr sz="2000" spc="-40" dirty="0">
                <a:latin typeface="Times New Roman"/>
                <a:cs typeface="Times New Roman"/>
              </a:rPr>
              <a:t> </a:t>
            </a:r>
            <a:r>
              <a:rPr sz="2000" dirty="0">
                <a:latin typeface="Times New Roman"/>
                <a:cs typeface="Times New Roman"/>
              </a:rPr>
              <a:t>12</a:t>
            </a:r>
            <a:endParaRPr sz="2000">
              <a:latin typeface="Times New Roman"/>
              <a:cs typeface="Times New Roman"/>
            </a:endParaRPr>
          </a:p>
          <a:p>
            <a:pPr marL="12700">
              <a:lnSpc>
                <a:spcPts val="2280"/>
              </a:lnSpc>
            </a:pPr>
            <a:r>
              <a:rPr sz="2000" spc="-20" dirty="0">
                <a:latin typeface="Times New Roman"/>
                <a:cs typeface="Times New Roman"/>
              </a:rPr>
              <a:t>годин, </a:t>
            </a:r>
            <a:r>
              <a:rPr sz="2000" dirty="0">
                <a:latin typeface="Times New Roman"/>
                <a:cs typeface="Times New Roman"/>
              </a:rPr>
              <a:t>рибну </a:t>
            </a:r>
            <a:r>
              <a:rPr sz="2000" spc="-20" dirty="0">
                <a:latin typeface="Times New Roman"/>
                <a:cs typeface="Times New Roman"/>
              </a:rPr>
              <a:t>котлетну </a:t>
            </a:r>
            <a:r>
              <a:rPr sz="2000" spc="-10" dirty="0">
                <a:latin typeface="Times New Roman"/>
                <a:cs typeface="Times New Roman"/>
              </a:rPr>
              <a:t>масу </a:t>
            </a:r>
            <a:r>
              <a:rPr sz="2000" spc="-5" dirty="0">
                <a:latin typeface="Times New Roman"/>
                <a:cs typeface="Times New Roman"/>
              </a:rPr>
              <a:t>за </a:t>
            </a:r>
            <a:r>
              <a:rPr sz="2000" dirty="0">
                <a:latin typeface="Times New Roman"/>
                <a:cs typeface="Times New Roman"/>
              </a:rPr>
              <a:t>наявності </a:t>
            </a:r>
            <a:r>
              <a:rPr sz="2000" spc="-20" dirty="0">
                <a:latin typeface="Times New Roman"/>
                <a:cs typeface="Times New Roman"/>
              </a:rPr>
              <a:t>охолодження </a:t>
            </a:r>
            <a:r>
              <a:rPr sz="2000" dirty="0">
                <a:latin typeface="Times New Roman"/>
                <a:cs typeface="Times New Roman"/>
              </a:rPr>
              <a:t>- 6</a:t>
            </a:r>
            <a:r>
              <a:rPr sz="2000" spc="-30" dirty="0">
                <a:latin typeface="Times New Roman"/>
                <a:cs typeface="Times New Roman"/>
              </a:rPr>
              <a:t> </a:t>
            </a:r>
            <a:r>
              <a:rPr sz="2000" spc="-20" dirty="0">
                <a:latin typeface="Times New Roman"/>
                <a:cs typeface="Times New Roman"/>
              </a:rPr>
              <a:t>годин.</a:t>
            </a:r>
            <a:endParaRPr sz="2000">
              <a:latin typeface="Times New Roman"/>
              <a:cs typeface="Times New Roman"/>
            </a:endParaRPr>
          </a:p>
          <a:p>
            <a:pPr marL="12700">
              <a:lnSpc>
                <a:spcPct val="100000"/>
              </a:lnSpc>
              <a:spcBef>
                <a:spcPts val="240"/>
              </a:spcBef>
            </a:pPr>
            <a:r>
              <a:rPr sz="2000" spc="-10" dirty="0">
                <a:latin typeface="Times New Roman"/>
                <a:cs typeface="Times New Roman"/>
              </a:rPr>
              <a:t>Напівфабрикати </a:t>
            </a:r>
            <a:r>
              <a:rPr sz="2000" spc="-20" dirty="0">
                <a:latin typeface="Times New Roman"/>
                <a:cs typeface="Times New Roman"/>
              </a:rPr>
              <a:t>готують </a:t>
            </a:r>
            <a:r>
              <a:rPr sz="2000" dirty="0">
                <a:latin typeface="Times New Roman"/>
                <a:cs typeface="Times New Roman"/>
              </a:rPr>
              <a:t>у </a:t>
            </a:r>
            <a:r>
              <a:rPr sz="2000" spc="-5" dirty="0">
                <a:latin typeface="Times New Roman"/>
                <a:cs typeface="Times New Roman"/>
              </a:rPr>
              <a:t>міру</a:t>
            </a:r>
            <a:r>
              <a:rPr sz="2000" spc="-20" dirty="0">
                <a:latin typeface="Times New Roman"/>
                <a:cs typeface="Times New Roman"/>
              </a:rPr>
              <a:t> </a:t>
            </a:r>
            <a:r>
              <a:rPr sz="2000" spc="-40" dirty="0">
                <a:latin typeface="Times New Roman"/>
                <a:cs typeface="Times New Roman"/>
              </a:rPr>
              <a:t>попиту.</a:t>
            </a:r>
            <a:endParaRPr sz="2000">
              <a:latin typeface="Times New Roman"/>
              <a:cs typeface="Times New Roman"/>
            </a:endParaRPr>
          </a:p>
          <a:p>
            <a:pPr marL="12700" marR="5080">
              <a:lnSpc>
                <a:spcPct val="110000"/>
              </a:lnSpc>
            </a:pPr>
            <a:r>
              <a:rPr sz="2000" spc="-5" dirty="0">
                <a:latin typeface="Times New Roman"/>
                <a:cs typeface="Times New Roman"/>
              </a:rPr>
              <a:t>Інструмент зберігають </a:t>
            </a:r>
            <a:r>
              <a:rPr sz="2000" dirty="0">
                <a:latin typeface="Times New Roman"/>
                <a:cs typeface="Times New Roman"/>
              </a:rPr>
              <a:t>у </a:t>
            </a:r>
            <a:r>
              <a:rPr sz="2000" spc="-5" dirty="0">
                <a:latin typeface="Times New Roman"/>
                <a:cs typeface="Times New Roman"/>
              </a:rPr>
              <a:t>настінній шафі. Для миття рук </a:t>
            </a:r>
            <a:r>
              <a:rPr sz="2000" spc="10" dirty="0">
                <a:latin typeface="Times New Roman"/>
                <a:cs typeface="Times New Roman"/>
              </a:rPr>
              <a:t>та </a:t>
            </a:r>
            <a:r>
              <a:rPr sz="2000" spc="-5" dirty="0">
                <a:latin typeface="Times New Roman"/>
                <a:cs typeface="Times New Roman"/>
              </a:rPr>
              <a:t>інструмента  служить </a:t>
            </a:r>
            <a:r>
              <a:rPr sz="2000" spc="-10" dirty="0">
                <a:latin typeface="Times New Roman"/>
                <a:cs typeface="Times New Roman"/>
              </a:rPr>
              <a:t>раковина. </a:t>
            </a:r>
            <a:r>
              <a:rPr sz="2000" spc="-5" dirty="0">
                <a:latin typeface="Times New Roman"/>
                <a:cs typeface="Times New Roman"/>
              </a:rPr>
              <a:t>До неї </a:t>
            </a:r>
            <a:r>
              <a:rPr sz="2000" dirty="0">
                <a:latin typeface="Times New Roman"/>
                <a:cs typeface="Times New Roman"/>
              </a:rPr>
              <a:t>має </a:t>
            </a:r>
            <a:r>
              <a:rPr sz="2000" spc="-20" dirty="0">
                <a:latin typeface="Times New Roman"/>
                <a:cs typeface="Times New Roman"/>
              </a:rPr>
              <a:t>бути </a:t>
            </a:r>
            <a:r>
              <a:rPr sz="2000" spc="-5" dirty="0">
                <a:latin typeface="Times New Roman"/>
                <a:cs typeface="Times New Roman"/>
              </a:rPr>
              <a:t>підведена </a:t>
            </a:r>
            <a:r>
              <a:rPr sz="2000" spc="-20" dirty="0">
                <a:latin typeface="Times New Roman"/>
                <a:cs typeface="Times New Roman"/>
              </a:rPr>
              <a:t>холодна </a:t>
            </a:r>
            <a:r>
              <a:rPr sz="2000" dirty="0">
                <a:latin typeface="Times New Roman"/>
                <a:cs typeface="Times New Roman"/>
              </a:rPr>
              <a:t>і гаряча</a:t>
            </a:r>
            <a:r>
              <a:rPr sz="2000" spc="-70" dirty="0">
                <a:latin typeface="Times New Roman"/>
                <a:cs typeface="Times New Roman"/>
              </a:rPr>
              <a:t> </a:t>
            </a:r>
            <a:r>
              <a:rPr sz="2000" spc="-15" dirty="0">
                <a:latin typeface="Times New Roman"/>
                <a:cs typeface="Times New Roman"/>
              </a:rPr>
              <a:t>вода.</a:t>
            </a:r>
            <a:endParaRPr sz="2000">
              <a:latin typeface="Times New Roman"/>
              <a:cs typeface="Times New Roman"/>
            </a:endParaRPr>
          </a:p>
        </p:txBody>
      </p:sp>
      <p:sp>
        <p:nvSpPr>
          <p:cNvPr id="4" name="object 4"/>
          <p:cNvSpPr/>
          <p:nvPr/>
        </p:nvSpPr>
        <p:spPr>
          <a:xfrm>
            <a:off x="1979676" y="1484375"/>
            <a:ext cx="4104132" cy="273862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4500" y="212597"/>
            <a:ext cx="7796530" cy="3440429"/>
          </a:xfrm>
          <a:prstGeom prst="rect">
            <a:avLst/>
          </a:prstGeom>
        </p:spPr>
        <p:txBody>
          <a:bodyPr vert="horz" wrap="square" lIns="0" tIns="12700" rIns="0" bIns="0" rtlCol="0">
            <a:spAutoFit/>
          </a:bodyPr>
          <a:lstStyle/>
          <a:p>
            <a:pPr marL="12700" marR="5080" algn="just">
              <a:lnSpc>
                <a:spcPct val="100000"/>
              </a:lnSpc>
              <a:spcBef>
                <a:spcPts val="100"/>
              </a:spcBef>
            </a:pPr>
            <a:r>
              <a:rPr sz="2000" b="1" i="1" spc="-10" dirty="0">
                <a:latin typeface="Times New Roman"/>
                <a:cs typeface="Times New Roman"/>
              </a:rPr>
              <a:t>Керівництво роботою </a:t>
            </a:r>
            <a:r>
              <a:rPr sz="2000" b="1" i="1" spc="-5" dirty="0">
                <a:latin typeface="Times New Roman"/>
                <a:cs typeface="Times New Roman"/>
              </a:rPr>
              <a:t>м'ясного </a:t>
            </a:r>
            <a:r>
              <a:rPr sz="2000" b="1" i="1" dirty="0">
                <a:latin typeface="Times New Roman"/>
                <a:cs typeface="Times New Roman"/>
              </a:rPr>
              <a:t>і рибного </a:t>
            </a:r>
            <a:r>
              <a:rPr sz="2000" b="1" i="1" spc="-15" dirty="0">
                <a:latin typeface="Times New Roman"/>
                <a:cs typeface="Times New Roman"/>
              </a:rPr>
              <a:t>цехів </a:t>
            </a:r>
            <a:r>
              <a:rPr sz="2000" b="1" i="1" spc="-5" dirty="0">
                <a:latin typeface="Times New Roman"/>
                <a:cs typeface="Times New Roman"/>
              </a:rPr>
              <a:t>на </a:t>
            </a:r>
            <a:r>
              <a:rPr sz="2000" b="1" i="1" spc="-15" dirty="0">
                <a:latin typeface="Times New Roman"/>
                <a:cs typeface="Times New Roman"/>
              </a:rPr>
              <a:t>великих  </a:t>
            </a:r>
            <a:r>
              <a:rPr sz="2000" b="1" i="1" spc="-5" dirty="0">
                <a:latin typeface="Times New Roman"/>
                <a:cs typeface="Times New Roman"/>
              </a:rPr>
              <a:t>підприємствах </a:t>
            </a:r>
            <a:r>
              <a:rPr sz="2000" b="1" i="1" spc="-10" dirty="0">
                <a:latin typeface="Times New Roman"/>
                <a:cs typeface="Times New Roman"/>
              </a:rPr>
              <a:t>ресторанного господарства здійснюють начальники  цехів, </a:t>
            </a:r>
            <a:r>
              <a:rPr sz="2000" b="1" i="1" dirty="0">
                <a:latin typeface="Times New Roman"/>
                <a:cs typeface="Times New Roman"/>
              </a:rPr>
              <a:t>а </a:t>
            </a:r>
            <a:r>
              <a:rPr sz="2000" b="1" i="1" spc="-10" dirty="0">
                <a:latin typeface="Times New Roman"/>
                <a:cs typeface="Times New Roman"/>
              </a:rPr>
              <a:t>м'ясо-рибним </a:t>
            </a:r>
            <a:r>
              <a:rPr sz="2000" b="1" i="1" spc="-30" dirty="0">
                <a:latin typeface="Times New Roman"/>
                <a:cs typeface="Times New Roman"/>
              </a:rPr>
              <a:t>цехом </a:t>
            </a:r>
            <a:r>
              <a:rPr sz="2000" b="1" i="1" dirty="0">
                <a:latin typeface="Times New Roman"/>
                <a:cs typeface="Times New Roman"/>
              </a:rPr>
              <a:t>на </a:t>
            </a:r>
            <a:r>
              <a:rPr sz="2000" b="1" i="1" spc="-30" dirty="0">
                <a:latin typeface="Times New Roman"/>
                <a:cs typeface="Times New Roman"/>
              </a:rPr>
              <a:t>невеликому </a:t>
            </a:r>
            <a:r>
              <a:rPr sz="2000" b="1" i="1" spc="-5" dirty="0">
                <a:latin typeface="Times New Roman"/>
                <a:cs typeface="Times New Roman"/>
              </a:rPr>
              <a:t>підприємстві </a:t>
            </a:r>
            <a:r>
              <a:rPr sz="2000" b="1" i="1" spc="-15" dirty="0">
                <a:latin typeface="Times New Roman"/>
                <a:cs typeface="Times New Roman"/>
              </a:rPr>
              <a:t>керують  </a:t>
            </a:r>
            <a:r>
              <a:rPr sz="2000" b="1" i="1" spc="-5" dirty="0">
                <a:latin typeface="Times New Roman"/>
                <a:cs typeface="Times New Roman"/>
              </a:rPr>
              <a:t>кухарі </a:t>
            </a:r>
            <a:r>
              <a:rPr sz="2000" b="1" i="1" spc="-15" dirty="0">
                <a:latin typeface="Times New Roman"/>
                <a:cs typeface="Times New Roman"/>
              </a:rPr>
              <a:t>високої </a:t>
            </a:r>
            <a:r>
              <a:rPr sz="2000" b="1" i="1" spc="-5" dirty="0">
                <a:latin typeface="Times New Roman"/>
                <a:cs typeface="Times New Roman"/>
              </a:rPr>
              <a:t>кваліфікації </a:t>
            </a:r>
            <a:r>
              <a:rPr sz="2000" b="1" i="1" spc="-10" dirty="0">
                <a:latin typeface="Times New Roman"/>
                <a:cs typeface="Times New Roman"/>
              </a:rPr>
              <a:t>або</a:t>
            </a:r>
            <a:r>
              <a:rPr sz="2000" b="1" i="1" spc="-125" dirty="0">
                <a:latin typeface="Times New Roman"/>
                <a:cs typeface="Times New Roman"/>
              </a:rPr>
              <a:t> </a:t>
            </a:r>
            <a:r>
              <a:rPr sz="2000" b="1" i="1" spc="-5" dirty="0">
                <a:latin typeface="Times New Roman"/>
                <a:cs typeface="Times New Roman"/>
              </a:rPr>
              <a:t>кухарі-бригадири</a:t>
            </a:r>
            <a:r>
              <a:rPr sz="2000" spc="-5" dirty="0">
                <a:latin typeface="Times New Roman"/>
                <a:cs typeface="Times New Roman"/>
              </a:rPr>
              <a:t>.</a:t>
            </a:r>
            <a:endParaRPr sz="2000">
              <a:latin typeface="Times New Roman"/>
              <a:cs typeface="Times New Roman"/>
            </a:endParaRPr>
          </a:p>
          <a:p>
            <a:pPr marL="12700">
              <a:lnSpc>
                <a:spcPct val="100000"/>
              </a:lnSpc>
              <a:spcBef>
                <a:spcPts val="484"/>
              </a:spcBef>
            </a:pPr>
            <a:r>
              <a:rPr sz="2000" spc="-10" dirty="0">
                <a:latin typeface="Times New Roman"/>
                <a:cs typeface="Times New Roman"/>
              </a:rPr>
              <a:t>Начальник </a:t>
            </a:r>
            <a:r>
              <a:rPr sz="2000" spc="-30" dirty="0">
                <a:latin typeface="Times New Roman"/>
                <a:cs typeface="Times New Roman"/>
              </a:rPr>
              <a:t>цеху </a:t>
            </a:r>
            <a:r>
              <a:rPr sz="2000" spc="-5" dirty="0">
                <a:latin typeface="Times New Roman"/>
                <a:cs typeface="Times New Roman"/>
              </a:rPr>
              <a:t>на </a:t>
            </a:r>
            <a:r>
              <a:rPr sz="2000" dirty="0">
                <a:latin typeface="Times New Roman"/>
                <a:cs typeface="Times New Roman"/>
              </a:rPr>
              <a:t>підставі меню </a:t>
            </a:r>
            <a:r>
              <a:rPr sz="2000" spc="-15" dirty="0">
                <a:latin typeface="Times New Roman"/>
                <a:cs typeface="Times New Roman"/>
              </a:rPr>
              <a:t>визначає </a:t>
            </a:r>
            <a:r>
              <a:rPr sz="2000" spc="-10" dirty="0">
                <a:latin typeface="Times New Roman"/>
                <a:cs typeface="Times New Roman"/>
              </a:rPr>
              <a:t>необхідну</a:t>
            </a:r>
            <a:r>
              <a:rPr sz="2000" spc="35" dirty="0">
                <a:latin typeface="Times New Roman"/>
                <a:cs typeface="Times New Roman"/>
              </a:rPr>
              <a:t> </a:t>
            </a:r>
            <a:r>
              <a:rPr sz="2000" spc="-5" dirty="0">
                <a:latin typeface="Times New Roman"/>
                <a:cs typeface="Times New Roman"/>
              </a:rPr>
              <a:t>кількість</a:t>
            </a:r>
            <a:endParaRPr sz="2000">
              <a:latin typeface="Times New Roman"/>
              <a:cs typeface="Times New Roman"/>
            </a:endParaRPr>
          </a:p>
          <a:p>
            <a:pPr marL="12700" marR="171450">
              <a:lnSpc>
                <a:spcPct val="100000"/>
              </a:lnSpc>
            </a:pPr>
            <a:r>
              <a:rPr sz="2000" dirty="0">
                <a:latin typeface="Times New Roman"/>
                <a:cs typeface="Times New Roman"/>
              </a:rPr>
              <a:t>сировини для переробки, </a:t>
            </a:r>
            <a:r>
              <a:rPr sz="2000" spc="-5" dirty="0">
                <a:latin typeface="Times New Roman"/>
                <a:cs typeface="Times New Roman"/>
              </a:rPr>
              <a:t>види </a:t>
            </a:r>
            <a:r>
              <a:rPr sz="2000" spc="-10" dirty="0">
                <a:latin typeface="Times New Roman"/>
                <a:cs typeface="Times New Roman"/>
              </a:rPr>
              <a:t>напівфабрикатів </a:t>
            </a:r>
            <a:r>
              <a:rPr sz="2000" dirty="0">
                <a:latin typeface="Times New Roman"/>
                <a:cs typeface="Times New Roman"/>
              </a:rPr>
              <a:t>і </a:t>
            </a:r>
            <a:r>
              <a:rPr sz="2000" spc="-5" dirty="0">
                <a:latin typeface="Times New Roman"/>
                <a:cs typeface="Times New Roman"/>
              </a:rPr>
              <a:t>терміни </a:t>
            </a:r>
            <a:r>
              <a:rPr sz="2000" dirty="0">
                <a:latin typeface="Times New Roman"/>
                <a:cs typeface="Times New Roman"/>
              </a:rPr>
              <a:t>їх </a:t>
            </a:r>
            <a:r>
              <a:rPr sz="2000" spc="-35" dirty="0">
                <a:latin typeface="Times New Roman"/>
                <a:cs typeface="Times New Roman"/>
              </a:rPr>
              <a:t>випуску.  </a:t>
            </a:r>
            <a:r>
              <a:rPr sz="2000" dirty="0">
                <a:latin typeface="Times New Roman"/>
                <a:cs typeface="Times New Roman"/>
              </a:rPr>
              <a:t>Відповідно до </a:t>
            </a:r>
            <a:r>
              <a:rPr sz="2000" spc="-15" dirty="0">
                <a:latin typeface="Times New Roman"/>
                <a:cs typeface="Times New Roman"/>
              </a:rPr>
              <a:t>цього </a:t>
            </a:r>
            <a:r>
              <a:rPr sz="2000" spc="-5" dirty="0">
                <a:latin typeface="Times New Roman"/>
                <a:cs typeface="Times New Roman"/>
              </a:rPr>
              <a:t>він розподіляє роботу </a:t>
            </a:r>
            <a:r>
              <a:rPr sz="2000" dirty="0">
                <a:latin typeface="Times New Roman"/>
                <a:cs typeface="Times New Roman"/>
              </a:rPr>
              <a:t>між </a:t>
            </a:r>
            <a:r>
              <a:rPr sz="2000" spc="-5" dirty="0">
                <a:latin typeface="Times New Roman"/>
                <a:cs typeface="Times New Roman"/>
              </a:rPr>
              <a:t>кухарями, </a:t>
            </a:r>
            <a:r>
              <a:rPr sz="2000" spc="-20" dirty="0">
                <a:latin typeface="Times New Roman"/>
                <a:cs typeface="Times New Roman"/>
              </a:rPr>
              <a:t>враховуючи  </a:t>
            </a:r>
            <a:r>
              <a:rPr sz="2000" spc="-5" dirty="0">
                <a:latin typeface="Times New Roman"/>
                <a:cs typeface="Times New Roman"/>
              </a:rPr>
              <a:t>при </a:t>
            </a:r>
            <a:r>
              <a:rPr sz="2000" spc="-10" dirty="0">
                <a:latin typeface="Times New Roman"/>
                <a:cs typeface="Times New Roman"/>
              </a:rPr>
              <a:t>цьому </a:t>
            </a:r>
            <a:r>
              <a:rPr sz="2000" dirty="0">
                <a:latin typeface="Times New Roman"/>
                <a:cs typeface="Times New Roman"/>
              </a:rPr>
              <a:t>їхню </a:t>
            </a:r>
            <a:r>
              <a:rPr sz="2000" spc="-10" dirty="0">
                <a:latin typeface="Times New Roman"/>
                <a:cs typeface="Times New Roman"/>
              </a:rPr>
              <a:t>кваліфікацію. </a:t>
            </a:r>
            <a:r>
              <a:rPr sz="2000" spc="-5" dirty="0">
                <a:latin typeface="Times New Roman"/>
                <a:cs typeface="Times New Roman"/>
              </a:rPr>
              <a:t>Більш </a:t>
            </a:r>
            <a:r>
              <a:rPr sz="2000" dirty="0">
                <a:latin typeface="Times New Roman"/>
                <a:cs typeface="Times New Roman"/>
              </a:rPr>
              <a:t>складні </a:t>
            </a:r>
            <a:r>
              <a:rPr sz="2000" spc="-5" dirty="0">
                <a:latin typeface="Times New Roman"/>
                <a:cs typeface="Times New Roman"/>
              </a:rPr>
              <a:t>операції </a:t>
            </a:r>
            <a:r>
              <a:rPr sz="2000" dirty="0">
                <a:latin typeface="Times New Roman"/>
                <a:cs typeface="Times New Roman"/>
              </a:rPr>
              <a:t>- </a:t>
            </a:r>
            <a:r>
              <a:rPr sz="2000" spc="-5" dirty="0">
                <a:latin typeface="Times New Roman"/>
                <a:cs typeface="Times New Roman"/>
              </a:rPr>
              <a:t>нарізання  </a:t>
            </a:r>
            <a:r>
              <a:rPr sz="2000" spc="-10" dirty="0">
                <a:latin typeface="Times New Roman"/>
                <a:cs typeface="Times New Roman"/>
              </a:rPr>
              <a:t>напівфабрикатів, заправка </a:t>
            </a:r>
            <a:r>
              <a:rPr sz="2000" spc="-5" dirty="0">
                <a:latin typeface="Times New Roman"/>
                <a:cs typeface="Times New Roman"/>
              </a:rPr>
              <a:t>птиці </a:t>
            </a:r>
            <a:r>
              <a:rPr sz="2000" dirty="0">
                <a:latin typeface="Times New Roman"/>
                <a:cs typeface="Times New Roman"/>
              </a:rPr>
              <a:t>і дичини, </a:t>
            </a:r>
            <a:r>
              <a:rPr sz="2000" spc="-15" dirty="0">
                <a:latin typeface="Times New Roman"/>
                <a:cs typeface="Times New Roman"/>
              </a:rPr>
              <a:t>виготовлення </a:t>
            </a:r>
            <a:r>
              <a:rPr sz="2000" dirty="0">
                <a:latin typeface="Times New Roman"/>
                <a:cs typeface="Times New Roman"/>
              </a:rPr>
              <a:t>порціонних  </a:t>
            </a:r>
            <a:r>
              <a:rPr sz="2000" spc="-10" dirty="0">
                <a:latin typeface="Times New Roman"/>
                <a:cs typeface="Times New Roman"/>
              </a:rPr>
              <a:t>напівфабрикатів </a:t>
            </a:r>
            <a:r>
              <a:rPr sz="2000" dirty="0">
                <a:latin typeface="Times New Roman"/>
                <a:cs typeface="Times New Roman"/>
              </a:rPr>
              <a:t>і </a:t>
            </a:r>
            <a:r>
              <a:rPr sz="2000" spc="-80" dirty="0">
                <a:latin typeface="Times New Roman"/>
                <a:cs typeface="Times New Roman"/>
              </a:rPr>
              <a:t>т. </a:t>
            </a:r>
            <a:r>
              <a:rPr sz="2000" spc="-10" dirty="0">
                <a:latin typeface="Times New Roman"/>
                <a:cs typeface="Times New Roman"/>
              </a:rPr>
              <a:t>ін. </a:t>
            </a:r>
            <a:r>
              <a:rPr sz="2000" dirty="0">
                <a:latin typeface="Times New Roman"/>
                <a:cs typeface="Times New Roman"/>
              </a:rPr>
              <a:t>- </a:t>
            </a:r>
            <a:r>
              <a:rPr sz="2000" spc="-5" dirty="0">
                <a:latin typeface="Times New Roman"/>
                <a:cs typeface="Times New Roman"/>
              </a:rPr>
              <a:t>доручається </a:t>
            </a:r>
            <a:r>
              <a:rPr sz="2000" spc="-10" dirty="0">
                <a:latin typeface="Times New Roman"/>
                <a:cs typeface="Times New Roman"/>
              </a:rPr>
              <a:t>кухарям </a:t>
            </a:r>
            <a:r>
              <a:rPr sz="2000" spc="-5" dirty="0">
                <a:latin typeface="Times New Roman"/>
                <a:cs typeface="Times New Roman"/>
              </a:rPr>
              <a:t>вищих </a:t>
            </a:r>
            <a:r>
              <a:rPr sz="2000" dirty="0">
                <a:latin typeface="Times New Roman"/>
                <a:cs typeface="Times New Roman"/>
              </a:rPr>
              <a:t>розрядів,</a:t>
            </a:r>
            <a:r>
              <a:rPr sz="2000" spc="45" dirty="0">
                <a:latin typeface="Times New Roman"/>
                <a:cs typeface="Times New Roman"/>
              </a:rPr>
              <a:t> </a:t>
            </a:r>
            <a:r>
              <a:rPr sz="2000" dirty="0">
                <a:latin typeface="Times New Roman"/>
                <a:cs typeface="Times New Roman"/>
              </a:rPr>
              <a:t>а</a:t>
            </a:r>
            <a:endParaRPr sz="2000">
              <a:latin typeface="Times New Roman"/>
              <a:cs typeface="Times New Roman"/>
            </a:endParaRPr>
          </a:p>
          <a:p>
            <a:pPr marL="12700">
              <a:lnSpc>
                <a:spcPct val="100000"/>
              </a:lnSpc>
            </a:pPr>
            <a:r>
              <a:rPr sz="2000" spc="5" dirty="0">
                <a:latin typeface="Times New Roman"/>
                <a:cs typeface="Times New Roman"/>
              </a:rPr>
              <a:t>простіші </a:t>
            </a:r>
            <a:r>
              <a:rPr sz="2000" dirty="0">
                <a:latin typeface="Times New Roman"/>
                <a:cs typeface="Times New Roman"/>
              </a:rPr>
              <a:t>- </a:t>
            </a:r>
            <a:r>
              <a:rPr sz="2000" spc="-10" dirty="0">
                <a:latin typeface="Times New Roman"/>
                <a:cs typeface="Times New Roman"/>
              </a:rPr>
              <a:t>кухарям </a:t>
            </a:r>
            <a:r>
              <a:rPr sz="2000" spc="-5" dirty="0">
                <a:latin typeface="Times New Roman"/>
                <a:cs typeface="Times New Roman"/>
              </a:rPr>
              <a:t>третього</a:t>
            </a:r>
            <a:r>
              <a:rPr sz="2000" spc="-80" dirty="0">
                <a:latin typeface="Times New Roman"/>
                <a:cs typeface="Times New Roman"/>
              </a:rPr>
              <a:t> </a:t>
            </a:r>
            <a:r>
              <a:rPr sz="2000" spc="-25" dirty="0">
                <a:latin typeface="Times New Roman"/>
                <a:cs typeface="Times New Roman"/>
              </a:rPr>
              <a:t>розряду.</a:t>
            </a:r>
            <a:endParaRPr sz="2000">
              <a:latin typeface="Times New Roman"/>
              <a:cs typeface="Times New Roman"/>
            </a:endParaRPr>
          </a:p>
        </p:txBody>
      </p:sp>
      <p:sp>
        <p:nvSpPr>
          <p:cNvPr id="3" name="object 3"/>
          <p:cNvSpPr/>
          <p:nvPr/>
        </p:nvSpPr>
        <p:spPr>
          <a:xfrm>
            <a:off x="2786050" y="3786190"/>
            <a:ext cx="3071834" cy="2928958"/>
          </a:xfrm>
          <a:prstGeom prst="rect">
            <a:avLst/>
          </a:prstGeom>
          <a:blipFill>
            <a:blip r:embed="rId2" cstate="print"/>
            <a:stretch>
              <a:fillRect/>
            </a:stretch>
          </a:blipFill>
        </p:spPr>
        <p:txBody>
          <a:bodyPr wrap="square" lIns="0" tIns="0" rIns="0" bIns="0" rtlCol="0"/>
          <a:lstStyle/>
          <a:p>
            <a:endParaRPr/>
          </a:p>
        </p:txBody>
      </p:sp>
      <p:pic>
        <p:nvPicPr>
          <p:cNvPr id="4" name="Picture 1" descr="H:\_1284-4632.jpg"/>
          <p:cNvPicPr>
            <a:picLocks noChangeAspect="1" noChangeArrowheads="1"/>
          </p:cNvPicPr>
          <p:nvPr/>
        </p:nvPicPr>
        <p:blipFill>
          <a:blip r:embed="rId3"/>
          <a:srcRect l="6581" t="21174" r="3524" b="12950"/>
          <a:stretch>
            <a:fillRect/>
          </a:stretch>
        </p:blipFill>
        <p:spPr bwMode="auto">
          <a:xfrm>
            <a:off x="5357818" y="3857628"/>
            <a:ext cx="3643338" cy="2000264"/>
          </a:xfrm>
          <a:prstGeom prst="rect">
            <a:avLst/>
          </a:prstGeom>
          <a:noFill/>
        </p:spPr>
      </p:pic>
      <p:pic>
        <p:nvPicPr>
          <p:cNvPr id="6" name="Picture 3" descr="H:\500_F_243540864_YQ6y8FPJKBN61O25Yw0yIsLPqvkiUAkt.jpg"/>
          <p:cNvPicPr>
            <a:picLocks noChangeAspect="1" noChangeArrowheads="1"/>
          </p:cNvPicPr>
          <p:nvPr/>
        </p:nvPicPr>
        <p:blipFill>
          <a:blip r:embed="rId4"/>
          <a:srcRect l="5132" t="4833" r="4183" b="8165"/>
          <a:stretch>
            <a:fillRect/>
          </a:stretch>
        </p:blipFill>
        <p:spPr bwMode="auto">
          <a:xfrm>
            <a:off x="0" y="4171707"/>
            <a:ext cx="3428992" cy="2329127"/>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rmAutofit/>
          </a:bodyPr>
          <a:lstStyle/>
          <a:p>
            <a:r>
              <a:rPr lang="uk-UA" sz="2400" b="1" dirty="0" smtClean="0">
                <a:solidFill>
                  <a:schemeClr val="accent3">
                    <a:lumMod val="75000"/>
                  </a:schemeClr>
                </a:solidFill>
                <a:latin typeface="Times New Roman" pitchFamily="18" charset="0"/>
                <a:cs typeface="Times New Roman" pitchFamily="18" charset="0"/>
              </a:rPr>
              <a:t>Питання для самоперевірки</a:t>
            </a:r>
            <a:r>
              <a:rPr lang="uk-UA" sz="2400" b="1" dirty="0" smtClean="0">
                <a:solidFill>
                  <a:schemeClr val="accent3">
                    <a:lumMod val="75000"/>
                  </a:schemeClr>
                </a:solidFill>
                <a:latin typeface="Times New Roman" pitchFamily="18" charset="0"/>
                <a:cs typeface="Times New Roman" pitchFamily="18" charset="0"/>
              </a:rPr>
              <a:t>:</a:t>
            </a:r>
            <a:endParaRPr lang="ru-RU" sz="2400" dirty="0">
              <a:solidFill>
                <a:schemeClr val="accent3">
                  <a:lumMod val="75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214282" y="1071546"/>
            <a:ext cx="5214974" cy="5572163"/>
          </a:xfrm>
        </p:spPr>
        <p:txBody>
          <a:bodyPr>
            <a:normAutofit fontScale="77500" lnSpcReduction="20000"/>
          </a:bodyPr>
          <a:lstStyle/>
          <a:p>
            <a:pPr algn="just">
              <a:buNone/>
            </a:pPr>
            <a:r>
              <a:rPr lang="uk-UA" sz="2600" dirty="0" smtClean="0">
                <a:latin typeface="Times New Roman" pitchFamily="18" charset="0"/>
                <a:cs typeface="Times New Roman" pitchFamily="18" charset="0"/>
              </a:rPr>
              <a:t> 1. Яке призначення м’ясного цеху?</a:t>
            </a:r>
            <a:endParaRPr lang="ru-RU" sz="2600" dirty="0" smtClean="0">
              <a:latin typeface="Times New Roman" pitchFamily="18" charset="0"/>
              <a:cs typeface="Times New Roman" pitchFamily="18" charset="0"/>
            </a:endParaRPr>
          </a:p>
          <a:p>
            <a:pPr algn="just">
              <a:buNone/>
            </a:pPr>
            <a:r>
              <a:rPr lang="uk-UA" sz="2600" dirty="0" smtClean="0">
                <a:latin typeface="Times New Roman" pitchFamily="18" charset="0"/>
                <a:cs typeface="Times New Roman" pitchFamily="18" charset="0"/>
              </a:rPr>
              <a:t>2. Де розміщується і який режим роботи цеху?</a:t>
            </a:r>
            <a:endParaRPr lang="ru-RU" sz="2600" dirty="0" smtClean="0">
              <a:latin typeface="Times New Roman" pitchFamily="18" charset="0"/>
              <a:cs typeface="Times New Roman" pitchFamily="18" charset="0"/>
            </a:endParaRPr>
          </a:p>
          <a:p>
            <a:pPr algn="just">
              <a:buNone/>
            </a:pPr>
            <a:r>
              <a:rPr lang="uk-UA" sz="2600" dirty="0" smtClean="0">
                <a:latin typeface="Times New Roman" pitchFamily="18" charset="0"/>
                <a:cs typeface="Times New Roman" pitchFamily="18" charset="0"/>
              </a:rPr>
              <a:t>3. Який асортимент продукції м'ясо-рибного цеху?</a:t>
            </a:r>
            <a:endParaRPr lang="ru-RU" sz="2600" dirty="0" smtClean="0">
              <a:latin typeface="Times New Roman" pitchFamily="18" charset="0"/>
              <a:cs typeface="Times New Roman" pitchFamily="18" charset="0"/>
            </a:endParaRPr>
          </a:p>
          <a:p>
            <a:pPr algn="just">
              <a:buNone/>
            </a:pPr>
            <a:r>
              <a:rPr lang="uk-UA" sz="2600" dirty="0" smtClean="0">
                <a:latin typeface="Times New Roman" pitchFamily="18" charset="0"/>
                <a:cs typeface="Times New Roman" pitchFamily="18" charset="0"/>
              </a:rPr>
              <a:t>4. Які ділянки по обробці сировини виділяються в цеху?</a:t>
            </a:r>
            <a:endParaRPr lang="ru-RU" sz="2600" dirty="0" smtClean="0">
              <a:latin typeface="Times New Roman" pitchFamily="18" charset="0"/>
              <a:cs typeface="Times New Roman" pitchFamily="18" charset="0"/>
            </a:endParaRPr>
          </a:p>
          <a:p>
            <a:pPr algn="just">
              <a:buNone/>
            </a:pPr>
            <a:r>
              <a:rPr lang="uk-UA" sz="2600" dirty="0" smtClean="0">
                <a:latin typeface="Times New Roman" pitchFamily="18" charset="0"/>
                <a:cs typeface="Times New Roman" pitchFamily="18" charset="0"/>
              </a:rPr>
              <a:t>5. Організація ділянок по обробці м’яса, птиці і риби.</a:t>
            </a:r>
            <a:endParaRPr lang="ru-RU" sz="2600" dirty="0" smtClean="0">
              <a:latin typeface="Times New Roman" pitchFamily="18" charset="0"/>
              <a:cs typeface="Times New Roman" pitchFamily="18" charset="0"/>
            </a:endParaRPr>
          </a:p>
          <a:p>
            <a:pPr algn="just">
              <a:buNone/>
            </a:pPr>
            <a:r>
              <a:rPr lang="uk-UA" sz="2600" dirty="0" smtClean="0">
                <a:latin typeface="Times New Roman" pitchFamily="18" charset="0"/>
                <a:cs typeface="Times New Roman" pitchFamily="18" charset="0"/>
              </a:rPr>
              <a:t>6. Які напівфабрикати виробляються у цеху?</a:t>
            </a:r>
            <a:endParaRPr lang="ru-RU" sz="2600" dirty="0" smtClean="0">
              <a:latin typeface="Times New Roman" pitchFamily="18" charset="0"/>
              <a:cs typeface="Times New Roman" pitchFamily="18" charset="0"/>
            </a:endParaRPr>
          </a:p>
          <a:p>
            <a:pPr algn="just">
              <a:buNone/>
            </a:pPr>
            <a:r>
              <a:rPr lang="uk-UA" sz="2600" dirty="0" smtClean="0">
                <a:latin typeface="Times New Roman" pitchFamily="18" charset="0"/>
                <a:cs typeface="Times New Roman" pitchFamily="18" charset="0"/>
              </a:rPr>
              <a:t>7. Яке обладнання використовується в цеху?</a:t>
            </a:r>
            <a:endParaRPr lang="ru-RU" sz="2600" dirty="0" smtClean="0">
              <a:latin typeface="Times New Roman" pitchFamily="18" charset="0"/>
              <a:cs typeface="Times New Roman" pitchFamily="18" charset="0"/>
            </a:endParaRPr>
          </a:p>
          <a:p>
            <a:pPr algn="just">
              <a:buNone/>
            </a:pPr>
            <a:r>
              <a:rPr lang="uk-UA" sz="2600" dirty="0" smtClean="0">
                <a:latin typeface="Times New Roman" pitchFamily="18" charset="0"/>
                <a:cs typeface="Times New Roman" pitchFamily="18" charset="0"/>
              </a:rPr>
              <a:t>6. Яким чином організовуються робочі місця?</a:t>
            </a:r>
            <a:endParaRPr lang="ru-RU" sz="2600" dirty="0" smtClean="0">
              <a:latin typeface="Times New Roman" pitchFamily="18" charset="0"/>
              <a:cs typeface="Times New Roman" pitchFamily="18" charset="0"/>
            </a:endParaRPr>
          </a:p>
          <a:p>
            <a:pPr algn="just">
              <a:buNone/>
            </a:pPr>
            <a:r>
              <a:rPr lang="uk-UA" sz="2600" dirty="0" smtClean="0">
                <a:latin typeface="Times New Roman" pitchFamily="18" charset="0"/>
                <a:cs typeface="Times New Roman" pitchFamily="18" charset="0"/>
              </a:rPr>
              <a:t>7. Хто здійснює загальне керівництво в цеху?</a:t>
            </a:r>
            <a:endParaRPr lang="ru-RU" sz="2600" dirty="0" smtClean="0">
              <a:latin typeface="Times New Roman" pitchFamily="18" charset="0"/>
              <a:cs typeface="Times New Roman" pitchFamily="18" charset="0"/>
            </a:endParaRPr>
          </a:p>
          <a:p>
            <a:pPr algn="just">
              <a:buNone/>
            </a:pPr>
            <a:r>
              <a:rPr lang="uk-UA" sz="2600" dirty="0" smtClean="0">
                <a:latin typeface="Times New Roman" pitchFamily="18" charset="0"/>
                <a:cs typeface="Times New Roman" pitchFamily="18" charset="0"/>
              </a:rPr>
              <a:t>8. Яким чином розподіляється робота між кухарями ІІІ, ІV,V розрядів?</a:t>
            </a:r>
            <a:endParaRPr lang="ru-RU" sz="2600" dirty="0" smtClean="0">
              <a:latin typeface="Times New Roman" pitchFamily="18" charset="0"/>
              <a:cs typeface="Times New Roman" pitchFamily="18" charset="0"/>
            </a:endParaRPr>
          </a:p>
          <a:p>
            <a:pPr algn="just">
              <a:buNone/>
            </a:pPr>
            <a:r>
              <a:rPr lang="uk-UA" sz="2600" dirty="0" smtClean="0">
                <a:latin typeface="Times New Roman" pitchFamily="18" charset="0"/>
                <a:cs typeface="Times New Roman" pitchFamily="18" charset="0"/>
              </a:rPr>
              <a:t>9. Який режим роботи працівників цеху?</a:t>
            </a:r>
            <a:endParaRPr lang="ru-RU" sz="2600" dirty="0" smtClean="0">
              <a:latin typeface="Times New Roman" pitchFamily="18" charset="0"/>
              <a:cs typeface="Times New Roman" pitchFamily="18" charset="0"/>
            </a:endParaRPr>
          </a:p>
          <a:p>
            <a:endParaRPr lang="ru-RU" dirty="0"/>
          </a:p>
        </p:txBody>
      </p:sp>
      <p:pic>
        <p:nvPicPr>
          <p:cNvPr id="4" name="Picture 2" descr="Картинки по запросу мясо риба птиця"/>
          <p:cNvPicPr>
            <a:picLocks noChangeAspect="1" noChangeArrowheads="1"/>
          </p:cNvPicPr>
          <p:nvPr/>
        </p:nvPicPr>
        <p:blipFill>
          <a:blip r:embed="rId2" cstate="print"/>
          <a:srcRect/>
          <a:stretch>
            <a:fillRect/>
          </a:stretch>
        </p:blipFill>
        <p:spPr bwMode="auto">
          <a:xfrm>
            <a:off x="5429224" y="928670"/>
            <a:ext cx="3714776" cy="2453040"/>
          </a:xfrm>
          <a:prstGeom prst="rect">
            <a:avLst/>
          </a:prstGeom>
          <a:noFill/>
        </p:spPr>
      </p:pic>
      <p:pic>
        <p:nvPicPr>
          <p:cNvPr id="48131" name="Picture 3" descr="H:\_3446-400.jpg"/>
          <p:cNvPicPr>
            <a:picLocks noChangeAspect="1" noChangeArrowheads="1"/>
          </p:cNvPicPr>
          <p:nvPr/>
        </p:nvPicPr>
        <p:blipFill>
          <a:blip r:embed="rId3"/>
          <a:srcRect l="4782" t="14347" r="9139" b="15515"/>
          <a:stretch>
            <a:fillRect/>
          </a:stretch>
        </p:blipFill>
        <p:spPr bwMode="auto">
          <a:xfrm>
            <a:off x="5461696" y="3714752"/>
            <a:ext cx="3682304" cy="3000396"/>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857232"/>
            <a:ext cx="5072098" cy="1785950"/>
          </a:xfrm>
        </p:spPr>
        <p:txBody>
          <a:bodyPr>
            <a:normAutofit/>
          </a:bodyPr>
          <a:lstStyle/>
          <a:p>
            <a:r>
              <a:rPr lang="uk-UA" sz="4800" b="1" dirty="0" smtClean="0">
                <a:solidFill>
                  <a:schemeClr val="accent3">
                    <a:lumMod val="75000"/>
                  </a:schemeClr>
                </a:solidFill>
              </a:rPr>
              <a:t>Дякую за увагу!</a:t>
            </a:r>
            <a:endParaRPr lang="ru-RU" sz="4800" b="1" dirty="0">
              <a:solidFill>
                <a:schemeClr val="accent3">
                  <a:lumMod val="75000"/>
                </a:schemeClr>
              </a:solidFill>
            </a:endParaRPr>
          </a:p>
        </p:txBody>
      </p:sp>
      <p:pic>
        <p:nvPicPr>
          <p:cNvPr id="6" name="Picture 2" descr="H:\_1284-12755.jpg"/>
          <p:cNvPicPr>
            <a:picLocks noChangeAspect="1" noChangeArrowheads="1"/>
          </p:cNvPicPr>
          <p:nvPr/>
        </p:nvPicPr>
        <p:blipFill>
          <a:blip r:embed="rId2"/>
          <a:srcRect/>
          <a:stretch>
            <a:fillRect/>
          </a:stretch>
        </p:blipFill>
        <p:spPr bwMode="auto">
          <a:xfrm>
            <a:off x="5072066" y="0"/>
            <a:ext cx="3809197" cy="3328483"/>
          </a:xfrm>
          <a:prstGeom prst="rect">
            <a:avLst/>
          </a:prstGeom>
          <a:noFill/>
        </p:spPr>
      </p:pic>
      <p:pic>
        <p:nvPicPr>
          <p:cNvPr id="47108" name="Picture 4" descr="H:\установленное-мясо-сырое-масштабы-косточки-сварило-свинью-и-цыпленка-102339255.jpg"/>
          <p:cNvPicPr>
            <a:picLocks noChangeAspect="1" noChangeArrowheads="1"/>
          </p:cNvPicPr>
          <p:nvPr/>
        </p:nvPicPr>
        <p:blipFill>
          <a:blip r:embed="rId3"/>
          <a:srcRect b="7830"/>
          <a:stretch>
            <a:fillRect/>
          </a:stretch>
        </p:blipFill>
        <p:spPr bwMode="auto">
          <a:xfrm>
            <a:off x="-1" y="2428868"/>
            <a:ext cx="4493935" cy="4429132"/>
          </a:xfrm>
          <a:prstGeom prst="rect">
            <a:avLst/>
          </a:prstGeom>
          <a:noFill/>
        </p:spPr>
      </p:pic>
      <p:pic>
        <p:nvPicPr>
          <p:cNvPr id="47109" name="Picture 5" descr="H:\depositphotos_147043969-stock-illustration-food-and-meal-vector-set.jpg"/>
          <p:cNvPicPr>
            <a:picLocks noChangeAspect="1" noChangeArrowheads="1"/>
          </p:cNvPicPr>
          <p:nvPr/>
        </p:nvPicPr>
        <p:blipFill>
          <a:blip r:embed="rId4"/>
          <a:srcRect l="7828" t="10324" r="6587" b="13800"/>
          <a:stretch>
            <a:fillRect/>
          </a:stretch>
        </p:blipFill>
        <p:spPr bwMode="auto">
          <a:xfrm>
            <a:off x="4643438" y="3223980"/>
            <a:ext cx="3857652" cy="363402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51712" y="356743"/>
            <a:ext cx="7043420" cy="635635"/>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000000"/>
                </a:solidFill>
                <a:latin typeface="Times New Roman" pitchFamily="18" charset="0"/>
                <a:cs typeface="Times New Roman" pitchFamily="18" charset="0"/>
              </a:rPr>
              <a:t>Процес обробки </a:t>
            </a:r>
            <a:r>
              <a:rPr sz="2000" spc="-10" dirty="0">
                <a:solidFill>
                  <a:srgbClr val="000000"/>
                </a:solidFill>
                <a:latin typeface="Times New Roman" pitchFamily="18" charset="0"/>
                <a:cs typeface="Times New Roman" pitchFamily="18" charset="0"/>
              </a:rPr>
              <a:t>картоплі </a:t>
            </a:r>
            <a:r>
              <a:rPr sz="2000" dirty="0">
                <a:solidFill>
                  <a:srgbClr val="000000"/>
                </a:solidFill>
                <a:latin typeface="Times New Roman" pitchFamily="18" charset="0"/>
                <a:cs typeface="Times New Roman" pitchFamily="18" charset="0"/>
              </a:rPr>
              <a:t>і </a:t>
            </a:r>
            <a:r>
              <a:rPr sz="2000" spc="-10" dirty="0">
                <a:solidFill>
                  <a:srgbClr val="000000"/>
                </a:solidFill>
                <a:latin typeface="Times New Roman" pitchFamily="18" charset="0"/>
                <a:cs typeface="Times New Roman" pitchFamily="18" charset="0"/>
              </a:rPr>
              <a:t>коренеплодів </a:t>
            </a:r>
            <a:r>
              <a:rPr sz="2000" dirty="0">
                <a:solidFill>
                  <a:srgbClr val="000000"/>
                </a:solidFill>
                <a:latin typeface="Times New Roman" pitchFamily="18" charset="0"/>
                <a:cs typeface="Times New Roman" pitchFamily="18" charset="0"/>
              </a:rPr>
              <a:t>складається з</a:t>
            </a:r>
            <a:r>
              <a:rPr sz="2000" spc="-95" dirty="0">
                <a:solidFill>
                  <a:srgbClr val="000000"/>
                </a:solidFill>
                <a:latin typeface="Times New Roman" pitchFamily="18" charset="0"/>
                <a:cs typeface="Times New Roman" pitchFamily="18" charset="0"/>
              </a:rPr>
              <a:t> </a:t>
            </a:r>
            <a:r>
              <a:rPr sz="2000" dirty="0">
                <a:solidFill>
                  <a:srgbClr val="000000"/>
                </a:solidFill>
                <a:latin typeface="Times New Roman" pitchFamily="18" charset="0"/>
                <a:cs typeface="Times New Roman" pitchFamily="18" charset="0"/>
              </a:rPr>
              <a:t>таких</a:t>
            </a:r>
            <a:endParaRPr sz="2000">
              <a:latin typeface="Times New Roman" pitchFamily="18" charset="0"/>
              <a:cs typeface="Times New Roman" pitchFamily="18" charset="0"/>
            </a:endParaRPr>
          </a:p>
          <a:p>
            <a:pPr marR="664845" algn="ctr">
              <a:lnSpc>
                <a:spcPct val="100000"/>
              </a:lnSpc>
            </a:pPr>
            <a:r>
              <a:rPr sz="2000" spc="-5" dirty="0">
                <a:solidFill>
                  <a:srgbClr val="000000"/>
                </a:solidFill>
                <a:latin typeface="Times New Roman" pitchFamily="18" charset="0"/>
                <a:cs typeface="Times New Roman" pitchFamily="18" charset="0"/>
              </a:rPr>
              <a:t>операцій:</a:t>
            </a:r>
            <a:endParaRPr sz="2000">
              <a:latin typeface="Times New Roman" pitchFamily="18" charset="0"/>
              <a:cs typeface="Times New Roman" pitchFamily="18" charset="0"/>
            </a:endParaRPr>
          </a:p>
        </p:txBody>
      </p:sp>
      <p:sp>
        <p:nvSpPr>
          <p:cNvPr id="3" name="object 3"/>
          <p:cNvSpPr/>
          <p:nvPr/>
        </p:nvSpPr>
        <p:spPr>
          <a:xfrm>
            <a:off x="1375410" y="1055369"/>
            <a:ext cx="1929764" cy="652780"/>
          </a:xfrm>
          <a:custGeom>
            <a:avLst/>
            <a:gdLst/>
            <a:ahLst/>
            <a:cxnLst/>
            <a:rect l="l" t="t" r="r" b="b"/>
            <a:pathLst>
              <a:path w="1929764" h="652780">
                <a:moveTo>
                  <a:pt x="1864106" y="0"/>
                </a:moveTo>
                <a:lnTo>
                  <a:pt x="65278" y="0"/>
                </a:lnTo>
                <a:lnTo>
                  <a:pt x="39862" y="5127"/>
                </a:lnTo>
                <a:lnTo>
                  <a:pt x="19113" y="19113"/>
                </a:lnTo>
                <a:lnTo>
                  <a:pt x="5127" y="39862"/>
                </a:lnTo>
                <a:lnTo>
                  <a:pt x="0" y="65277"/>
                </a:lnTo>
                <a:lnTo>
                  <a:pt x="0" y="586993"/>
                </a:lnTo>
                <a:lnTo>
                  <a:pt x="5127" y="612409"/>
                </a:lnTo>
                <a:lnTo>
                  <a:pt x="19113" y="633158"/>
                </a:lnTo>
                <a:lnTo>
                  <a:pt x="39862" y="647144"/>
                </a:lnTo>
                <a:lnTo>
                  <a:pt x="65278" y="652271"/>
                </a:lnTo>
                <a:lnTo>
                  <a:pt x="1864106" y="652271"/>
                </a:lnTo>
                <a:lnTo>
                  <a:pt x="1889521" y="647144"/>
                </a:lnTo>
                <a:lnTo>
                  <a:pt x="1910270" y="633158"/>
                </a:lnTo>
                <a:lnTo>
                  <a:pt x="1924256" y="612409"/>
                </a:lnTo>
                <a:lnTo>
                  <a:pt x="1929384" y="586993"/>
                </a:lnTo>
                <a:lnTo>
                  <a:pt x="1929384" y="65277"/>
                </a:lnTo>
                <a:lnTo>
                  <a:pt x="1924256" y="39862"/>
                </a:lnTo>
                <a:lnTo>
                  <a:pt x="1910270" y="19113"/>
                </a:lnTo>
                <a:lnTo>
                  <a:pt x="1889521" y="5127"/>
                </a:lnTo>
                <a:lnTo>
                  <a:pt x="1864106" y="0"/>
                </a:lnTo>
                <a:close/>
              </a:path>
            </a:pathLst>
          </a:custGeom>
          <a:solidFill>
            <a:srgbClr val="92D050"/>
          </a:solidFill>
        </p:spPr>
        <p:txBody>
          <a:bodyPr wrap="square" lIns="0" tIns="0" rIns="0" bIns="0" rtlCol="0"/>
          <a:lstStyle/>
          <a:p>
            <a:endParaRPr/>
          </a:p>
        </p:txBody>
      </p:sp>
      <p:sp>
        <p:nvSpPr>
          <p:cNvPr id="4" name="object 4"/>
          <p:cNvSpPr/>
          <p:nvPr/>
        </p:nvSpPr>
        <p:spPr>
          <a:xfrm>
            <a:off x="1375410" y="1055369"/>
            <a:ext cx="1929764" cy="652780"/>
          </a:xfrm>
          <a:custGeom>
            <a:avLst/>
            <a:gdLst/>
            <a:ahLst/>
            <a:cxnLst/>
            <a:rect l="l" t="t" r="r" b="b"/>
            <a:pathLst>
              <a:path w="1929764" h="652780">
                <a:moveTo>
                  <a:pt x="0" y="65277"/>
                </a:moveTo>
                <a:lnTo>
                  <a:pt x="5127" y="39862"/>
                </a:lnTo>
                <a:lnTo>
                  <a:pt x="19113" y="19113"/>
                </a:lnTo>
                <a:lnTo>
                  <a:pt x="39862" y="5127"/>
                </a:lnTo>
                <a:lnTo>
                  <a:pt x="65278" y="0"/>
                </a:lnTo>
                <a:lnTo>
                  <a:pt x="1864106" y="0"/>
                </a:lnTo>
                <a:lnTo>
                  <a:pt x="1889521" y="5127"/>
                </a:lnTo>
                <a:lnTo>
                  <a:pt x="1910270" y="19113"/>
                </a:lnTo>
                <a:lnTo>
                  <a:pt x="1924256" y="39862"/>
                </a:lnTo>
                <a:lnTo>
                  <a:pt x="1929384" y="65277"/>
                </a:lnTo>
                <a:lnTo>
                  <a:pt x="1929384" y="586993"/>
                </a:lnTo>
                <a:lnTo>
                  <a:pt x="1924256" y="612409"/>
                </a:lnTo>
                <a:lnTo>
                  <a:pt x="1910270" y="633158"/>
                </a:lnTo>
                <a:lnTo>
                  <a:pt x="1889521" y="647144"/>
                </a:lnTo>
                <a:lnTo>
                  <a:pt x="1864106" y="652271"/>
                </a:lnTo>
                <a:lnTo>
                  <a:pt x="65278" y="652271"/>
                </a:lnTo>
                <a:lnTo>
                  <a:pt x="39862" y="647144"/>
                </a:lnTo>
                <a:lnTo>
                  <a:pt x="19113" y="633158"/>
                </a:lnTo>
                <a:lnTo>
                  <a:pt x="5127" y="612409"/>
                </a:lnTo>
                <a:lnTo>
                  <a:pt x="0" y="586993"/>
                </a:lnTo>
                <a:lnTo>
                  <a:pt x="0" y="65277"/>
                </a:lnTo>
                <a:close/>
              </a:path>
            </a:pathLst>
          </a:custGeom>
          <a:ln w="25908">
            <a:solidFill>
              <a:srgbClr val="FFFFFF"/>
            </a:solidFill>
          </a:ln>
        </p:spPr>
        <p:txBody>
          <a:bodyPr wrap="square" lIns="0" tIns="0" rIns="0" bIns="0" rtlCol="0"/>
          <a:lstStyle/>
          <a:p>
            <a:endParaRPr/>
          </a:p>
        </p:txBody>
      </p:sp>
      <p:sp>
        <p:nvSpPr>
          <p:cNvPr id="5" name="object 5"/>
          <p:cNvSpPr txBox="1"/>
          <p:nvPr/>
        </p:nvSpPr>
        <p:spPr>
          <a:xfrm>
            <a:off x="1558289" y="1090676"/>
            <a:ext cx="1560830" cy="535940"/>
          </a:xfrm>
          <a:prstGeom prst="rect">
            <a:avLst/>
          </a:prstGeom>
        </p:spPr>
        <p:txBody>
          <a:bodyPr vert="horz" wrap="square" lIns="0" tIns="52069" rIns="0" bIns="0" rtlCol="0">
            <a:spAutoFit/>
          </a:bodyPr>
          <a:lstStyle/>
          <a:p>
            <a:pPr marL="334010" marR="5080" indent="-321945">
              <a:lnSpc>
                <a:spcPts val="1860"/>
              </a:lnSpc>
              <a:spcBef>
                <a:spcPts val="409"/>
              </a:spcBef>
            </a:pPr>
            <a:r>
              <a:rPr sz="1800" spc="-5" dirty="0">
                <a:latin typeface="Times New Roman"/>
                <a:cs typeface="Times New Roman"/>
              </a:rPr>
              <a:t>калібрування</a:t>
            </a:r>
            <a:r>
              <a:rPr sz="1800" spc="-114" dirty="0">
                <a:latin typeface="Times New Roman"/>
                <a:cs typeface="Times New Roman"/>
              </a:rPr>
              <a:t> </a:t>
            </a:r>
            <a:r>
              <a:rPr sz="1800" spc="-5" dirty="0">
                <a:latin typeface="Times New Roman"/>
                <a:cs typeface="Times New Roman"/>
              </a:rPr>
              <a:t>за  </a:t>
            </a:r>
            <a:r>
              <a:rPr sz="1800" spc="-10" dirty="0">
                <a:latin typeface="Times New Roman"/>
                <a:cs typeface="Times New Roman"/>
              </a:rPr>
              <a:t>розміром</a:t>
            </a:r>
            <a:endParaRPr sz="1800">
              <a:latin typeface="Times New Roman"/>
              <a:cs typeface="Times New Roman"/>
            </a:endParaRPr>
          </a:p>
        </p:txBody>
      </p:sp>
      <p:sp>
        <p:nvSpPr>
          <p:cNvPr id="6" name="object 6"/>
          <p:cNvSpPr/>
          <p:nvPr/>
        </p:nvSpPr>
        <p:spPr>
          <a:xfrm>
            <a:off x="2193035" y="1748027"/>
            <a:ext cx="292735" cy="243840"/>
          </a:xfrm>
          <a:custGeom>
            <a:avLst/>
            <a:gdLst/>
            <a:ahLst/>
            <a:cxnLst/>
            <a:rect l="l" t="t" r="r" b="b"/>
            <a:pathLst>
              <a:path w="292735" h="243839">
                <a:moveTo>
                  <a:pt x="292607" y="121920"/>
                </a:moveTo>
                <a:lnTo>
                  <a:pt x="0" y="121920"/>
                </a:lnTo>
                <a:lnTo>
                  <a:pt x="146303" y="243839"/>
                </a:lnTo>
                <a:lnTo>
                  <a:pt x="292607" y="121920"/>
                </a:lnTo>
                <a:close/>
              </a:path>
              <a:path w="292735" h="243839">
                <a:moveTo>
                  <a:pt x="234061" y="0"/>
                </a:moveTo>
                <a:lnTo>
                  <a:pt x="58546" y="0"/>
                </a:lnTo>
                <a:lnTo>
                  <a:pt x="58546" y="121920"/>
                </a:lnTo>
                <a:lnTo>
                  <a:pt x="234061" y="121920"/>
                </a:lnTo>
                <a:lnTo>
                  <a:pt x="234061" y="0"/>
                </a:lnTo>
                <a:close/>
              </a:path>
            </a:pathLst>
          </a:custGeom>
          <a:solidFill>
            <a:srgbClr val="C6E3B3"/>
          </a:solidFill>
        </p:spPr>
        <p:txBody>
          <a:bodyPr wrap="square" lIns="0" tIns="0" rIns="0" bIns="0" rtlCol="0"/>
          <a:lstStyle/>
          <a:p>
            <a:endParaRPr/>
          </a:p>
        </p:txBody>
      </p:sp>
      <p:sp>
        <p:nvSpPr>
          <p:cNvPr id="7" name="object 7"/>
          <p:cNvSpPr/>
          <p:nvPr/>
        </p:nvSpPr>
        <p:spPr>
          <a:xfrm>
            <a:off x="1536953" y="2033777"/>
            <a:ext cx="1607820" cy="650875"/>
          </a:xfrm>
          <a:custGeom>
            <a:avLst/>
            <a:gdLst/>
            <a:ahLst/>
            <a:cxnLst/>
            <a:rect l="l" t="t" r="r" b="b"/>
            <a:pathLst>
              <a:path w="1607820" h="650875">
                <a:moveTo>
                  <a:pt x="1542796" y="0"/>
                </a:moveTo>
                <a:lnTo>
                  <a:pt x="65024" y="0"/>
                </a:lnTo>
                <a:lnTo>
                  <a:pt x="39701" y="5105"/>
                </a:lnTo>
                <a:lnTo>
                  <a:pt x="19034" y="19034"/>
                </a:lnTo>
                <a:lnTo>
                  <a:pt x="5105" y="39701"/>
                </a:lnTo>
                <a:lnTo>
                  <a:pt x="0" y="65024"/>
                </a:lnTo>
                <a:lnTo>
                  <a:pt x="0" y="585724"/>
                </a:lnTo>
                <a:lnTo>
                  <a:pt x="5105" y="611046"/>
                </a:lnTo>
                <a:lnTo>
                  <a:pt x="19034" y="631713"/>
                </a:lnTo>
                <a:lnTo>
                  <a:pt x="39701" y="645642"/>
                </a:lnTo>
                <a:lnTo>
                  <a:pt x="65024" y="650748"/>
                </a:lnTo>
                <a:lnTo>
                  <a:pt x="1542796" y="650748"/>
                </a:lnTo>
                <a:lnTo>
                  <a:pt x="1568118" y="645642"/>
                </a:lnTo>
                <a:lnTo>
                  <a:pt x="1588785" y="631713"/>
                </a:lnTo>
                <a:lnTo>
                  <a:pt x="1602714" y="611046"/>
                </a:lnTo>
                <a:lnTo>
                  <a:pt x="1607820" y="585724"/>
                </a:lnTo>
                <a:lnTo>
                  <a:pt x="1607820" y="65024"/>
                </a:lnTo>
                <a:lnTo>
                  <a:pt x="1602714" y="39701"/>
                </a:lnTo>
                <a:lnTo>
                  <a:pt x="1588785" y="19034"/>
                </a:lnTo>
                <a:lnTo>
                  <a:pt x="1568118" y="5105"/>
                </a:lnTo>
                <a:lnTo>
                  <a:pt x="1542796" y="0"/>
                </a:lnTo>
                <a:close/>
              </a:path>
            </a:pathLst>
          </a:custGeom>
          <a:solidFill>
            <a:srgbClr val="92D050"/>
          </a:solidFill>
        </p:spPr>
        <p:txBody>
          <a:bodyPr wrap="square" lIns="0" tIns="0" rIns="0" bIns="0" rtlCol="0"/>
          <a:lstStyle/>
          <a:p>
            <a:endParaRPr/>
          </a:p>
        </p:txBody>
      </p:sp>
      <p:sp>
        <p:nvSpPr>
          <p:cNvPr id="8" name="object 8"/>
          <p:cNvSpPr/>
          <p:nvPr/>
        </p:nvSpPr>
        <p:spPr>
          <a:xfrm>
            <a:off x="1536953" y="2033777"/>
            <a:ext cx="1607820" cy="650875"/>
          </a:xfrm>
          <a:custGeom>
            <a:avLst/>
            <a:gdLst/>
            <a:ahLst/>
            <a:cxnLst/>
            <a:rect l="l" t="t" r="r" b="b"/>
            <a:pathLst>
              <a:path w="1607820" h="650875">
                <a:moveTo>
                  <a:pt x="0" y="65024"/>
                </a:moveTo>
                <a:lnTo>
                  <a:pt x="5105" y="39701"/>
                </a:lnTo>
                <a:lnTo>
                  <a:pt x="19034" y="19034"/>
                </a:lnTo>
                <a:lnTo>
                  <a:pt x="39701" y="5105"/>
                </a:lnTo>
                <a:lnTo>
                  <a:pt x="65024" y="0"/>
                </a:lnTo>
                <a:lnTo>
                  <a:pt x="1542796" y="0"/>
                </a:lnTo>
                <a:lnTo>
                  <a:pt x="1568118" y="5105"/>
                </a:lnTo>
                <a:lnTo>
                  <a:pt x="1588785" y="19034"/>
                </a:lnTo>
                <a:lnTo>
                  <a:pt x="1602714" y="39701"/>
                </a:lnTo>
                <a:lnTo>
                  <a:pt x="1607820" y="65024"/>
                </a:lnTo>
                <a:lnTo>
                  <a:pt x="1607820" y="585724"/>
                </a:lnTo>
                <a:lnTo>
                  <a:pt x="1602714" y="611046"/>
                </a:lnTo>
                <a:lnTo>
                  <a:pt x="1588785" y="631713"/>
                </a:lnTo>
                <a:lnTo>
                  <a:pt x="1568118" y="645642"/>
                </a:lnTo>
                <a:lnTo>
                  <a:pt x="1542796" y="650748"/>
                </a:lnTo>
                <a:lnTo>
                  <a:pt x="65024" y="650748"/>
                </a:lnTo>
                <a:lnTo>
                  <a:pt x="39701" y="645642"/>
                </a:lnTo>
                <a:lnTo>
                  <a:pt x="19034" y="631713"/>
                </a:lnTo>
                <a:lnTo>
                  <a:pt x="5105" y="611046"/>
                </a:lnTo>
                <a:lnTo>
                  <a:pt x="0" y="585724"/>
                </a:lnTo>
                <a:lnTo>
                  <a:pt x="0" y="65024"/>
                </a:lnTo>
                <a:close/>
              </a:path>
            </a:pathLst>
          </a:custGeom>
          <a:ln w="25908">
            <a:solidFill>
              <a:srgbClr val="FFFFFF"/>
            </a:solidFill>
          </a:ln>
        </p:spPr>
        <p:txBody>
          <a:bodyPr wrap="square" lIns="0" tIns="0" rIns="0" bIns="0" rtlCol="0"/>
          <a:lstStyle/>
          <a:p>
            <a:endParaRPr/>
          </a:p>
        </p:txBody>
      </p:sp>
      <p:sp>
        <p:nvSpPr>
          <p:cNvPr id="9" name="object 9"/>
          <p:cNvSpPr txBox="1"/>
          <p:nvPr/>
        </p:nvSpPr>
        <p:spPr>
          <a:xfrm>
            <a:off x="1655191" y="2068448"/>
            <a:ext cx="1369695" cy="535940"/>
          </a:xfrm>
          <a:prstGeom prst="rect">
            <a:avLst/>
          </a:prstGeom>
        </p:spPr>
        <p:txBody>
          <a:bodyPr vert="horz" wrap="square" lIns="0" tIns="52069" rIns="0" bIns="0" rtlCol="0">
            <a:spAutoFit/>
          </a:bodyPr>
          <a:lstStyle/>
          <a:p>
            <a:pPr marL="356870" marR="5080" indent="-344805">
              <a:lnSpc>
                <a:spcPts val="1860"/>
              </a:lnSpc>
              <a:spcBef>
                <a:spcPts val="409"/>
              </a:spcBef>
            </a:pPr>
            <a:r>
              <a:rPr sz="1800" spc="-5" dirty="0">
                <a:latin typeface="Times New Roman"/>
                <a:cs typeface="Times New Roman"/>
              </a:rPr>
              <a:t>сортування</a:t>
            </a:r>
            <a:r>
              <a:rPr sz="1800" spc="-125" dirty="0">
                <a:latin typeface="Times New Roman"/>
                <a:cs typeface="Times New Roman"/>
              </a:rPr>
              <a:t> </a:t>
            </a:r>
            <a:r>
              <a:rPr sz="1800" spc="-5" dirty="0">
                <a:latin typeface="Times New Roman"/>
                <a:cs typeface="Times New Roman"/>
              </a:rPr>
              <a:t>за  </a:t>
            </a:r>
            <a:r>
              <a:rPr sz="1800" dirty="0">
                <a:latin typeface="Times New Roman"/>
                <a:cs typeface="Times New Roman"/>
              </a:rPr>
              <a:t>якістю</a:t>
            </a:r>
            <a:endParaRPr sz="1800">
              <a:latin typeface="Times New Roman"/>
              <a:cs typeface="Times New Roman"/>
            </a:endParaRPr>
          </a:p>
        </p:txBody>
      </p:sp>
      <p:sp>
        <p:nvSpPr>
          <p:cNvPr id="10" name="object 10"/>
          <p:cNvSpPr/>
          <p:nvPr/>
        </p:nvSpPr>
        <p:spPr>
          <a:xfrm>
            <a:off x="2193035" y="2724911"/>
            <a:ext cx="292735" cy="245745"/>
          </a:xfrm>
          <a:custGeom>
            <a:avLst/>
            <a:gdLst/>
            <a:ahLst/>
            <a:cxnLst/>
            <a:rect l="l" t="t" r="r" b="b"/>
            <a:pathLst>
              <a:path w="292735" h="245744">
                <a:moveTo>
                  <a:pt x="292607" y="122682"/>
                </a:moveTo>
                <a:lnTo>
                  <a:pt x="0" y="122682"/>
                </a:lnTo>
                <a:lnTo>
                  <a:pt x="146303" y="245363"/>
                </a:lnTo>
                <a:lnTo>
                  <a:pt x="292607" y="122682"/>
                </a:lnTo>
                <a:close/>
              </a:path>
              <a:path w="292735" h="245744">
                <a:moveTo>
                  <a:pt x="234061" y="0"/>
                </a:moveTo>
                <a:lnTo>
                  <a:pt x="58546" y="0"/>
                </a:lnTo>
                <a:lnTo>
                  <a:pt x="58546" y="122682"/>
                </a:lnTo>
                <a:lnTo>
                  <a:pt x="234061" y="122682"/>
                </a:lnTo>
                <a:lnTo>
                  <a:pt x="234061" y="0"/>
                </a:lnTo>
                <a:close/>
              </a:path>
            </a:pathLst>
          </a:custGeom>
          <a:solidFill>
            <a:srgbClr val="C6E3B3"/>
          </a:solidFill>
        </p:spPr>
        <p:txBody>
          <a:bodyPr wrap="square" lIns="0" tIns="0" rIns="0" bIns="0" rtlCol="0"/>
          <a:lstStyle/>
          <a:p>
            <a:endParaRPr/>
          </a:p>
        </p:txBody>
      </p:sp>
      <p:sp>
        <p:nvSpPr>
          <p:cNvPr id="11" name="object 11"/>
          <p:cNvSpPr/>
          <p:nvPr/>
        </p:nvSpPr>
        <p:spPr>
          <a:xfrm>
            <a:off x="1536953" y="3010661"/>
            <a:ext cx="1607820" cy="652780"/>
          </a:xfrm>
          <a:custGeom>
            <a:avLst/>
            <a:gdLst/>
            <a:ahLst/>
            <a:cxnLst/>
            <a:rect l="l" t="t" r="r" b="b"/>
            <a:pathLst>
              <a:path w="1607820" h="652779">
                <a:moveTo>
                  <a:pt x="1542542" y="0"/>
                </a:moveTo>
                <a:lnTo>
                  <a:pt x="65278" y="0"/>
                </a:lnTo>
                <a:lnTo>
                  <a:pt x="39862" y="5127"/>
                </a:lnTo>
                <a:lnTo>
                  <a:pt x="19113" y="19113"/>
                </a:lnTo>
                <a:lnTo>
                  <a:pt x="5127" y="39862"/>
                </a:lnTo>
                <a:lnTo>
                  <a:pt x="0" y="65277"/>
                </a:lnTo>
                <a:lnTo>
                  <a:pt x="0" y="586993"/>
                </a:lnTo>
                <a:lnTo>
                  <a:pt x="5127" y="612409"/>
                </a:lnTo>
                <a:lnTo>
                  <a:pt x="19113" y="633158"/>
                </a:lnTo>
                <a:lnTo>
                  <a:pt x="39862" y="647144"/>
                </a:lnTo>
                <a:lnTo>
                  <a:pt x="65278" y="652271"/>
                </a:lnTo>
                <a:lnTo>
                  <a:pt x="1542542" y="652271"/>
                </a:lnTo>
                <a:lnTo>
                  <a:pt x="1567957" y="647144"/>
                </a:lnTo>
                <a:lnTo>
                  <a:pt x="1588706" y="633158"/>
                </a:lnTo>
                <a:lnTo>
                  <a:pt x="1602692" y="612409"/>
                </a:lnTo>
                <a:lnTo>
                  <a:pt x="1607820" y="586993"/>
                </a:lnTo>
                <a:lnTo>
                  <a:pt x="1607820" y="65277"/>
                </a:lnTo>
                <a:lnTo>
                  <a:pt x="1602692" y="39862"/>
                </a:lnTo>
                <a:lnTo>
                  <a:pt x="1588706" y="19113"/>
                </a:lnTo>
                <a:lnTo>
                  <a:pt x="1567957" y="5127"/>
                </a:lnTo>
                <a:lnTo>
                  <a:pt x="1542542" y="0"/>
                </a:lnTo>
                <a:close/>
              </a:path>
            </a:pathLst>
          </a:custGeom>
          <a:solidFill>
            <a:srgbClr val="92D050"/>
          </a:solidFill>
        </p:spPr>
        <p:txBody>
          <a:bodyPr wrap="square" lIns="0" tIns="0" rIns="0" bIns="0" rtlCol="0"/>
          <a:lstStyle/>
          <a:p>
            <a:endParaRPr/>
          </a:p>
        </p:txBody>
      </p:sp>
      <p:sp>
        <p:nvSpPr>
          <p:cNvPr id="12" name="object 12"/>
          <p:cNvSpPr/>
          <p:nvPr/>
        </p:nvSpPr>
        <p:spPr>
          <a:xfrm>
            <a:off x="1536953" y="3010661"/>
            <a:ext cx="1607820" cy="652780"/>
          </a:xfrm>
          <a:custGeom>
            <a:avLst/>
            <a:gdLst/>
            <a:ahLst/>
            <a:cxnLst/>
            <a:rect l="l" t="t" r="r" b="b"/>
            <a:pathLst>
              <a:path w="1607820" h="652779">
                <a:moveTo>
                  <a:pt x="0" y="65277"/>
                </a:moveTo>
                <a:lnTo>
                  <a:pt x="5127" y="39862"/>
                </a:lnTo>
                <a:lnTo>
                  <a:pt x="19113" y="19113"/>
                </a:lnTo>
                <a:lnTo>
                  <a:pt x="39862" y="5127"/>
                </a:lnTo>
                <a:lnTo>
                  <a:pt x="65278" y="0"/>
                </a:lnTo>
                <a:lnTo>
                  <a:pt x="1542542" y="0"/>
                </a:lnTo>
                <a:lnTo>
                  <a:pt x="1567957" y="5127"/>
                </a:lnTo>
                <a:lnTo>
                  <a:pt x="1588706" y="19113"/>
                </a:lnTo>
                <a:lnTo>
                  <a:pt x="1602692" y="39862"/>
                </a:lnTo>
                <a:lnTo>
                  <a:pt x="1607820" y="65277"/>
                </a:lnTo>
                <a:lnTo>
                  <a:pt x="1607820" y="586993"/>
                </a:lnTo>
                <a:lnTo>
                  <a:pt x="1602692" y="612409"/>
                </a:lnTo>
                <a:lnTo>
                  <a:pt x="1588706" y="633158"/>
                </a:lnTo>
                <a:lnTo>
                  <a:pt x="1567957" y="647144"/>
                </a:lnTo>
                <a:lnTo>
                  <a:pt x="1542542" y="652271"/>
                </a:lnTo>
                <a:lnTo>
                  <a:pt x="65278" y="652271"/>
                </a:lnTo>
                <a:lnTo>
                  <a:pt x="39862" y="647144"/>
                </a:lnTo>
                <a:lnTo>
                  <a:pt x="19113" y="633158"/>
                </a:lnTo>
                <a:lnTo>
                  <a:pt x="5127" y="612409"/>
                </a:lnTo>
                <a:lnTo>
                  <a:pt x="0" y="586993"/>
                </a:lnTo>
                <a:lnTo>
                  <a:pt x="0" y="65277"/>
                </a:lnTo>
                <a:close/>
              </a:path>
            </a:pathLst>
          </a:custGeom>
          <a:ln w="25908">
            <a:solidFill>
              <a:srgbClr val="FFFFFF"/>
            </a:solidFill>
          </a:ln>
        </p:spPr>
        <p:txBody>
          <a:bodyPr wrap="square" lIns="0" tIns="0" rIns="0" bIns="0" rtlCol="0"/>
          <a:lstStyle/>
          <a:p>
            <a:endParaRPr/>
          </a:p>
        </p:txBody>
      </p:sp>
      <p:sp>
        <p:nvSpPr>
          <p:cNvPr id="13" name="object 13"/>
          <p:cNvSpPr txBox="1"/>
          <p:nvPr/>
        </p:nvSpPr>
        <p:spPr>
          <a:xfrm>
            <a:off x="2010282" y="3145663"/>
            <a:ext cx="659765" cy="330835"/>
          </a:xfrm>
          <a:prstGeom prst="rect">
            <a:avLst/>
          </a:prstGeom>
        </p:spPr>
        <p:txBody>
          <a:bodyPr vert="horz" wrap="square" lIns="0" tIns="13335" rIns="0" bIns="0" rtlCol="0">
            <a:spAutoFit/>
          </a:bodyPr>
          <a:lstStyle/>
          <a:p>
            <a:pPr marL="12700">
              <a:lnSpc>
                <a:spcPct val="100000"/>
              </a:lnSpc>
              <a:spcBef>
                <a:spcPts val="105"/>
              </a:spcBef>
            </a:pPr>
            <a:r>
              <a:rPr sz="2000" dirty="0">
                <a:latin typeface="Times New Roman"/>
                <a:cs typeface="Times New Roman"/>
              </a:rPr>
              <a:t>мит</a:t>
            </a:r>
            <a:r>
              <a:rPr sz="2000" spc="-25" dirty="0">
                <a:latin typeface="Times New Roman"/>
                <a:cs typeface="Times New Roman"/>
              </a:rPr>
              <a:t>т</a:t>
            </a:r>
            <a:r>
              <a:rPr sz="2000" dirty="0">
                <a:latin typeface="Times New Roman"/>
                <a:cs typeface="Times New Roman"/>
              </a:rPr>
              <a:t>я</a:t>
            </a:r>
            <a:endParaRPr sz="2000">
              <a:latin typeface="Times New Roman"/>
              <a:cs typeface="Times New Roman"/>
            </a:endParaRPr>
          </a:p>
        </p:txBody>
      </p:sp>
      <p:sp>
        <p:nvSpPr>
          <p:cNvPr id="14" name="object 14"/>
          <p:cNvSpPr/>
          <p:nvPr/>
        </p:nvSpPr>
        <p:spPr>
          <a:xfrm>
            <a:off x="2193035" y="3703320"/>
            <a:ext cx="292735" cy="243840"/>
          </a:xfrm>
          <a:custGeom>
            <a:avLst/>
            <a:gdLst/>
            <a:ahLst/>
            <a:cxnLst/>
            <a:rect l="l" t="t" r="r" b="b"/>
            <a:pathLst>
              <a:path w="292735" h="243839">
                <a:moveTo>
                  <a:pt x="292607" y="121919"/>
                </a:moveTo>
                <a:lnTo>
                  <a:pt x="0" y="121919"/>
                </a:lnTo>
                <a:lnTo>
                  <a:pt x="146303" y="243839"/>
                </a:lnTo>
                <a:lnTo>
                  <a:pt x="292607" y="121919"/>
                </a:lnTo>
                <a:close/>
              </a:path>
              <a:path w="292735" h="243839">
                <a:moveTo>
                  <a:pt x="234061" y="0"/>
                </a:moveTo>
                <a:lnTo>
                  <a:pt x="58546" y="0"/>
                </a:lnTo>
                <a:lnTo>
                  <a:pt x="58546" y="121919"/>
                </a:lnTo>
                <a:lnTo>
                  <a:pt x="234061" y="121919"/>
                </a:lnTo>
                <a:lnTo>
                  <a:pt x="234061" y="0"/>
                </a:lnTo>
                <a:close/>
              </a:path>
            </a:pathLst>
          </a:custGeom>
          <a:solidFill>
            <a:srgbClr val="C6E3B3"/>
          </a:solidFill>
        </p:spPr>
        <p:txBody>
          <a:bodyPr wrap="square" lIns="0" tIns="0" rIns="0" bIns="0" rtlCol="0"/>
          <a:lstStyle/>
          <a:p>
            <a:endParaRPr/>
          </a:p>
        </p:txBody>
      </p:sp>
      <p:sp>
        <p:nvSpPr>
          <p:cNvPr id="15" name="object 15"/>
          <p:cNvSpPr/>
          <p:nvPr/>
        </p:nvSpPr>
        <p:spPr>
          <a:xfrm>
            <a:off x="1536953" y="3989070"/>
            <a:ext cx="1607820" cy="650875"/>
          </a:xfrm>
          <a:custGeom>
            <a:avLst/>
            <a:gdLst/>
            <a:ahLst/>
            <a:cxnLst/>
            <a:rect l="l" t="t" r="r" b="b"/>
            <a:pathLst>
              <a:path w="1607820" h="650875">
                <a:moveTo>
                  <a:pt x="1542796" y="0"/>
                </a:moveTo>
                <a:lnTo>
                  <a:pt x="65024" y="0"/>
                </a:lnTo>
                <a:lnTo>
                  <a:pt x="39701" y="5105"/>
                </a:lnTo>
                <a:lnTo>
                  <a:pt x="19034" y="19034"/>
                </a:lnTo>
                <a:lnTo>
                  <a:pt x="5105" y="39701"/>
                </a:lnTo>
                <a:lnTo>
                  <a:pt x="0" y="65023"/>
                </a:lnTo>
                <a:lnTo>
                  <a:pt x="0" y="585723"/>
                </a:lnTo>
                <a:lnTo>
                  <a:pt x="5105" y="611046"/>
                </a:lnTo>
                <a:lnTo>
                  <a:pt x="19034" y="631713"/>
                </a:lnTo>
                <a:lnTo>
                  <a:pt x="39701" y="645642"/>
                </a:lnTo>
                <a:lnTo>
                  <a:pt x="65024" y="650747"/>
                </a:lnTo>
                <a:lnTo>
                  <a:pt x="1542796" y="650747"/>
                </a:lnTo>
                <a:lnTo>
                  <a:pt x="1568118" y="645642"/>
                </a:lnTo>
                <a:lnTo>
                  <a:pt x="1588785" y="631713"/>
                </a:lnTo>
                <a:lnTo>
                  <a:pt x="1602714" y="611046"/>
                </a:lnTo>
                <a:lnTo>
                  <a:pt x="1607820" y="585723"/>
                </a:lnTo>
                <a:lnTo>
                  <a:pt x="1607820" y="65023"/>
                </a:lnTo>
                <a:lnTo>
                  <a:pt x="1602714" y="39701"/>
                </a:lnTo>
                <a:lnTo>
                  <a:pt x="1588785" y="19034"/>
                </a:lnTo>
                <a:lnTo>
                  <a:pt x="1568118" y="5105"/>
                </a:lnTo>
                <a:lnTo>
                  <a:pt x="1542796" y="0"/>
                </a:lnTo>
                <a:close/>
              </a:path>
            </a:pathLst>
          </a:custGeom>
          <a:solidFill>
            <a:srgbClr val="92D050"/>
          </a:solidFill>
        </p:spPr>
        <p:txBody>
          <a:bodyPr wrap="square" lIns="0" tIns="0" rIns="0" bIns="0" rtlCol="0"/>
          <a:lstStyle/>
          <a:p>
            <a:endParaRPr/>
          </a:p>
        </p:txBody>
      </p:sp>
      <p:sp>
        <p:nvSpPr>
          <p:cNvPr id="16" name="object 16"/>
          <p:cNvSpPr/>
          <p:nvPr/>
        </p:nvSpPr>
        <p:spPr>
          <a:xfrm>
            <a:off x="1536953" y="3989070"/>
            <a:ext cx="1607820" cy="650875"/>
          </a:xfrm>
          <a:custGeom>
            <a:avLst/>
            <a:gdLst/>
            <a:ahLst/>
            <a:cxnLst/>
            <a:rect l="l" t="t" r="r" b="b"/>
            <a:pathLst>
              <a:path w="1607820" h="650875">
                <a:moveTo>
                  <a:pt x="0" y="65023"/>
                </a:moveTo>
                <a:lnTo>
                  <a:pt x="5105" y="39701"/>
                </a:lnTo>
                <a:lnTo>
                  <a:pt x="19034" y="19034"/>
                </a:lnTo>
                <a:lnTo>
                  <a:pt x="39701" y="5105"/>
                </a:lnTo>
                <a:lnTo>
                  <a:pt x="65024" y="0"/>
                </a:lnTo>
                <a:lnTo>
                  <a:pt x="1542796" y="0"/>
                </a:lnTo>
                <a:lnTo>
                  <a:pt x="1568118" y="5105"/>
                </a:lnTo>
                <a:lnTo>
                  <a:pt x="1588785" y="19034"/>
                </a:lnTo>
                <a:lnTo>
                  <a:pt x="1602714" y="39701"/>
                </a:lnTo>
                <a:lnTo>
                  <a:pt x="1607820" y="65023"/>
                </a:lnTo>
                <a:lnTo>
                  <a:pt x="1607820" y="585723"/>
                </a:lnTo>
                <a:lnTo>
                  <a:pt x="1602714" y="611046"/>
                </a:lnTo>
                <a:lnTo>
                  <a:pt x="1588785" y="631713"/>
                </a:lnTo>
                <a:lnTo>
                  <a:pt x="1568118" y="645642"/>
                </a:lnTo>
                <a:lnTo>
                  <a:pt x="1542796" y="650747"/>
                </a:lnTo>
                <a:lnTo>
                  <a:pt x="65024" y="650747"/>
                </a:lnTo>
                <a:lnTo>
                  <a:pt x="39701" y="645642"/>
                </a:lnTo>
                <a:lnTo>
                  <a:pt x="19034" y="631713"/>
                </a:lnTo>
                <a:lnTo>
                  <a:pt x="5105" y="611046"/>
                </a:lnTo>
                <a:lnTo>
                  <a:pt x="0" y="585723"/>
                </a:lnTo>
                <a:lnTo>
                  <a:pt x="0" y="65023"/>
                </a:lnTo>
                <a:close/>
              </a:path>
            </a:pathLst>
          </a:custGeom>
          <a:ln w="25908">
            <a:solidFill>
              <a:srgbClr val="FFFFFF"/>
            </a:solidFill>
          </a:ln>
        </p:spPr>
        <p:txBody>
          <a:bodyPr wrap="square" lIns="0" tIns="0" rIns="0" bIns="0" rtlCol="0"/>
          <a:lstStyle/>
          <a:p>
            <a:endParaRPr/>
          </a:p>
        </p:txBody>
      </p:sp>
      <p:sp>
        <p:nvSpPr>
          <p:cNvPr id="17" name="object 17"/>
          <p:cNvSpPr txBox="1"/>
          <p:nvPr/>
        </p:nvSpPr>
        <p:spPr>
          <a:xfrm>
            <a:off x="1784730" y="4123435"/>
            <a:ext cx="1109345" cy="330835"/>
          </a:xfrm>
          <a:prstGeom prst="rect">
            <a:avLst/>
          </a:prstGeom>
        </p:spPr>
        <p:txBody>
          <a:bodyPr vert="horz" wrap="square" lIns="0" tIns="12700" rIns="0" bIns="0" rtlCol="0">
            <a:spAutoFit/>
          </a:bodyPr>
          <a:lstStyle/>
          <a:p>
            <a:pPr marL="12700">
              <a:lnSpc>
                <a:spcPct val="100000"/>
              </a:lnSpc>
              <a:spcBef>
                <a:spcPts val="100"/>
              </a:spcBef>
            </a:pPr>
            <a:r>
              <a:rPr sz="2000" spc="-45" dirty="0">
                <a:latin typeface="Times New Roman"/>
                <a:cs typeface="Times New Roman"/>
              </a:rPr>
              <a:t>о</a:t>
            </a:r>
            <a:r>
              <a:rPr sz="2000" dirty="0">
                <a:latin typeface="Times New Roman"/>
                <a:cs typeface="Times New Roman"/>
              </a:rPr>
              <a:t>чищен</a:t>
            </a:r>
            <a:r>
              <a:rPr sz="2000" spc="-10" dirty="0">
                <a:latin typeface="Times New Roman"/>
                <a:cs typeface="Times New Roman"/>
              </a:rPr>
              <a:t>н</a:t>
            </a:r>
            <a:r>
              <a:rPr sz="2000" dirty="0">
                <a:latin typeface="Times New Roman"/>
                <a:cs typeface="Times New Roman"/>
              </a:rPr>
              <a:t>я</a:t>
            </a:r>
            <a:endParaRPr sz="2000">
              <a:latin typeface="Times New Roman"/>
              <a:cs typeface="Times New Roman"/>
            </a:endParaRPr>
          </a:p>
        </p:txBody>
      </p:sp>
      <p:sp>
        <p:nvSpPr>
          <p:cNvPr id="18" name="object 18"/>
          <p:cNvSpPr/>
          <p:nvPr/>
        </p:nvSpPr>
        <p:spPr>
          <a:xfrm>
            <a:off x="2193035" y="4680203"/>
            <a:ext cx="292735" cy="245745"/>
          </a:xfrm>
          <a:custGeom>
            <a:avLst/>
            <a:gdLst/>
            <a:ahLst/>
            <a:cxnLst/>
            <a:rect l="l" t="t" r="r" b="b"/>
            <a:pathLst>
              <a:path w="292735" h="245745">
                <a:moveTo>
                  <a:pt x="292607" y="122682"/>
                </a:moveTo>
                <a:lnTo>
                  <a:pt x="0" y="122682"/>
                </a:lnTo>
                <a:lnTo>
                  <a:pt x="146303" y="245364"/>
                </a:lnTo>
                <a:lnTo>
                  <a:pt x="292607" y="122682"/>
                </a:lnTo>
                <a:close/>
              </a:path>
              <a:path w="292735" h="245745">
                <a:moveTo>
                  <a:pt x="234061" y="0"/>
                </a:moveTo>
                <a:lnTo>
                  <a:pt x="58546" y="0"/>
                </a:lnTo>
                <a:lnTo>
                  <a:pt x="58546" y="122682"/>
                </a:lnTo>
                <a:lnTo>
                  <a:pt x="234061" y="122682"/>
                </a:lnTo>
                <a:lnTo>
                  <a:pt x="234061" y="0"/>
                </a:lnTo>
                <a:close/>
              </a:path>
            </a:pathLst>
          </a:custGeom>
          <a:solidFill>
            <a:srgbClr val="C6E3B3"/>
          </a:solidFill>
        </p:spPr>
        <p:txBody>
          <a:bodyPr wrap="square" lIns="0" tIns="0" rIns="0" bIns="0" rtlCol="0"/>
          <a:lstStyle/>
          <a:p>
            <a:endParaRPr/>
          </a:p>
        </p:txBody>
      </p:sp>
      <p:sp>
        <p:nvSpPr>
          <p:cNvPr id="19" name="object 19"/>
          <p:cNvSpPr/>
          <p:nvPr/>
        </p:nvSpPr>
        <p:spPr>
          <a:xfrm>
            <a:off x="1579625" y="4965953"/>
            <a:ext cx="1522730" cy="652780"/>
          </a:xfrm>
          <a:custGeom>
            <a:avLst/>
            <a:gdLst/>
            <a:ahLst/>
            <a:cxnLst/>
            <a:rect l="l" t="t" r="r" b="b"/>
            <a:pathLst>
              <a:path w="1522730" h="652779">
                <a:moveTo>
                  <a:pt x="1457198" y="0"/>
                </a:moveTo>
                <a:lnTo>
                  <a:pt x="65278" y="0"/>
                </a:lnTo>
                <a:lnTo>
                  <a:pt x="39862" y="5127"/>
                </a:lnTo>
                <a:lnTo>
                  <a:pt x="19113" y="19113"/>
                </a:lnTo>
                <a:lnTo>
                  <a:pt x="5127" y="39862"/>
                </a:lnTo>
                <a:lnTo>
                  <a:pt x="0" y="65278"/>
                </a:lnTo>
                <a:lnTo>
                  <a:pt x="0" y="586994"/>
                </a:lnTo>
                <a:lnTo>
                  <a:pt x="5127" y="612415"/>
                </a:lnTo>
                <a:lnTo>
                  <a:pt x="19113" y="633163"/>
                </a:lnTo>
                <a:lnTo>
                  <a:pt x="39862" y="647146"/>
                </a:lnTo>
                <a:lnTo>
                  <a:pt x="65278" y="652272"/>
                </a:lnTo>
                <a:lnTo>
                  <a:pt x="1457198" y="652272"/>
                </a:lnTo>
                <a:lnTo>
                  <a:pt x="1482613" y="647146"/>
                </a:lnTo>
                <a:lnTo>
                  <a:pt x="1503362" y="633163"/>
                </a:lnTo>
                <a:lnTo>
                  <a:pt x="1517348" y="612415"/>
                </a:lnTo>
                <a:lnTo>
                  <a:pt x="1522476" y="586994"/>
                </a:lnTo>
                <a:lnTo>
                  <a:pt x="1522476" y="65278"/>
                </a:lnTo>
                <a:lnTo>
                  <a:pt x="1517348" y="39862"/>
                </a:lnTo>
                <a:lnTo>
                  <a:pt x="1503362" y="19113"/>
                </a:lnTo>
                <a:lnTo>
                  <a:pt x="1482613" y="5127"/>
                </a:lnTo>
                <a:lnTo>
                  <a:pt x="1457198" y="0"/>
                </a:lnTo>
                <a:close/>
              </a:path>
            </a:pathLst>
          </a:custGeom>
          <a:solidFill>
            <a:srgbClr val="92D050"/>
          </a:solidFill>
        </p:spPr>
        <p:txBody>
          <a:bodyPr wrap="square" lIns="0" tIns="0" rIns="0" bIns="0" rtlCol="0"/>
          <a:lstStyle/>
          <a:p>
            <a:endParaRPr/>
          </a:p>
        </p:txBody>
      </p:sp>
      <p:sp>
        <p:nvSpPr>
          <p:cNvPr id="20" name="object 20"/>
          <p:cNvSpPr/>
          <p:nvPr/>
        </p:nvSpPr>
        <p:spPr>
          <a:xfrm>
            <a:off x="1579625" y="4965953"/>
            <a:ext cx="1522730" cy="652780"/>
          </a:xfrm>
          <a:custGeom>
            <a:avLst/>
            <a:gdLst/>
            <a:ahLst/>
            <a:cxnLst/>
            <a:rect l="l" t="t" r="r" b="b"/>
            <a:pathLst>
              <a:path w="1522730" h="652779">
                <a:moveTo>
                  <a:pt x="0" y="65278"/>
                </a:moveTo>
                <a:lnTo>
                  <a:pt x="5127" y="39862"/>
                </a:lnTo>
                <a:lnTo>
                  <a:pt x="19113" y="19113"/>
                </a:lnTo>
                <a:lnTo>
                  <a:pt x="39862" y="5127"/>
                </a:lnTo>
                <a:lnTo>
                  <a:pt x="65278" y="0"/>
                </a:lnTo>
                <a:lnTo>
                  <a:pt x="1457198" y="0"/>
                </a:lnTo>
                <a:lnTo>
                  <a:pt x="1482613" y="5127"/>
                </a:lnTo>
                <a:lnTo>
                  <a:pt x="1503362" y="19113"/>
                </a:lnTo>
                <a:lnTo>
                  <a:pt x="1517348" y="39862"/>
                </a:lnTo>
                <a:lnTo>
                  <a:pt x="1522476" y="65278"/>
                </a:lnTo>
                <a:lnTo>
                  <a:pt x="1522476" y="586994"/>
                </a:lnTo>
                <a:lnTo>
                  <a:pt x="1517348" y="612415"/>
                </a:lnTo>
                <a:lnTo>
                  <a:pt x="1503362" y="633163"/>
                </a:lnTo>
                <a:lnTo>
                  <a:pt x="1482613" y="647146"/>
                </a:lnTo>
                <a:lnTo>
                  <a:pt x="1457198" y="652272"/>
                </a:lnTo>
                <a:lnTo>
                  <a:pt x="65278" y="652272"/>
                </a:lnTo>
                <a:lnTo>
                  <a:pt x="39862" y="647146"/>
                </a:lnTo>
                <a:lnTo>
                  <a:pt x="19113" y="633163"/>
                </a:lnTo>
                <a:lnTo>
                  <a:pt x="5127" y="612415"/>
                </a:lnTo>
                <a:lnTo>
                  <a:pt x="0" y="586994"/>
                </a:lnTo>
                <a:lnTo>
                  <a:pt x="0" y="65278"/>
                </a:lnTo>
                <a:close/>
              </a:path>
            </a:pathLst>
          </a:custGeom>
          <a:ln w="25907">
            <a:solidFill>
              <a:srgbClr val="FFFFFF"/>
            </a:solidFill>
          </a:ln>
        </p:spPr>
        <p:txBody>
          <a:bodyPr wrap="square" lIns="0" tIns="0" rIns="0" bIns="0" rtlCol="0"/>
          <a:lstStyle/>
          <a:p>
            <a:endParaRPr/>
          </a:p>
        </p:txBody>
      </p:sp>
      <p:sp>
        <p:nvSpPr>
          <p:cNvPr id="21" name="object 21"/>
          <p:cNvSpPr txBox="1"/>
          <p:nvPr/>
        </p:nvSpPr>
        <p:spPr>
          <a:xfrm>
            <a:off x="1675257" y="5101209"/>
            <a:ext cx="1329055" cy="330835"/>
          </a:xfrm>
          <a:prstGeom prst="rect">
            <a:avLst/>
          </a:prstGeom>
        </p:spPr>
        <p:txBody>
          <a:bodyPr vert="horz" wrap="square" lIns="0" tIns="12700" rIns="0" bIns="0" rtlCol="0">
            <a:spAutoFit/>
          </a:bodyPr>
          <a:lstStyle/>
          <a:p>
            <a:pPr marL="12700">
              <a:lnSpc>
                <a:spcPct val="100000"/>
              </a:lnSpc>
              <a:spcBef>
                <a:spcPts val="100"/>
              </a:spcBef>
            </a:pPr>
            <a:r>
              <a:rPr sz="2000" spc="-10" dirty="0">
                <a:latin typeface="Times New Roman"/>
                <a:cs typeface="Times New Roman"/>
              </a:rPr>
              <a:t>промивання</a:t>
            </a:r>
            <a:endParaRPr sz="2000">
              <a:latin typeface="Times New Roman"/>
              <a:cs typeface="Times New Roman"/>
            </a:endParaRPr>
          </a:p>
        </p:txBody>
      </p:sp>
      <p:sp>
        <p:nvSpPr>
          <p:cNvPr id="22" name="object 22"/>
          <p:cNvSpPr/>
          <p:nvPr/>
        </p:nvSpPr>
        <p:spPr>
          <a:xfrm>
            <a:off x="2193035" y="5658611"/>
            <a:ext cx="292735" cy="243840"/>
          </a:xfrm>
          <a:custGeom>
            <a:avLst/>
            <a:gdLst/>
            <a:ahLst/>
            <a:cxnLst/>
            <a:rect l="l" t="t" r="r" b="b"/>
            <a:pathLst>
              <a:path w="292735" h="243839">
                <a:moveTo>
                  <a:pt x="292607" y="121919"/>
                </a:moveTo>
                <a:lnTo>
                  <a:pt x="0" y="121919"/>
                </a:lnTo>
                <a:lnTo>
                  <a:pt x="146303" y="243840"/>
                </a:lnTo>
                <a:lnTo>
                  <a:pt x="292607" y="121919"/>
                </a:lnTo>
                <a:close/>
              </a:path>
              <a:path w="292735" h="243839">
                <a:moveTo>
                  <a:pt x="234061" y="0"/>
                </a:moveTo>
                <a:lnTo>
                  <a:pt x="58546" y="0"/>
                </a:lnTo>
                <a:lnTo>
                  <a:pt x="58546" y="121919"/>
                </a:lnTo>
                <a:lnTo>
                  <a:pt x="234061" y="121919"/>
                </a:lnTo>
                <a:lnTo>
                  <a:pt x="234061" y="0"/>
                </a:lnTo>
                <a:close/>
              </a:path>
            </a:pathLst>
          </a:custGeom>
          <a:solidFill>
            <a:srgbClr val="C6E3B3"/>
          </a:solidFill>
        </p:spPr>
        <p:txBody>
          <a:bodyPr wrap="square" lIns="0" tIns="0" rIns="0" bIns="0" rtlCol="0"/>
          <a:lstStyle/>
          <a:p>
            <a:endParaRPr/>
          </a:p>
        </p:txBody>
      </p:sp>
      <p:sp>
        <p:nvSpPr>
          <p:cNvPr id="23" name="object 23"/>
          <p:cNvSpPr/>
          <p:nvPr/>
        </p:nvSpPr>
        <p:spPr>
          <a:xfrm>
            <a:off x="1579625" y="5944361"/>
            <a:ext cx="1522730" cy="652780"/>
          </a:xfrm>
          <a:custGeom>
            <a:avLst/>
            <a:gdLst/>
            <a:ahLst/>
            <a:cxnLst/>
            <a:rect l="l" t="t" r="r" b="b"/>
            <a:pathLst>
              <a:path w="1522730" h="652779">
                <a:moveTo>
                  <a:pt x="1457198" y="0"/>
                </a:moveTo>
                <a:lnTo>
                  <a:pt x="65278" y="0"/>
                </a:lnTo>
                <a:lnTo>
                  <a:pt x="39862" y="5125"/>
                </a:lnTo>
                <a:lnTo>
                  <a:pt x="19113" y="19102"/>
                </a:lnTo>
                <a:lnTo>
                  <a:pt x="5127" y="39835"/>
                </a:lnTo>
                <a:lnTo>
                  <a:pt x="0" y="65227"/>
                </a:lnTo>
                <a:lnTo>
                  <a:pt x="0" y="587044"/>
                </a:lnTo>
                <a:lnTo>
                  <a:pt x="5127" y="612436"/>
                </a:lnTo>
                <a:lnTo>
                  <a:pt x="19113" y="633169"/>
                </a:lnTo>
                <a:lnTo>
                  <a:pt x="39862" y="647146"/>
                </a:lnTo>
                <a:lnTo>
                  <a:pt x="65278" y="652272"/>
                </a:lnTo>
                <a:lnTo>
                  <a:pt x="1457198" y="652272"/>
                </a:lnTo>
                <a:lnTo>
                  <a:pt x="1482613" y="647146"/>
                </a:lnTo>
                <a:lnTo>
                  <a:pt x="1503362" y="633169"/>
                </a:lnTo>
                <a:lnTo>
                  <a:pt x="1517348" y="612436"/>
                </a:lnTo>
                <a:lnTo>
                  <a:pt x="1522476" y="587044"/>
                </a:lnTo>
                <a:lnTo>
                  <a:pt x="1522476" y="65227"/>
                </a:lnTo>
                <a:lnTo>
                  <a:pt x="1517348" y="39835"/>
                </a:lnTo>
                <a:lnTo>
                  <a:pt x="1503362" y="19102"/>
                </a:lnTo>
                <a:lnTo>
                  <a:pt x="1482613" y="5125"/>
                </a:lnTo>
                <a:lnTo>
                  <a:pt x="1457198" y="0"/>
                </a:lnTo>
                <a:close/>
              </a:path>
            </a:pathLst>
          </a:custGeom>
          <a:solidFill>
            <a:srgbClr val="92D050"/>
          </a:solidFill>
        </p:spPr>
        <p:txBody>
          <a:bodyPr wrap="square" lIns="0" tIns="0" rIns="0" bIns="0" rtlCol="0"/>
          <a:lstStyle/>
          <a:p>
            <a:endParaRPr/>
          </a:p>
        </p:txBody>
      </p:sp>
      <p:sp>
        <p:nvSpPr>
          <p:cNvPr id="24" name="object 24"/>
          <p:cNvSpPr/>
          <p:nvPr/>
        </p:nvSpPr>
        <p:spPr>
          <a:xfrm>
            <a:off x="1579625" y="5944361"/>
            <a:ext cx="1522730" cy="652780"/>
          </a:xfrm>
          <a:custGeom>
            <a:avLst/>
            <a:gdLst/>
            <a:ahLst/>
            <a:cxnLst/>
            <a:rect l="l" t="t" r="r" b="b"/>
            <a:pathLst>
              <a:path w="1522730" h="652779">
                <a:moveTo>
                  <a:pt x="0" y="65227"/>
                </a:moveTo>
                <a:lnTo>
                  <a:pt x="5127" y="39835"/>
                </a:lnTo>
                <a:lnTo>
                  <a:pt x="19113" y="19102"/>
                </a:lnTo>
                <a:lnTo>
                  <a:pt x="39862" y="5125"/>
                </a:lnTo>
                <a:lnTo>
                  <a:pt x="65278" y="0"/>
                </a:lnTo>
                <a:lnTo>
                  <a:pt x="1457198" y="0"/>
                </a:lnTo>
                <a:lnTo>
                  <a:pt x="1482613" y="5125"/>
                </a:lnTo>
                <a:lnTo>
                  <a:pt x="1503362" y="19102"/>
                </a:lnTo>
                <a:lnTo>
                  <a:pt x="1517348" y="39835"/>
                </a:lnTo>
                <a:lnTo>
                  <a:pt x="1522476" y="65227"/>
                </a:lnTo>
                <a:lnTo>
                  <a:pt x="1522476" y="587044"/>
                </a:lnTo>
                <a:lnTo>
                  <a:pt x="1517348" y="612436"/>
                </a:lnTo>
                <a:lnTo>
                  <a:pt x="1503362" y="633169"/>
                </a:lnTo>
                <a:lnTo>
                  <a:pt x="1482613" y="647146"/>
                </a:lnTo>
                <a:lnTo>
                  <a:pt x="1457198" y="652272"/>
                </a:lnTo>
                <a:lnTo>
                  <a:pt x="65278" y="652272"/>
                </a:lnTo>
                <a:lnTo>
                  <a:pt x="39862" y="647146"/>
                </a:lnTo>
                <a:lnTo>
                  <a:pt x="19113" y="633169"/>
                </a:lnTo>
                <a:lnTo>
                  <a:pt x="5127" y="612436"/>
                </a:lnTo>
                <a:lnTo>
                  <a:pt x="0" y="587044"/>
                </a:lnTo>
                <a:lnTo>
                  <a:pt x="0" y="65227"/>
                </a:lnTo>
                <a:close/>
              </a:path>
            </a:pathLst>
          </a:custGeom>
          <a:ln w="25908">
            <a:solidFill>
              <a:srgbClr val="FFFFFF"/>
            </a:solidFill>
          </a:ln>
        </p:spPr>
        <p:txBody>
          <a:bodyPr wrap="square" lIns="0" tIns="0" rIns="0" bIns="0" rtlCol="0"/>
          <a:lstStyle/>
          <a:p>
            <a:endParaRPr/>
          </a:p>
        </p:txBody>
      </p:sp>
      <p:sp>
        <p:nvSpPr>
          <p:cNvPr id="25" name="object 25"/>
          <p:cNvSpPr txBox="1"/>
          <p:nvPr/>
        </p:nvSpPr>
        <p:spPr>
          <a:xfrm>
            <a:off x="1803273" y="6078727"/>
            <a:ext cx="1074420" cy="331470"/>
          </a:xfrm>
          <a:prstGeom prst="rect">
            <a:avLst/>
          </a:prstGeom>
        </p:spPr>
        <p:txBody>
          <a:bodyPr vert="horz" wrap="square" lIns="0" tIns="13335" rIns="0" bIns="0" rtlCol="0">
            <a:spAutoFit/>
          </a:bodyPr>
          <a:lstStyle/>
          <a:p>
            <a:pPr marL="12700">
              <a:lnSpc>
                <a:spcPct val="100000"/>
              </a:lnSpc>
              <a:spcBef>
                <a:spcPts val="105"/>
              </a:spcBef>
            </a:pPr>
            <a:r>
              <a:rPr sz="2000" spc="-5" dirty="0">
                <a:latin typeface="Times New Roman"/>
                <a:cs typeface="Times New Roman"/>
              </a:rPr>
              <a:t>нарізання</a:t>
            </a:r>
            <a:endParaRPr sz="2000">
              <a:latin typeface="Times New Roman"/>
              <a:cs typeface="Times New Roman"/>
            </a:endParaRPr>
          </a:p>
        </p:txBody>
      </p:sp>
      <p:sp>
        <p:nvSpPr>
          <p:cNvPr id="26" name="object 26"/>
          <p:cNvSpPr/>
          <p:nvPr/>
        </p:nvSpPr>
        <p:spPr>
          <a:xfrm>
            <a:off x="3564635" y="1289430"/>
            <a:ext cx="1152525" cy="103505"/>
          </a:xfrm>
          <a:custGeom>
            <a:avLst/>
            <a:gdLst/>
            <a:ahLst/>
            <a:cxnLst/>
            <a:rect l="l" t="t" r="r" b="b"/>
            <a:pathLst>
              <a:path w="1152525" h="103505">
                <a:moveTo>
                  <a:pt x="1127034" y="51689"/>
                </a:moveTo>
                <a:lnTo>
                  <a:pt x="1057148" y="92456"/>
                </a:lnTo>
                <a:lnTo>
                  <a:pt x="1056131" y="96266"/>
                </a:lnTo>
                <a:lnTo>
                  <a:pt x="1059688" y="102362"/>
                </a:lnTo>
                <a:lnTo>
                  <a:pt x="1063498" y="103378"/>
                </a:lnTo>
                <a:lnTo>
                  <a:pt x="1141253" y="58039"/>
                </a:lnTo>
                <a:lnTo>
                  <a:pt x="1139571" y="58039"/>
                </a:lnTo>
                <a:lnTo>
                  <a:pt x="1139571" y="57150"/>
                </a:lnTo>
                <a:lnTo>
                  <a:pt x="1136396" y="57150"/>
                </a:lnTo>
                <a:lnTo>
                  <a:pt x="1127034" y="51689"/>
                </a:lnTo>
                <a:close/>
              </a:path>
              <a:path w="1152525" h="103505">
                <a:moveTo>
                  <a:pt x="1116148" y="45339"/>
                </a:moveTo>
                <a:lnTo>
                  <a:pt x="0" y="45339"/>
                </a:lnTo>
                <a:lnTo>
                  <a:pt x="0" y="58039"/>
                </a:lnTo>
                <a:lnTo>
                  <a:pt x="1116148" y="58039"/>
                </a:lnTo>
                <a:lnTo>
                  <a:pt x="1127034" y="51689"/>
                </a:lnTo>
                <a:lnTo>
                  <a:pt x="1116148" y="45339"/>
                </a:lnTo>
                <a:close/>
              </a:path>
              <a:path w="1152525" h="103505">
                <a:moveTo>
                  <a:pt x="1141253" y="45339"/>
                </a:moveTo>
                <a:lnTo>
                  <a:pt x="1139571" y="45339"/>
                </a:lnTo>
                <a:lnTo>
                  <a:pt x="1139571" y="58039"/>
                </a:lnTo>
                <a:lnTo>
                  <a:pt x="1141253" y="58039"/>
                </a:lnTo>
                <a:lnTo>
                  <a:pt x="1152143" y="51689"/>
                </a:lnTo>
                <a:lnTo>
                  <a:pt x="1141253" y="45339"/>
                </a:lnTo>
                <a:close/>
              </a:path>
              <a:path w="1152525" h="103505">
                <a:moveTo>
                  <a:pt x="1136396" y="46228"/>
                </a:moveTo>
                <a:lnTo>
                  <a:pt x="1127034" y="51689"/>
                </a:lnTo>
                <a:lnTo>
                  <a:pt x="1136396" y="57150"/>
                </a:lnTo>
                <a:lnTo>
                  <a:pt x="1136396" y="46228"/>
                </a:lnTo>
                <a:close/>
              </a:path>
              <a:path w="1152525" h="103505">
                <a:moveTo>
                  <a:pt x="1139571" y="46228"/>
                </a:moveTo>
                <a:lnTo>
                  <a:pt x="1136396" y="46228"/>
                </a:lnTo>
                <a:lnTo>
                  <a:pt x="1136396" y="57150"/>
                </a:lnTo>
                <a:lnTo>
                  <a:pt x="1139571" y="57150"/>
                </a:lnTo>
                <a:lnTo>
                  <a:pt x="1139571" y="46228"/>
                </a:lnTo>
                <a:close/>
              </a:path>
              <a:path w="1152525" h="103505">
                <a:moveTo>
                  <a:pt x="1063498" y="0"/>
                </a:moveTo>
                <a:lnTo>
                  <a:pt x="1059688" y="1016"/>
                </a:lnTo>
                <a:lnTo>
                  <a:pt x="1056131" y="7112"/>
                </a:lnTo>
                <a:lnTo>
                  <a:pt x="1057148" y="10922"/>
                </a:lnTo>
                <a:lnTo>
                  <a:pt x="1127034" y="51689"/>
                </a:lnTo>
                <a:lnTo>
                  <a:pt x="1136396" y="46228"/>
                </a:lnTo>
                <a:lnTo>
                  <a:pt x="1139571" y="46228"/>
                </a:lnTo>
                <a:lnTo>
                  <a:pt x="1139571" y="45339"/>
                </a:lnTo>
                <a:lnTo>
                  <a:pt x="1141253" y="45339"/>
                </a:lnTo>
                <a:lnTo>
                  <a:pt x="1063498" y="0"/>
                </a:lnTo>
                <a:close/>
              </a:path>
            </a:pathLst>
          </a:custGeom>
          <a:solidFill>
            <a:schemeClr val="accent3">
              <a:lumMod val="75000"/>
            </a:schemeClr>
          </a:solidFill>
        </p:spPr>
        <p:txBody>
          <a:bodyPr wrap="square" lIns="0" tIns="0" rIns="0" bIns="0" rtlCol="0"/>
          <a:lstStyle/>
          <a:p>
            <a:endParaRPr/>
          </a:p>
        </p:txBody>
      </p:sp>
      <p:sp>
        <p:nvSpPr>
          <p:cNvPr id="27" name="object 27"/>
          <p:cNvSpPr txBox="1"/>
          <p:nvPr/>
        </p:nvSpPr>
        <p:spPr>
          <a:xfrm>
            <a:off x="5011673" y="1042873"/>
            <a:ext cx="2634615" cy="1123315"/>
          </a:xfrm>
          <a:prstGeom prst="rect">
            <a:avLst/>
          </a:prstGeom>
        </p:spPr>
        <p:txBody>
          <a:bodyPr vert="horz" wrap="square" lIns="0" tIns="12700" rIns="0" bIns="0" rtlCol="0">
            <a:spAutoFit/>
          </a:bodyPr>
          <a:lstStyle/>
          <a:p>
            <a:pPr marL="12700">
              <a:lnSpc>
                <a:spcPct val="100000"/>
              </a:lnSpc>
              <a:spcBef>
                <a:spcPts val="100"/>
              </a:spcBef>
            </a:pPr>
            <a:r>
              <a:rPr sz="1800" spc="-5" dirty="0">
                <a:latin typeface="Times New Roman"/>
                <a:cs typeface="Times New Roman"/>
              </a:rPr>
              <a:t>здійснюється</a:t>
            </a:r>
            <a:r>
              <a:rPr sz="1800" spc="10" dirty="0">
                <a:latin typeface="Times New Roman"/>
                <a:cs typeface="Times New Roman"/>
              </a:rPr>
              <a:t> </a:t>
            </a:r>
            <a:r>
              <a:rPr sz="1800" dirty="0">
                <a:latin typeface="Times New Roman"/>
                <a:cs typeface="Times New Roman"/>
              </a:rPr>
              <a:t>в</a:t>
            </a:r>
            <a:endParaRPr sz="1800">
              <a:latin typeface="Times New Roman"/>
              <a:cs typeface="Times New Roman"/>
            </a:endParaRPr>
          </a:p>
          <a:p>
            <a:pPr marL="12700" marR="5080">
              <a:lnSpc>
                <a:spcPct val="100000"/>
              </a:lnSpc>
              <a:spcBef>
                <a:spcPts val="5"/>
              </a:spcBef>
            </a:pPr>
            <a:r>
              <a:rPr sz="1800" spc="-5" dirty="0">
                <a:latin typeface="Times New Roman"/>
                <a:cs typeface="Times New Roman"/>
              </a:rPr>
              <a:t>сортувальних  (калібрувальних)</a:t>
            </a:r>
            <a:r>
              <a:rPr sz="1800" spc="-75" dirty="0">
                <a:latin typeface="Times New Roman"/>
                <a:cs typeface="Times New Roman"/>
              </a:rPr>
              <a:t> </a:t>
            </a:r>
            <a:r>
              <a:rPr sz="1800" spc="-5" dirty="0">
                <a:latin typeface="Times New Roman"/>
                <a:cs typeface="Times New Roman"/>
              </a:rPr>
              <a:t>машинах  </a:t>
            </a:r>
            <a:r>
              <a:rPr sz="1800" dirty="0">
                <a:latin typeface="Times New Roman"/>
                <a:cs typeface="Times New Roman"/>
              </a:rPr>
              <a:t>або</a:t>
            </a:r>
            <a:r>
              <a:rPr sz="1800" spc="-10" dirty="0">
                <a:latin typeface="Times New Roman"/>
                <a:cs typeface="Times New Roman"/>
              </a:rPr>
              <a:t> </a:t>
            </a:r>
            <a:r>
              <a:rPr sz="1800" spc="-5" dirty="0">
                <a:latin typeface="Times New Roman"/>
                <a:cs typeface="Times New Roman"/>
              </a:rPr>
              <a:t>вручну</a:t>
            </a:r>
            <a:endParaRPr sz="1800">
              <a:latin typeface="Times New Roman"/>
              <a:cs typeface="Times New Roman"/>
            </a:endParaRPr>
          </a:p>
        </p:txBody>
      </p:sp>
      <p:sp>
        <p:nvSpPr>
          <p:cNvPr id="28" name="object 28"/>
          <p:cNvSpPr/>
          <p:nvPr/>
        </p:nvSpPr>
        <p:spPr>
          <a:xfrm>
            <a:off x="3491484" y="3261486"/>
            <a:ext cx="1224280" cy="103505"/>
          </a:xfrm>
          <a:custGeom>
            <a:avLst/>
            <a:gdLst/>
            <a:ahLst/>
            <a:cxnLst/>
            <a:rect l="l" t="t" r="r" b="b"/>
            <a:pathLst>
              <a:path w="1224279" h="103504">
                <a:moveTo>
                  <a:pt x="1199043" y="51688"/>
                </a:moveTo>
                <a:lnTo>
                  <a:pt x="1129156" y="92455"/>
                </a:lnTo>
                <a:lnTo>
                  <a:pt x="1128140" y="96265"/>
                </a:lnTo>
                <a:lnTo>
                  <a:pt x="1131696" y="102362"/>
                </a:lnTo>
                <a:lnTo>
                  <a:pt x="1135506" y="103377"/>
                </a:lnTo>
                <a:lnTo>
                  <a:pt x="1213262" y="58038"/>
                </a:lnTo>
                <a:lnTo>
                  <a:pt x="1211579" y="58038"/>
                </a:lnTo>
                <a:lnTo>
                  <a:pt x="1211579" y="57150"/>
                </a:lnTo>
                <a:lnTo>
                  <a:pt x="1208404" y="57150"/>
                </a:lnTo>
                <a:lnTo>
                  <a:pt x="1199043" y="51688"/>
                </a:lnTo>
                <a:close/>
              </a:path>
              <a:path w="1224279" h="103504">
                <a:moveTo>
                  <a:pt x="1188157" y="45338"/>
                </a:moveTo>
                <a:lnTo>
                  <a:pt x="0" y="45338"/>
                </a:lnTo>
                <a:lnTo>
                  <a:pt x="0" y="58038"/>
                </a:lnTo>
                <a:lnTo>
                  <a:pt x="1188157" y="58038"/>
                </a:lnTo>
                <a:lnTo>
                  <a:pt x="1199043" y="51688"/>
                </a:lnTo>
                <a:lnTo>
                  <a:pt x="1188157" y="45338"/>
                </a:lnTo>
                <a:close/>
              </a:path>
              <a:path w="1224279" h="103504">
                <a:moveTo>
                  <a:pt x="1213262" y="45338"/>
                </a:moveTo>
                <a:lnTo>
                  <a:pt x="1211579" y="45338"/>
                </a:lnTo>
                <a:lnTo>
                  <a:pt x="1211579" y="58038"/>
                </a:lnTo>
                <a:lnTo>
                  <a:pt x="1213262" y="58038"/>
                </a:lnTo>
                <a:lnTo>
                  <a:pt x="1224152" y="51688"/>
                </a:lnTo>
                <a:lnTo>
                  <a:pt x="1213262" y="45338"/>
                </a:lnTo>
                <a:close/>
              </a:path>
              <a:path w="1224279" h="103504">
                <a:moveTo>
                  <a:pt x="1208404" y="46227"/>
                </a:moveTo>
                <a:lnTo>
                  <a:pt x="1199043" y="51688"/>
                </a:lnTo>
                <a:lnTo>
                  <a:pt x="1208404" y="57150"/>
                </a:lnTo>
                <a:lnTo>
                  <a:pt x="1208404" y="46227"/>
                </a:lnTo>
                <a:close/>
              </a:path>
              <a:path w="1224279" h="103504">
                <a:moveTo>
                  <a:pt x="1211579" y="46227"/>
                </a:moveTo>
                <a:lnTo>
                  <a:pt x="1208404" y="46227"/>
                </a:lnTo>
                <a:lnTo>
                  <a:pt x="1208404" y="57150"/>
                </a:lnTo>
                <a:lnTo>
                  <a:pt x="1211579" y="57150"/>
                </a:lnTo>
                <a:lnTo>
                  <a:pt x="1211579" y="46227"/>
                </a:lnTo>
                <a:close/>
              </a:path>
              <a:path w="1224279" h="103504">
                <a:moveTo>
                  <a:pt x="1135506" y="0"/>
                </a:moveTo>
                <a:lnTo>
                  <a:pt x="1131696" y="1015"/>
                </a:lnTo>
                <a:lnTo>
                  <a:pt x="1128140" y="7112"/>
                </a:lnTo>
                <a:lnTo>
                  <a:pt x="1129156" y="10922"/>
                </a:lnTo>
                <a:lnTo>
                  <a:pt x="1199043" y="51688"/>
                </a:lnTo>
                <a:lnTo>
                  <a:pt x="1208404" y="46227"/>
                </a:lnTo>
                <a:lnTo>
                  <a:pt x="1211579" y="46227"/>
                </a:lnTo>
                <a:lnTo>
                  <a:pt x="1211579" y="45338"/>
                </a:lnTo>
                <a:lnTo>
                  <a:pt x="1213262" y="45338"/>
                </a:lnTo>
                <a:lnTo>
                  <a:pt x="1135506" y="0"/>
                </a:lnTo>
                <a:close/>
              </a:path>
            </a:pathLst>
          </a:custGeom>
          <a:solidFill>
            <a:schemeClr val="accent3">
              <a:lumMod val="75000"/>
            </a:schemeClr>
          </a:solidFill>
        </p:spPr>
        <p:txBody>
          <a:bodyPr wrap="square" lIns="0" tIns="0" rIns="0" bIns="0" rtlCol="0"/>
          <a:lstStyle/>
          <a:p>
            <a:endParaRPr/>
          </a:p>
        </p:txBody>
      </p:sp>
      <p:sp>
        <p:nvSpPr>
          <p:cNvPr id="29" name="object 29"/>
          <p:cNvSpPr txBox="1"/>
          <p:nvPr/>
        </p:nvSpPr>
        <p:spPr>
          <a:xfrm>
            <a:off x="5011673" y="3015488"/>
            <a:ext cx="2567305" cy="574040"/>
          </a:xfrm>
          <a:prstGeom prst="rect">
            <a:avLst/>
          </a:prstGeom>
        </p:spPr>
        <p:txBody>
          <a:bodyPr vert="horz" wrap="square" lIns="0" tIns="12700" rIns="0" bIns="0" rtlCol="0">
            <a:spAutoFit/>
          </a:bodyPr>
          <a:lstStyle/>
          <a:p>
            <a:pPr marL="12700" marR="5080">
              <a:lnSpc>
                <a:spcPct val="100000"/>
              </a:lnSpc>
              <a:spcBef>
                <a:spcPts val="100"/>
              </a:spcBef>
            </a:pPr>
            <a:r>
              <a:rPr sz="1800" spc="-5" dirty="0">
                <a:latin typeface="Times New Roman"/>
                <a:cs typeface="Times New Roman"/>
              </a:rPr>
              <a:t>застосовуються мийні</a:t>
            </a:r>
            <a:r>
              <a:rPr sz="1800" spc="-90" dirty="0">
                <a:latin typeface="Times New Roman"/>
                <a:cs typeface="Times New Roman"/>
              </a:rPr>
              <a:t> </a:t>
            </a:r>
            <a:r>
              <a:rPr sz="1800" dirty="0">
                <a:latin typeface="Times New Roman"/>
                <a:cs typeface="Times New Roman"/>
              </a:rPr>
              <a:t>або  </a:t>
            </a:r>
            <a:r>
              <a:rPr sz="1800" spc="-10" dirty="0">
                <a:latin typeface="Times New Roman"/>
                <a:cs typeface="Times New Roman"/>
              </a:rPr>
              <a:t>мийно-очисні</a:t>
            </a:r>
            <a:r>
              <a:rPr sz="1800" spc="-5" dirty="0">
                <a:latin typeface="Times New Roman"/>
                <a:cs typeface="Times New Roman"/>
              </a:rPr>
              <a:t> машини</a:t>
            </a:r>
            <a:endParaRPr sz="1800">
              <a:latin typeface="Times New Roman"/>
              <a:cs typeface="Times New Roman"/>
            </a:endParaRPr>
          </a:p>
        </p:txBody>
      </p:sp>
      <p:sp>
        <p:nvSpPr>
          <p:cNvPr id="30" name="object 30"/>
          <p:cNvSpPr/>
          <p:nvPr/>
        </p:nvSpPr>
        <p:spPr>
          <a:xfrm>
            <a:off x="3491484" y="4313046"/>
            <a:ext cx="1224280" cy="103505"/>
          </a:xfrm>
          <a:custGeom>
            <a:avLst/>
            <a:gdLst/>
            <a:ahLst/>
            <a:cxnLst/>
            <a:rect l="l" t="t" r="r" b="b"/>
            <a:pathLst>
              <a:path w="1224279" h="103504">
                <a:moveTo>
                  <a:pt x="1199043" y="51688"/>
                </a:moveTo>
                <a:lnTo>
                  <a:pt x="1129156" y="92455"/>
                </a:lnTo>
                <a:lnTo>
                  <a:pt x="1128140" y="96265"/>
                </a:lnTo>
                <a:lnTo>
                  <a:pt x="1131696" y="102361"/>
                </a:lnTo>
                <a:lnTo>
                  <a:pt x="1135506" y="103377"/>
                </a:lnTo>
                <a:lnTo>
                  <a:pt x="1213262" y="58038"/>
                </a:lnTo>
                <a:lnTo>
                  <a:pt x="1211579" y="58038"/>
                </a:lnTo>
                <a:lnTo>
                  <a:pt x="1211579" y="57150"/>
                </a:lnTo>
                <a:lnTo>
                  <a:pt x="1208404" y="57150"/>
                </a:lnTo>
                <a:lnTo>
                  <a:pt x="1199043" y="51688"/>
                </a:lnTo>
                <a:close/>
              </a:path>
              <a:path w="1224279" h="103504">
                <a:moveTo>
                  <a:pt x="1188157" y="45338"/>
                </a:moveTo>
                <a:lnTo>
                  <a:pt x="0" y="45338"/>
                </a:lnTo>
                <a:lnTo>
                  <a:pt x="0" y="58038"/>
                </a:lnTo>
                <a:lnTo>
                  <a:pt x="1188157" y="58038"/>
                </a:lnTo>
                <a:lnTo>
                  <a:pt x="1199043" y="51688"/>
                </a:lnTo>
                <a:lnTo>
                  <a:pt x="1188157" y="45338"/>
                </a:lnTo>
                <a:close/>
              </a:path>
              <a:path w="1224279" h="103504">
                <a:moveTo>
                  <a:pt x="1213262" y="45338"/>
                </a:moveTo>
                <a:lnTo>
                  <a:pt x="1211579" y="45338"/>
                </a:lnTo>
                <a:lnTo>
                  <a:pt x="1211579" y="58038"/>
                </a:lnTo>
                <a:lnTo>
                  <a:pt x="1213262" y="58038"/>
                </a:lnTo>
                <a:lnTo>
                  <a:pt x="1224152" y="51688"/>
                </a:lnTo>
                <a:lnTo>
                  <a:pt x="1213262" y="45338"/>
                </a:lnTo>
                <a:close/>
              </a:path>
              <a:path w="1224279" h="103504">
                <a:moveTo>
                  <a:pt x="1208404" y="46227"/>
                </a:moveTo>
                <a:lnTo>
                  <a:pt x="1199043" y="51688"/>
                </a:lnTo>
                <a:lnTo>
                  <a:pt x="1208404" y="57150"/>
                </a:lnTo>
                <a:lnTo>
                  <a:pt x="1208404" y="46227"/>
                </a:lnTo>
                <a:close/>
              </a:path>
              <a:path w="1224279" h="103504">
                <a:moveTo>
                  <a:pt x="1211579" y="46227"/>
                </a:moveTo>
                <a:lnTo>
                  <a:pt x="1208404" y="46227"/>
                </a:lnTo>
                <a:lnTo>
                  <a:pt x="1208404" y="57150"/>
                </a:lnTo>
                <a:lnTo>
                  <a:pt x="1211579" y="57150"/>
                </a:lnTo>
                <a:lnTo>
                  <a:pt x="1211579" y="46227"/>
                </a:lnTo>
                <a:close/>
              </a:path>
              <a:path w="1224279" h="103504">
                <a:moveTo>
                  <a:pt x="1135506" y="0"/>
                </a:moveTo>
                <a:lnTo>
                  <a:pt x="1131696" y="1015"/>
                </a:lnTo>
                <a:lnTo>
                  <a:pt x="1128140" y="7111"/>
                </a:lnTo>
                <a:lnTo>
                  <a:pt x="1129156" y="10921"/>
                </a:lnTo>
                <a:lnTo>
                  <a:pt x="1199043" y="51688"/>
                </a:lnTo>
                <a:lnTo>
                  <a:pt x="1208404" y="46227"/>
                </a:lnTo>
                <a:lnTo>
                  <a:pt x="1211579" y="46227"/>
                </a:lnTo>
                <a:lnTo>
                  <a:pt x="1211579" y="45338"/>
                </a:lnTo>
                <a:lnTo>
                  <a:pt x="1213262" y="45338"/>
                </a:lnTo>
                <a:lnTo>
                  <a:pt x="1135506" y="0"/>
                </a:lnTo>
                <a:close/>
              </a:path>
            </a:pathLst>
          </a:custGeom>
          <a:solidFill>
            <a:schemeClr val="accent3">
              <a:lumMod val="75000"/>
            </a:schemeClr>
          </a:solidFill>
        </p:spPr>
        <p:txBody>
          <a:bodyPr wrap="square" lIns="0" tIns="0" rIns="0" bIns="0" rtlCol="0"/>
          <a:lstStyle/>
          <a:p>
            <a:endParaRPr/>
          </a:p>
        </p:txBody>
      </p:sp>
      <p:sp>
        <p:nvSpPr>
          <p:cNvPr id="31" name="object 31"/>
          <p:cNvSpPr txBox="1"/>
          <p:nvPr/>
        </p:nvSpPr>
        <p:spPr>
          <a:xfrm>
            <a:off x="5011673" y="3958793"/>
            <a:ext cx="3164840" cy="1672589"/>
          </a:xfrm>
          <a:prstGeom prst="rect">
            <a:avLst/>
          </a:prstGeom>
        </p:spPr>
        <p:txBody>
          <a:bodyPr vert="horz" wrap="square" lIns="0" tIns="12700" rIns="0" bIns="0" rtlCol="0">
            <a:spAutoFit/>
          </a:bodyPr>
          <a:lstStyle/>
          <a:p>
            <a:pPr marL="12700" marR="279400">
              <a:lnSpc>
                <a:spcPct val="100000"/>
              </a:lnSpc>
              <a:spcBef>
                <a:spcPts val="100"/>
              </a:spcBef>
            </a:pPr>
            <a:r>
              <a:rPr sz="1800" spc="-5" dirty="0">
                <a:latin typeface="Times New Roman"/>
                <a:cs typeface="Times New Roman"/>
              </a:rPr>
              <a:t>поділяється на </a:t>
            </a:r>
            <a:r>
              <a:rPr sz="1800" dirty="0">
                <a:latin typeface="Times New Roman"/>
                <a:cs typeface="Times New Roman"/>
              </a:rPr>
              <a:t>дві </a:t>
            </a:r>
            <a:r>
              <a:rPr sz="1800" spc="-5" dirty="0">
                <a:latin typeface="Times New Roman"/>
                <a:cs typeface="Times New Roman"/>
              </a:rPr>
              <a:t>операції:  перше (попереднє)</a:t>
            </a:r>
            <a:r>
              <a:rPr sz="1800" spc="-65" dirty="0">
                <a:latin typeface="Times New Roman"/>
                <a:cs typeface="Times New Roman"/>
              </a:rPr>
              <a:t> </a:t>
            </a:r>
            <a:r>
              <a:rPr sz="1800" spc="-10" dirty="0">
                <a:latin typeface="Times New Roman"/>
                <a:cs typeface="Times New Roman"/>
              </a:rPr>
              <a:t>очищення  </a:t>
            </a:r>
            <a:r>
              <a:rPr sz="1800" spc="-5" dirty="0">
                <a:latin typeface="Times New Roman"/>
                <a:cs typeface="Times New Roman"/>
              </a:rPr>
              <a:t>здійснюється за</a:t>
            </a:r>
            <a:r>
              <a:rPr sz="1800" dirty="0">
                <a:latin typeface="Times New Roman"/>
                <a:cs typeface="Times New Roman"/>
              </a:rPr>
              <a:t> </a:t>
            </a:r>
            <a:r>
              <a:rPr sz="1800" spc="-15" dirty="0">
                <a:latin typeface="Times New Roman"/>
                <a:cs typeface="Times New Roman"/>
              </a:rPr>
              <a:t>допомогою</a:t>
            </a:r>
            <a:endParaRPr sz="1800">
              <a:latin typeface="Times New Roman"/>
              <a:cs typeface="Times New Roman"/>
            </a:endParaRPr>
          </a:p>
          <a:p>
            <a:pPr marL="12700">
              <a:lnSpc>
                <a:spcPct val="100000"/>
              </a:lnSpc>
              <a:spcBef>
                <a:spcPts val="5"/>
              </a:spcBef>
            </a:pPr>
            <a:r>
              <a:rPr sz="1800" spc="-5" dirty="0">
                <a:latin typeface="Times New Roman"/>
                <a:cs typeface="Times New Roman"/>
              </a:rPr>
              <a:t>спеціальних машин </a:t>
            </a:r>
            <a:r>
              <a:rPr sz="1800" dirty="0">
                <a:latin typeface="Times New Roman"/>
                <a:cs typeface="Times New Roman"/>
              </a:rPr>
              <a:t>і</a:t>
            </a:r>
            <a:r>
              <a:rPr sz="1800" spc="-30" dirty="0">
                <a:latin typeface="Times New Roman"/>
                <a:cs typeface="Times New Roman"/>
              </a:rPr>
              <a:t> </a:t>
            </a:r>
            <a:r>
              <a:rPr sz="1800" spc="-10" dirty="0">
                <a:latin typeface="Times New Roman"/>
                <a:cs typeface="Times New Roman"/>
              </a:rPr>
              <a:t>апаратів,</a:t>
            </a:r>
            <a:endParaRPr sz="1800">
              <a:latin typeface="Times New Roman"/>
              <a:cs typeface="Times New Roman"/>
            </a:endParaRPr>
          </a:p>
          <a:p>
            <a:pPr marL="12700">
              <a:lnSpc>
                <a:spcPct val="100000"/>
              </a:lnSpc>
            </a:pPr>
            <a:r>
              <a:rPr sz="1800" spc="-10" dirty="0">
                <a:latin typeface="Times New Roman"/>
                <a:cs typeface="Times New Roman"/>
              </a:rPr>
              <a:t>друге (остаточне </a:t>
            </a:r>
            <a:r>
              <a:rPr sz="1800" dirty="0">
                <a:latin typeface="Times New Roman"/>
                <a:cs typeface="Times New Roman"/>
              </a:rPr>
              <a:t>або</a:t>
            </a:r>
            <a:r>
              <a:rPr sz="1800" spc="-60" dirty="0">
                <a:latin typeface="Times New Roman"/>
                <a:cs typeface="Times New Roman"/>
              </a:rPr>
              <a:t> </a:t>
            </a:r>
            <a:r>
              <a:rPr sz="1800" spc="-10" dirty="0">
                <a:latin typeface="Times New Roman"/>
                <a:cs typeface="Times New Roman"/>
              </a:rPr>
              <a:t>доочистка)</a:t>
            </a:r>
            <a:endParaRPr sz="1800">
              <a:latin typeface="Times New Roman"/>
              <a:cs typeface="Times New Roman"/>
            </a:endParaRPr>
          </a:p>
          <a:p>
            <a:pPr marL="12700">
              <a:lnSpc>
                <a:spcPct val="100000"/>
              </a:lnSpc>
            </a:pPr>
            <a:r>
              <a:rPr sz="1800" dirty="0">
                <a:latin typeface="Times New Roman"/>
                <a:cs typeface="Times New Roman"/>
              </a:rPr>
              <a:t>-</a:t>
            </a:r>
            <a:r>
              <a:rPr sz="1800" spc="-15" dirty="0">
                <a:latin typeface="Times New Roman"/>
                <a:cs typeface="Times New Roman"/>
              </a:rPr>
              <a:t> </a:t>
            </a:r>
            <a:r>
              <a:rPr sz="1800" spc="-30" dirty="0">
                <a:latin typeface="Times New Roman"/>
                <a:cs typeface="Times New Roman"/>
              </a:rPr>
              <a:t>вручну.</a:t>
            </a:r>
            <a:endParaRPr sz="1800">
              <a:latin typeface="Times New Roman"/>
              <a:cs typeface="Times New Roman"/>
            </a:endParaRPr>
          </a:p>
        </p:txBody>
      </p:sp>
      <p:sp>
        <p:nvSpPr>
          <p:cNvPr id="32" name="object 32"/>
          <p:cNvSpPr/>
          <p:nvPr/>
        </p:nvSpPr>
        <p:spPr>
          <a:xfrm>
            <a:off x="3348228" y="6186030"/>
            <a:ext cx="1368425" cy="103505"/>
          </a:xfrm>
          <a:custGeom>
            <a:avLst/>
            <a:gdLst/>
            <a:ahLst/>
            <a:cxnLst/>
            <a:rect l="l" t="t" r="r" b="b"/>
            <a:pathLst>
              <a:path w="1368425" h="103504">
                <a:moveTo>
                  <a:pt x="1343015" y="51701"/>
                </a:moveTo>
                <a:lnTo>
                  <a:pt x="1273175" y="92430"/>
                </a:lnTo>
                <a:lnTo>
                  <a:pt x="1272159" y="96316"/>
                </a:lnTo>
                <a:lnTo>
                  <a:pt x="1275714" y="102374"/>
                </a:lnTo>
                <a:lnTo>
                  <a:pt x="1279525" y="103403"/>
                </a:lnTo>
                <a:lnTo>
                  <a:pt x="1357283" y="58051"/>
                </a:lnTo>
                <a:lnTo>
                  <a:pt x="1355598" y="58051"/>
                </a:lnTo>
                <a:lnTo>
                  <a:pt x="1355598" y="57188"/>
                </a:lnTo>
                <a:lnTo>
                  <a:pt x="1352423" y="57188"/>
                </a:lnTo>
                <a:lnTo>
                  <a:pt x="1343015" y="51701"/>
                </a:lnTo>
                <a:close/>
              </a:path>
              <a:path w="1368425" h="103504">
                <a:moveTo>
                  <a:pt x="1332126" y="45351"/>
                </a:moveTo>
                <a:lnTo>
                  <a:pt x="0" y="45351"/>
                </a:lnTo>
                <a:lnTo>
                  <a:pt x="0" y="58051"/>
                </a:lnTo>
                <a:lnTo>
                  <a:pt x="1332126" y="58051"/>
                </a:lnTo>
                <a:lnTo>
                  <a:pt x="1343015" y="51701"/>
                </a:lnTo>
                <a:lnTo>
                  <a:pt x="1332126" y="45351"/>
                </a:lnTo>
                <a:close/>
              </a:path>
              <a:path w="1368425" h="103504">
                <a:moveTo>
                  <a:pt x="1357286" y="45351"/>
                </a:moveTo>
                <a:lnTo>
                  <a:pt x="1355598" y="45351"/>
                </a:lnTo>
                <a:lnTo>
                  <a:pt x="1355598" y="58051"/>
                </a:lnTo>
                <a:lnTo>
                  <a:pt x="1357283" y="58051"/>
                </a:lnTo>
                <a:lnTo>
                  <a:pt x="1368171" y="51701"/>
                </a:lnTo>
                <a:lnTo>
                  <a:pt x="1357286" y="45351"/>
                </a:lnTo>
                <a:close/>
              </a:path>
              <a:path w="1368425" h="103504">
                <a:moveTo>
                  <a:pt x="1352423" y="46215"/>
                </a:moveTo>
                <a:lnTo>
                  <a:pt x="1343015" y="51701"/>
                </a:lnTo>
                <a:lnTo>
                  <a:pt x="1352423" y="57188"/>
                </a:lnTo>
                <a:lnTo>
                  <a:pt x="1352423" y="46215"/>
                </a:lnTo>
                <a:close/>
              </a:path>
              <a:path w="1368425" h="103504">
                <a:moveTo>
                  <a:pt x="1355598" y="46215"/>
                </a:moveTo>
                <a:lnTo>
                  <a:pt x="1352423" y="46215"/>
                </a:lnTo>
                <a:lnTo>
                  <a:pt x="1352423" y="57188"/>
                </a:lnTo>
                <a:lnTo>
                  <a:pt x="1355598" y="57188"/>
                </a:lnTo>
                <a:lnTo>
                  <a:pt x="1355598" y="46215"/>
                </a:lnTo>
                <a:close/>
              </a:path>
              <a:path w="1368425" h="103504">
                <a:moveTo>
                  <a:pt x="1279525" y="0"/>
                </a:moveTo>
                <a:lnTo>
                  <a:pt x="1275714" y="1015"/>
                </a:lnTo>
                <a:lnTo>
                  <a:pt x="1272159" y="7086"/>
                </a:lnTo>
                <a:lnTo>
                  <a:pt x="1273175" y="10972"/>
                </a:lnTo>
                <a:lnTo>
                  <a:pt x="1343015" y="51701"/>
                </a:lnTo>
                <a:lnTo>
                  <a:pt x="1352423" y="46215"/>
                </a:lnTo>
                <a:lnTo>
                  <a:pt x="1355598" y="46215"/>
                </a:lnTo>
                <a:lnTo>
                  <a:pt x="1355598" y="45351"/>
                </a:lnTo>
                <a:lnTo>
                  <a:pt x="1357286" y="45351"/>
                </a:lnTo>
                <a:lnTo>
                  <a:pt x="1279525" y="0"/>
                </a:lnTo>
                <a:close/>
              </a:path>
            </a:pathLst>
          </a:custGeom>
          <a:solidFill>
            <a:schemeClr val="accent3">
              <a:lumMod val="75000"/>
            </a:schemeClr>
          </a:solidFill>
        </p:spPr>
        <p:txBody>
          <a:bodyPr wrap="square" lIns="0" tIns="0" rIns="0" bIns="0" rtlCol="0"/>
          <a:lstStyle/>
          <a:p>
            <a:endParaRPr/>
          </a:p>
        </p:txBody>
      </p:sp>
      <p:sp>
        <p:nvSpPr>
          <p:cNvPr id="33" name="object 33"/>
          <p:cNvSpPr txBox="1"/>
          <p:nvPr/>
        </p:nvSpPr>
        <p:spPr>
          <a:xfrm>
            <a:off x="5011673" y="5903772"/>
            <a:ext cx="3039745" cy="574675"/>
          </a:xfrm>
          <a:prstGeom prst="rect">
            <a:avLst/>
          </a:prstGeom>
        </p:spPr>
        <p:txBody>
          <a:bodyPr vert="horz" wrap="square" lIns="0" tIns="12700" rIns="0" bIns="0" rtlCol="0">
            <a:spAutoFit/>
          </a:bodyPr>
          <a:lstStyle/>
          <a:p>
            <a:pPr marL="12700" marR="5080">
              <a:lnSpc>
                <a:spcPct val="100000"/>
              </a:lnSpc>
              <a:spcBef>
                <a:spcPts val="100"/>
              </a:spcBef>
            </a:pPr>
            <a:r>
              <a:rPr sz="1800" spc="-5" dirty="0">
                <a:latin typeface="Times New Roman"/>
                <a:cs typeface="Times New Roman"/>
              </a:rPr>
              <a:t>застосовуються </a:t>
            </a:r>
            <a:r>
              <a:rPr sz="1800" spc="-10" dirty="0">
                <a:latin typeface="Times New Roman"/>
                <a:cs typeface="Times New Roman"/>
              </a:rPr>
              <a:t>овочерізки</a:t>
            </a:r>
            <a:r>
              <a:rPr sz="1800" spc="-85" dirty="0">
                <a:latin typeface="Times New Roman"/>
                <a:cs typeface="Times New Roman"/>
              </a:rPr>
              <a:t> </a:t>
            </a:r>
            <a:r>
              <a:rPr sz="1800" dirty="0">
                <a:latin typeface="Times New Roman"/>
                <a:cs typeface="Times New Roman"/>
              </a:rPr>
              <a:t>або  </a:t>
            </a:r>
            <a:r>
              <a:rPr sz="1800" spc="-5" dirty="0">
                <a:latin typeface="Times New Roman"/>
                <a:cs typeface="Times New Roman"/>
              </a:rPr>
              <a:t>вручну</a:t>
            </a:r>
            <a:endParaRPr sz="1800">
              <a:latin typeface="Times New Roman"/>
              <a:cs typeface="Times New Roman"/>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927347" y="3268979"/>
            <a:ext cx="3453384" cy="324612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444500" y="618871"/>
            <a:ext cx="7555865" cy="2352567"/>
          </a:xfrm>
          <a:prstGeom prst="rect">
            <a:avLst/>
          </a:prstGeom>
        </p:spPr>
        <p:txBody>
          <a:bodyPr vert="horz" wrap="square" lIns="0" tIns="43815" rIns="0" bIns="0" rtlCol="0">
            <a:spAutoFit/>
          </a:bodyPr>
          <a:lstStyle/>
          <a:p>
            <a:pPr marL="12700" marR="5080" algn="just">
              <a:lnSpc>
                <a:spcPts val="1939"/>
              </a:lnSpc>
              <a:spcBef>
                <a:spcPts val="345"/>
              </a:spcBef>
            </a:pPr>
            <a:r>
              <a:rPr sz="1800" b="1" spc="-10" dirty="0">
                <a:solidFill>
                  <a:schemeClr val="accent3">
                    <a:lumMod val="75000"/>
                  </a:schemeClr>
                </a:solidFill>
                <a:latin typeface="Times New Roman"/>
                <a:cs typeface="Times New Roman"/>
              </a:rPr>
              <a:t>Механічний </a:t>
            </a:r>
            <a:r>
              <a:rPr sz="1800" b="1" dirty="0">
                <a:solidFill>
                  <a:schemeClr val="accent3">
                    <a:lumMod val="75000"/>
                  </a:schemeClr>
                </a:solidFill>
                <a:latin typeface="Times New Roman"/>
                <a:cs typeface="Times New Roman"/>
              </a:rPr>
              <a:t>спосіб </a:t>
            </a:r>
            <a:r>
              <a:rPr sz="1800" b="1" spc="-10" dirty="0">
                <a:solidFill>
                  <a:schemeClr val="accent3">
                    <a:lumMod val="75000"/>
                  </a:schemeClr>
                </a:solidFill>
                <a:latin typeface="Times New Roman"/>
                <a:cs typeface="Times New Roman"/>
              </a:rPr>
              <a:t>очищення </a:t>
            </a:r>
            <a:r>
              <a:rPr sz="1800" dirty="0">
                <a:latin typeface="Times New Roman"/>
                <a:cs typeface="Times New Roman"/>
              </a:rPr>
              <a:t>– </a:t>
            </a:r>
            <a:r>
              <a:rPr sz="1800" spc="-5" dirty="0">
                <a:latin typeface="Times New Roman"/>
                <a:cs typeface="Times New Roman"/>
              </a:rPr>
              <a:t>це </a:t>
            </a:r>
            <a:r>
              <a:rPr sz="1800" dirty="0">
                <a:latin typeface="Times New Roman"/>
                <a:cs typeface="Times New Roman"/>
              </a:rPr>
              <a:t>зрізання шкірки </a:t>
            </a:r>
            <a:r>
              <a:rPr sz="1800" spc="-5" dirty="0">
                <a:latin typeface="Times New Roman"/>
                <a:cs typeface="Times New Roman"/>
              </a:rPr>
              <a:t>за </a:t>
            </a:r>
            <a:r>
              <a:rPr sz="1800" spc="-15" dirty="0">
                <a:latin typeface="Times New Roman"/>
                <a:cs typeface="Times New Roman"/>
              </a:rPr>
              <a:t>допомогою  </a:t>
            </a:r>
            <a:r>
              <a:rPr sz="1800" spc="-5" dirty="0">
                <a:latin typeface="Times New Roman"/>
                <a:cs typeface="Times New Roman"/>
              </a:rPr>
              <a:t>застосування </a:t>
            </a:r>
            <a:r>
              <a:rPr sz="1800" spc="-15" dirty="0">
                <a:latin typeface="Times New Roman"/>
                <a:cs typeface="Times New Roman"/>
              </a:rPr>
              <a:t>картоплечисток </a:t>
            </a:r>
            <a:r>
              <a:rPr sz="1800" spc="-5" dirty="0">
                <a:latin typeface="Times New Roman"/>
                <a:cs typeface="Times New Roman"/>
              </a:rPr>
              <a:t>перервної </a:t>
            </a:r>
            <a:r>
              <a:rPr sz="1800" spc="-15" dirty="0">
                <a:latin typeface="Times New Roman"/>
                <a:cs typeface="Times New Roman"/>
              </a:rPr>
              <a:t>(невеликої </a:t>
            </a:r>
            <a:r>
              <a:rPr sz="1800" spc="-10" dirty="0">
                <a:latin typeface="Times New Roman"/>
                <a:cs typeface="Times New Roman"/>
              </a:rPr>
              <a:t>потужності) </a:t>
            </a:r>
            <a:r>
              <a:rPr sz="1800" dirty="0">
                <a:latin typeface="Times New Roman"/>
                <a:cs typeface="Times New Roman"/>
              </a:rPr>
              <a:t>або  </a:t>
            </a:r>
            <a:r>
              <a:rPr sz="1800" spc="-5" dirty="0">
                <a:latin typeface="Times New Roman"/>
                <a:cs typeface="Times New Roman"/>
              </a:rPr>
              <a:t>безперервної дії. </a:t>
            </a:r>
            <a:r>
              <a:rPr sz="1800" spc="-10" dirty="0">
                <a:latin typeface="Times New Roman"/>
                <a:cs typeface="Times New Roman"/>
              </a:rPr>
              <a:t>Машини </a:t>
            </a:r>
            <a:r>
              <a:rPr sz="1800" spc="-5" dirty="0">
                <a:latin typeface="Times New Roman"/>
                <a:cs typeface="Times New Roman"/>
              </a:rPr>
              <a:t>перервної </a:t>
            </a:r>
            <a:r>
              <a:rPr sz="1800" dirty="0">
                <a:latin typeface="Times New Roman"/>
                <a:cs typeface="Times New Roman"/>
              </a:rPr>
              <a:t>дії </a:t>
            </a:r>
            <a:r>
              <a:rPr sz="1800" spc="-5" dirty="0">
                <a:latin typeface="Times New Roman"/>
                <a:cs typeface="Times New Roman"/>
              </a:rPr>
              <a:t>встановлюються </a:t>
            </a:r>
            <a:r>
              <a:rPr sz="1800" dirty="0">
                <a:latin typeface="Times New Roman"/>
                <a:cs typeface="Times New Roman"/>
              </a:rPr>
              <a:t>у </a:t>
            </a:r>
            <a:r>
              <a:rPr sz="1800" spc="-5" dirty="0">
                <a:latin typeface="Times New Roman"/>
                <a:cs typeface="Times New Roman"/>
              </a:rPr>
              <a:t>невеликих </a:t>
            </a:r>
            <a:r>
              <a:rPr sz="1800" spc="-15" dirty="0">
                <a:latin typeface="Times New Roman"/>
                <a:cs typeface="Times New Roman"/>
              </a:rPr>
              <a:t>цехах </a:t>
            </a:r>
            <a:r>
              <a:rPr sz="1800" dirty="0">
                <a:latin typeface="Times New Roman"/>
                <a:cs typeface="Times New Roman"/>
              </a:rPr>
              <a:t>з  малою</a:t>
            </a:r>
            <a:r>
              <a:rPr sz="1800" spc="-5" dirty="0">
                <a:latin typeface="Times New Roman"/>
                <a:cs typeface="Times New Roman"/>
              </a:rPr>
              <a:t> потужністю.</a:t>
            </a:r>
            <a:endParaRPr sz="1800">
              <a:latin typeface="Times New Roman"/>
              <a:cs typeface="Times New Roman"/>
            </a:endParaRPr>
          </a:p>
          <a:p>
            <a:pPr marL="12700" marR="7620" indent="57785" algn="just">
              <a:lnSpc>
                <a:spcPts val="1939"/>
              </a:lnSpc>
              <a:spcBef>
                <a:spcPts val="450"/>
              </a:spcBef>
            </a:pPr>
            <a:r>
              <a:rPr sz="1800" spc="-10" dirty="0">
                <a:latin typeface="Times New Roman"/>
                <a:cs typeface="Times New Roman"/>
              </a:rPr>
              <a:t>Наступна </a:t>
            </a:r>
            <a:r>
              <a:rPr sz="1800" spc="-5" dirty="0">
                <a:latin typeface="Times New Roman"/>
                <a:cs typeface="Times New Roman"/>
              </a:rPr>
              <a:t>операція </a:t>
            </a:r>
            <a:r>
              <a:rPr sz="1800" dirty="0">
                <a:latin typeface="Times New Roman"/>
                <a:cs typeface="Times New Roman"/>
              </a:rPr>
              <a:t>– </a:t>
            </a:r>
            <a:r>
              <a:rPr sz="1800" b="1" spc="-10" dirty="0">
                <a:solidFill>
                  <a:schemeClr val="accent3">
                    <a:lumMod val="75000"/>
                  </a:schemeClr>
                </a:solidFill>
                <a:latin typeface="Times New Roman"/>
                <a:cs typeface="Times New Roman"/>
              </a:rPr>
              <a:t>доочищення</a:t>
            </a:r>
            <a:r>
              <a:rPr sz="1800" b="1" spc="-10" dirty="0">
                <a:latin typeface="Times New Roman"/>
                <a:cs typeface="Times New Roman"/>
              </a:rPr>
              <a:t> </a:t>
            </a:r>
            <a:r>
              <a:rPr sz="1800" dirty="0">
                <a:latin typeface="Times New Roman"/>
                <a:cs typeface="Times New Roman"/>
              </a:rPr>
              <a:t>(зрізання вічок </a:t>
            </a:r>
            <a:r>
              <a:rPr sz="1800" spc="5" dirty="0">
                <a:latin typeface="Times New Roman"/>
                <a:cs typeface="Times New Roman"/>
              </a:rPr>
              <a:t>та </a:t>
            </a:r>
            <a:r>
              <a:rPr sz="1800" spc="-5" dirty="0">
                <a:latin typeface="Times New Roman"/>
                <a:cs typeface="Times New Roman"/>
              </a:rPr>
              <a:t>шкіок </a:t>
            </a:r>
            <a:r>
              <a:rPr sz="1800" dirty="0">
                <a:latin typeface="Times New Roman"/>
                <a:cs typeface="Times New Roman"/>
              </a:rPr>
              <a:t>в </a:t>
            </a:r>
            <a:r>
              <a:rPr sz="1800" spc="-15" dirty="0">
                <a:latin typeface="Times New Roman"/>
                <a:cs typeface="Times New Roman"/>
              </a:rPr>
              <a:t>заглибленнях).  </a:t>
            </a:r>
            <a:r>
              <a:rPr sz="1800" dirty="0">
                <a:latin typeface="Times New Roman"/>
                <a:cs typeface="Times New Roman"/>
              </a:rPr>
              <a:t>У </a:t>
            </a:r>
            <a:r>
              <a:rPr sz="1800" spc="-5" dirty="0">
                <a:latin typeface="Times New Roman"/>
                <a:cs typeface="Times New Roman"/>
              </a:rPr>
              <a:t>невеликих </a:t>
            </a:r>
            <a:r>
              <a:rPr sz="1800" spc="-15" dirty="0">
                <a:latin typeface="Times New Roman"/>
                <a:cs typeface="Times New Roman"/>
              </a:rPr>
              <a:t>цехах доочистку </a:t>
            </a:r>
            <a:r>
              <a:rPr sz="1800" spc="-10" dirty="0">
                <a:latin typeface="Times New Roman"/>
                <a:cs typeface="Times New Roman"/>
              </a:rPr>
              <a:t>картоплі </a:t>
            </a:r>
            <a:r>
              <a:rPr sz="1800" b="1" i="1" spc="-10" dirty="0">
                <a:solidFill>
                  <a:schemeClr val="accent3">
                    <a:lumMod val="75000"/>
                  </a:schemeClr>
                </a:solidFill>
                <a:latin typeface="Times New Roman"/>
                <a:cs typeface="Times New Roman"/>
              </a:rPr>
              <a:t>роблять </a:t>
            </a:r>
            <a:r>
              <a:rPr sz="1800" b="1" i="1" spc="-5" dirty="0">
                <a:solidFill>
                  <a:schemeClr val="accent3">
                    <a:lumMod val="75000"/>
                  </a:schemeClr>
                </a:solidFill>
                <a:latin typeface="Times New Roman"/>
                <a:cs typeface="Times New Roman"/>
              </a:rPr>
              <a:t>на спеціальних</a:t>
            </a:r>
            <a:r>
              <a:rPr sz="1800" b="1" i="1" spc="75" dirty="0">
                <a:solidFill>
                  <a:schemeClr val="accent3">
                    <a:lumMod val="75000"/>
                  </a:schemeClr>
                </a:solidFill>
                <a:latin typeface="Times New Roman"/>
                <a:cs typeface="Times New Roman"/>
              </a:rPr>
              <a:t> </a:t>
            </a:r>
            <a:r>
              <a:rPr sz="1800" b="1" i="1" spc="-15" dirty="0">
                <a:solidFill>
                  <a:schemeClr val="accent3">
                    <a:lumMod val="75000"/>
                  </a:schemeClr>
                </a:solidFill>
                <a:latin typeface="Times New Roman"/>
                <a:cs typeface="Times New Roman"/>
              </a:rPr>
              <a:t>столах</a:t>
            </a:r>
            <a:r>
              <a:rPr sz="1800" spc="-15" dirty="0">
                <a:latin typeface="Times New Roman"/>
                <a:cs typeface="Times New Roman"/>
              </a:rPr>
              <a:t>.</a:t>
            </a:r>
            <a:endParaRPr sz="1800">
              <a:latin typeface="Times New Roman"/>
              <a:cs typeface="Times New Roman"/>
            </a:endParaRPr>
          </a:p>
          <a:p>
            <a:pPr marL="12700" marR="5080" algn="just">
              <a:lnSpc>
                <a:spcPts val="1939"/>
              </a:lnSpc>
              <a:spcBef>
                <a:spcPts val="440"/>
              </a:spcBef>
            </a:pPr>
            <a:r>
              <a:rPr sz="1800" spc="-5" dirty="0">
                <a:latin typeface="Times New Roman"/>
                <a:cs typeface="Times New Roman"/>
              </a:rPr>
              <a:t>Стіл має </a:t>
            </a:r>
            <a:r>
              <a:rPr sz="1800" spc="-10" dirty="0">
                <a:latin typeface="Times New Roman"/>
                <a:cs typeface="Times New Roman"/>
              </a:rPr>
              <a:t>два отвори: </a:t>
            </a:r>
            <a:r>
              <a:rPr sz="1800" spc="-15" dirty="0">
                <a:latin typeface="Times New Roman"/>
                <a:cs typeface="Times New Roman"/>
              </a:rPr>
              <a:t>один </a:t>
            </a:r>
            <a:r>
              <a:rPr sz="1800" dirty="0">
                <a:latin typeface="Times New Roman"/>
                <a:cs typeface="Times New Roman"/>
              </a:rPr>
              <a:t>— для </a:t>
            </a:r>
            <a:r>
              <a:rPr sz="1800" spc="-20" dirty="0">
                <a:latin typeface="Times New Roman"/>
                <a:cs typeface="Times New Roman"/>
              </a:rPr>
              <a:t>відходів </a:t>
            </a:r>
            <a:r>
              <a:rPr sz="1800" spc="-5" dirty="0">
                <a:latin typeface="Times New Roman"/>
                <a:cs typeface="Times New Roman"/>
              </a:rPr>
              <a:t>(над ним </a:t>
            </a:r>
            <a:r>
              <a:rPr sz="1800" spc="-15" dirty="0">
                <a:latin typeface="Times New Roman"/>
                <a:cs typeface="Times New Roman"/>
              </a:rPr>
              <a:t>корінщиці дочищають  </a:t>
            </a:r>
            <a:r>
              <a:rPr sz="1800" spc="-10" dirty="0">
                <a:latin typeface="Times New Roman"/>
                <a:cs typeface="Times New Roman"/>
              </a:rPr>
              <a:t>картоплю), другий </a:t>
            </a:r>
            <a:r>
              <a:rPr sz="1800" dirty="0">
                <a:latin typeface="Times New Roman"/>
                <a:cs typeface="Times New Roman"/>
              </a:rPr>
              <a:t>– для </a:t>
            </a:r>
            <a:r>
              <a:rPr sz="1800" spc="-15" dirty="0">
                <a:latin typeface="Times New Roman"/>
                <a:cs typeface="Times New Roman"/>
              </a:rPr>
              <a:t>очищених овочів, </a:t>
            </a:r>
            <a:r>
              <a:rPr sz="1800" dirty="0">
                <a:latin typeface="Times New Roman"/>
                <a:cs typeface="Times New Roman"/>
              </a:rPr>
              <a:t>які </a:t>
            </a:r>
            <a:r>
              <a:rPr sz="1800" spc="-5" dirty="0">
                <a:latin typeface="Times New Roman"/>
                <a:cs typeface="Times New Roman"/>
              </a:rPr>
              <a:t>по </a:t>
            </a:r>
            <a:r>
              <a:rPr sz="1800" spc="-10" dirty="0">
                <a:latin typeface="Times New Roman"/>
                <a:cs typeface="Times New Roman"/>
              </a:rPr>
              <a:t>трубі </a:t>
            </a:r>
            <a:r>
              <a:rPr sz="1800" dirty="0">
                <a:latin typeface="Times New Roman"/>
                <a:cs typeface="Times New Roman"/>
              </a:rPr>
              <a:t>або </a:t>
            </a:r>
            <a:r>
              <a:rPr sz="1800" spc="-30" dirty="0">
                <a:latin typeface="Times New Roman"/>
                <a:cs typeface="Times New Roman"/>
              </a:rPr>
              <a:t>жолобу  </a:t>
            </a:r>
            <a:r>
              <a:rPr sz="1800" spc="-20" dirty="0">
                <a:latin typeface="Times New Roman"/>
                <a:cs typeface="Times New Roman"/>
              </a:rPr>
              <a:t>надходять </a:t>
            </a:r>
            <a:r>
              <a:rPr sz="1800" dirty="0">
                <a:latin typeface="Times New Roman"/>
                <a:cs typeface="Times New Roman"/>
              </a:rPr>
              <a:t>у </a:t>
            </a:r>
            <a:r>
              <a:rPr sz="1800" spc="-40" dirty="0">
                <a:latin typeface="Times New Roman"/>
                <a:cs typeface="Times New Roman"/>
              </a:rPr>
              <a:t>тару, </a:t>
            </a:r>
            <a:r>
              <a:rPr sz="1800" dirty="0">
                <a:latin typeface="Times New Roman"/>
                <a:cs typeface="Times New Roman"/>
              </a:rPr>
              <a:t>що </a:t>
            </a:r>
            <a:r>
              <a:rPr sz="1800" spc="-5" dirty="0">
                <a:latin typeface="Times New Roman"/>
                <a:cs typeface="Times New Roman"/>
              </a:rPr>
              <a:t>стоїть під </a:t>
            </a:r>
            <a:r>
              <a:rPr sz="1800" spc="-15" dirty="0">
                <a:latin typeface="Times New Roman"/>
                <a:cs typeface="Times New Roman"/>
              </a:rPr>
              <a:t>столом. </a:t>
            </a:r>
            <a:r>
              <a:rPr sz="1800" spc="-10" dirty="0">
                <a:latin typeface="Times New Roman"/>
                <a:cs typeface="Times New Roman"/>
              </a:rPr>
              <a:t>Робітниця </a:t>
            </a:r>
            <a:r>
              <a:rPr sz="1800" spc="-5" dirty="0">
                <a:latin typeface="Times New Roman"/>
                <a:cs typeface="Times New Roman"/>
              </a:rPr>
              <a:t>робить мінімальну  </a:t>
            </a:r>
            <a:r>
              <a:rPr sz="1800" dirty="0">
                <a:latin typeface="Times New Roman"/>
                <a:cs typeface="Times New Roman"/>
              </a:rPr>
              <a:t>кількість</a:t>
            </a:r>
            <a:r>
              <a:rPr sz="1800" spc="-15" dirty="0">
                <a:latin typeface="Times New Roman"/>
                <a:cs typeface="Times New Roman"/>
              </a:rPr>
              <a:t> </a:t>
            </a:r>
            <a:r>
              <a:rPr sz="1800" spc="-5" dirty="0">
                <a:latin typeface="Times New Roman"/>
                <a:cs typeface="Times New Roman"/>
              </a:rPr>
              <a:t>рухів.</a:t>
            </a:r>
            <a:endParaRPr sz="1800">
              <a:latin typeface="Times New Roman"/>
              <a:cs typeface="Times New Roman"/>
            </a:endParaRPr>
          </a:p>
        </p:txBody>
      </p:sp>
      <p:sp>
        <p:nvSpPr>
          <p:cNvPr id="4" name="object 4"/>
          <p:cNvSpPr txBox="1"/>
          <p:nvPr/>
        </p:nvSpPr>
        <p:spPr>
          <a:xfrm>
            <a:off x="444500" y="6069279"/>
            <a:ext cx="7552690" cy="547370"/>
          </a:xfrm>
          <a:prstGeom prst="rect">
            <a:avLst/>
          </a:prstGeom>
        </p:spPr>
        <p:txBody>
          <a:bodyPr vert="horz" wrap="square" lIns="0" tIns="12700" rIns="0" bIns="0" rtlCol="0">
            <a:spAutoFit/>
          </a:bodyPr>
          <a:lstStyle/>
          <a:p>
            <a:pPr marL="12700" algn="just">
              <a:lnSpc>
                <a:spcPts val="2055"/>
              </a:lnSpc>
              <a:spcBef>
                <a:spcPts val="100"/>
              </a:spcBef>
            </a:pPr>
            <a:r>
              <a:rPr sz="1800" b="1" dirty="0">
                <a:solidFill>
                  <a:schemeClr val="accent3">
                    <a:lumMod val="75000"/>
                  </a:schemeClr>
                </a:solidFill>
                <a:latin typeface="Times New Roman"/>
                <a:cs typeface="Times New Roman"/>
              </a:rPr>
              <a:t>Очищену </a:t>
            </a:r>
            <a:r>
              <a:rPr sz="1800" b="1" spc="-15" dirty="0">
                <a:solidFill>
                  <a:schemeClr val="accent3">
                    <a:lumMod val="75000"/>
                  </a:schemeClr>
                </a:solidFill>
                <a:latin typeface="Times New Roman"/>
                <a:cs typeface="Times New Roman"/>
              </a:rPr>
              <a:t>картоплю </a:t>
            </a:r>
            <a:r>
              <a:rPr sz="1800" b="1" spc="-10" dirty="0">
                <a:solidFill>
                  <a:schemeClr val="accent3">
                    <a:lumMod val="75000"/>
                  </a:schemeClr>
                </a:solidFill>
                <a:latin typeface="Times New Roman"/>
                <a:cs typeface="Times New Roman"/>
              </a:rPr>
              <a:t>зберігають </a:t>
            </a:r>
            <a:r>
              <a:rPr sz="1800" b="1" dirty="0">
                <a:solidFill>
                  <a:schemeClr val="accent3">
                    <a:lumMod val="75000"/>
                  </a:schemeClr>
                </a:solidFill>
                <a:latin typeface="Times New Roman"/>
                <a:cs typeface="Times New Roman"/>
              </a:rPr>
              <a:t>у </a:t>
            </a:r>
            <a:r>
              <a:rPr sz="1800" b="1" spc="-15" dirty="0">
                <a:solidFill>
                  <a:schemeClr val="accent3">
                    <a:lumMod val="75000"/>
                  </a:schemeClr>
                </a:solidFill>
                <a:latin typeface="Times New Roman"/>
                <a:cs typeface="Times New Roman"/>
              </a:rPr>
              <a:t>воді, </a:t>
            </a:r>
            <a:r>
              <a:rPr sz="1800" b="1" dirty="0">
                <a:solidFill>
                  <a:schemeClr val="accent3">
                    <a:lumMod val="75000"/>
                  </a:schemeClr>
                </a:solidFill>
                <a:latin typeface="Times New Roman"/>
                <a:cs typeface="Times New Roman"/>
              </a:rPr>
              <a:t>але </a:t>
            </a:r>
            <a:r>
              <a:rPr sz="1800" b="1" spc="-5" dirty="0">
                <a:solidFill>
                  <a:schemeClr val="accent3">
                    <a:lumMod val="75000"/>
                  </a:schemeClr>
                </a:solidFill>
                <a:latin typeface="Times New Roman"/>
                <a:cs typeface="Times New Roman"/>
              </a:rPr>
              <a:t>не більше 4-х </a:t>
            </a:r>
            <a:r>
              <a:rPr sz="1800" b="1" spc="-20" dirty="0">
                <a:solidFill>
                  <a:schemeClr val="accent3">
                    <a:lumMod val="75000"/>
                  </a:schemeClr>
                </a:solidFill>
                <a:latin typeface="Times New Roman"/>
                <a:cs typeface="Times New Roman"/>
              </a:rPr>
              <a:t>годин, </a:t>
            </a:r>
            <a:r>
              <a:rPr sz="1800" b="1" spc="-10" dirty="0">
                <a:solidFill>
                  <a:schemeClr val="accent3">
                    <a:lumMod val="75000"/>
                  </a:schemeClr>
                </a:solidFill>
                <a:latin typeface="Times New Roman"/>
                <a:cs typeface="Times New Roman"/>
              </a:rPr>
              <a:t>щоб</a:t>
            </a:r>
            <a:r>
              <a:rPr sz="1800" b="1" spc="240" dirty="0">
                <a:solidFill>
                  <a:schemeClr val="accent3">
                    <a:lumMod val="75000"/>
                  </a:schemeClr>
                </a:solidFill>
                <a:latin typeface="Times New Roman"/>
                <a:cs typeface="Times New Roman"/>
              </a:rPr>
              <a:t> </a:t>
            </a:r>
            <a:r>
              <a:rPr sz="1800" b="1" spc="-10" dirty="0">
                <a:solidFill>
                  <a:schemeClr val="accent3">
                    <a:lumMod val="75000"/>
                  </a:schemeClr>
                </a:solidFill>
                <a:latin typeface="Times New Roman"/>
                <a:cs typeface="Times New Roman"/>
              </a:rPr>
              <a:t>не</a:t>
            </a:r>
            <a:endParaRPr sz="1800">
              <a:solidFill>
                <a:schemeClr val="accent3">
                  <a:lumMod val="75000"/>
                </a:schemeClr>
              </a:solidFill>
              <a:latin typeface="Times New Roman"/>
              <a:cs typeface="Times New Roman"/>
            </a:endParaRPr>
          </a:p>
          <a:p>
            <a:pPr marL="12700" algn="just">
              <a:lnSpc>
                <a:spcPts val="2055"/>
              </a:lnSpc>
            </a:pPr>
            <a:r>
              <a:rPr sz="1800" b="1" spc="-5" dirty="0">
                <a:solidFill>
                  <a:schemeClr val="accent3">
                    <a:lumMod val="75000"/>
                  </a:schemeClr>
                </a:solidFill>
                <a:latin typeface="Times New Roman"/>
                <a:cs typeface="Times New Roman"/>
              </a:rPr>
              <a:t>почався </a:t>
            </a:r>
            <a:r>
              <a:rPr sz="1800" b="1" dirty="0">
                <a:solidFill>
                  <a:schemeClr val="accent3">
                    <a:lumMod val="75000"/>
                  </a:schemeClr>
                </a:solidFill>
                <a:latin typeface="Times New Roman"/>
                <a:cs typeface="Times New Roman"/>
              </a:rPr>
              <a:t>процес </a:t>
            </a:r>
            <a:r>
              <a:rPr sz="1800" b="1" spc="-10" dirty="0">
                <a:solidFill>
                  <a:schemeClr val="accent3">
                    <a:lumMod val="75000"/>
                  </a:schemeClr>
                </a:solidFill>
                <a:latin typeface="Times New Roman"/>
                <a:cs typeface="Times New Roman"/>
              </a:rPr>
              <a:t>бродіння</a:t>
            </a:r>
            <a:r>
              <a:rPr sz="1800" b="1" spc="15" dirty="0">
                <a:solidFill>
                  <a:schemeClr val="accent3">
                    <a:lumMod val="75000"/>
                  </a:schemeClr>
                </a:solidFill>
                <a:latin typeface="Times New Roman"/>
                <a:cs typeface="Times New Roman"/>
              </a:rPr>
              <a:t> </a:t>
            </a:r>
            <a:r>
              <a:rPr sz="1800" b="1" spc="-10" dirty="0">
                <a:solidFill>
                  <a:schemeClr val="accent3">
                    <a:lumMod val="75000"/>
                  </a:schemeClr>
                </a:solidFill>
                <a:latin typeface="Times New Roman"/>
                <a:cs typeface="Times New Roman"/>
              </a:rPr>
              <a:t>крохмалю.</a:t>
            </a:r>
            <a:endParaRPr sz="1800">
              <a:solidFill>
                <a:schemeClr val="accent3">
                  <a:lumMod val="75000"/>
                </a:schemeClr>
              </a:solidFill>
              <a:latin typeface="Times New Roman"/>
              <a:cs typeface="Times New Roman"/>
            </a:endParaRPr>
          </a:p>
        </p:txBody>
      </p:sp>
      <p:sp>
        <p:nvSpPr>
          <p:cNvPr id="5" name="object 5"/>
          <p:cNvSpPr/>
          <p:nvPr/>
        </p:nvSpPr>
        <p:spPr>
          <a:xfrm>
            <a:off x="1043939" y="3343655"/>
            <a:ext cx="1799844" cy="2711195"/>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6737" y="574294"/>
            <a:ext cx="7722234" cy="2000885"/>
          </a:xfrm>
          <a:prstGeom prst="rect">
            <a:avLst/>
          </a:prstGeom>
        </p:spPr>
        <p:txBody>
          <a:bodyPr vert="horz" wrap="square" lIns="0" tIns="12700" rIns="0" bIns="0" rtlCol="0">
            <a:spAutoFit/>
          </a:bodyPr>
          <a:lstStyle/>
          <a:p>
            <a:pPr marL="12700" marR="5080" algn="just">
              <a:lnSpc>
                <a:spcPct val="100000"/>
              </a:lnSpc>
              <a:spcBef>
                <a:spcPts val="100"/>
              </a:spcBef>
            </a:pPr>
            <a:r>
              <a:rPr sz="1800" b="1" spc="-5" dirty="0">
                <a:solidFill>
                  <a:schemeClr val="accent3">
                    <a:lumMod val="75000"/>
                  </a:schemeClr>
                </a:solidFill>
                <a:latin typeface="Times New Roman"/>
                <a:cs typeface="Times New Roman"/>
              </a:rPr>
              <a:t>За відсутності </a:t>
            </a:r>
            <a:r>
              <a:rPr sz="1800" b="1" spc="-10" dirty="0">
                <a:solidFill>
                  <a:schemeClr val="accent3">
                    <a:lumMod val="75000"/>
                  </a:schemeClr>
                </a:solidFill>
                <a:latin typeface="Times New Roman"/>
                <a:cs typeface="Times New Roman"/>
              </a:rPr>
              <a:t>спеціального </a:t>
            </a:r>
            <a:r>
              <a:rPr sz="1800" b="1" spc="-15" dirty="0">
                <a:solidFill>
                  <a:schemeClr val="accent3">
                    <a:lumMod val="75000"/>
                  </a:schemeClr>
                </a:solidFill>
                <a:latin typeface="Times New Roman"/>
                <a:cs typeface="Times New Roman"/>
              </a:rPr>
              <a:t>столу робоче </a:t>
            </a:r>
            <a:r>
              <a:rPr sz="1800" b="1" spc="-5" dirty="0">
                <a:solidFill>
                  <a:schemeClr val="accent3">
                    <a:lumMod val="75000"/>
                  </a:schemeClr>
                </a:solidFill>
                <a:latin typeface="Times New Roman"/>
                <a:cs typeface="Times New Roman"/>
              </a:rPr>
              <a:t>місце корінщиці </a:t>
            </a:r>
            <a:r>
              <a:rPr sz="1800" b="1" spc="-15" dirty="0">
                <a:solidFill>
                  <a:schemeClr val="accent3">
                    <a:lumMod val="75000"/>
                  </a:schemeClr>
                </a:solidFill>
                <a:latin typeface="Times New Roman"/>
                <a:cs typeface="Times New Roman"/>
              </a:rPr>
              <a:t>організовується  </a:t>
            </a:r>
            <a:r>
              <a:rPr sz="1800" b="1" dirty="0">
                <a:solidFill>
                  <a:schemeClr val="accent3">
                    <a:lumMod val="75000"/>
                  </a:schemeClr>
                </a:solidFill>
                <a:latin typeface="Times New Roman"/>
                <a:cs typeface="Times New Roman"/>
              </a:rPr>
              <a:t>в такий спосіб: </a:t>
            </a:r>
            <a:r>
              <a:rPr sz="1800" spc="-5" dirty="0">
                <a:latin typeface="Times New Roman"/>
                <a:cs typeface="Times New Roman"/>
              </a:rPr>
              <a:t>зліва на </a:t>
            </a:r>
            <a:r>
              <a:rPr sz="1800" dirty="0">
                <a:latin typeface="Times New Roman"/>
                <a:cs typeface="Times New Roman"/>
              </a:rPr>
              <a:t>підставці </a:t>
            </a:r>
            <a:r>
              <a:rPr sz="1800" spc="-5" dirty="0">
                <a:latin typeface="Times New Roman"/>
                <a:cs typeface="Times New Roman"/>
              </a:rPr>
              <a:t>встановлюють тару </a:t>
            </a:r>
            <a:r>
              <a:rPr sz="1800" dirty="0">
                <a:latin typeface="Times New Roman"/>
                <a:cs typeface="Times New Roman"/>
              </a:rPr>
              <a:t>з </a:t>
            </a:r>
            <a:r>
              <a:rPr sz="1800" spc="-10" dirty="0">
                <a:latin typeface="Times New Roman"/>
                <a:cs typeface="Times New Roman"/>
              </a:rPr>
              <a:t>неочищеними  овочами, перед </a:t>
            </a:r>
            <a:r>
              <a:rPr sz="1800" dirty="0">
                <a:latin typeface="Times New Roman"/>
                <a:cs typeface="Times New Roman"/>
              </a:rPr>
              <a:t>робітницею </a:t>
            </a:r>
            <a:r>
              <a:rPr sz="1800" spc="-5" dirty="0">
                <a:latin typeface="Times New Roman"/>
                <a:cs typeface="Times New Roman"/>
              </a:rPr>
              <a:t>на підставці ставлять тару </a:t>
            </a:r>
            <a:r>
              <a:rPr sz="1800" dirty="0">
                <a:latin typeface="Times New Roman"/>
                <a:cs typeface="Times New Roman"/>
              </a:rPr>
              <a:t>для </a:t>
            </a:r>
            <a:r>
              <a:rPr sz="1800" spc="-15" dirty="0">
                <a:latin typeface="Times New Roman"/>
                <a:cs typeface="Times New Roman"/>
              </a:rPr>
              <a:t>відходів, </a:t>
            </a:r>
            <a:r>
              <a:rPr sz="1800" dirty="0">
                <a:latin typeface="Times New Roman"/>
                <a:cs typeface="Times New Roman"/>
              </a:rPr>
              <a:t>а</a:t>
            </a:r>
            <a:r>
              <a:rPr sz="1800" spc="150" dirty="0">
                <a:latin typeface="Times New Roman"/>
                <a:cs typeface="Times New Roman"/>
              </a:rPr>
              <a:t> </a:t>
            </a:r>
            <a:r>
              <a:rPr sz="1800" spc="-5" dirty="0">
                <a:latin typeface="Times New Roman"/>
                <a:cs typeface="Times New Roman"/>
              </a:rPr>
              <a:t>справа</a:t>
            </a:r>
            <a:endParaRPr sz="1800">
              <a:latin typeface="Times New Roman"/>
              <a:cs typeface="Times New Roman"/>
            </a:endParaRPr>
          </a:p>
          <a:p>
            <a:pPr marL="12700">
              <a:lnSpc>
                <a:spcPct val="100000"/>
              </a:lnSpc>
            </a:pPr>
            <a:r>
              <a:rPr sz="1800" dirty="0">
                <a:latin typeface="Times New Roman"/>
                <a:cs typeface="Times New Roman"/>
              </a:rPr>
              <a:t>— тару для </a:t>
            </a:r>
            <a:r>
              <a:rPr sz="1800" spc="-10" dirty="0">
                <a:latin typeface="Times New Roman"/>
                <a:cs typeface="Times New Roman"/>
              </a:rPr>
              <a:t>очищених</a:t>
            </a:r>
            <a:r>
              <a:rPr sz="1800" spc="-20" dirty="0">
                <a:latin typeface="Times New Roman"/>
                <a:cs typeface="Times New Roman"/>
              </a:rPr>
              <a:t> </a:t>
            </a:r>
            <a:r>
              <a:rPr sz="1800" spc="-10" dirty="0">
                <a:latin typeface="Times New Roman"/>
                <a:cs typeface="Times New Roman"/>
              </a:rPr>
              <a:t>овочів.</a:t>
            </a:r>
            <a:endParaRPr sz="1800">
              <a:latin typeface="Times New Roman"/>
              <a:cs typeface="Times New Roman"/>
            </a:endParaRPr>
          </a:p>
          <a:p>
            <a:pPr marL="12700" marR="5080" indent="57785" algn="just">
              <a:lnSpc>
                <a:spcPct val="100000"/>
              </a:lnSpc>
              <a:spcBef>
                <a:spcPts val="430"/>
              </a:spcBef>
            </a:pPr>
            <a:r>
              <a:rPr sz="1800" b="1" i="1" spc="-5" dirty="0">
                <a:solidFill>
                  <a:schemeClr val="accent3">
                    <a:lumMod val="75000"/>
                  </a:schemeClr>
                </a:solidFill>
                <a:latin typeface="Times New Roman"/>
                <a:cs typeface="Times New Roman"/>
              </a:rPr>
              <a:t>Для </a:t>
            </a:r>
            <a:r>
              <a:rPr sz="1800" b="1" i="1" spc="-10" dirty="0">
                <a:solidFill>
                  <a:schemeClr val="accent3">
                    <a:lumMod val="75000"/>
                  </a:schemeClr>
                </a:solidFill>
                <a:latin typeface="Times New Roman"/>
                <a:cs typeface="Times New Roman"/>
              </a:rPr>
              <a:t>ручної доочистки </a:t>
            </a:r>
            <a:r>
              <a:rPr sz="1800" b="1" i="1" spc="-15" dirty="0">
                <a:solidFill>
                  <a:schemeClr val="accent3">
                    <a:lumMod val="75000"/>
                  </a:schemeClr>
                </a:solidFill>
                <a:latin typeface="Times New Roman"/>
                <a:cs typeface="Times New Roman"/>
              </a:rPr>
              <a:t>овочів </a:t>
            </a:r>
            <a:r>
              <a:rPr sz="1800" b="1" i="1" dirty="0">
                <a:solidFill>
                  <a:schemeClr val="accent3">
                    <a:lumMod val="75000"/>
                  </a:schemeClr>
                </a:solidFill>
                <a:latin typeface="Times New Roman"/>
                <a:cs typeface="Times New Roman"/>
              </a:rPr>
              <a:t>і </a:t>
            </a:r>
            <a:r>
              <a:rPr sz="1800" b="1" i="1" spc="-15" dirty="0">
                <a:solidFill>
                  <a:schemeClr val="accent3">
                    <a:lumMod val="75000"/>
                  </a:schemeClr>
                </a:solidFill>
                <a:latin typeface="Times New Roman"/>
                <a:cs typeface="Times New Roman"/>
              </a:rPr>
              <a:t>картоплі </a:t>
            </a:r>
            <a:r>
              <a:rPr sz="1800" b="1" i="1" spc="-10" dirty="0">
                <a:solidFill>
                  <a:schemeClr val="accent3">
                    <a:lumMod val="75000"/>
                  </a:schemeClr>
                </a:solidFill>
                <a:latin typeface="Times New Roman"/>
                <a:cs typeface="Times New Roman"/>
              </a:rPr>
              <a:t>використовують </a:t>
            </a:r>
            <a:r>
              <a:rPr sz="1800" b="1" i="1" dirty="0">
                <a:solidFill>
                  <a:schemeClr val="accent3">
                    <a:lumMod val="75000"/>
                  </a:schemeClr>
                </a:solidFill>
                <a:latin typeface="Times New Roman"/>
                <a:cs typeface="Times New Roman"/>
              </a:rPr>
              <a:t>спеціальні </a:t>
            </a:r>
            <a:r>
              <a:rPr sz="1800" b="1" i="1" spc="-15" dirty="0">
                <a:solidFill>
                  <a:schemeClr val="accent3">
                    <a:lumMod val="75000"/>
                  </a:schemeClr>
                </a:solidFill>
                <a:latin typeface="Times New Roman"/>
                <a:cs typeface="Times New Roman"/>
              </a:rPr>
              <a:t>ножі</a:t>
            </a:r>
            <a:r>
              <a:rPr sz="1800" spc="-15" dirty="0">
                <a:solidFill>
                  <a:schemeClr val="accent3">
                    <a:lumMod val="75000"/>
                  </a:schemeClr>
                </a:solidFill>
                <a:latin typeface="Times New Roman"/>
                <a:cs typeface="Times New Roman"/>
              </a:rPr>
              <a:t>.  </a:t>
            </a:r>
            <a:r>
              <a:rPr sz="1800" spc="-10" dirty="0">
                <a:latin typeface="Times New Roman"/>
                <a:cs typeface="Times New Roman"/>
              </a:rPr>
              <a:t>Форма </a:t>
            </a:r>
            <a:r>
              <a:rPr sz="1800" dirty="0">
                <a:latin typeface="Times New Roman"/>
                <a:cs typeface="Times New Roman"/>
              </a:rPr>
              <a:t>і </a:t>
            </a:r>
            <a:r>
              <a:rPr sz="1800" spc="-5" dirty="0">
                <a:latin typeface="Times New Roman"/>
                <a:cs typeface="Times New Roman"/>
              </a:rPr>
              <a:t>якість </a:t>
            </a:r>
            <a:r>
              <a:rPr sz="1800" dirty="0">
                <a:latin typeface="Times New Roman"/>
                <a:cs typeface="Times New Roman"/>
              </a:rPr>
              <a:t>їх </a:t>
            </a:r>
            <a:r>
              <a:rPr sz="1800" spc="-10" dirty="0">
                <a:latin typeface="Times New Roman"/>
                <a:cs typeface="Times New Roman"/>
              </a:rPr>
              <a:t>мають </a:t>
            </a:r>
            <a:r>
              <a:rPr sz="1800" spc="-15" dirty="0">
                <a:latin typeface="Times New Roman"/>
                <a:cs typeface="Times New Roman"/>
              </a:rPr>
              <a:t>велике значення </a:t>
            </a:r>
            <a:r>
              <a:rPr sz="1800" dirty="0">
                <a:latin typeface="Times New Roman"/>
                <a:cs typeface="Times New Roman"/>
              </a:rPr>
              <a:t>для </a:t>
            </a:r>
            <a:r>
              <a:rPr sz="1800" spc="-10" dirty="0">
                <a:latin typeface="Times New Roman"/>
                <a:cs typeface="Times New Roman"/>
              </a:rPr>
              <a:t>продуктивності </a:t>
            </a:r>
            <a:r>
              <a:rPr sz="1800" spc="-5" dirty="0">
                <a:latin typeface="Times New Roman"/>
                <a:cs typeface="Times New Roman"/>
              </a:rPr>
              <a:t>праці </a:t>
            </a:r>
            <a:r>
              <a:rPr sz="1800" dirty="0">
                <a:latin typeface="Times New Roman"/>
                <a:cs typeface="Times New Roman"/>
              </a:rPr>
              <a:t>і  </a:t>
            </a:r>
            <a:r>
              <a:rPr sz="1800" spc="-15" dirty="0">
                <a:latin typeface="Times New Roman"/>
                <a:cs typeface="Times New Roman"/>
              </a:rPr>
              <a:t>скорочення відходів.</a:t>
            </a:r>
            <a:endParaRPr sz="1800">
              <a:latin typeface="Times New Roman"/>
              <a:cs typeface="Times New Roman"/>
            </a:endParaRPr>
          </a:p>
        </p:txBody>
      </p:sp>
      <p:sp>
        <p:nvSpPr>
          <p:cNvPr id="3" name="object 3"/>
          <p:cNvSpPr txBox="1"/>
          <p:nvPr/>
        </p:nvSpPr>
        <p:spPr>
          <a:xfrm>
            <a:off x="516737" y="4580001"/>
            <a:ext cx="7720965" cy="1671955"/>
          </a:xfrm>
          <a:prstGeom prst="rect">
            <a:avLst/>
          </a:prstGeom>
        </p:spPr>
        <p:txBody>
          <a:bodyPr vert="horz" wrap="square" lIns="0" tIns="12700" rIns="0" bIns="0" rtlCol="0">
            <a:spAutoFit/>
          </a:bodyPr>
          <a:lstStyle/>
          <a:p>
            <a:pPr marL="12700" marR="5080" algn="just">
              <a:lnSpc>
                <a:spcPct val="100000"/>
              </a:lnSpc>
              <a:spcBef>
                <a:spcPts val="100"/>
              </a:spcBef>
            </a:pPr>
            <a:r>
              <a:rPr sz="1800" spc="-5" dirty="0">
                <a:latin typeface="Times New Roman"/>
                <a:cs typeface="Times New Roman"/>
              </a:rPr>
              <a:t>Найбільш досконалими </a:t>
            </a:r>
            <a:r>
              <a:rPr sz="1800" spc="-10" dirty="0">
                <a:latin typeface="Times New Roman"/>
                <a:cs typeface="Times New Roman"/>
              </a:rPr>
              <a:t>вважаються </a:t>
            </a:r>
            <a:r>
              <a:rPr sz="1800" spc="5" dirty="0">
                <a:latin typeface="Times New Roman"/>
                <a:cs typeface="Times New Roman"/>
              </a:rPr>
              <a:t>такі </a:t>
            </a:r>
            <a:r>
              <a:rPr sz="1800" spc="-20" dirty="0">
                <a:latin typeface="Times New Roman"/>
                <a:cs typeface="Times New Roman"/>
              </a:rPr>
              <a:t>ножі: </a:t>
            </a:r>
            <a:r>
              <a:rPr sz="1800" dirty="0">
                <a:latin typeface="Times New Roman"/>
                <a:cs typeface="Times New Roman"/>
              </a:rPr>
              <a:t>з </a:t>
            </a:r>
            <a:r>
              <a:rPr sz="1800" spc="-20" dirty="0">
                <a:latin typeface="Times New Roman"/>
                <a:cs typeface="Times New Roman"/>
              </a:rPr>
              <a:t>коротким </a:t>
            </a:r>
            <a:r>
              <a:rPr sz="1800" spc="-10" dirty="0">
                <a:latin typeface="Times New Roman"/>
                <a:cs typeface="Times New Roman"/>
              </a:rPr>
              <a:t>лезом довжиною  </a:t>
            </a:r>
            <a:r>
              <a:rPr sz="1800" spc="-5" dirty="0">
                <a:latin typeface="Times New Roman"/>
                <a:cs typeface="Times New Roman"/>
              </a:rPr>
              <a:t>6—7 </a:t>
            </a:r>
            <a:r>
              <a:rPr sz="1800" dirty="0">
                <a:latin typeface="Times New Roman"/>
                <a:cs typeface="Times New Roman"/>
              </a:rPr>
              <a:t>см і </a:t>
            </a:r>
            <a:r>
              <a:rPr sz="1800" spc="-5" dirty="0">
                <a:latin typeface="Times New Roman"/>
                <a:cs typeface="Times New Roman"/>
              </a:rPr>
              <a:t>шириною 2—2,5 см, зі </a:t>
            </a:r>
            <a:r>
              <a:rPr sz="1800" spc="-15" dirty="0">
                <a:latin typeface="Times New Roman"/>
                <a:cs typeface="Times New Roman"/>
              </a:rPr>
              <a:t>скошеним </a:t>
            </a:r>
            <a:r>
              <a:rPr sz="1800" spc="-5" dirty="0">
                <a:latin typeface="Times New Roman"/>
                <a:cs typeface="Times New Roman"/>
              </a:rPr>
              <a:t>кінцем; </a:t>
            </a:r>
            <a:r>
              <a:rPr sz="1800" spc="-20" dirty="0">
                <a:latin typeface="Times New Roman"/>
                <a:cs typeface="Times New Roman"/>
              </a:rPr>
              <a:t>жолобковий </a:t>
            </a:r>
            <a:r>
              <a:rPr sz="1800" dirty="0">
                <a:latin typeface="Times New Roman"/>
                <a:cs typeface="Times New Roman"/>
              </a:rPr>
              <a:t>з гострим  кінцем і </a:t>
            </a:r>
            <a:r>
              <a:rPr sz="1800" spc="-15" dirty="0">
                <a:latin typeface="Times New Roman"/>
                <a:cs typeface="Times New Roman"/>
              </a:rPr>
              <a:t>виступом </a:t>
            </a:r>
            <a:r>
              <a:rPr sz="1800" dirty="0">
                <a:latin typeface="Times New Roman"/>
                <a:cs typeface="Times New Roman"/>
              </a:rPr>
              <a:t>посередині; </a:t>
            </a:r>
            <a:r>
              <a:rPr sz="1800" spc="-5" dirty="0">
                <a:latin typeface="Times New Roman"/>
                <a:cs typeface="Times New Roman"/>
              </a:rPr>
              <a:t>ніж-шкребок </a:t>
            </a:r>
            <a:r>
              <a:rPr sz="1800" dirty="0">
                <a:latin typeface="Times New Roman"/>
                <a:cs typeface="Times New Roman"/>
              </a:rPr>
              <a:t>– </a:t>
            </a:r>
            <a:r>
              <a:rPr sz="1800" spc="-15" dirty="0">
                <a:latin typeface="Times New Roman"/>
                <a:cs typeface="Times New Roman"/>
              </a:rPr>
              <a:t>короткий, </a:t>
            </a:r>
            <a:r>
              <a:rPr sz="1800" spc="-5" dirty="0">
                <a:latin typeface="Times New Roman"/>
                <a:cs typeface="Times New Roman"/>
              </a:rPr>
              <a:t>широкий, </a:t>
            </a:r>
            <a:r>
              <a:rPr sz="1800" spc="-20" dirty="0">
                <a:latin typeface="Times New Roman"/>
                <a:cs typeface="Times New Roman"/>
              </a:rPr>
              <a:t>жолобкової  </a:t>
            </a:r>
            <a:r>
              <a:rPr sz="1800" spc="-10" dirty="0">
                <a:latin typeface="Times New Roman"/>
                <a:cs typeface="Times New Roman"/>
              </a:rPr>
              <a:t>форми </a:t>
            </a:r>
            <a:r>
              <a:rPr sz="1800" dirty="0">
                <a:latin typeface="Times New Roman"/>
                <a:cs typeface="Times New Roman"/>
              </a:rPr>
              <a:t>з </a:t>
            </a:r>
            <a:r>
              <a:rPr sz="1800" spc="-20" dirty="0">
                <a:latin typeface="Times New Roman"/>
                <a:cs typeface="Times New Roman"/>
              </a:rPr>
              <a:t>округло </a:t>
            </a:r>
            <a:r>
              <a:rPr sz="1800" dirty="0">
                <a:latin typeface="Times New Roman"/>
                <a:cs typeface="Times New Roman"/>
              </a:rPr>
              <a:t>зрізаним гострим </a:t>
            </a:r>
            <a:r>
              <a:rPr sz="1800" spc="-5" dirty="0">
                <a:latin typeface="Times New Roman"/>
                <a:cs typeface="Times New Roman"/>
              </a:rPr>
              <a:t>кінцем. При роботі </a:t>
            </a:r>
            <a:r>
              <a:rPr sz="1800" spc="-20" dirty="0">
                <a:latin typeface="Times New Roman"/>
                <a:cs typeface="Times New Roman"/>
              </a:rPr>
              <a:t>жолобковим ножем  виходить </a:t>
            </a:r>
            <a:r>
              <a:rPr sz="1800" spc="-5" dirty="0">
                <a:latin typeface="Times New Roman"/>
                <a:cs typeface="Times New Roman"/>
              </a:rPr>
              <a:t>найменше </a:t>
            </a:r>
            <a:r>
              <a:rPr sz="1800" spc="-15" dirty="0">
                <a:latin typeface="Times New Roman"/>
                <a:cs typeface="Times New Roman"/>
              </a:rPr>
              <a:t>відходів. </a:t>
            </a:r>
            <a:r>
              <a:rPr sz="1800" dirty="0">
                <a:latin typeface="Times New Roman"/>
                <a:cs typeface="Times New Roman"/>
              </a:rPr>
              <a:t>Далі </a:t>
            </a:r>
            <a:r>
              <a:rPr sz="1800" b="1" i="1" spc="-10" dirty="0">
                <a:solidFill>
                  <a:schemeClr val="accent3">
                    <a:lumMod val="75000"/>
                  </a:schemeClr>
                </a:solidFill>
                <a:latin typeface="Times New Roman"/>
                <a:cs typeface="Times New Roman"/>
              </a:rPr>
              <a:t>очищена </a:t>
            </a:r>
            <a:r>
              <a:rPr sz="1800" b="1" i="1" spc="-15" dirty="0">
                <a:solidFill>
                  <a:schemeClr val="accent3">
                    <a:lumMod val="75000"/>
                  </a:schemeClr>
                </a:solidFill>
                <a:latin typeface="Times New Roman"/>
                <a:cs typeface="Times New Roman"/>
              </a:rPr>
              <a:t>картопля </a:t>
            </a:r>
            <a:r>
              <a:rPr sz="1800" b="1" i="1" dirty="0">
                <a:solidFill>
                  <a:schemeClr val="accent3">
                    <a:lumMod val="75000"/>
                  </a:schemeClr>
                </a:solidFill>
                <a:latin typeface="Times New Roman"/>
                <a:cs typeface="Times New Roman"/>
              </a:rPr>
              <a:t>й </a:t>
            </a:r>
            <a:r>
              <a:rPr sz="1800" b="1" i="1" spc="-20" dirty="0">
                <a:solidFill>
                  <a:schemeClr val="accent3">
                    <a:lumMod val="75000"/>
                  </a:schemeClr>
                </a:solidFill>
                <a:latin typeface="Times New Roman"/>
                <a:cs typeface="Times New Roman"/>
              </a:rPr>
              <a:t>овочі </a:t>
            </a:r>
            <a:r>
              <a:rPr sz="1800" b="1" i="1" dirty="0">
                <a:solidFill>
                  <a:schemeClr val="accent3">
                    <a:lumMod val="75000"/>
                  </a:schemeClr>
                </a:solidFill>
                <a:latin typeface="Times New Roman"/>
                <a:cs typeface="Times New Roman"/>
              </a:rPr>
              <a:t>укладають в  спеціальну </a:t>
            </a:r>
            <a:r>
              <a:rPr sz="1800" b="1" i="1" spc="-5" dirty="0">
                <a:solidFill>
                  <a:schemeClr val="accent3">
                    <a:lumMod val="75000"/>
                  </a:schemeClr>
                </a:solidFill>
                <a:latin typeface="Times New Roman"/>
                <a:cs typeface="Times New Roman"/>
              </a:rPr>
              <a:t>тару </a:t>
            </a:r>
            <a:r>
              <a:rPr sz="1800" b="1" i="1" dirty="0">
                <a:solidFill>
                  <a:schemeClr val="accent3">
                    <a:lumMod val="75000"/>
                  </a:schemeClr>
                </a:solidFill>
                <a:latin typeface="Times New Roman"/>
                <a:cs typeface="Times New Roman"/>
              </a:rPr>
              <a:t>і </a:t>
            </a:r>
            <a:r>
              <a:rPr sz="1800" b="1" i="1" spc="-10" dirty="0">
                <a:solidFill>
                  <a:schemeClr val="accent3">
                    <a:lumMod val="75000"/>
                  </a:schemeClr>
                </a:solidFill>
                <a:latin typeface="Times New Roman"/>
                <a:cs typeface="Times New Roman"/>
              </a:rPr>
              <a:t>транспортують </a:t>
            </a:r>
            <a:r>
              <a:rPr sz="1800" b="1" i="1" spc="-5" dirty="0">
                <a:solidFill>
                  <a:schemeClr val="accent3">
                    <a:lumMod val="75000"/>
                  </a:schemeClr>
                </a:solidFill>
                <a:latin typeface="Times New Roman"/>
                <a:cs typeface="Times New Roman"/>
              </a:rPr>
              <a:t>до </a:t>
            </a:r>
            <a:r>
              <a:rPr sz="1800" b="1" i="1" spc="-10" dirty="0">
                <a:solidFill>
                  <a:schemeClr val="accent3">
                    <a:lumMod val="75000"/>
                  </a:schemeClr>
                </a:solidFill>
                <a:latin typeface="Times New Roman"/>
                <a:cs typeface="Times New Roman"/>
              </a:rPr>
              <a:t>доготівельних</a:t>
            </a:r>
            <a:r>
              <a:rPr sz="1800" b="1" i="1" spc="5" dirty="0">
                <a:solidFill>
                  <a:schemeClr val="accent3">
                    <a:lumMod val="75000"/>
                  </a:schemeClr>
                </a:solidFill>
                <a:latin typeface="Times New Roman"/>
                <a:cs typeface="Times New Roman"/>
              </a:rPr>
              <a:t> </a:t>
            </a:r>
            <a:r>
              <a:rPr sz="1800" b="1" i="1" spc="-5" dirty="0">
                <a:solidFill>
                  <a:schemeClr val="accent3">
                    <a:lumMod val="75000"/>
                  </a:schemeClr>
                </a:solidFill>
                <a:latin typeface="Times New Roman"/>
                <a:cs typeface="Times New Roman"/>
              </a:rPr>
              <a:t>цехів</a:t>
            </a:r>
            <a:r>
              <a:rPr sz="1800" spc="-5" dirty="0">
                <a:latin typeface="Times New Roman"/>
                <a:cs typeface="Times New Roman"/>
              </a:rPr>
              <a:t>.</a:t>
            </a:r>
            <a:endParaRPr sz="1800">
              <a:latin typeface="Times New Roman"/>
              <a:cs typeface="Times New Roman"/>
            </a:endParaRPr>
          </a:p>
        </p:txBody>
      </p:sp>
      <p:sp>
        <p:nvSpPr>
          <p:cNvPr id="4" name="object 4"/>
          <p:cNvSpPr/>
          <p:nvPr/>
        </p:nvSpPr>
        <p:spPr>
          <a:xfrm>
            <a:off x="1712976" y="2636520"/>
            <a:ext cx="1905000" cy="190499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425696" y="2554223"/>
            <a:ext cx="1584960" cy="198272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3850" y="549401"/>
            <a:ext cx="7993380" cy="5852160"/>
          </a:xfrm>
          <a:custGeom>
            <a:avLst/>
            <a:gdLst/>
            <a:ahLst/>
            <a:cxnLst/>
            <a:rect l="l" t="t" r="r" b="b"/>
            <a:pathLst>
              <a:path w="7993380" h="5852160">
                <a:moveTo>
                  <a:pt x="0" y="5852160"/>
                </a:moveTo>
                <a:lnTo>
                  <a:pt x="7993380" y="5852160"/>
                </a:lnTo>
                <a:lnTo>
                  <a:pt x="7993380" y="0"/>
                </a:lnTo>
                <a:lnTo>
                  <a:pt x="0" y="0"/>
                </a:lnTo>
                <a:lnTo>
                  <a:pt x="0" y="5852160"/>
                </a:lnTo>
                <a:close/>
              </a:path>
            </a:pathLst>
          </a:custGeom>
          <a:solidFill>
            <a:srgbClr val="FFFFFF"/>
          </a:solidFill>
        </p:spPr>
        <p:txBody>
          <a:bodyPr wrap="square" lIns="0" tIns="0" rIns="0" bIns="0" rtlCol="0"/>
          <a:lstStyle/>
          <a:p>
            <a:endParaRPr/>
          </a:p>
        </p:txBody>
      </p:sp>
      <p:sp>
        <p:nvSpPr>
          <p:cNvPr id="3" name="object 3"/>
          <p:cNvSpPr/>
          <p:nvPr/>
        </p:nvSpPr>
        <p:spPr>
          <a:xfrm>
            <a:off x="323850" y="549401"/>
            <a:ext cx="7993380" cy="5852160"/>
          </a:xfrm>
          <a:custGeom>
            <a:avLst/>
            <a:gdLst/>
            <a:ahLst/>
            <a:cxnLst/>
            <a:rect l="l" t="t" r="r" b="b"/>
            <a:pathLst>
              <a:path w="7993380" h="5852160">
                <a:moveTo>
                  <a:pt x="0" y="5852160"/>
                </a:moveTo>
                <a:lnTo>
                  <a:pt x="7993380" y="5852160"/>
                </a:lnTo>
                <a:lnTo>
                  <a:pt x="7993380" y="0"/>
                </a:lnTo>
                <a:lnTo>
                  <a:pt x="0" y="0"/>
                </a:lnTo>
                <a:lnTo>
                  <a:pt x="0" y="5852160"/>
                </a:lnTo>
                <a:close/>
              </a:path>
            </a:pathLst>
          </a:custGeom>
          <a:ln w="25908">
            <a:solidFill>
              <a:srgbClr val="92D050"/>
            </a:solidFill>
          </a:ln>
        </p:spPr>
        <p:txBody>
          <a:bodyPr wrap="square" lIns="0" tIns="0" rIns="0" bIns="0" rtlCol="0"/>
          <a:lstStyle/>
          <a:p>
            <a:endParaRPr/>
          </a:p>
        </p:txBody>
      </p:sp>
      <p:sp>
        <p:nvSpPr>
          <p:cNvPr id="4" name="object 4"/>
          <p:cNvSpPr txBox="1"/>
          <p:nvPr/>
        </p:nvSpPr>
        <p:spPr>
          <a:xfrm>
            <a:off x="580745" y="615441"/>
            <a:ext cx="7009130" cy="299720"/>
          </a:xfrm>
          <a:prstGeom prst="rect">
            <a:avLst/>
          </a:prstGeom>
        </p:spPr>
        <p:txBody>
          <a:bodyPr vert="horz" wrap="square" lIns="0" tIns="12700" rIns="0" bIns="0" rtlCol="0">
            <a:spAutoFit/>
          </a:bodyPr>
          <a:lstStyle/>
          <a:p>
            <a:pPr marL="12700">
              <a:lnSpc>
                <a:spcPct val="100000"/>
              </a:lnSpc>
              <a:spcBef>
                <a:spcPts val="100"/>
              </a:spcBef>
            </a:pPr>
            <a:r>
              <a:rPr sz="1800" b="1" i="1" spc="-5" dirty="0">
                <a:latin typeface="Times New Roman"/>
                <a:cs typeface="Times New Roman"/>
              </a:rPr>
              <a:t>Процес </a:t>
            </a:r>
            <a:r>
              <a:rPr sz="1800" b="1" i="1" dirty="0">
                <a:latin typeface="Times New Roman"/>
                <a:cs typeface="Times New Roman"/>
              </a:rPr>
              <a:t>обробки інших </a:t>
            </a:r>
            <a:r>
              <a:rPr sz="1800" b="1" i="1" spc="-5" dirty="0">
                <a:latin typeface="Times New Roman"/>
                <a:cs typeface="Times New Roman"/>
              </a:rPr>
              <a:t>видів </a:t>
            </a:r>
            <a:r>
              <a:rPr sz="1800" b="1" i="1" spc="-15" dirty="0">
                <a:latin typeface="Times New Roman"/>
                <a:cs typeface="Times New Roman"/>
              </a:rPr>
              <a:t>овочів </a:t>
            </a:r>
            <a:r>
              <a:rPr sz="1800" b="1" i="1" spc="-5" dirty="0">
                <a:latin typeface="Times New Roman"/>
                <a:cs typeface="Times New Roman"/>
              </a:rPr>
              <a:t>здійснюється </a:t>
            </a:r>
            <a:r>
              <a:rPr sz="1800" b="1" i="1" dirty="0">
                <a:latin typeface="Times New Roman"/>
                <a:cs typeface="Times New Roman"/>
              </a:rPr>
              <a:t>в </a:t>
            </a:r>
            <a:r>
              <a:rPr sz="1800" b="1" i="1" spc="-10" dirty="0">
                <a:latin typeface="Times New Roman"/>
                <a:cs typeface="Times New Roman"/>
              </a:rPr>
              <a:t>основному</a:t>
            </a:r>
            <a:r>
              <a:rPr sz="1800" b="1" i="1" spc="-25" dirty="0">
                <a:latin typeface="Times New Roman"/>
                <a:cs typeface="Times New Roman"/>
              </a:rPr>
              <a:t> </a:t>
            </a:r>
            <a:r>
              <a:rPr sz="1800" b="1" i="1" spc="-20" dirty="0">
                <a:latin typeface="Times New Roman"/>
                <a:cs typeface="Times New Roman"/>
              </a:rPr>
              <a:t>вручну.</a:t>
            </a:r>
            <a:endParaRPr sz="1800">
              <a:latin typeface="Times New Roman"/>
              <a:cs typeface="Times New Roman"/>
            </a:endParaRPr>
          </a:p>
        </p:txBody>
      </p:sp>
      <p:sp>
        <p:nvSpPr>
          <p:cNvPr id="5" name="object 5"/>
          <p:cNvSpPr txBox="1"/>
          <p:nvPr/>
        </p:nvSpPr>
        <p:spPr>
          <a:xfrm>
            <a:off x="1830451" y="2939922"/>
            <a:ext cx="126936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Times New Roman"/>
                <a:cs typeface="Times New Roman"/>
              </a:rPr>
              <a:t>перебирання</a:t>
            </a:r>
            <a:endParaRPr sz="1800">
              <a:latin typeface="Times New Roman"/>
              <a:cs typeface="Times New Roman"/>
            </a:endParaRPr>
          </a:p>
        </p:txBody>
      </p:sp>
      <p:sp>
        <p:nvSpPr>
          <p:cNvPr id="6" name="object 6"/>
          <p:cNvSpPr txBox="1"/>
          <p:nvPr/>
        </p:nvSpPr>
        <p:spPr>
          <a:xfrm>
            <a:off x="1888363" y="3598545"/>
            <a:ext cx="997585" cy="299720"/>
          </a:xfrm>
          <a:prstGeom prst="rect">
            <a:avLst/>
          </a:prstGeom>
        </p:spPr>
        <p:txBody>
          <a:bodyPr vert="horz" wrap="square" lIns="0" tIns="12700" rIns="0" bIns="0" rtlCol="0">
            <a:spAutoFit/>
          </a:bodyPr>
          <a:lstStyle/>
          <a:p>
            <a:pPr marL="12700">
              <a:lnSpc>
                <a:spcPct val="100000"/>
              </a:lnSpc>
              <a:spcBef>
                <a:spcPts val="100"/>
              </a:spcBef>
            </a:pPr>
            <a:r>
              <a:rPr sz="1800" spc="-50" dirty="0">
                <a:latin typeface="Times New Roman"/>
                <a:cs typeface="Times New Roman"/>
              </a:rPr>
              <a:t>о</a:t>
            </a:r>
            <a:r>
              <a:rPr sz="1800" spc="-10" dirty="0">
                <a:latin typeface="Times New Roman"/>
                <a:cs typeface="Times New Roman"/>
              </a:rPr>
              <a:t>ч</a:t>
            </a:r>
            <a:r>
              <a:rPr sz="1800" spc="-5" dirty="0">
                <a:latin typeface="Times New Roman"/>
                <a:cs typeface="Times New Roman"/>
              </a:rPr>
              <a:t>ищ</a:t>
            </a:r>
            <a:r>
              <a:rPr sz="1800" spc="5" dirty="0">
                <a:latin typeface="Times New Roman"/>
                <a:cs typeface="Times New Roman"/>
              </a:rPr>
              <a:t>е</a:t>
            </a:r>
            <a:r>
              <a:rPr sz="1800" spc="-5" dirty="0">
                <a:latin typeface="Times New Roman"/>
                <a:cs typeface="Times New Roman"/>
              </a:rPr>
              <a:t>н</a:t>
            </a:r>
            <a:r>
              <a:rPr sz="1800" spc="-10" dirty="0">
                <a:latin typeface="Times New Roman"/>
                <a:cs typeface="Times New Roman"/>
              </a:rPr>
              <a:t>н</a:t>
            </a:r>
            <a:r>
              <a:rPr sz="1800" dirty="0">
                <a:latin typeface="Times New Roman"/>
                <a:cs typeface="Times New Roman"/>
              </a:rPr>
              <a:t>я</a:t>
            </a:r>
            <a:endParaRPr sz="1800">
              <a:latin typeface="Times New Roman"/>
              <a:cs typeface="Times New Roman"/>
            </a:endParaRPr>
          </a:p>
        </p:txBody>
      </p:sp>
      <p:sp>
        <p:nvSpPr>
          <p:cNvPr id="7" name="object 7"/>
          <p:cNvSpPr txBox="1"/>
          <p:nvPr/>
        </p:nvSpPr>
        <p:spPr>
          <a:xfrm>
            <a:off x="1830451" y="4256913"/>
            <a:ext cx="1195070"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Times New Roman"/>
                <a:cs typeface="Times New Roman"/>
              </a:rPr>
              <a:t>промивання</a:t>
            </a:r>
            <a:endParaRPr sz="1800">
              <a:latin typeface="Times New Roman"/>
              <a:cs typeface="Times New Roman"/>
            </a:endParaRPr>
          </a:p>
        </p:txBody>
      </p:sp>
      <p:sp>
        <p:nvSpPr>
          <p:cNvPr id="8" name="object 8"/>
          <p:cNvSpPr txBox="1"/>
          <p:nvPr/>
        </p:nvSpPr>
        <p:spPr>
          <a:xfrm>
            <a:off x="2002663" y="4914976"/>
            <a:ext cx="969010" cy="300355"/>
          </a:xfrm>
          <a:prstGeom prst="rect">
            <a:avLst/>
          </a:prstGeom>
        </p:spPr>
        <p:txBody>
          <a:bodyPr vert="horz" wrap="square" lIns="0" tIns="12700" rIns="0" bIns="0" rtlCol="0">
            <a:spAutoFit/>
          </a:bodyPr>
          <a:lstStyle/>
          <a:p>
            <a:pPr marL="12700">
              <a:lnSpc>
                <a:spcPct val="100000"/>
              </a:lnSpc>
              <a:spcBef>
                <a:spcPts val="100"/>
              </a:spcBef>
            </a:pPr>
            <a:r>
              <a:rPr sz="1800" spc="-5" dirty="0">
                <a:latin typeface="Times New Roman"/>
                <a:cs typeface="Times New Roman"/>
              </a:rPr>
              <a:t>нарізання</a:t>
            </a:r>
            <a:endParaRPr sz="1800">
              <a:latin typeface="Times New Roman"/>
              <a:cs typeface="Times New Roman"/>
            </a:endParaRPr>
          </a:p>
        </p:txBody>
      </p:sp>
      <p:sp>
        <p:nvSpPr>
          <p:cNvPr id="9" name="object 9"/>
          <p:cNvSpPr/>
          <p:nvPr/>
        </p:nvSpPr>
        <p:spPr>
          <a:xfrm>
            <a:off x="2420873" y="3277361"/>
            <a:ext cx="71755" cy="360045"/>
          </a:xfrm>
          <a:custGeom>
            <a:avLst/>
            <a:gdLst/>
            <a:ahLst/>
            <a:cxnLst/>
            <a:rect l="l" t="t" r="r" b="b"/>
            <a:pathLst>
              <a:path w="71755" h="360045">
                <a:moveTo>
                  <a:pt x="71627" y="323850"/>
                </a:moveTo>
                <a:lnTo>
                  <a:pt x="0" y="323850"/>
                </a:lnTo>
                <a:lnTo>
                  <a:pt x="35813" y="359663"/>
                </a:lnTo>
                <a:lnTo>
                  <a:pt x="71627" y="323850"/>
                </a:lnTo>
                <a:close/>
              </a:path>
              <a:path w="71755" h="360045">
                <a:moveTo>
                  <a:pt x="53720" y="0"/>
                </a:moveTo>
                <a:lnTo>
                  <a:pt x="17906" y="0"/>
                </a:lnTo>
                <a:lnTo>
                  <a:pt x="17906" y="323850"/>
                </a:lnTo>
                <a:lnTo>
                  <a:pt x="53720" y="323850"/>
                </a:lnTo>
                <a:lnTo>
                  <a:pt x="53720" y="0"/>
                </a:lnTo>
                <a:close/>
              </a:path>
            </a:pathLst>
          </a:custGeom>
          <a:solidFill>
            <a:srgbClr val="92D050"/>
          </a:solidFill>
        </p:spPr>
        <p:txBody>
          <a:bodyPr wrap="square" lIns="0" tIns="0" rIns="0" bIns="0" rtlCol="0"/>
          <a:lstStyle/>
          <a:p>
            <a:endParaRPr/>
          </a:p>
        </p:txBody>
      </p:sp>
      <p:sp>
        <p:nvSpPr>
          <p:cNvPr id="10" name="object 10"/>
          <p:cNvSpPr/>
          <p:nvPr/>
        </p:nvSpPr>
        <p:spPr>
          <a:xfrm>
            <a:off x="2420873" y="3277361"/>
            <a:ext cx="71755" cy="360045"/>
          </a:xfrm>
          <a:custGeom>
            <a:avLst/>
            <a:gdLst/>
            <a:ahLst/>
            <a:cxnLst/>
            <a:rect l="l" t="t" r="r" b="b"/>
            <a:pathLst>
              <a:path w="71755" h="360045">
                <a:moveTo>
                  <a:pt x="0" y="323850"/>
                </a:moveTo>
                <a:lnTo>
                  <a:pt x="17906" y="323850"/>
                </a:lnTo>
                <a:lnTo>
                  <a:pt x="17906" y="0"/>
                </a:lnTo>
                <a:lnTo>
                  <a:pt x="53720" y="0"/>
                </a:lnTo>
                <a:lnTo>
                  <a:pt x="53720" y="323850"/>
                </a:lnTo>
                <a:lnTo>
                  <a:pt x="71627" y="323850"/>
                </a:lnTo>
                <a:lnTo>
                  <a:pt x="35813" y="359663"/>
                </a:lnTo>
                <a:lnTo>
                  <a:pt x="0" y="323850"/>
                </a:lnTo>
                <a:close/>
              </a:path>
            </a:pathLst>
          </a:custGeom>
          <a:ln w="25908">
            <a:solidFill>
              <a:srgbClr val="6A9738"/>
            </a:solidFill>
          </a:ln>
        </p:spPr>
        <p:txBody>
          <a:bodyPr wrap="square" lIns="0" tIns="0" rIns="0" bIns="0" rtlCol="0"/>
          <a:lstStyle/>
          <a:p>
            <a:endParaRPr/>
          </a:p>
        </p:txBody>
      </p:sp>
      <p:sp>
        <p:nvSpPr>
          <p:cNvPr id="11" name="object 11"/>
          <p:cNvSpPr/>
          <p:nvPr/>
        </p:nvSpPr>
        <p:spPr>
          <a:xfrm>
            <a:off x="2406395" y="2604516"/>
            <a:ext cx="134112" cy="390143"/>
          </a:xfrm>
          <a:prstGeom prst="rect">
            <a:avLst/>
          </a:prstGeom>
          <a:blipFill>
            <a:blip r:embed="rId2" cstate="print"/>
            <a:stretch>
              <a:fillRect/>
            </a:stretch>
          </a:blipFill>
        </p:spPr>
        <p:txBody>
          <a:bodyPr wrap="square" lIns="0" tIns="0" rIns="0" bIns="0" rtlCol="0"/>
          <a:lstStyle/>
          <a:p>
            <a:endParaRPr/>
          </a:p>
        </p:txBody>
      </p:sp>
      <p:sp>
        <p:nvSpPr>
          <p:cNvPr id="12" name="object 12"/>
          <p:cNvSpPr/>
          <p:nvPr/>
        </p:nvSpPr>
        <p:spPr>
          <a:xfrm>
            <a:off x="2385060" y="3933444"/>
            <a:ext cx="132587" cy="390144"/>
          </a:xfrm>
          <a:prstGeom prst="rect">
            <a:avLst/>
          </a:prstGeom>
          <a:blipFill>
            <a:blip r:embed="rId2" cstate="print"/>
            <a:stretch>
              <a:fillRect/>
            </a:stretch>
          </a:blipFill>
        </p:spPr>
        <p:txBody>
          <a:bodyPr wrap="square" lIns="0" tIns="0" rIns="0" bIns="0" rtlCol="0"/>
          <a:lstStyle/>
          <a:p>
            <a:endParaRPr/>
          </a:p>
        </p:txBody>
      </p:sp>
      <p:sp>
        <p:nvSpPr>
          <p:cNvPr id="13" name="object 13"/>
          <p:cNvSpPr txBox="1"/>
          <p:nvPr/>
        </p:nvSpPr>
        <p:spPr>
          <a:xfrm>
            <a:off x="1116330" y="1049274"/>
            <a:ext cx="2737485" cy="1732914"/>
          </a:xfrm>
          <a:prstGeom prst="rect">
            <a:avLst/>
          </a:prstGeom>
          <a:solidFill>
            <a:srgbClr val="92D050"/>
          </a:solidFill>
          <a:ln w="25907">
            <a:solidFill>
              <a:srgbClr val="6A9738"/>
            </a:solidFill>
          </a:ln>
        </p:spPr>
        <p:txBody>
          <a:bodyPr vert="horz" wrap="square" lIns="0" tIns="37465" rIns="0" bIns="0" rtlCol="0">
            <a:spAutoFit/>
          </a:bodyPr>
          <a:lstStyle/>
          <a:p>
            <a:pPr marL="239395" marR="236854" indent="1270" algn="ctr">
              <a:lnSpc>
                <a:spcPct val="100000"/>
              </a:lnSpc>
              <a:spcBef>
                <a:spcPts val="295"/>
              </a:spcBef>
            </a:pPr>
            <a:r>
              <a:rPr sz="1800" b="1" spc="-5" dirty="0">
                <a:latin typeface="Times New Roman"/>
                <a:cs typeface="Times New Roman"/>
              </a:rPr>
              <a:t>Обробка </a:t>
            </a:r>
            <a:r>
              <a:rPr sz="1800" b="1" spc="-15" dirty="0">
                <a:latin typeface="Times New Roman"/>
                <a:cs typeface="Times New Roman"/>
              </a:rPr>
              <a:t>цибульних,  </a:t>
            </a:r>
            <a:r>
              <a:rPr sz="1800" b="1" spc="-20" dirty="0">
                <a:latin typeface="Times New Roman"/>
                <a:cs typeface="Times New Roman"/>
              </a:rPr>
              <a:t>капустяних </a:t>
            </a:r>
            <a:r>
              <a:rPr sz="1800" b="1" spc="-10" dirty="0">
                <a:latin typeface="Times New Roman"/>
                <a:cs typeface="Times New Roman"/>
              </a:rPr>
              <a:t>помідори,  </a:t>
            </a:r>
            <a:r>
              <a:rPr sz="1800" b="1" spc="-5" dirty="0">
                <a:latin typeface="Times New Roman"/>
                <a:cs typeface="Times New Roman"/>
              </a:rPr>
              <a:t>огірки, </a:t>
            </a:r>
            <a:r>
              <a:rPr sz="1800" b="1" spc="-10" dirty="0">
                <a:latin typeface="Times New Roman"/>
                <a:cs typeface="Times New Roman"/>
              </a:rPr>
              <a:t>редиска,  </a:t>
            </a:r>
            <a:r>
              <a:rPr sz="1800" b="1" spc="-5" dirty="0">
                <a:latin typeface="Times New Roman"/>
                <a:cs typeface="Times New Roman"/>
              </a:rPr>
              <a:t>баклажани, </a:t>
            </a:r>
            <a:r>
              <a:rPr sz="1800" b="1" spc="-10" dirty="0">
                <a:latin typeface="Times New Roman"/>
                <a:cs typeface="Times New Roman"/>
              </a:rPr>
              <a:t>салатні  </a:t>
            </a:r>
            <a:r>
              <a:rPr sz="1800" b="1" spc="-25" dirty="0">
                <a:latin typeface="Times New Roman"/>
                <a:cs typeface="Times New Roman"/>
              </a:rPr>
              <a:t>овочі </a:t>
            </a:r>
            <a:r>
              <a:rPr sz="1800" b="1" dirty="0">
                <a:latin typeface="Times New Roman"/>
                <a:cs typeface="Times New Roman"/>
              </a:rPr>
              <a:t>і</a:t>
            </a:r>
            <a:r>
              <a:rPr sz="1800" b="1" spc="5" dirty="0">
                <a:latin typeface="Times New Roman"/>
                <a:cs typeface="Times New Roman"/>
              </a:rPr>
              <a:t> </a:t>
            </a:r>
            <a:r>
              <a:rPr sz="1800" b="1" spc="-5" dirty="0">
                <a:latin typeface="Times New Roman"/>
                <a:cs typeface="Times New Roman"/>
              </a:rPr>
              <a:t>зелень</a:t>
            </a:r>
            <a:endParaRPr sz="1800">
              <a:latin typeface="Times New Roman"/>
              <a:cs typeface="Times New Roman"/>
            </a:endParaRPr>
          </a:p>
        </p:txBody>
      </p:sp>
      <p:sp>
        <p:nvSpPr>
          <p:cNvPr id="14" name="object 14"/>
          <p:cNvSpPr/>
          <p:nvPr/>
        </p:nvSpPr>
        <p:spPr>
          <a:xfrm>
            <a:off x="2359151" y="4509515"/>
            <a:ext cx="134112" cy="390144"/>
          </a:xfrm>
          <a:prstGeom prst="rect">
            <a:avLst/>
          </a:prstGeom>
          <a:blipFill>
            <a:blip r:embed="rId2" cstate="print"/>
            <a:stretch>
              <a:fillRect/>
            </a:stretch>
          </a:blipFill>
        </p:spPr>
        <p:txBody>
          <a:bodyPr wrap="square" lIns="0" tIns="0" rIns="0" bIns="0" rtlCol="0"/>
          <a:lstStyle/>
          <a:p>
            <a:endParaRPr/>
          </a:p>
        </p:txBody>
      </p:sp>
      <p:sp>
        <p:nvSpPr>
          <p:cNvPr id="15" name="object 15"/>
          <p:cNvSpPr/>
          <p:nvPr/>
        </p:nvSpPr>
        <p:spPr>
          <a:xfrm>
            <a:off x="3996690" y="2800350"/>
            <a:ext cx="4104640" cy="2399030"/>
          </a:xfrm>
          <a:custGeom>
            <a:avLst/>
            <a:gdLst/>
            <a:ahLst/>
            <a:cxnLst/>
            <a:rect l="l" t="t" r="r" b="b"/>
            <a:pathLst>
              <a:path w="4104640" h="2399029">
                <a:moveTo>
                  <a:pt x="0" y="2398776"/>
                </a:moveTo>
                <a:lnTo>
                  <a:pt x="4104132" y="2398776"/>
                </a:lnTo>
                <a:lnTo>
                  <a:pt x="4104132" y="0"/>
                </a:lnTo>
                <a:lnTo>
                  <a:pt x="0" y="0"/>
                </a:lnTo>
                <a:lnTo>
                  <a:pt x="0" y="2398776"/>
                </a:lnTo>
                <a:close/>
              </a:path>
            </a:pathLst>
          </a:custGeom>
          <a:solidFill>
            <a:srgbClr val="FFFFFF"/>
          </a:solidFill>
        </p:spPr>
        <p:txBody>
          <a:bodyPr wrap="square" lIns="0" tIns="0" rIns="0" bIns="0" rtlCol="0"/>
          <a:lstStyle/>
          <a:p>
            <a:endParaRPr/>
          </a:p>
        </p:txBody>
      </p:sp>
      <p:sp>
        <p:nvSpPr>
          <p:cNvPr id="16" name="object 16"/>
          <p:cNvSpPr/>
          <p:nvPr/>
        </p:nvSpPr>
        <p:spPr>
          <a:xfrm>
            <a:off x="3996690" y="2800350"/>
            <a:ext cx="4104640" cy="2399030"/>
          </a:xfrm>
          <a:custGeom>
            <a:avLst/>
            <a:gdLst/>
            <a:ahLst/>
            <a:cxnLst/>
            <a:rect l="l" t="t" r="r" b="b"/>
            <a:pathLst>
              <a:path w="4104640" h="2399029">
                <a:moveTo>
                  <a:pt x="0" y="2398776"/>
                </a:moveTo>
                <a:lnTo>
                  <a:pt x="4104132" y="2398776"/>
                </a:lnTo>
                <a:lnTo>
                  <a:pt x="4104132" y="0"/>
                </a:lnTo>
                <a:lnTo>
                  <a:pt x="0" y="0"/>
                </a:lnTo>
                <a:lnTo>
                  <a:pt x="0" y="2398776"/>
                </a:lnTo>
                <a:close/>
              </a:path>
            </a:pathLst>
          </a:custGeom>
          <a:ln w="25908">
            <a:solidFill>
              <a:srgbClr val="6A9738"/>
            </a:solidFill>
          </a:ln>
        </p:spPr>
        <p:txBody>
          <a:bodyPr wrap="square" lIns="0" tIns="0" rIns="0" bIns="0" rtlCol="0"/>
          <a:lstStyle/>
          <a:p>
            <a:endParaRPr/>
          </a:p>
        </p:txBody>
      </p:sp>
      <p:sp>
        <p:nvSpPr>
          <p:cNvPr id="17" name="object 17"/>
          <p:cNvSpPr txBox="1"/>
          <p:nvPr/>
        </p:nvSpPr>
        <p:spPr>
          <a:xfrm>
            <a:off x="4088003" y="3021329"/>
            <a:ext cx="3862704" cy="1946275"/>
          </a:xfrm>
          <a:prstGeom prst="rect">
            <a:avLst/>
          </a:prstGeom>
        </p:spPr>
        <p:txBody>
          <a:bodyPr vert="horz" wrap="square" lIns="0" tIns="12700" rIns="0" bIns="0" rtlCol="0">
            <a:spAutoFit/>
          </a:bodyPr>
          <a:lstStyle/>
          <a:p>
            <a:pPr marR="5080" algn="just">
              <a:lnSpc>
                <a:spcPct val="100000"/>
              </a:lnSpc>
              <a:spcBef>
                <a:spcPts val="100"/>
              </a:spcBef>
            </a:pPr>
            <a:r>
              <a:rPr sz="1800" b="1" i="1" dirty="0">
                <a:latin typeface="Times New Roman"/>
                <a:cs typeface="Times New Roman"/>
              </a:rPr>
              <a:t>У </a:t>
            </a:r>
            <a:r>
              <a:rPr sz="1800" b="1" i="1" spc="-15" dirty="0">
                <a:latin typeface="Times New Roman"/>
                <a:cs typeface="Times New Roman"/>
              </a:rPr>
              <a:t>невеликих </a:t>
            </a:r>
            <a:r>
              <a:rPr sz="1800" b="1" i="1" dirty="0">
                <a:latin typeface="Times New Roman"/>
                <a:cs typeface="Times New Roman"/>
              </a:rPr>
              <a:t>закладах </a:t>
            </a:r>
            <a:r>
              <a:rPr sz="1800" b="1" i="1" spc="-10" dirty="0">
                <a:latin typeface="Times New Roman"/>
                <a:cs typeface="Times New Roman"/>
              </a:rPr>
              <a:t>ресторанного  господарства, </a:t>
            </a:r>
            <a:r>
              <a:rPr sz="1800" b="1" i="1" spc="-5" dirty="0">
                <a:latin typeface="Times New Roman"/>
                <a:cs typeface="Times New Roman"/>
              </a:rPr>
              <a:t>де </a:t>
            </a:r>
            <a:r>
              <a:rPr sz="1800" b="1" i="1" spc="-10" dirty="0">
                <a:latin typeface="Times New Roman"/>
                <a:cs typeface="Times New Roman"/>
              </a:rPr>
              <a:t>переробляється  </a:t>
            </a:r>
            <a:r>
              <a:rPr sz="1800" b="1" i="1" spc="-5" dirty="0">
                <a:latin typeface="Times New Roman"/>
                <a:cs typeface="Times New Roman"/>
              </a:rPr>
              <a:t>багато </a:t>
            </a:r>
            <a:r>
              <a:rPr sz="1800" b="1" i="1" spc="-10" dirty="0">
                <a:latin typeface="Times New Roman"/>
                <a:cs typeface="Times New Roman"/>
              </a:rPr>
              <a:t>різноманітних </a:t>
            </a:r>
            <a:r>
              <a:rPr sz="1800" b="1" i="1" spc="-15" dirty="0">
                <a:latin typeface="Times New Roman"/>
                <a:cs typeface="Times New Roman"/>
              </a:rPr>
              <a:t>овочів, </a:t>
            </a:r>
            <a:r>
              <a:rPr sz="1800" b="1" i="1" spc="-5" dirty="0">
                <a:latin typeface="Times New Roman"/>
                <a:cs typeface="Times New Roman"/>
              </a:rPr>
              <a:t>але  </a:t>
            </a:r>
            <a:r>
              <a:rPr sz="1800" b="1" i="1" spc="-20" dirty="0">
                <a:latin typeface="Times New Roman"/>
                <a:cs typeface="Times New Roman"/>
              </a:rPr>
              <a:t>невелика </a:t>
            </a:r>
            <a:r>
              <a:rPr sz="1800" b="1" i="1" dirty="0">
                <a:latin typeface="Times New Roman"/>
                <a:cs typeface="Times New Roman"/>
              </a:rPr>
              <a:t>їх </a:t>
            </a:r>
            <a:r>
              <a:rPr sz="1800" b="1" i="1" spc="-5" dirty="0">
                <a:latin typeface="Times New Roman"/>
                <a:cs typeface="Times New Roman"/>
              </a:rPr>
              <a:t>кількість, організуються  </a:t>
            </a:r>
            <a:r>
              <a:rPr sz="1800" b="1" i="1" spc="-10" dirty="0">
                <a:latin typeface="Times New Roman"/>
                <a:cs typeface="Times New Roman"/>
              </a:rPr>
              <a:t>окремі </a:t>
            </a:r>
            <a:r>
              <a:rPr sz="1800" b="1" i="1" spc="-5" dirty="0">
                <a:latin typeface="Times New Roman"/>
                <a:cs typeface="Times New Roman"/>
              </a:rPr>
              <a:t>лінії </a:t>
            </a:r>
            <a:r>
              <a:rPr sz="1800" b="1" i="1" dirty="0">
                <a:latin typeface="Times New Roman"/>
                <a:cs typeface="Times New Roman"/>
              </a:rPr>
              <a:t>з їх </a:t>
            </a:r>
            <a:r>
              <a:rPr sz="1800" b="1" i="1" spc="-5" dirty="0">
                <a:latin typeface="Times New Roman"/>
                <a:cs typeface="Times New Roman"/>
              </a:rPr>
              <a:t>обробки </a:t>
            </a:r>
            <a:r>
              <a:rPr sz="1800" b="1" i="1" dirty="0">
                <a:latin typeface="Times New Roman"/>
                <a:cs typeface="Times New Roman"/>
              </a:rPr>
              <a:t>та  </a:t>
            </a:r>
            <a:r>
              <a:rPr sz="1800" b="1" i="1" spc="-10" dirty="0">
                <a:latin typeface="Times New Roman"/>
                <a:cs typeface="Times New Roman"/>
              </a:rPr>
              <a:t>універсальні </a:t>
            </a:r>
            <a:r>
              <a:rPr sz="1800" b="1" i="1" dirty="0">
                <a:latin typeface="Times New Roman"/>
                <a:cs typeface="Times New Roman"/>
              </a:rPr>
              <a:t>чи спеціальні </a:t>
            </a:r>
            <a:r>
              <a:rPr sz="1800" b="1" i="1" spc="-15" dirty="0">
                <a:latin typeface="Times New Roman"/>
                <a:cs typeface="Times New Roman"/>
              </a:rPr>
              <a:t>робочі  </a:t>
            </a:r>
            <a:r>
              <a:rPr sz="1800" b="1" i="1" spc="-5" dirty="0">
                <a:latin typeface="Times New Roman"/>
                <a:cs typeface="Times New Roman"/>
              </a:rPr>
              <a:t>місця.</a:t>
            </a:r>
            <a:endParaRPr sz="1800">
              <a:latin typeface="Times New Roman"/>
              <a:cs typeface="Times New Roman"/>
            </a:endParaRPr>
          </a:p>
        </p:txBody>
      </p:sp>
      <p:sp>
        <p:nvSpPr>
          <p:cNvPr id="18" name="object 18"/>
          <p:cNvSpPr/>
          <p:nvPr/>
        </p:nvSpPr>
        <p:spPr>
          <a:xfrm>
            <a:off x="5003291" y="1080516"/>
            <a:ext cx="2334767" cy="1556003"/>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72567" y="623061"/>
            <a:ext cx="7763509" cy="2287905"/>
          </a:xfrm>
          <a:prstGeom prst="rect">
            <a:avLst/>
          </a:prstGeom>
        </p:spPr>
        <p:txBody>
          <a:bodyPr vert="horz" wrap="square" lIns="0" tIns="9525" rIns="0" bIns="0" rtlCol="0">
            <a:spAutoFit/>
          </a:bodyPr>
          <a:lstStyle/>
          <a:p>
            <a:pPr marL="12700" marR="306070" indent="139700">
              <a:lnSpc>
                <a:spcPct val="101099"/>
              </a:lnSpc>
              <a:spcBef>
                <a:spcPts val="75"/>
              </a:spcBef>
            </a:pPr>
            <a:r>
              <a:rPr sz="1800" spc="-5" dirty="0">
                <a:latin typeface="Times New Roman"/>
                <a:cs typeface="Times New Roman"/>
              </a:rPr>
              <a:t>Для перебирання зелені, зеленої </a:t>
            </a:r>
            <a:r>
              <a:rPr sz="1800" spc="-25" dirty="0">
                <a:latin typeface="Times New Roman"/>
                <a:cs typeface="Times New Roman"/>
              </a:rPr>
              <a:t>цибулі, </a:t>
            </a:r>
            <a:r>
              <a:rPr sz="1800" spc="-10" dirty="0">
                <a:latin typeface="Times New Roman"/>
                <a:cs typeface="Times New Roman"/>
              </a:rPr>
              <a:t>очищення </a:t>
            </a:r>
            <a:r>
              <a:rPr sz="1800" spc="-15" dirty="0">
                <a:latin typeface="Times New Roman"/>
                <a:cs typeface="Times New Roman"/>
              </a:rPr>
              <a:t>кабачків </a:t>
            </a:r>
            <a:r>
              <a:rPr sz="1800" dirty="0">
                <a:latin typeface="Times New Roman"/>
                <a:cs typeface="Times New Roman"/>
              </a:rPr>
              <a:t>і </a:t>
            </a:r>
            <a:r>
              <a:rPr sz="1800" spc="-5" dirty="0">
                <a:latin typeface="Times New Roman"/>
                <a:cs typeface="Times New Roman"/>
              </a:rPr>
              <a:t>перцю </a:t>
            </a:r>
            <a:r>
              <a:rPr sz="1800" spc="-10" dirty="0">
                <a:latin typeface="Times New Roman"/>
                <a:cs typeface="Times New Roman"/>
              </a:rPr>
              <a:t>можна  </a:t>
            </a:r>
            <a:r>
              <a:rPr sz="1800" b="1" i="1" spc="-10" dirty="0">
                <a:solidFill>
                  <a:schemeClr val="accent3">
                    <a:lumMod val="75000"/>
                  </a:schemeClr>
                </a:solidFill>
                <a:latin typeface="Times New Roman"/>
                <a:cs typeface="Times New Roman"/>
              </a:rPr>
              <a:t>використовувати </a:t>
            </a:r>
            <a:r>
              <a:rPr sz="1800" b="1" i="1" spc="-5" dirty="0">
                <a:solidFill>
                  <a:schemeClr val="accent3">
                    <a:lumMod val="75000"/>
                  </a:schemeClr>
                </a:solidFill>
                <a:latin typeface="Times New Roman"/>
                <a:cs typeface="Times New Roman"/>
              </a:rPr>
              <a:t>звичайний </a:t>
            </a:r>
            <a:r>
              <a:rPr sz="1800" b="1" i="1" dirty="0">
                <a:solidFill>
                  <a:schemeClr val="accent3">
                    <a:lumMod val="75000"/>
                  </a:schemeClr>
                </a:solidFill>
                <a:latin typeface="Times New Roman"/>
                <a:cs typeface="Times New Roman"/>
              </a:rPr>
              <a:t>стіл</a:t>
            </a:r>
            <a:r>
              <a:rPr sz="1800" dirty="0">
                <a:solidFill>
                  <a:schemeClr val="accent3">
                    <a:lumMod val="75000"/>
                  </a:schemeClr>
                </a:solidFill>
                <a:latin typeface="Times New Roman"/>
                <a:cs typeface="Times New Roman"/>
              </a:rPr>
              <a:t>,</a:t>
            </a:r>
            <a:r>
              <a:rPr sz="1800" dirty="0">
                <a:latin typeface="Times New Roman"/>
                <a:cs typeface="Times New Roman"/>
              </a:rPr>
              <a:t> а </a:t>
            </a:r>
            <a:r>
              <a:rPr sz="1800" spc="-25" dirty="0">
                <a:latin typeface="Times New Roman"/>
                <a:cs typeface="Times New Roman"/>
              </a:rPr>
              <a:t>також </a:t>
            </a:r>
            <a:r>
              <a:rPr sz="1800" b="1" i="1" dirty="0">
                <a:solidFill>
                  <a:schemeClr val="accent3">
                    <a:lumMod val="75000"/>
                  </a:schemeClr>
                </a:solidFill>
                <a:latin typeface="Times New Roman"/>
                <a:cs typeface="Times New Roman"/>
              </a:rPr>
              <a:t>стіл з </a:t>
            </a:r>
            <a:r>
              <a:rPr sz="1800" b="1" i="1" spc="-5" dirty="0">
                <a:solidFill>
                  <a:schemeClr val="accent3">
                    <a:lumMod val="75000"/>
                  </a:schemeClr>
                </a:solidFill>
                <a:latin typeface="Times New Roman"/>
                <a:cs typeface="Times New Roman"/>
              </a:rPr>
              <a:t>отворами для </a:t>
            </a:r>
            <a:r>
              <a:rPr sz="1800" b="1" i="1" spc="-15" dirty="0">
                <a:solidFill>
                  <a:schemeClr val="accent3">
                    <a:lumMod val="75000"/>
                  </a:schemeClr>
                </a:solidFill>
                <a:latin typeface="Times New Roman"/>
                <a:cs typeface="Times New Roman"/>
              </a:rPr>
              <a:t>відходів </a:t>
            </a:r>
            <a:r>
              <a:rPr sz="1800" b="1" i="1" dirty="0">
                <a:solidFill>
                  <a:schemeClr val="accent3">
                    <a:lumMod val="75000"/>
                  </a:schemeClr>
                </a:solidFill>
                <a:latin typeface="Times New Roman"/>
                <a:cs typeface="Times New Roman"/>
              </a:rPr>
              <a:t>і  </a:t>
            </a:r>
            <a:r>
              <a:rPr sz="1800" b="1" i="1" spc="-10" dirty="0">
                <a:solidFill>
                  <a:schemeClr val="accent3">
                    <a:lumMod val="75000"/>
                  </a:schemeClr>
                </a:solidFill>
                <a:latin typeface="Times New Roman"/>
                <a:cs typeface="Times New Roman"/>
              </a:rPr>
              <a:t>напівфабрикатів </a:t>
            </a:r>
            <a:r>
              <a:rPr sz="1800" spc="-15" dirty="0">
                <a:latin typeface="Times New Roman"/>
                <a:cs typeface="Times New Roman"/>
              </a:rPr>
              <a:t>такої </a:t>
            </a:r>
            <a:r>
              <a:rPr sz="1800" dirty="0">
                <a:latin typeface="Times New Roman"/>
                <a:cs typeface="Times New Roman"/>
              </a:rPr>
              <a:t>ж </a:t>
            </a:r>
            <a:r>
              <a:rPr sz="1800" spc="-10" dirty="0">
                <a:latin typeface="Times New Roman"/>
                <a:cs typeface="Times New Roman"/>
              </a:rPr>
              <a:t>конструкції, </a:t>
            </a:r>
            <a:r>
              <a:rPr sz="1800" dirty="0">
                <a:latin typeface="Times New Roman"/>
                <a:cs typeface="Times New Roman"/>
              </a:rPr>
              <a:t>як і для </a:t>
            </a:r>
            <a:r>
              <a:rPr sz="1800" spc="-10" dirty="0">
                <a:latin typeface="Times New Roman"/>
                <a:cs typeface="Times New Roman"/>
              </a:rPr>
              <a:t>доочистки картоплі, </a:t>
            </a:r>
            <a:r>
              <a:rPr sz="1800" dirty="0">
                <a:latin typeface="Times New Roman"/>
                <a:cs typeface="Times New Roman"/>
              </a:rPr>
              <a:t>а </a:t>
            </a:r>
            <a:r>
              <a:rPr sz="1800" spc="-5" dirty="0">
                <a:latin typeface="Times New Roman"/>
                <a:cs typeface="Times New Roman"/>
              </a:rPr>
              <a:t>для  </a:t>
            </a:r>
            <a:r>
              <a:rPr sz="1800" spc="-10" dirty="0">
                <a:latin typeface="Times New Roman"/>
                <a:cs typeface="Times New Roman"/>
              </a:rPr>
              <a:t>очищення </a:t>
            </a:r>
            <a:r>
              <a:rPr sz="1800" spc="-30" dirty="0">
                <a:latin typeface="Times New Roman"/>
                <a:cs typeface="Times New Roman"/>
              </a:rPr>
              <a:t>хрону, </a:t>
            </a:r>
            <a:r>
              <a:rPr sz="1800" spc="-5" dirty="0">
                <a:latin typeface="Times New Roman"/>
                <a:cs typeface="Times New Roman"/>
              </a:rPr>
              <a:t>зеленої </a:t>
            </a:r>
            <a:r>
              <a:rPr sz="1800" spc="-25" dirty="0">
                <a:latin typeface="Times New Roman"/>
                <a:cs typeface="Times New Roman"/>
              </a:rPr>
              <a:t>цибулі, </a:t>
            </a:r>
            <a:r>
              <a:rPr sz="1800" spc="-10" dirty="0">
                <a:latin typeface="Times New Roman"/>
                <a:cs typeface="Times New Roman"/>
              </a:rPr>
              <a:t>часнику </a:t>
            </a:r>
            <a:r>
              <a:rPr sz="1800" dirty="0">
                <a:latin typeface="Times New Roman"/>
                <a:cs typeface="Times New Roman"/>
              </a:rPr>
              <a:t>– стіл з </a:t>
            </a:r>
            <a:r>
              <a:rPr sz="1800" spc="-5" dirty="0">
                <a:latin typeface="Times New Roman"/>
                <a:cs typeface="Times New Roman"/>
              </a:rPr>
              <a:t>отворами </a:t>
            </a:r>
            <a:r>
              <a:rPr sz="1800" dirty="0">
                <a:latin typeface="Times New Roman"/>
                <a:cs typeface="Times New Roman"/>
              </a:rPr>
              <a:t>і </a:t>
            </a:r>
            <a:r>
              <a:rPr sz="1800" spc="-5" dirty="0">
                <a:latin typeface="Times New Roman"/>
                <a:cs typeface="Times New Roman"/>
              </a:rPr>
              <a:t>витяжним  </a:t>
            </a:r>
            <a:r>
              <a:rPr sz="1800" dirty="0">
                <a:latin typeface="Times New Roman"/>
                <a:cs typeface="Times New Roman"/>
              </a:rPr>
              <a:t>пристроєм.</a:t>
            </a:r>
            <a:endParaRPr sz="1800">
              <a:latin typeface="Times New Roman"/>
              <a:cs typeface="Times New Roman"/>
            </a:endParaRPr>
          </a:p>
          <a:p>
            <a:pPr marL="12700" marR="5080" indent="170180">
              <a:lnSpc>
                <a:spcPct val="100000"/>
              </a:lnSpc>
              <a:spcBef>
                <a:spcPts val="434"/>
              </a:spcBef>
            </a:pPr>
            <a:r>
              <a:rPr sz="1800" spc="-30" dirty="0">
                <a:latin typeface="Times New Roman"/>
                <a:cs typeface="Times New Roman"/>
              </a:rPr>
              <a:t>Капусту, </a:t>
            </a:r>
            <a:r>
              <a:rPr sz="1800" dirty="0">
                <a:latin typeface="Times New Roman"/>
                <a:cs typeface="Times New Roman"/>
              </a:rPr>
              <a:t>огірки, </a:t>
            </a:r>
            <a:r>
              <a:rPr sz="1800" spc="-15" dirty="0">
                <a:latin typeface="Times New Roman"/>
                <a:cs typeface="Times New Roman"/>
              </a:rPr>
              <a:t>кабачки </a:t>
            </a:r>
            <a:r>
              <a:rPr sz="1800" spc="-10" dirty="0">
                <a:latin typeface="Times New Roman"/>
                <a:cs typeface="Times New Roman"/>
              </a:rPr>
              <a:t>обробляють </a:t>
            </a:r>
            <a:r>
              <a:rPr sz="1800" dirty="0">
                <a:latin typeface="Times New Roman"/>
                <a:cs typeface="Times New Roman"/>
              </a:rPr>
              <a:t>в основному </a:t>
            </a:r>
            <a:r>
              <a:rPr sz="1800" spc="-30" dirty="0">
                <a:latin typeface="Times New Roman"/>
                <a:cs typeface="Times New Roman"/>
              </a:rPr>
              <a:t>вручну. </a:t>
            </a:r>
            <a:r>
              <a:rPr sz="1800" spc="-5" dirty="0">
                <a:latin typeface="Times New Roman"/>
                <a:cs typeface="Times New Roman"/>
              </a:rPr>
              <a:t>Для видалення  </a:t>
            </a:r>
            <a:r>
              <a:rPr sz="1800" spc="-20" dirty="0">
                <a:latin typeface="Times New Roman"/>
                <a:cs typeface="Times New Roman"/>
              </a:rPr>
              <a:t>качана </a:t>
            </a:r>
            <a:r>
              <a:rPr sz="1800" dirty="0">
                <a:latin typeface="Times New Roman"/>
                <a:cs typeface="Times New Roman"/>
              </a:rPr>
              <a:t>з </a:t>
            </a:r>
            <a:r>
              <a:rPr sz="1800" spc="-5" dirty="0">
                <a:latin typeface="Times New Roman"/>
                <a:cs typeface="Times New Roman"/>
              </a:rPr>
              <a:t>капустини </a:t>
            </a:r>
            <a:r>
              <a:rPr sz="1800" spc="-10" dirty="0">
                <a:latin typeface="Times New Roman"/>
                <a:cs typeface="Times New Roman"/>
              </a:rPr>
              <a:t>можна </a:t>
            </a:r>
            <a:r>
              <a:rPr sz="1800" spc="-20" dirty="0">
                <a:latin typeface="Times New Roman"/>
                <a:cs typeface="Times New Roman"/>
              </a:rPr>
              <a:t>використовувати </a:t>
            </a:r>
            <a:r>
              <a:rPr sz="1800" dirty="0">
                <a:latin typeface="Times New Roman"/>
                <a:cs typeface="Times New Roman"/>
              </a:rPr>
              <a:t>пристрої, що </a:t>
            </a:r>
            <a:r>
              <a:rPr sz="1800" spc="-5" dirty="0">
                <a:latin typeface="Times New Roman"/>
                <a:cs typeface="Times New Roman"/>
              </a:rPr>
              <a:t>представляють </a:t>
            </a:r>
            <a:r>
              <a:rPr sz="1800" dirty="0">
                <a:latin typeface="Times New Roman"/>
                <a:cs typeface="Times New Roman"/>
              </a:rPr>
              <a:t>собою  </a:t>
            </a:r>
            <a:r>
              <a:rPr sz="1800" spc="-5" dirty="0">
                <a:latin typeface="Times New Roman"/>
                <a:cs typeface="Times New Roman"/>
              </a:rPr>
              <a:t>сталеву</a:t>
            </a:r>
            <a:r>
              <a:rPr sz="1800" spc="-25" dirty="0">
                <a:latin typeface="Times New Roman"/>
                <a:cs typeface="Times New Roman"/>
              </a:rPr>
              <a:t> </a:t>
            </a:r>
            <a:r>
              <a:rPr sz="1800" spc="-30" dirty="0">
                <a:latin typeface="Times New Roman"/>
                <a:cs typeface="Times New Roman"/>
              </a:rPr>
              <a:t>трубку.</a:t>
            </a:r>
            <a:endParaRPr sz="1800">
              <a:latin typeface="Times New Roman"/>
              <a:cs typeface="Times New Roman"/>
            </a:endParaRPr>
          </a:p>
        </p:txBody>
      </p:sp>
      <p:sp>
        <p:nvSpPr>
          <p:cNvPr id="3" name="object 3"/>
          <p:cNvSpPr/>
          <p:nvPr/>
        </p:nvSpPr>
        <p:spPr>
          <a:xfrm>
            <a:off x="214282" y="3069334"/>
            <a:ext cx="4194649" cy="364581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715254" y="3643314"/>
            <a:ext cx="3571521" cy="2079305"/>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TotalTime>
  <Words>3339</Words>
  <PresentationFormat>Экран (4:3)</PresentationFormat>
  <Paragraphs>253</Paragraphs>
  <Slides>47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47</vt:i4>
      </vt:variant>
    </vt:vector>
  </HeadingPairs>
  <TitlesOfParts>
    <vt:vector size="48" baseType="lpstr">
      <vt:lpstr>Тема Office</vt:lpstr>
      <vt:lpstr>Тема 4.3. ОРГАНІЗАЦІЯ ВИРОБНИЦТВА В ЗАГОТІВЕЛЬНИХ ЦЕХАХ ПІДПРИЄМСТВ РЕСТОРАННОГО ГОСПОДАРСТВА</vt:lpstr>
      <vt:lpstr>План</vt:lpstr>
      <vt:lpstr>Заготівельні цехи</vt:lpstr>
      <vt:lpstr>Організація виробництва напівфабрикатів з овочів</vt:lpstr>
      <vt:lpstr>Процес обробки картоплі і коренеплодів складається з таких операцій:</vt:lpstr>
      <vt:lpstr>Слайд 6</vt:lpstr>
      <vt:lpstr>Слайд 7</vt:lpstr>
      <vt:lpstr>Слайд 8</vt:lpstr>
      <vt:lpstr>Слайд 9</vt:lpstr>
      <vt:lpstr>Слайд 10</vt:lpstr>
      <vt:lpstr>Слайд 11</vt:lpstr>
      <vt:lpstr>Для виробництва овочевих напівфабрикатів цехи оснащуються потоково-механізованими лініями, які мають у своєму складі такі ділянки: </vt:lpstr>
      <vt:lpstr>Рис. 1. Ділянка для очищення картоплі в овочевому цеху:  1 - Палета (зберігання овочів, що надійшли зі складу, приготовлених для очищення). 2 - Картоплеочищувальну машину. 3 - Бортик 150 х 150 мм. 4- Ванна 2-пііздна (для ручного доочищення картоплі і моркви після їх обробки в картоплеочишувальній машині). 5 - Стіл виробничий (для викладення в лотки або кошти готового продукту, що пройшов усі стадії очищення).</vt:lpstr>
      <vt:lpstr>Рис. 2. Овочевий цех ресторану на 300 місць: 1 картоплеочищувальна машина;  2 - стіл для доочищення картоплі;  З - виробничий стіл;        4 - стіл з мийною ванною;  5 - стіл для доочищення цибулі;  6 - універсальна овочерізальна машина;  7 - підтоварник;  8 - мийна пересувна ванна;  9 - мийна ванна;  10- раковина для миття рук.</vt:lpstr>
      <vt:lpstr>Рис. 3. Розміщення обладнання в овочевому цеху</vt:lpstr>
      <vt:lpstr>2. Організація  обробки  м'ясопродуктів</vt:lpstr>
      <vt:lpstr>Слайд 17</vt:lpstr>
      <vt:lpstr>Слайд 18</vt:lpstr>
      <vt:lpstr>Слайд 19</vt:lpstr>
      <vt:lpstr>Для приготування виробів з котлетної маси у великих цехах  використовують м'ясорубки, фаршемішалки і машини для формування  виробів. Машини формують, дозують і панірують вироби. За їх відсутності  формування котлет здійснюють вручну.</vt:lpstr>
      <vt:lpstr>Асортимент напівфабрикатів з м’яса:</vt:lpstr>
      <vt:lpstr>Слайд 22</vt:lpstr>
      <vt:lpstr>Рис. 4. Розміщення обладнання в м'ясо-рибному цеху:  </vt:lpstr>
      <vt:lpstr>Організація роботи в птахогомілковому цеху</vt:lpstr>
      <vt:lpstr>Слайд 25</vt:lpstr>
      <vt:lpstr>Слайд 26</vt:lpstr>
      <vt:lpstr>Терміни зберігання напівфабрикатів з птиці:</vt:lpstr>
      <vt:lpstr>Слайд 28</vt:lpstr>
      <vt:lpstr>Рис. 5. Розміщення обладнання в м'ясному цеху заготівельного підприємства:  </vt:lpstr>
      <vt:lpstr>Рис. 6. Розміщення обладнання на ділянці маринування м'яса в м'ясному цеху заготівельного підприємства</vt:lpstr>
      <vt:lpstr>Рис. 7. Розміщення обладнання в м'ясному цеху потужністю 0,5 т </vt:lpstr>
      <vt:lpstr>Рис. 8. Розміщення обладнання у м'ясному цеху з виробництва напівфабрикатів для продажу через мережу магазинів кулінарії</vt:lpstr>
      <vt:lpstr>3. Організація обробки риби</vt:lpstr>
      <vt:lpstr>Розморожують свіжоморожену рибу у налитій у ванну воді. У рибних цехах  невеликих і середніх підприємств звичайно встановлюють одну ванну. Великі</vt:lpstr>
      <vt:lpstr>Слайд 35</vt:lpstr>
      <vt:lpstr>Слайд 36</vt:lpstr>
      <vt:lpstr>Холодильна обробка риби</vt:lpstr>
      <vt:lpstr>Способи заморожування</vt:lpstr>
      <vt:lpstr>Розморожування</vt:lpstr>
      <vt:lpstr>Рис. 9. Розміщення обладнання в рибному цеху потужністю 0,5 т </vt:lpstr>
      <vt:lpstr>Організація роботи</vt:lpstr>
      <vt:lpstr>4. Особливості роботи м’ясного і рибного цехів</vt:lpstr>
      <vt:lpstr>Слайд 43</vt:lpstr>
      <vt:lpstr>Слайд 44</vt:lpstr>
      <vt:lpstr>Слайд 45</vt:lpstr>
      <vt:lpstr>Питання для самоперевірки:</vt:lpstr>
      <vt:lpstr>Дякую за увагу!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4.3. ОРГАНІЗАЦІЯ ВИРОБНИЦТВА В ЗАГОТІВЕЛЬНИХ ЦЕХАХ ПІДПРИЄМСТВ РЕСТОРАННОГО ГОСПОДАРСТВА</dc:title>
  <cp:lastModifiedBy>User</cp:lastModifiedBy>
  <cp:revision>45</cp:revision>
  <dcterms:modified xsi:type="dcterms:W3CDTF">2019-09-23T15:31:08Z</dcterms:modified>
</cp:coreProperties>
</file>