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5"/>
    <p:sldId id="257" r:id="rId46"/>
    <p:sldId id="258" r:id="rId47"/>
    <p:sldId id="259" r:id="rId48"/>
    <p:sldId id="260" r:id="rId49"/>
    <p:sldId id="261" r:id="rId50"/>
    <p:sldId id="262" r:id="rId51"/>
    <p:sldId id="263" r:id="rId52"/>
    <p:sldId id="264" r:id="rId53"/>
    <p:sldId id="265" r:id="rId54"/>
    <p:sldId id="266" r:id="rId55"/>
    <p:sldId id="267" r:id="rId5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imes New Roman" charset="1" panose="02030502070405020303"/>
      <p:regular r:id="rId10"/>
    </p:embeddedFont>
    <p:embeddedFont>
      <p:font typeface="Times New Roman Bold" charset="1" panose="02030802070405020303"/>
      <p:regular r:id="rId11"/>
    </p:embeddedFont>
    <p:embeddedFont>
      <p:font typeface="Times New Roman Italics" charset="1" panose="02030502070405090303"/>
      <p:regular r:id="rId12"/>
    </p:embeddedFont>
    <p:embeddedFont>
      <p:font typeface="Times New Roman Bold Italics" charset="1" panose="02030802070405090303"/>
      <p:regular r:id="rId13"/>
    </p:embeddedFont>
    <p:embeddedFont>
      <p:font typeface="Times New Roman Medium" charset="1" panose="02030502070405020303"/>
      <p:regular r:id="rId14"/>
    </p:embeddedFont>
    <p:embeddedFont>
      <p:font typeface="Times New Roman Medium Italics" charset="1" panose="02030502070405090303"/>
      <p:regular r:id="rId15"/>
    </p:embeddedFont>
    <p:embeddedFont>
      <p:font typeface="Times New Roman Semi-Bold" charset="1" panose="02030702070405020303"/>
      <p:regular r:id="rId16"/>
    </p:embeddedFont>
    <p:embeddedFont>
      <p:font typeface="Times New Roman Semi-Bold Italics" charset="1" panose="02030702070405090303"/>
      <p:regular r:id="rId17"/>
    </p:embeddedFont>
    <p:embeddedFont>
      <p:font typeface="Times New Roman Ultra-Bold" charset="1" panose="02030902070405020303"/>
      <p:regular r:id="rId18"/>
    </p:embeddedFont>
    <p:embeddedFont>
      <p:font typeface="Vollkorn" charset="1" panose="00000500000000000000"/>
      <p:regular r:id="rId19"/>
    </p:embeddedFont>
    <p:embeddedFont>
      <p:font typeface="Vollkorn Bold" charset="1" panose="00000800000000000000"/>
      <p:regular r:id="rId20"/>
    </p:embeddedFont>
    <p:embeddedFont>
      <p:font typeface="Vollkorn Italics" charset="1" panose="00000500000000000000"/>
      <p:regular r:id="rId21"/>
    </p:embeddedFont>
    <p:embeddedFont>
      <p:font typeface="Vollkorn Bold Italics" charset="1" panose="00000800000000000000"/>
      <p:regular r:id="rId22"/>
    </p:embeddedFont>
    <p:embeddedFont>
      <p:font typeface="Vollkorn Semi-Bold" charset="1" panose="00000700000000000000"/>
      <p:regular r:id="rId23"/>
    </p:embeddedFont>
    <p:embeddedFont>
      <p:font typeface="Vollkorn Semi-Bold Italics" charset="1" panose="00000600000000000000"/>
      <p:regular r:id="rId24"/>
    </p:embeddedFont>
    <p:embeddedFont>
      <p:font typeface="Vollkorn Heavy" charset="1" panose="00000A00000000000000"/>
      <p:regular r:id="rId25"/>
    </p:embeddedFont>
    <p:embeddedFont>
      <p:font typeface="Vollkorn Heavy Italics" charset="1" panose="00000A00000000000000"/>
      <p:regular r:id="rId26"/>
    </p:embeddedFont>
    <p:embeddedFont>
      <p:font typeface="Montserrat" charset="1" panose="00000500000000000000"/>
      <p:regular r:id="rId27"/>
    </p:embeddedFont>
    <p:embeddedFont>
      <p:font typeface="Montserrat Bold" charset="1" panose="00000800000000000000"/>
      <p:regular r:id="rId28"/>
    </p:embeddedFont>
    <p:embeddedFont>
      <p:font typeface="Montserrat Italics" charset="1" panose="00000500000000000000"/>
      <p:regular r:id="rId29"/>
    </p:embeddedFont>
    <p:embeddedFont>
      <p:font typeface="Montserrat Bold Italics" charset="1" panose="00000800000000000000"/>
      <p:regular r:id="rId30"/>
    </p:embeddedFont>
    <p:embeddedFont>
      <p:font typeface="Montserrat Thin" charset="1" panose="00000300000000000000"/>
      <p:regular r:id="rId31"/>
    </p:embeddedFont>
    <p:embeddedFont>
      <p:font typeface="Montserrat Thin Italics" charset="1" panose="00000300000000000000"/>
      <p:regular r:id="rId32"/>
    </p:embeddedFont>
    <p:embeddedFont>
      <p:font typeface="Montserrat Extra-Light" charset="1" panose="00000300000000000000"/>
      <p:regular r:id="rId33"/>
    </p:embeddedFont>
    <p:embeddedFont>
      <p:font typeface="Montserrat Extra-Light Italics" charset="1" panose="00000300000000000000"/>
      <p:regular r:id="rId34"/>
    </p:embeddedFont>
    <p:embeddedFont>
      <p:font typeface="Montserrat Light" charset="1" panose="00000400000000000000"/>
      <p:regular r:id="rId35"/>
    </p:embeddedFont>
    <p:embeddedFont>
      <p:font typeface="Montserrat Light Italics" charset="1" panose="00000400000000000000"/>
      <p:regular r:id="rId36"/>
    </p:embeddedFont>
    <p:embeddedFont>
      <p:font typeface="Montserrat Medium" charset="1" panose="00000600000000000000"/>
      <p:regular r:id="rId37"/>
    </p:embeddedFont>
    <p:embeddedFont>
      <p:font typeface="Montserrat Medium Italics" charset="1" panose="00000600000000000000"/>
      <p:regular r:id="rId38"/>
    </p:embeddedFont>
    <p:embeddedFont>
      <p:font typeface="Montserrat Semi-Bold" charset="1" panose="00000700000000000000"/>
      <p:regular r:id="rId39"/>
    </p:embeddedFont>
    <p:embeddedFont>
      <p:font typeface="Montserrat Semi-Bold Italics" charset="1" panose="00000700000000000000"/>
      <p:regular r:id="rId40"/>
    </p:embeddedFont>
    <p:embeddedFont>
      <p:font typeface="Montserrat Ultra-Bold" charset="1" panose="00000900000000000000"/>
      <p:regular r:id="rId41"/>
    </p:embeddedFont>
    <p:embeddedFont>
      <p:font typeface="Montserrat Ultra-Bold Italics" charset="1" panose="00000900000000000000"/>
      <p:regular r:id="rId42"/>
    </p:embeddedFont>
    <p:embeddedFont>
      <p:font typeface="Montserrat Heavy" charset="1" panose="00000A00000000000000"/>
      <p:regular r:id="rId43"/>
    </p:embeddedFont>
    <p:embeddedFont>
      <p:font typeface="Montserrat Heavy Italics" charset="1" panose="00000A0000000000000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slides/slide1.xml" Type="http://schemas.openxmlformats.org/officeDocument/2006/relationships/slide"/><Relationship Id="rId46" Target="slides/slide2.xml" Type="http://schemas.openxmlformats.org/officeDocument/2006/relationships/slide"/><Relationship Id="rId47" Target="slides/slide3.xml" Type="http://schemas.openxmlformats.org/officeDocument/2006/relationships/slide"/><Relationship Id="rId48" Target="slides/slide4.xml" Type="http://schemas.openxmlformats.org/officeDocument/2006/relationships/slide"/><Relationship Id="rId49" Target="slides/slide5.xml" Type="http://schemas.openxmlformats.org/officeDocument/2006/relationships/slide"/><Relationship Id="rId5" Target="tableStyles.xml" Type="http://schemas.openxmlformats.org/officeDocument/2006/relationships/tableStyles"/><Relationship Id="rId50" Target="slides/slide6.xml" Type="http://schemas.openxmlformats.org/officeDocument/2006/relationships/slide"/><Relationship Id="rId51" Target="slides/slide7.xml" Type="http://schemas.openxmlformats.org/officeDocument/2006/relationships/slide"/><Relationship Id="rId52" Target="slides/slide8.xml" Type="http://schemas.openxmlformats.org/officeDocument/2006/relationships/slide"/><Relationship Id="rId53" Target="slides/slide9.xml" Type="http://schemas.openxmlformats.org/officeDocument/2006/relationships/slide"/><Relationship Id="rId54" Target="slides/slide10.xml" Type="http://schemas.openxmlformats.org/officeDocument/2006/relationships/slide"/><Relationship Id="rId55" Target="slides/slide11.xml" Type="http://schemas.openxmlformats.org/officeDocument/2006/relationships/slide"/><Relationship Id="rId56" Target="slides/slide12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3884" y="3358113"/>
            <a:ext cx="17100232" cy="488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5940" spc="-46">
                <a:solidFill>
                  <a:srgbClr val="FFFFFF"/>
                </a:solidFill>
                <a:latin typeface="Vollkorn Bold"/>
              </a:rPr>
              <a:t>ВІЙСЬКОВО-ЕКОНОМІЧНІ ПОТЕНЦІАЛИ КРАЇН СВІТУ</a:t>
            </a:r>
          </a:p>
          <a:p>
            <a:pPr algn="ctr">
              <a:lnSpc>
                <a:spcPts val="7128"/>
              </a:lnSpc>
            </a:pPr>
            <a:r>
              <a:rPr lang="en-US" sz="5940" spc="-23">
                <a:solidFill>
                  <a:srgbClr val="FFFFFF"/>
                </a:solidFill>
                <a:latin typeface="Vollkorn Bold"/>
              </a:rPr>
              <a:t>(0) Вступ до дисципліни</a:t>
            </a:r>
          </a:p>
          <a:p>
            <a:pPr algn="ctr">
              <a:lnSpc>
                <a:spcPts val="2915"/>
              </a:lnSpc>
            </a:pPr>
          </a:p>
          <a:p>
            <a:pPr algn="ctr">
              <a:lnSpc>
                <a:spcPts val="7128"/>
              </a:lnSpc>
            </a:pPr>
            <a:r>
              <a:rPr lang="en-US" sz="5940" spc="-23">
                <a:solidFill>
                  <a:srgbClr val="FFFFFF"/>
                </a:solidFill>
                <a:latin typeface="Vollkorn"/>
              </a:rPr>
              <a:t>кандидат </a:t>
            </a:r>
            <a:r>
              <a:rPr lang="en-US" sz="5940" spc="-23">
                <a:solidFill>
                  <a:srgbClr val="FFFFFF"/>
                </a:solidFill>
                <a:latin typeface="Vollkorn"/>
              </a:rPr>
              <a:t>економічних наук , доцент Джигора Ольга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02092" y="1818372"/>
            <a:ext cx="16180068" cy="3800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600" spc="-9">
                <a:solidFill>
                  <a:srgbClr val="224D83"/>
                </a:solidFill>
                <a:latin typeface="Vollkorn"/>
              </a:rPr>
              <a:t>Контроль складається з поточного контролю виконання здобувачами вищої освіти самостійної роботи та роботи на парах та підсумкового (семестрового) контролю. </a:t>
            </a:r>
            <a:r>
              <a:rPr lang="en-US" sz="3600" spc="-9">
                <a:solidFill>
                  <a:srgbClr val="224D83"/>
                </a:solidFill>
                <a:latin typeface="Vollkorn"/>
              </a:rPr>
              <a:t>Поточний контроль (оцінювання роботи під час аудиторних занять; усне опитування на заняттях, виконання практичних завдань; поточне тестування; самостійні роботи). Контроль виконання індивідуальних завдань. Контроль виконання самостійної роботи студентами. Підсумковий контроль ( залік).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04899"/>
            <a:ext cx="18288000" cy="723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spc="-50">
                <a:solidFill>
                  <a:srgbClr val="17375E"/>
                </a:solidFill>
                <a:latin typeface="Vollkorn Bold"/>
              </a:rPr>
              <a:t>Розподіл балів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895350" y="1660031"/>
          <a:ext cx="16931630" cy="0"/>
        </p:xfrm>
        <a:graphic>
          <a:graphicData uri="http://schemas.openxmlformats.org/drawingml/2006/table">
            <a:tbl>
              <a:tblPr/>
              <a:tblGrid>
                <a:gridCol w="1693163"/>
                <a:gridCol w="1693163"/>
                <a:gridCol w="1693163"/>
                <a:gridCol w="1693163"/>
                <a:gridCol w="1693163"/>
                <a:gridCol w="1693163"/>
                <a:gridCol w="1693163"/>
                <a:gridCol w="1693163"/>
                <a:gridCol w="1693163"/>
                <a:gridCol w="1693163"/>
              </a:tblGrid>
              <a:tr h="0">
                <a:tc gridSpan="9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Критерії оцінювання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FFFFFF"/>
                          </a:solidFill>
                          <a:latin typeface="Vollkorn"/>
                        </a:rPr>
                        <a:t>Сума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т1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т2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т3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т4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т5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т6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т7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т8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319"/>
                        </a:lnSpc>
                        <a:defRPr/>
                      </a:pPr>
                      <a:r>
                        <a:rPr lang="en-US" sz="3799">
                          <a:solidFill>
                            <a:srgbClr val="000000"/>
                          </a:solidFill>
                          <a:latin typeface="Vollkorn"/>
                        </a:rPr>
                        <a:t>МКР 1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100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79"/>
                        </a:lnSpc>
                        <a:defRPr/>
                      </a:pPr>
                      <a:r>
                        <a:rPr lang="en-US" sz="3699">
                          <a:solidFill>
                            <a:srgbClr val="000000"/>
                          </a:solidFill>
                          <a:latin typeface="Vollkorn"/>
                        </a:rPr>
                        <a:t>20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Vollkorn"/>
                        </a:rPr>
                        <a:t>100</a:t>
                      </a:r>
                      <a:endParaRPr lang="en-US" sz="1100"/>
                    </a:p>
                  </a:txBody>
                  <a:tcPr marL="161925" marR="161925" marT="161925" marB="161925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224" y="3095625"/>
            <a:ext cx="16231076" cy="409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80"/>
              </a:lnSpc>
            </a:pPr>
            <a:r>
              <a:rPr lang="en-US" sz="5400" spc="-29">
                <a:solidFill>
                  <a:srgbClr val="FFFFFF"/>
                </a:solidFill>
                <a:latin typeface="Vollkorn Bold"/>
              </a:rPr>
              <a:t>Метою </a:t>
            </a:r>
            <a:r>
              <a:rPr lang="en-US" sz="5400" spc="-29">
                <a:solidFill>
                  <a:srgbClr val="FFFFFF"/>
                </a:solidFill>
                <a:latin typeface="Vollkorn"/>
              </a:rPr>
              <a:t>навчальної дисципліни є формування комплексних знань, аналітичних навичок та стратегічного мислення для ефективного управління та забезпечення воєнно-економічного потенціалу країни.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0755" y="315389"/>
            <a:ext cx="17386489" cy="813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-26">
                <a:solidFill>
                  <a:srgbClr val="17375E"/>
                </a:solidFill>
                <a:latin typeface="Vollkorn Bold"/>
              </a:rPr>
              <a:t>Завдання вивчення навчальної дисципліни:</a:t>
            </a:r>
          </a:p>
          <a:p>
            <a:pPr algn="just">
              <a:lnSpc>
                <a:spcPts val="3600"/>
              </a:lnSpc>
            </a:pPr>
          </a:p>
          <a:p>
            <a:pPr algn="just">
              <a:lnSpc>
                <a:spcPts val="3120"/>
              </a:lnSpc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– ознайомлення із поняттям воєнно-економічного потенціалу країни; </a:t>
            </a:r>
          </a:p>
          <a:p>
            <a:pPr algn="just">
              <a:lnSpc>
                <a:spcPts val="3120"/>
              </a:lnSpc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– дослідження складових військового-економічного потенціалу країни; </a:t>
            </a:r>
          </a:p>
          <a:p>
            <a:pPr algn="just">
              <a:lnSpc>
                <a:spcPts val="3120"/>
              </a:lnSpc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– вивчення особливостей розвитку оборонної промисловості держави як складової військового-економічного потенціалу країни; </a:t>
            </a:r>
          </a:p>
          <a:p>
            <a:pPr algn="just">
              <a:lnSpc>
                <a:spcPts val="3120"/>
              </a:lnSpc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– розвиток навичок аналізу та керівництва у кризових ситуаціях, в тому числі при вирішенні воєнних конфліктів; </a:t>
            </a:r>
          </a:p>
          <a:p>
            <a:pPr algn="just">
              <a:lnSpc>
                <a:spcPts val="3120"/>
              </a:lnSpc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– застосування знань у практиці через вирішення кейсів, сценаріїв та практичних завдань, що допомагає аспірантам закріплювати теоретичні та методологічні концепції у реальних ситуаціях; </a:t>
            </a:r>
          </a:p>
          <a:p>
            <a:pPr algn="just">
              <a:lnSpc>
                <a:spcPts val="3120"/>
              </a:lnSpc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– розвиток навичок аналізу економічних показників та прогнозування економічних тенденцій для вжиття ефективних заходів управління і забезпечення військово-економічним потенціалом країни; </a:t>
            </a:r>
          </a:p>
          <a:p>
            <a:pPr algn="just">
              <a:lnSpc>
                <a:spcPts val="3120"/>
              </a:lnSpc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– дослідження особливостей військового співробітництва країн світу в контексті зміцнення військово-економічного потенціалу; </a:t>
            </a:r>
          </a:p>
          <a:p>
            <a:pPr algn="just">
              <a:lnSpc>
                <a:spcPts val="3120"/>
              </a:lnSpc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– розвиток навичок аналізу комплексної потужності держави при оцінці воєнно-економічної складової сектору безпеки і оборони; </a:t>
            </a:r>
          </a:p>
          <a:p>
            <a:pPr algn="just">
              <a:lnSpc>
                <a:spcPts val="3120"/>
              </a:lnSpc>
            </a:pPr>
            <a:r>
              <a:rPr lang="en-US" sz="2600" spc="-15">
                <a:solidFill>
                  <a:srgbClr val="224D83"/>
                </a:solidFill>
                <a:latin typeface="Times New Roman"/>
              </a:rPr>
              <a:t>– аналіз методологічних аспектів оцінювання взаємозв’язку оборонного та економічного потенціалу держави; </a:t>
            </a:r>
          </a:p>
          <a:p>
            <a:pPr algn="just">
              <a:lnSpc>
                <a:spcPts val="3120"/>
              </a:lnSpc>
            </a:pPr>
            <a:r>
              <a:rPr lang="en-US" sz="2600" spc="-16">
                <a:solidFill>
                  <a:srgbClr val="224D83"/>
                </a:solidFill>
                <a:latin typeface="Times New Roman"/>
              </a:rPr>
              <a:t>– формування компетенцій для ефективного управління та прийняття стратегічних рішень у військовій сфері.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60888" y="130630"/>
            <a:ext cx="11863135" cy="560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47">
                <a:solidFill>
                  <a:srgbClr val="17375E"/>
                </a:solidFill>
                <a:latin typeface="Vollkorn Bold"/>
              </a:rPr>
              <a:t>Структура навчальної дисципліни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608163" y="789317"/>
          <a:ext cx="16840200" cy="6003899"/>
        </p:xfrm>
        <a:graphic>
          <a:graphicData uri="http://schemas.openxmlformats.org/drawingml/2006/table">
            <a:tbl>
              <a:tblPr/>
              <a:tblGrid>
                <a:gridCol w="13281208"/>
                <a:gridCol w="1835895"/>
                <a:gridCol w="1723097"/>
              </a:tblGrid>
              <a:tr h="324107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592"/>
                        </a:lnSpc>
                        <a:defRPr/>
                      </a:pPr>
                      <a:r>
                        <a:rPr lang="en-US" sz="2400" spc="-6">
                          <a:solidFill>
                            <a:srgbClr val="FFFFFF"/>
                          </a:solidFill>
                          <a:latin typeface="Vollkorn Bold"/>
                        </a:rPr>
                        <a:t>Змістові модулі і теми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>
                          <a:solidFill>
                            <a:srgbClr val="FFFFFF"/>
                          </a:solidFill>
                          <a:latin typeface="Montserrat Bold"/>
                        </a:rPr>
                        <a:t>Кількість годин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>
                          <a:solidFill>
                            <a:srgbClr val="FFFFFF"/>
                          </a:solidFill>
                          <a:latin typeface="Montserrat Bold"/>
                        </a:rPr>
                        <a:t>Кількість годин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608469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592"/>
                        </a:lnSpc>
                        <a:defRPr/>
                      </a:pPr>
                      <a:r>
                        <a:rPr lang="en-US" sz="2400" spc="-6">
                          <a:solidFill>
                            <a:srgbClr val="FFFFFF"/>
                          </a:solidFill>
                          <a:latin typeface="Vollkorn Bold"/>
                        </a:rPr>
                        <a:t>Змістові модулі і теми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усього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лекції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3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3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237">
                <a:tc gridSpan="3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ЗМІСТОВИЙ МОДУЛЬ 1. ТЕОРЕТИЧНІ ПОЛОЖЕННЯ ВІЙСЬКОВО-ЕКОНОМІЧНОГО ПОТЕНЦІАЛУ КРАЇН СВІТУ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ЗМІСТОВИЙ МОДУЛЬ 1. ТЕОРЕТИЧНІ ПОЛОЖЕННЯ ВІЙСЬКОВО-ЕКОНОМІЧНОГО ПОТЕНЦІАЛУ КРАЇН СВІТУ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ЗМІСТОВИЙ МОДУЛЬ 1. ТЕОРЕТИЧНІ ПОЛОЖЕННЯ ВІЙСЬКОВО-ЕКОНОМІЧНОГО ПОТЕНЦІАЛУ КРАЇН СВІТУ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362237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1. Теоретичні засади військового потенціалу країни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37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2. Теоретичні основи економічного потенціалу країни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23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3. Складові військового-економічного потенціалу країни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3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4. Оборонна промисловість держави як складова військовогоекономічного потенціалу держави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3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5. Військове співробітництво країн світу в контексті зміцнення військово-економічного потенціалу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3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Разом за змістовним модулем 1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54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10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37">
                <a:tc gridSpan="3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ЗМІСТОВИЙ МОДУЛЬ 2. МЕТОДИЧНІ ПОЛОЖЕННЯ ОЦІНЮВАННЯ ВІЙСЬКОВО-ЕКОНОМІЧНОГО ПОТЕНЦІАЛУ КРАЇН СВІТУ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ЗМІСТОВИЙ МОДУЛЬ 2. МЕТОДИЧНІ ПОЛОЖЕННЯ ОЦІНЮВАННЯ ВІЙСЬКОВО-ЕКОНОМІЧНОГО ПОТЕНЦІАЛУ КРАЇН СВІТУ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ЗМІСТОВИЙ МОДУЛЬ 2. МЕТОДИЧНІ ПОЛОЖЕННЯ ОЦІНЮВАННЯ ВІЙСЬКОВО-ЕКОНОМІЧНОГО ПОТЕНЦІАЛУ КРАЇН СВІТУ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362237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6. Комплексна потужність держави при оцінці воєнно-економічної складової сектору безпеки і оборони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37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458"/>
                        </a:lnSpc>
                        <a:defRPr/>
                      </a:pPr>
                      <a:r>
                        <a:rPr lang="en-US" sz="1350" spc="-63">
                          <a:solidFill>
                            <a:srgbClr val="FFFFFF"/>
                          </a:solidFill>
                          <a:latin typeface="Vollkorn Bold"/>
                        </a:rPr>
                        <a:t>Тема 7. Методологічні аспекти оцінювання взаємозв’язку оборонного та економічного потенціалу держави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36223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Тема 8. Аналіз воєнно-економічних потенціалів країн світу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3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Разом за змістовним модулем 2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36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6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36223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FFFFFF"/>
                          </a:solidFill>
                          <a:latin typeface="Vollkorn Bold"/>
                        </a:rPr>
                        <a:t>УСЬОГО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90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8"/>
                        </a:lnSpc>
                        <a:defRPr/>
                      </a:pPr>
                      <a:r>
                        <a:rPr lang="en-US" sz="1350" spc="-3">
                          <a:solidFill>
                            <a:srgbClr val="224D83"/>
                          </a:solidFill>
                          <a:latin typeface="Vollkorn"/>
                        </a:rPr>
                        <a:t>16</a:t>
                      </a:r>
                      <a:endParaRPr lang="en-US" sz="1100"/>
                    </a:p>
                  </a:txBody>
                  <a:tcPr marL="24027" marR="24027" marT="24027" marB="24027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35706" y="2086557"/>
            <a:ext cx="12986388" cy="3699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53">
                <a:solidFill>
                  <a:srgbClr val="17375E"/>
                </a:solidFill>
                <a:latin typeface="Vollkorn Bold"/>
              </a:rPr>
              <a:t>Індивідуальні групові завдання</a:t>
            </a:r>
          </a:p>
          <a:p>
            <a:pPr algn="ctr">
              <a:lnSpc>
                <a:spcPts val="7200"/>
              </a:lnSpc>
            </a:pPr>
          </a:p>
          <a:p>
            <a:pPr algn="ctr">
              <a:lnSpc>
                <a:spcPts val="7200"/>
              </a:lnSpc>
            </a:pPr>
            <a:r>
              <a:rPr lang="en-US" sz="6000" spc="-16">
                <a:solidFill>
                  <a:srgbClr val="224D83"/>
                </a:solidFill>
                <a:latin typeface="Vollkorn"/>
              </a:rPr>
              <a:t>Розміщенні в робочій програмі навчальної дисципліни в розділі 7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20018" y="339480"/>
            <a:ext cx="7925372" cy="74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>
                <a:solidFill>
                  <a:srgbClr val="17375E"/>
                </a:solidFill>
                <a:latin typeface="Vollkorn Bold"/>
              </a:rPr>
              <a:t>Методи навчання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789318" y="1209305"/>
          <a:ext cx="16954500" cy="3748088"/>
        </p:xfrm>
        <a:graphic>
          <a:graphicData uri="http://schemas.openxmlformats.org/drawingml/2006/table">
            <a:tbl>
              <a:tblPr/>
              <a:tblGrid>
                <a:gridCol w="6914044"/>
                <a:gridCol w="10040456"/>
              </a:tblGrid>
              <a:tr h="3719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Результат навчання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Методи навчання 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3719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1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2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886952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РН01. Мати передові концептуальні та методологічні знання з економіки, управління соціально-економічними системами і на межі предметних галузей, а також дослідницькі навички, достатні для проведення фундаментальних і прикладних досліджень на рівні світових досягнень з відповідного напряму.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Вербальні (лекція, пояснення); наочні (спостереження, ілюстрація, демонстрація); практичні (різні види вправ та завдань, практики); дискусійний метод; метод активного навчання (проведення ділових ігор, мозковий штурм, командна робота); ситуаційний метод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886952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РН08. Планувати і виконувати емпіричні та/або теоретичні дослідження у сфері економіки та з дотичних міждисциплінарних напрямів, критично аналізувати результати власних досліджень і результати інших дослідників у контексті усього комплексу сучасних знань щодо досліджуваної проблеми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Вербальні (лекція, пояснення); наочні (спостереження, ілюстрація, демонстрація); практичні (різні види вправ та завдань, практики); дискусійний метод; метод активного навчання (проведення ділових ігор, мозковий штурм, командна робота); ситуаційний метод.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  <a:tr h="1230288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FFFFFF"/>
                          </a:solidFill>
                          <a:latin typeface="Vollkorn Bold"/>
                        </a:rPr>
                        <a:t>РН12. Розуміти роль оборонної економіки в забезпеченні національної безпеки держави, знати її структуру, механізми та закономірності функціонування як у мирний, так і у військовий час, а також вміти застосовувати ці знання для виявлення сучасних проблем оборонної економіки, дослідження механізмів формування військово-економічних, фінансових, ресурсних потенціалів іноземних держав та імплементації результатів досліджень у вітчизняну практику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368"/>
                        </a:lnSpc>
                        <a:defRPr/>
                      </a:pPr>
                      <a:r>
                        <a:rPr lang="en-US" sz="1200" spc="-3">
                          <a:solidFill>
                            <a:srgbClr val="224D83"/>
                          </a:solidFill>
                          <a:latin typeface="Vollkorn"/>
                        </a:rPr>
                        <a:t>Вербальні (лекція, пояснення); наочні (спостереження, ілюстрація, демонстрація); практичні (різні види вправ та завдань, практики); дискусійний метод; метод активного навчання (проведення ділових ігор, мозковий штурм, командна робота); ситуаційний метод.</a:t>
                      </a:r>
                      <a:endParaRPr lang="en-US" sz="1100"/>
                    </a:p>
                  </a:txBody>
                  <a:tcPr marL="42700" marR="42700" marT="42700" marB="4270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77908" y="354237"/>
            <a:ext cx="7925372" cy="74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>
                <a:solidFill>
                  <a:srgbClr val="17375E"/>
                </a:solidFill>
                <a:latin typeface="Vollkorn Bold"/>
              </a:rPr>
              <a:t>Методи контролю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625643" y="1245270"/>
          <a:ext cx="16935450" cy="3929062"/>
        </p:xfrm>
        <a:graphic>
          <a:graphicData uri="http://schemas.openxmlformats.org/drawingml/2006/table">
            <a:tbl>
              <a:tblPr/>
              <a:tblGrid>
                <a:gridCol w="8349176"/>
                <a:gridCol w="8586274"/>
              </a:tblGrid>
              <a:tr h="45775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Результат навчання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Методи контролю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</a:tr>
              <a:tr h="1029948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РН01. Мати передові концептуальні та методологічні знання з економіки, управління соціально-економічними системами і на межі предметних галузей, а також дослідницькі навички, достатні для проведення фундаментальних і прикладних досліджень на рівні світових досягнень з відповідного напряму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усне опитування, перевірка домашнього завдання, виконання практичних завдань, тестові міні-контрольні роботи, підсумковий контроль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1029948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РН08. Планувати і виконувати емпіричні та/або теоретичні дослідження у сфері економіки та з дотичних міждисциплінарних напрямів, критично аналізувати результати власних досліджень і результати інших дослідників у контексті усього комплексу сучасних знань щодо досліджуваної проблеми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224D83"/>
                          </a:solidFill>
                          <a:latin typeface="Vollkorn"/>
                        </a:rPr>
                        <a:t>усне опитування, виконання практичних завдань, тестові міні-контрольні роботи, захист індивідуального завдання, підсумковий контроль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9"/>
                    </a:solidFill>
                  </a:tcPr>
                </a:tc>
              </a:tr>
              <a:tr h="1411411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4">
                          <a:solidFill>
                            <a:srgbClr val="FFFFFF"/>
                          </a:solidFill>
                          <a:latin typeface="Vollkorn Bold"/>
                        </a:rPr>
                        <a:t>РН12. Розуміти роль оборонної економіки в забезпеченні національної безпеки держави, знати її структуру, механізми та закономірності функціонування як у мирний, так і у військовий час, а також вміти застосовувати ці знання для виявлення сучасних проблем оборонної економіки, дослідження механізмів формування військово-економічних, фінансових, ресурсних потенціалів іноземних держав та імплементації результатів досліджень у вітчизняну практику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D8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1566"/>
                        </a:lnSpc>
                        <a:defRPr/>
                      </a:pPr>
                      <a:r>
                        <a:rPr lang="en-US" sz="1500" spc="-34">
                          <a:solidFill>
                            <a:srgbClr val="224D83"/>
                          </a:solidFill>
                          <a:latin typeface="Vollkorn"/>
                        </a:rPr>
                        <a:t>усне опитування, виконання практичних завдань, тестові міні-контрольні роботи, захист індивідуального завдання, підсумковий контроль</a:t>
                      </a:r>
                      <a:endParaRPr lang="en-US" sz="1100"/>
                    </a:p>
                  </a:txBody>
                  <a:tcPr marL="57514" marR="57514" marT="57514" marB="5751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31481" y="1288982"/>
            <a:ext cx="14952846" cy="542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600" spc="-7">
                <a:solidFill>
                  <a:srgbClr val="224D83"/>
                </a:solidFill>
                <a:latin typeface="Vollkorn"/>
              </a:rPr>
              <a:t>В основу системи оцінювання навчальної дисципліни покладено поточний та модульний контроль результатів навчання і принцип накопичення зароблених здобувачем вищої освіти балів. </a:t>
            </a:r>
          </a:p>
          <a:p>
            <a:pPr algn="just">
              <a:lnSpc>
                <a:spcPts val="4320"/>
              </a:lnSpc>
            </a:pPr>
            <a:r>
              <a:rPr lang="en-US" sz="3600" spc="-7">
                <a:solidFill>
                  <a:srgbClr val="224D83"/>
                </a:solidFill>
                <a:latin typeface="Vollkorn"/>
              </a:rPr>
              <a:t>Поточний контроль – це оцінювання засвоєння здобувачем вищої освіти навчального матеріалу під час проведення аудиторних занять, при виконанні індивідуальної і самостійної роботи. </a:t>
            </a:r>
          </a:p>
          <a:p>
            <a:pPr algn="just">
              <a:lnSpc>
                <a:spcPts val="4320"/>
              </a:lnSpc>
            </a:pPr>
            <a:r>
              <a:rPr lang="en-US" sz="3600" spc="-7">
                <a:solidFill>
                  <a:srgbClr val="224D83"/>
                </a:solidFill>
                <a:latin typeface="Vollkorn"/>
              </a:rPr>
              <a:t>Контроль виконання індивідуальних завдань - захист індивідуального завдання. </a:t>
            </a:r>
          </a:p>
          <a:p>
            <a:pPr algn="just">
              <a:lnSpc>
                <a:spcPts val="4320"/>
              </a:lnSpc>
            </a:pPr>
            <a:r>
              <a:rPr lang="en-US" sz="3600" spc="-9">
                <a:solidFill>
                  <a:srgbClr val="224D83"/>
                </a:solidFill>
                <a:latin typeface="Vollkorn"/>
              </a:rPr>
              <a:t>Контроль виконання самостійної роботи здобувачами вищої освіти здійснюється на практичних заняттях дисципліни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6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02092" y="615213"/>
            <a:ext cx="16180068" cy="7429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Підсумковий (семестровий) контроль: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1. Накопичення рейтингових балів в межах дисципліни проводиться в балах, які у підсумку переводяться у національну шкалу та шкалу ЄКТС.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2. Загальна кількість балів на останньому занятті з навчальної дисципліни оприлюднюється здобувачам вищої освіти та виставляється в відомість обліку успішності академічних груп.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3. У випадку погодження здобувача вищої освіти з оцінкою поточної успішності, вона вважається остаточною, враховується як результат семестрового контролю і вноситься у залікову книжку. </a:t>
            </a:r>
          </a:p>
          <a:p>
            <a:pPr algn="just">
              <a:lnSpc>
                <a:spcPts val="3960"/>
              </a:lnSpc>
            </a:pPr>
            <a:r>
              <a:rPr lang="en-US" sz="3300" spc="-6">
                <a:solidFill>
                  <a:srgbClr val="224D83"/>
                </a:solidFill>
                <a:latin typeface="Vollkorn"/>
              </a:rPr>
              <a:t>4. У разі незгоди здобувача вищої освіти з результатами поточної успішності, оцінка з дисципліни виставляється за результатами дистанційного складання екзамену. До тестування допускаються здобувачі, які отримали 50 і більше балів. </a:t>
            </a:r>
          </a:p>
          <a:p>
            <a:pPr algn="just">
              <a:lnSpc>
                <a:spcPts val="3960"/>
              </a:lnSpc>
            </a:pPr>
            <a:r>
              <a:rPr lang="en-US" sz="3300" spc="-9">
                <a:solidFill>
                  <a:srgbClr val="224D83"/>
                </a:solidFill>
                <a:latin typeface="Vollkorn"/>
              </a:rPr>
              <a:t>5. У разі, якщо здобувач вищої освіти отримав від 0 до 59 балів, то в відомість за національною шкалою виставляється оцінка “незадовільно” (“F” та “FX” відповідно до шкали ЄКТС).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DAGCeOQGoOI</dc:identifier>
  <dcterms:modified xsi:type="dcterms:W3CDTF">2011-08-01T06:04:30Z</dcterms:modified>
  <cp:revision>1</cp:revision>
  <dc:title>Військово-економічні потенціали країн світу</dc:title>
</cp:coreProperties>
</file>