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70" r:id="rId2"/>
    <p:sldId id="428" r:id="rId3"/>
    <p:sldId id="429" r:id="rId4"/>
    <p:sldId id="440" r:id="rId5"/>
    <p:sldId id="441" r:id="rId6"/>
    <p:sldId id="442" r:id="rId7"/>
    <p:sldId id="443" r:id="rId8"/>
    <p:sldId id="444" r:id="rId9"/>
    <p:sldId id="447" r:id="rId10"/>
    <p:sldId id="445" r:id="rId11"/>
    <p:sldId id="446" r:id="rId12"/>
    <p:sldId id="439" r:id="rId13"/>
  </p:sldIdLst>
  <p:sldSz cx="12192000" cy="6858000"/>
  <p:notesSz cx="6669088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risnik" initials="k" lastIdx="7" clrIdx="0"/>
  <p:cmAuthor id="2" name="ljerk" initials="l" lastIdx="1" clrIdx="1">
    <p:extLst>
      <p:ext uri="{19B8F6BF-5375-455C-9EA6-DF929625EA0E}">
        <p15:presenceInfo xmlns:p15="http://schemas.microsoft.com/office/powerpoint/2012/main" userId="ljer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Stijl, licht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Stijl, licht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Stijl, licht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89496" autoAdjust="0"/>
  </p:normalViewPr>
  <p:slideViewPr>
    <p:cSldViewPr snapToGrid="0">
      <p:cViewPr varScale="1">
        <p:scale>
          <a:sx n="114" d="100"/>
          <a:sy n="114" d="100"/>
        </p:scale>
        <p:origin x="45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D31975-A53F-4A71-AF0F-1E16C5FEFB5B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BF32F24-0623-4800-966B-CB3D36EFF641}">
      <dgm:prSet/>
      <dgm:spPr/>
      <dgm:t>
        <a:bodyPr/>
        <a:lstStyle/>
        <a:p>
          <a:r>
            <a:rPr lang="uk-UA" dirty="0"/>
            <a:t>Комунікація про ризики та управління ними є найбільш ефективною, коли вона пристосована до потреб різних учасників процесу УР.</a:t>
          </a:r>
          <a:endParaRPr lang="en-US" dirty="0"/>
        </a:p>
      </dgm:t>
    </dgm:pt>
    <dgm:pt modelId="{1E8321D9-19D1-4C6D-9F55-774058C68907}" type="parTrans" cxnId="{0BD3C175-9689-4849-B43F-C3371AB48772}">
      <dgm:prSet/>
      <dgm:spPr/>
      <dgm:t>
        <a:bodyPr/>
        <a:lstStyle/>
        <a:p>
          <a:endParaRPr lang="en-US"/>
        </a:p>
      </dgm:t>
    </dgm:pt>
    <dgm:pt modelId="{7D8121DF-D2BD-4D75-9AD6-DA456F6F475C}" type="sibTrans" cxnId="{0BD3C175-9689-4849-B43F-C3371AB48772}">
      <dgm:prSet/>
      <dgm:spPr/>
      <dgm:t>
        <a:bodyPr/>
        <a:lstStyle/>
        <a:p>
          <a:endParaRPr lang="en-US"/>
        </a:p>
      </dgm:t>
    </dgm:pt>
    <dgm:pt modelId="{A53F3E12-B6C3-4E60-8B78-2249991F09CC}">
      <dgm:prSet/>
      <dgm:spPr/>
      <dgm:t>
        <a:bodyPr/>
        <a:lstStyle/>
        <a:p>
          <a:r>
            <a:rPr lang="uk-UA" dirty="0"/>
            <a:t>- </a:t>
          </a:r>
          <a:r>
            <a:rPr lang="uk-UA" b="1" dirty="0"/>
            <a:t>Вище керівництво має знати</a:t>
          </a:r>
          <a:r>
            <a:rPr lang="uk-UA" dirty="0"/>
            <a:t>: про значні ризики, які впливають на здатність організації досягати своїх цілей, як організація реагуватиме ключові ризики та де управління ризиками діє ефективно;</a:t>
          </a:r>
          <a:endParaRPr lang="en-US" dirty="0"/>
        </a:p>
      </dgm:t>
    </dgm:pt>
    <dgm:pt modelId="{CA90398E-64F8-4B18-8675-FF89D7D4DE23}" type="parTrans" cxnId="{B93A0F99-5AE2-4EDD-A3B8-B237A72B1E6E}">
      <dgm:prSet/>
      <dgm:spPr/>
      <dgm:t>
        <a:bodyPr/>
        <a:lstStyle/>
        <a:p>
          <a:endParaRPr lang="en-US"/>
        </a:p>
      </dgm:t>
    </dgm:pt>
    <dgm:pt modelId="{0B3A69E1-E1A8-41D5-9CBB-F567A0945325}" type="sibTrans" cxnId="{B93A0F99-5AE2-4EDD-A3B8-B237A72B1E6E}">
      <dgm:prSet/>
      <dgm:spPr/>
      <dgm:t>
        <a:bodyPr/>
        <a:lstStyle/>
        <a:p>
          <a:endParaRPr lang="en-US"/>
        </a:p>
      </dgm:t>
    </dgm:pt>
    <dgm:pt modelId="{98E7DA17-A852-4A1B-81CA-67F71386BA09}">
      <dgm:prSet/>
      <dgm:spPr/>
      <dgm:t>
        <a:bodyPr/>
        <a:lstStyle/>
        <a:p>
          <a:r>
            <a:rPr lang="uk-UA" dirty="0"/>
            <a:t>- </a:t>
          </a:r>
          <a:r>
            <a:rPr lang="uk-UA" b="1" dirty="0"/>
            <a:t>Лінійне керівництво </a:t>
          </a:r>
          <a:r>
            <a:rPr lang="uk-UA" dirty="0"/>
            <a:t>має знати: які ризики належать до сфери їхньої відповідальності, який потенційний вплив цих ризиків на сферу їх відповідальності, їхні обов’язки щодо визначення потенційних ризиків та управління ними, вимоги щодо звітності;</a:t>
          </a:r>
          <a:endParaRPr lang="en-US" dirty="0"/>
        </a:p>
      </dgm:t>
    </dgm:pt>
    <dgm:pt modelId="{ABEC51BF-E9DC-4C03-A54C-B95B9C0CCDBD}" type="parTrans" cxnId="{58D85383-DC8D-4B8D-B68C-578D4864AA70}">
      <dgm:prSet/>
      <dgm:spPr/>
      <dgm:t>
        <a:bodyPr/>
        <a:lstStyle/>
        <a:p>
          <a:endParaRPr lang="en-US"/>
        </a:p>
      </dgm:t>
    </dgm:pt>
    <dgm:pt modelId="{54D222AF-A006-452D-9F8F-64B3E38281DA}" type="sibTrans" cxnId="{58D85383-DC8D-4B8D-B68C-578D4864AA70}">
      <dgm:prSet/>
      <dgm:spPr/>
      <dgm:t>
        <a:bodyPr/>
        <a:lstStyle/>
        <a:p>
          <a:endParaRPr lang="en-US"/>
        </a:p>
      </dgm:t>
    </dgm:pt>
    <dgm:pt modelId="{83BF8452-9FAA-4B3B-A195-D8E7C867D4CB}">
      <dgm:prSet/>
      <dgm:spPr/>
      <dgm:t>
        <a:bodyPr/>
        <a:lstStyle/>
        <a:p>
          <a:r>
            <a:rPr lang="uk-UA" b="1" dirty="0"/>
            <a:t>- Працівники </a:t>
          </a:r>
          <a:r>
            <a:rPr lang="uk-UA" dirty="0"/>
            <a:t>повинні знати: свою відповідальність за певні ризики, як повідомляти про нові ризики, зміни в профілі ризику, включно з порушеннями заходів контролю.</a:t>
          </a:r>
          <a:endParaRPr lang="en-US" dirty="0"/>
        </a:p>
      </dgm:t>
    </dgm:pt>
    <dgm:pt modelId="{6F196555-14AA-4061-B60A-4ECB4B760B04}" type="parTrans" cxnId="{AC81905F-994D-4BDB-8B9F-A83B25EEA8A7}">
      <dgm:prSet/>
      <dgm:spPr/>
      <dgm:t>
        <a:bodyPr/>
        <a:lstStyle/>
        <a:p>
          <a:endParaRPr lang="en-US"/>
        </a:p>
      </dgm:t>
    </dgm:pt>
    <dgm:pt modelId="{4347A5E9-2063-442C-A6B6-EB6AF121DEDF}" type="sibTrans" cxnId="{AC81905F-994D-4BDB-8B9F-A83B25EEA8A7}">
      <dgm:prSet/>
      <dgm:spPr/>
      <dgm:t>
        <a:bodyPr/>
        <a:lstStyle/>
        <a:p>
          <a:endParaRPr lang="en-US"/>
        </a:p>
      </dgm:t>
    </dgm:pt>
    <dgm:pt modelId="{8F1DFF69-D84A-FC4E-BD3A-4513CB6420BD}" type="pres">
      <dgm:prSet presAssocID="{4DD31975-A53F-4A71-AF0F-1E16C5FEFB5B}" presName="linear" presStyleCnt="0">
        <dgm:presLayoutVars>
          <dgm:animLvl val="lvl"/>
          <dgm:resizeHandles val="exact"/>
        </dgm:presLayoutVars>
      </dgm:prSet>
      <dgm:spPr/>
    </dgm:pt>
    <dgm:pt modelId="{2FC548BB-1F83-414A-BEF2-2D07D37AC8E4}" type="pres">
      <dgm:prSet presAssocID="{6BF32F24-0623-4800-966B-CB3D36EFF64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D30CE50-CBC5-4845-98F5-0B80E00099DC}" type="pres">
      <dgm:prSet presAssocID="{7D8121DF-D2BD-4D75-9AD6-DA456F6F475C}" presName="spacer" presStyleCnt="0"/>
      <dgm:spPr/>
    </dgm:pt>
    <dgm:pt modelId="{81B5945E-AB2A-A74D-8806-BC11762CB75E}" type="pres">
      <dgm:prSet presAssocID="{A53F3E12-B6C3-4E60-8B78-2249991F09C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E7CFC28-0FBF-CA47-A289-277A42B831D1}" type="pres">
      <dgm:prSet presAssocID="{0B3A69E1-E1A8-41D5-9CBB-F567A0945325}" presName="spacer" presStyleCnt="0"/>
      <dgm:spPr/>
    </dgm:pt>
    <dgm:pt modelId="{36D249E4-526C-1A4A-9841-10D0A0A9DE7E}" type="pres">
      <dgm:prSet presAssocID="{98E7DA17-A852-4A1B-81CA-67F71386BA0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84E120B-BA05-E54D-9F04-57199CBA5700}" type="pres">
      <dgm:prSet presAssocID="{54D222AF-A006-452D-9F8F-64B3E38281DA}" presName="spacer" presStyleCnt="0"/>
      <dgm:spPr/>
    </dgm:pt>
    <dgm:pt modelId="{EE76F5A9-F9D9-044B-9965-F5A5E30E3DA9}" type="pres">
      <dgm:prSet presAssocID="{83BF8452-9FAA-4B3B-A195-D8E7C867D4C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E9A2C27-AF1D-4046-886B-0418EEEC81B9}" type="presOf" srcId="{83BF8452-9FAA-4B3B-A195-D8E7C867D4CB}" destId="{EE76F5A9-F9D9-044B-9965-F5A5E30E3DA9}" srcOrd="0" destOrd="0" presId="urn:microsoft.com/office/officeart/2005/8/layout/vList2"/>
    <dgm:cxn modelId="{AC81905F-994D-4BDB-8B9F-A83B25EEA8A7}" srcId="{4DD31975-A53F-4A71-AF0F-1E16C5FEFB5B}" destId="{83BF8452-9FAA-4B3B-A195-D8E7C867D4CB}" srcOrd="3" destOrd="0" parTransId="{6F196555-14AA-4061-B60A-4ECB4B760B04}" sibTransId="{4347A5E9-2063-442C-A6B6-EB6AF121DEDF}"/>
    <dgm:cxn modelId="{0BD3C175-9689-4849-B43F-C3371AB48772}" srcId="{4DD31975-A53F-4A71-AF0F-1E16C5FEFB5B}" destId="{6BF32F24-0623-4800-966B-CB3D36EFF641}" srcOrd="0" destOrd="0" parTransId="{1E8321D9-19D1-4C6D-9F55-774058C68907}" sibTransId="{7D8121DF-D2BD-4D75-9AD6-DA456F6F475C}"/>
    <dgm:cxn modelId="{CF8DFE7E-81AD-7442-B3D8-0AA7E3562DF2}" type="presOf" srcId="{6BF32F24-0623-4800-966B-CB3D36EFF641}" destId="{2FC548BB-1F83-414A-BEF2-2D07D37AC8E4}" srcOrd="0" destOrd="0" presId="urn:microsoft.com/office/officeart/2005/8/layout/vList2"/>
    <dgm:cxn modelId="{58D85383-DC8D-4B8D-B68C-578D4864AA70}" srcId="{4DD31975-A53F-4A71-AF0F-1E16C5FEFB5B}" destId="{98E7DA17-A852-4A1B-81CA-67F71386BA09}" srcOrd="2" destOrd="0" parTransId="{ABEC51BF-E9DC-4C03-A54C-B95B9C0CCDBD}" sibTransId="{54D222AF-A006-452D-9F8F-64B3E38281DA}"/>
    <dgm:cxn modelId="{41893997-B9C2-5A4E-9C9E-01DCE7D51377}" type="presOf" srcId="{4DD31975-A53F-4A71-AF0F-1E16C5FEFB5B}" destId="{8F1DFF69-D84A-FC4E-BD3A-4513CB6420BD}" srcOrd="0" destOrd="0" presId="urn:microsoft.com/office/officeart/2005/8/layout/vList2"/>
    <dgm:cxn modelId="{B93A0F99-5AE2-4EDD-A3B8-B237A72B1E6E}" srcId="{4DD31975-A53F-4A71-AF0F-1E16C5FEFB5B}" destId="{A53F3E12-B6C3-4E60-8B78-2249991F09CC}" srcOrd="1" destOrd="0" parTransId="{CA90398E-64F8-4B18-8675-FF89D7D4DE23}" sibTransId="{0B3A69E1-E1A8-41D5-9CBB-F567A0945325}"/>
    <dgm:cxn modelId="{197766B4-9C02-2E4E-B1FD-77B35054937B}" type="presOf" srcId="{98E7DA17-A852-4A1B-81CA-67F71386BA09}" destId="{36D249E4-526C-1A4A-9841-10D0A0A9DE7E}" srcOrd="0" destOrd="0" presId="urn:microsoft.com/office/officeart/2005/8/layout/vList2"/>
    <dgm:cxn modelId="{58489CCC-F34C-AC4F-A42C-7EB6E5AE877B}" type="presOf" srcId="{A53F3E12-B6C3-4E60-8B78-2249991F09CC}" destId="{81B5945E-AB2A-A74D-8806-BC11762CB75E}" srcOrd="0" destOrd="0" presId="urn:microsoft.com/office/officeart/2005/8/layout/vList2"/>
    <dgm:cxn modelId="{C5420ADB-C778-194F-ACB8-3FDB04B9CBA8}" type="presParOf" srcId="{8F1DFF69-D84A-FC4E-BD3A-4513CB6420BD}" destId="{2FC548BB-1F83-414A-BEF2-2D07D37AC8E4}" srcOrd="0" destOrd="0" presId="urn:microsoft.com/office/officeart/2005/8/layout/vList2"/>
    <dgm:cxn modelId="{85CE853B-4F54-DC4C-86C4-F38E1F9AF05D}" type="presParOf" srcId="{8F1DFF69-D84A-FC4E-BD3A-4513CB6420BD}" destId="{7D30CE50-CBC5-4845-98F5-0B80E00099DC}" srcOrd="1" destOrd="0" presId="urn:microsoft.com/office/officeart/2005/8/layout/vList2"/>
    <dgm:cxn modelId="{1D322514-33D3-484E-BDDA-0923BC38760C}" type="presParOf" srcId="{8F1DFF69-D84A-FC4E-BD3A-4513CB6420BD}" destId="{81B5945E-AB2A-A74D-8806-BC11762CB75E}" srcOrd="2" destOrd="0" presId="urn:microsoft.com/office/officeart/2005/8/layout/vList2"/>
    <dgm:cxn modelId="{F7362A82-E4C8-8044-84E4-DB6315E951D2}" type="presParOf" srcId="{8F1DFF69-D84A-FC4E-BD3A-4513CB6420BD}" destId="{5E7CFC28-0FBF-CA47-A289-277A42B831D1}" srcOrd="3" destOrd="0" presId="urn:microsoft.com/office/officeart/2005/8/layout/vList2"/>
    <dgm:cxn modelId="{1A4818E9-1A84-1F40-9378-7AE7468D0A84}" type="presParOf" srcId="{8F1DFF69-D84A-FC4E-BD3A-4513CB6420BD}" destId="{36D249E4-526C-1A4A-9841-10D0A0A9DE7E}" srcOrd="4" destOrd="0" presId="urn:microsoft.com/office/officeart/2005/8/layout/vList2"/>
    <dgm:cxn modelId="{01E184DF-63E4-DE48-B39A-EC949B481396}" type="presParOf" srcId="{8F1DFF69-D84A-FC4E-BD3A-4513CB6420BD}" destId="{284E120B-BA05-E54D-9F04-57199CBA5700}" srcOrd="5" destOrd="0" presId="urn:microsoft.com/office/officeart/2005/8/layout/vList2"/>
    <dgm:cxn modelId="{6E86E4CC-E4AE-6640-AAFD-141FF6646182}" type="presParOf" srcId="{8F1DFF69-D84A-FC4E-BD3A-4513CB6420BD}" destId="{EE76F5A9-F9D9-044B-9965-F5A5E30E3DA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C92271-459B-44E2-96EC-0788956049AE}" type="doc">
      <dgm:prSet loTypeId="urn:microsoft.com/office/officeart/2008/layout/LinedList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2C87B727-75A1-4D25-B2FA-90622A876420}">
      <dgm:prSet/>
      <dgm:spPr/>
      <dgm:t>
        <a:bodyPr/>
        <a:lstStyle/>
        <a:p>
          <a:r>
            <a:rPr lang="uk-UA" dirty="0"/>
            <a:t>Передбачити вимоги щодо обміну/розкриття інформації про ризики в політиках та процедурах;</a:t>
          </a:r>
          <a:endParaRPr lang="en-US" dirty="0"/>
        </a:p>
      </dgm:t>
    </dgm:pt>
    <dgm:pt modelId="{1813E2D5-8BF0-446E-9795-78A5BA51C648}" type="parTrans" cxnId="{B0444376-F4AA-41AB-8234-5C6E86B54A8A}">
      <dgm:prSet/>
      <dgm:spPr/>
      <dgm:t>
        <a:bodyPr/>
        <a:lstStyle/>
        <a:p>
          <a:endParaRPr lang="en-US"/>
        </a:p>
      </dgm:t>
    </dgm:pt>
    <dgm:pt modelId="{B135655B-7CB4-4D55-BFF1-D83D003F146C}" type="sibTrans" cxnId="{B0444376-F4AA-41AB-8234-5C6E86B54A8A}">
      <dgm:prSet/>
      <dgm:spPr/>
      <dgm:t>
        <a:bodyPr/>
        <a:lstStyle/>
        <a:p>
          <a:endParaRPr lang="en-US"/>
        </a:p>
      </dgm:t>
    </dgm:pt>
    <dgm:pt modelId="{F1E16414-1391-45FF-9C81-7D51C1799FB2}">
      <dgm:prSet/>
      <dgm:spPr/>
      <dgm:t>
        <a:bodyPr/>
        <a:lstStyle/>
        <a:p>
          <a:r>
            <a:rPr lang="uk-UA"/>
            <a:t>Змінити шаблони внутрішньої звітності, та включити результати аналізу ризиків;</a:t>
          </a:r>
          <a:endParaRPr lang="en-US"/>
        </a:p>
      </dgm:t>
    </dgm:pt>
    <dgm:pt modelId="{BD33A08D-82EF-4631-89C7-3321B4DAEABC}" type="parTrans" cxnId="{03B433D7-EF14-4F9B-8002-0A7120F6D0AC}">
      <dgm:prSet/>
      <dgm:spPr/>
      <dgm:t>
        <a:bodyPr/>
        <a:lstStyle/>
        <a:p>
          <a:endParaRPr lang="en-US"/>
        </a:p>
      </dgm:t>
    </dgm:pt>
    <dgm:pt modelId="{7C578FA5-E92B-4BEC-B92F-18F09D55519D}" type="sibTrans" cxnId="{03B433D7-EF14-4F9B-8002-0A7120F6D0AC}">
      <dgm:prSet/>
      <dgm:spPr/>
      <dgm:t>
        <a:bodyPr/>
        <a:lstStyle/>
        <a:p>
          <a:endParaRPr lang="en-US"/>
        </a:p>
      </dgm:t>
    </dgm:pt>
    <dgm:pt modelId="{D8FCD62D-7EFB-4539-A307-D7696669EAA2}">
      <dgm:prSet/>
      <dgm:spPr/>
      <dgm:t>
        <a:bodyPr/>
        <a:lstStyle/>
        <a:p>
          <a:r>
            <a:rPr lang="uk-UA"/>
            <a:t>Розробити відповідні шаблони документування результатів оцінки та аналізу ризиків (при розробці стратегічних документів, реєстрів процесів, проектів, програм тощо);</a:t>
          </a:r>
          <a:endParaRPr lang="en-US"/>
        </a:p>
      </dgm:t>
    </dgm:pt>
    <dgm:pt modelId="{95A9287B-2085-44A6-B614-9A559DABC88C}" type="parTrans" cxnId="{584E5767-354D-426F-93A2-39D2DBA59F4C}">
      <dgm:prSet/>
      <dgm:spPr/>
      <dgm:t>
        <a:bodyPr/>
        <a:lstStyle/>
        <a:p>
          <a:endParaRPr lang="en-US"/>
        </a:p>
      </dgm:t>
    </dgm:pt>
    <dgm:pt modelId="{47217E82-3D34-4262-BA0C-CA1D24042C87}" type="sibTrans" cxnId="{584E5767-354D-426F-93A2-39D2DBA59F4C}">
      <dgm:prSet/>
      <dgm:spPr/>
      <dgm:t>
        <a:bodyPr/>
        <a:lstStyle/>
        <a:p>
          <a:endParaRPr lang="en-US"/>
        </a:p>
      </dgm:t>
    </dgm:pt>
    <dgm:pt modelId="{94EB7D74-8487-499C-B711-ADD819E27615}">
      <dgm:prSet/>
      <dgm:spPr/>
      <dgm:t>
        <a:bodyPr/>
        <a:lstStyle/>
        <a:p>
          <a:r>
            <a:rPr lang="uk-UA"/>
            <a:t>Створення власних каналів комунікації/рубрик (інформаційні бюлетені, інтранет-сайт, сповіщення електронною поштою);</a:t>
          </a:r>
          <a:endParaRPr lang="en-US"/>
        </a:p>
      </dgm:t>
    </dgm:pt>
    <dgm:pt modelId="{9EFD9E60-7173-466D-BDD9-C999EEDBB114}" type="parTrans" cxnId="{5471D112-26F2-4726-BE83-3775134E5C45}">
      <dgm:prSet/>
      <dgm:spPr/>
      <dgm:t>
        <a:bodyPr/>
        <a:lstStyle/>
        <a:p>
          <a:endParaRPr lang="en-US"/>
        </a:p>
      </dgm:t>
    </dgm:pt>
    <dgm:pt modelId="{22925B5B-5D70-4223-8FBA-B579278DE75C}" type="sibTrans" cxnId="{5471D112-26F2-4726-BE83-3775134E5C45}">
      <dgm:prSet/>
      <dgm:spPr/>
      <dgm:t>
        <a:bodyPr/>
        <a:lstStyle/>
        <a:p>
          <a:endParaRPr lang="en-US"/>
        </a:p>
      </dgm:t>
    </dgm:pt>
    <dgm:pt modelId="{E8F07711-21EA-4E22-BFCD-8C4728B0BEB7}">
      <dgm:prSet/>
      <dgm:spPr/>
      <dgm:t>
        <a:bodyPr/>
        <a:lstStyle/>
        <a:p>
          <a:r>
            <a:rPr lang="uk-UA"/>
            <a:t>Передбачити регулярні комунікаційні заходи із обговорення ризиків: круглі столи, «мозкові штирми»,стратегічні сесії тощо.</a:t>
          </a:r>
          <a:endParaRPr lang="en-US"/>
        </a:p>
      </dgm:t>
    </dgm:pt>
    <dgm:pt modelId="{C018C767-C5B2-4435-A1A8-B03D1B9F7270}" type="parTrans" cxnId="{4276C608-8E55-4E60-9099-94819462B949}">
      <dgm:prSet/>
      <dgm:spPr/>
      <dgm:t>
        <a:bodyPr/>
        <a:lstStyle/>
        <a:p>
          <a:endParaRPr lang="en-US"/>
        </a:p>
      </dgm:t>
    </dgm:pt>
    <dgm:pt modelId="{C7A137B6-AF77-4211-9CC3-EB089E35DF12}" type="sibTrans" cxnId="{4276C608-8E55-4E60-9099-94819462B949}">
      <dgm:prSet/>
      <dgm:spPr/>
      <dgm:t>
        <a:bodyPr/>
        <a:lstStyle/>
        <a:p>
          <a:endParaRPr lang="en-US"/>
        </a:p>
      </dgm:t>
    </dgm:pt>
    <dgm:pt modelId="{E3A2E0EF-BDE8-BB46-A470-531AA488BBD3}" type="pres">
      <dgm:prSet presAssocID="{9FC92271-459B-44E2-96EC-0788956049AE}" presName="vert0" presStyleCnt="0">
        <dgm:presLayoutVars>
          <dgm:dir/>
          <dgm:animOne val="branch"/>
          <dgm:animLvl val="lvl"/>
        </dgm:presLayoutVars>
      </dgm:prSet>
      <dgm:spPr/>
    </dgm:pt>
    <dgm:pt modelId="{C5C63DC8-F13C-9941-AE8A-FED8441CB8DF}" type="pres">
      <dgm:prSet presAssocID="{2C87B727-75A1-4D25-B2FA-90622A876420}" presName="thickLine" presStyleLbl="alignNode1" presStyleIdx="0" presStyleCnt="5"/>
      <dgm:spPr/>
    </dgm:pt>
    <dgm:pt modelId="{5EDFABF3-9D6C-2044-81AE-E3C3AE9BF32B}" type="pres">
      <dgm:prSet presAssocID="{2C87B727-75A1-4D25-B2FA-90622A876420}" presName="horz1" presStyleCnt="0"/>
      <dgm:spPr/>
    </dgm:pt>
    <dgm:pt modelId="{C230C3F0-01E0-1447-8E78-6229A898D43A}" type="pres">
      <dgm:prSet presAssocID="{2C87B727-75A1-4D25-B2FA-90622A876420}" presName="tx1" presStyleLbl="revTx" presStyleIdx="0" presStyleCnt="5"/>
      <dgm:spPr/>
    </dgm:pt>
    <dgm:pt modelId="{F7A89247-A5CC-6544-8BD3-45A279F561EC}" type="pres">
      <dgm:prSet presAssocID="{2C87B727-75A1-4D25-B2FA-90622A876420}" presName="vert1" presStyleCnt="0"/>
      <dgm:spPr/>
    </dgm:pt>
    <dgm:pt modelId="{508CFB3F-0D86-0B44-A5EB-C106E4438AE2}" type="pres">
      <dgm:prSet presAssocID="{F1E16414-1391-45FF-9C81-7D51C1799FB2}" presName="thickLine" presStyleLbl="alignNode1" presStyleIdx="1" presStyleCnt="5"/>
      <dgm:spPr/>
    </dgm:pt>
    <dgm:pt modelId="{3C2441F8-6B5A-7F49-B8ED-B95961A9E950}" type="pres">
      <dgm:prSet presAssocID="{F1E16414-1391-45FF-9C81-7D51C1799FB2}" presName="horz1" presStyleCnt="0"/>
      <dgm:spPr/>
    </dgm:pt>
    <dgm:pt modelId="{E672D79F-0E4A-3A45-BE0C-3BB6CFDB0E02}" type="pres">
      <dgm:prSet presAssocID="{F1E16414-1391-45FF-9C81-7D51C1799FB2}" presName="tx1" presStyleLbl="revTx" presStyleIdx="1" presStyleCnt="5"/>
      <dgm:spPr/>
    </dgm:pt>
    <dgm:pt modelId="{7E4C1108-2FF1-6C42-9F7F-9BD8A7C7326B}" type="pres">
      <dgm:prSet presAssocID="{F1E16414-1391-45FF-9C81-7D51C1799FB2}" presName="vert1" presStyleCnt="0"/>
      <dgm:spPr/>
    </dgm:pt>
    <dgm:pt modelId="{8941DA5E-EB8E-F149-8029-120FCA4EF494}" type="pres">
      <dgm:prSet presAssocID="{D8FCD62D-7EFB-4539-A307-D7696669EAA2}" presName="thickLine" presStyleLbl="alignNode1" presStyleIdx="2" presStyleCnt="5"/>
      <dgm:spPr/>
    </dgm:pt>
    <dgm:pt modelId="{622ECD56-DDD6-9A41-8CB0-A1BB97EEAA53}" type="pres">
      <dgm:prSet presAssocID="{D8FCD62D-7EFB-4539-A307-D7696669EAA2}" presName="horz1" presStyleCnt="0"/>
      <dgm:spPr/>
    </dgm:pt>
    <dgm:pt modelId="{89FAC610-B76C-EF4B-9FFE-1ABE9E2B3F38}" type="pres">
      <dgm:prSet presAssocID="{D8FCD62D-7EFB-4539-A307-D7696669EAA2}" presName="tx1" presStyleLbl="revTx" presStyleIdx="2" presStyleCnt="5"/>
      <dgm:spPr/>
    </dgm:pt>
    <dgm:pt modelId="{A05A6F8D-84D8-5344-8CFC-3FC8EC35BE37}" type="pres">
      <dgm:prSet presAssocID="{D8FCD62D-7EFB-4539-A307-D7696669EAA2}" presName="vert1" presStyleCnt="0"/>
      <dgm:spPr/>
    </dgm:pt>
    <dgm:pt modelId="{5ED3EF9C-132F-764D-8442-8DC9C4A9E6F3}" type="pres">
      <dgm:prSet presAssocID="{94EB7D74-8487-499C-B711-ADD819E27615}" presName="thickLine" presStyleLbl="alignNode1" presStyleIdx="3" presStyleCnt="5"/>
      <dgm:spPr/>
    </dgm:pt>
    <dgm:pt modelId="{B9D38B0A-BBA1-EC45-A1F1-570382307A06}" type="pres">
      <dgm:prSet presAssocID="{94EB7D74-8487-499C-B711-ADD819E27615}" presName="horz1" presStyleCnt="0"/>
      <dgm:spPr/>
    </dgm:pt>
    <dgm:pt modelId="{A0C764FE-2CF0-5341-894C-1FB9C0EE2F4E}" type="pres">
      <dgm:prSet presAssocID="{94EB7D74-8487-499C-B711-ADD819E27615}" presName="tx1" presStyleLbl="revTx" presStyleIdx="3" presStyleCnt="5"/>
      <dgm:spPr/>
    </dgm:pt>
    <dgm:pt modelId="{B7AC8CF2-3BCB-384E-84AE-0B6E4174C971}" type="pres">
      <dgm:prSet presAssocID="{94EB7D74-8487-499C-B711-ADD819E27615}" presName="vert1" presStyleCnt="0"/>
      <dgm:spPr/>
    </dgm:pt>
    <dgm:pt modelId="{2F198F77-9353-CF42-A24A-72C8EB361282}" type="pres">
      <dgm:prSet presAssocID="{E8F07711-21EA-4E22-BFCD-8C4728B0BEB7}" presName="thickLine" presStyleLbl="alignNode1" presStyleIdx="4" presStyleCnt="5"/>
      <dgm:spPr/>
    </dgm:pt>
    <dgm:pt modelId="{230F50D4-B420-7F43-B4EF-186E0732B5EE}" type="pres">
      <dgm:prSet presAssocID="{E8F07711-21EA-4E22-BFCD-8C4728B0BEB7}" presName="horz1" presStyleCnt="0"/>
      <dgm:spPr/>
    </dgm:pt>
    <dgm:pt modelId="{74959352-D55F-CC41-8568-C9D4523B32C3}" type="pres">
      <dgm:prSet presAssocID="{E8F07711-21EA-4E22-BFCD-8C4728B0BEB7}" presName="tx1" presStyleLbl="revTx" presStyleIdx="4" presStyleCnt="5"/>
      <dgm:spPr/>
    </dgm:pt>
    <dgm:pt modelId="{BB2147C8-3919-4748-A5F8-EA49C88A94D7}" type="pres">
      <dgm:prSet presAssocID="{E8F07711-21EA-4E22-BFCD-8C4728B0BEB7}" presName="vert1" presStyleCnt="0"/>
      <dgm:spPr/>
    </dgm:pt>
  </dgm:ptLst>
  <dgm:cxnLst>
    <dgm:cxn modelId="{4276C608-8E55-4E60-9099-94819462B949}" srcId="{9FC92271-459B-44E2-96EC-0788956049AE}" destId="{E8F07711-21EA-4E22-BFCD-8C4728B0BEB7}" srcOrd="4" destOrd="0" parTransId="{C018C767-C5B2-4435-A1A8-B03D1B9F7270}" sibTransId="{C7A137B6-AF77-4211-9CC3-EB089E35DF12}"/>
    <dgm:cxn modelId="{5471D112-26F2-4726-BE83-3775134E5C45}" srcId="{9FC92271-459B-44E2-96EC-0788956049AE}" destId="{94EB7D74-8487-499C-B711-ADD819E27615}" srcOrd="3" destOrd="0" parTransId="{9EFD9E60-7173-466D-BDD9-C999EEDBB114}" sibTransId="{22925B5B-5D70-4223-8FBA-B579278DE75C}"/>
    <dgm:cxn modelId="{E2173617-7B78-3A4A-9252-28A204D73C02}" type="presOf" srcId="{2C87B727-75A1-4D25-B2FA-90622A876420}" destId="{C230C3F0-01E0-1447-8E78-6229A898D43A}" srcOrd="0" destOrd="0" presId="urn:microsoft.com/office/officeart/2008/layout/LinedList"/>
    <dgm:cxn modelId="{584E5767-354D-426F-93A2-39D2DBA59F4C}" srcId="{9FC92271-459B-44E2-96EC-0788956049AE}" destId="{D8FCD62D-7EFB-4539-A307-D7696669EAA2}" srcOrd="2" destOrd="0" parTransId="{95A9287B-2085-44A6-B614-9A559DABC88C}" sibTransId="{47217E82-3D34-4262-BA0C-CA1D24042C87}"/>
    <dgm:cxn modelId="{BB0A1D6A-F4ED-E349-9D09-26338F5CF55F}" type="presOf" srcId="{F1E16414-1391-45FF-9C81-7D51C1799FB2}" destId="{E672D79F-0E4A-3A45-BE0C-3BB6CFDB0E02}" srcOrd="0" destOrd="0" presId="urn:microsoft.com/office/officeart/2008/layout/LinedList"/>
    <dgm:cxn modelId="{B0444376-F4AA-41AB-8234-5C6E86B54A8A}" srcId="{9FC92271-459B-44E2-96EC-0788956049AE}" destId="{2C87B727-75A1-4D25-B2FA-90622A876420}" srcOrd="0" destOrd="0" parTransId="{1813E2D5-8BF0-446E-9795-78A5BA51C648}" sibTransId="{B135655B-7CB4-4D55-BFF1-D83D003F146C}"/>
    <dgm:cxn modelId="{8D61CA7C-ACEE-1642-B7F7-8EEB3245D904}" type="presOf" srcId="{D8FCD62D-7EFB-4539-A307-D7696669EAA2}" destId="{89FAC610-B76C-EF4B-9FFE-1ABE9E2B3F38}" srcOrd="0" destOrd="0" presId="urn:microsoft.com/office/officeart/2008/layout/LinedList"/>
    <dgm:cxn modelId="{C5DBE9C0-4601-E148-9E3B-AAAB1A85763E}" type="presOf" srcId="{94EB7D74-8487-499C-B711-ADD819E27615}" destId="{A0C764FE-2CF0-5341-894C-1FB9C0EE2F4E}" srcOrd="0" destOrd="0" presId="urn:microsoft.com/office/officeart/2008/layout/LinedList"/>
    <dgm:cxn modelId="{B9C719C3-D4D7-2040-AE93-F1D07854B43F}" type="presOf" srcId="{E8F07711-21EA-4E22-BFCD-8C4728B0BEB7}" destId="{74959352-D55F-CC41-8568-C9D4523B32C3}" srcOrd="0" destOrd="0" presId="urn:microsoft.com/office/officeart/2008/layout/LinedList"/>
    <dgm:cxn modelId="{5AF121C7-F98B-8446-AAA2-222B85B6FAD7}" type="presOf" srcId="{9FC92271-459B-44E2-96EC-0788956049AE}" destId="{E3A2E0EF-BDE8-BB46-A470-531AA488BBD3}" srcOrd="0" destOrd="0" presId="urn:microsoft.com/office/officeart/2008/layout/LinedList"/>
    <dgm:cxn modelId="{03B433D7-EF14-4F9B-8002-0A7120F6D0AC}" srcId="{9FC92271-459B-44E2-96EC-0788956049AE}" destId="{F1E16414-1391-45FF-9C81-7D51C1799FB2}" srcOrd="1" destOrd="0" parTransId="{BD33A08D-82EF-4631-89C7-3321B4DAEABC}" sibTransId="{7C578FA5-E92B-4BEC-B92F-18F09D55519D}"/>
    <dgm:cxn modelId="{B1FE5179-8B3A-F742-AF41-E893148DE5F4}" type="presParOf" srcId="{E3A2E0EF-BDE8-BB46-A470-531AA488BBD3}" destId="{C5C63DC8-F13C-9941-AE8A-FED8441CB8DF}" srcOrd="0" destOrd="0" presId="urn:microsoft.com/office/officeart/2008/layout/LinedList"/>
    <dgm:cxn modelId="{CB0F1F75-749B-9341-AF06-54B3CCB56647}" type="presParOf" srcId="{E3A2E0EF-BDE8-BB46-A470-531AA488BBD3}" destId="{5EDFABF3-9D6C-2044-81AE-E3C3AE9BF32B}" srcOrd="1" destOrd="0" presId="urn:microsoft.com/office/officeart/2008/layout/LinedList"/>
    <dgm:cxn modelId="{A816A493-8726-3D41-9957-94AE63050B2C}" type="presParOf" srcId="{5EDFABF3-9D6C-2044-81AE-E3C3AE9BF32B}" destId="{C230C3F0-01E0-1447-8E78-6229A898D43A}" srcOrd="0" destOrd="0" presId="urn:microsoft.com/office/officeart/2008/layout/LinedList"/>
    <dgm:cxn modelId="{780827FA-CEA7-8B44-85C1-BB5100AB636C}" type="presParOf" srcId="{5EDFABF3-9D6C-2044-81AE-E3C3AE9BF32B}" destId="{F7A89247-A5CC-6544-8BD3-45A279F561EC}" srcOrd="1" destOrd="0" presId="urn:microsoft.com/office/officeart/2008/layout/LinedList"/>
    <dgm:cxn modelId="{D04D10EA-F88B-6C48-B82B-C8510FF385EF}" type="presParOf" srcId="{E3A2E0EF-BDE8-BB46-A470-531AA488BBD3}" destId="{508CFB3F-0D86-0B44-A5EB-C106E4438AE2}" srcOrd="2" destOrd="0" presId="urn:microsoft.com/office/officeart/2008/layout/LinedList"/>
    <dgm:cxn modelId="{4E54157D-B75A-EE44-BC76-691F128D0635}" type="presParOf" srcId="{E3A2E0EF-BDE8-BB46-A470-531AA488BBD3}" destId="{3C2441F8-6B5A-7F49-B8ED-B95961A9E950}" srcOrd="3" destOrd="0" presId="urn:microsoft.com/office/officeart/2008/layout/LinedList"/>
    <dgm:cxn modelId="{CE331239-604D-8C47-92FD-36D33802BD22}" type="presParOf" srcId="{3C2441F8-6B5A-7F49-B8ED-B95961A9E950}" destId="{E672D79F-0E4A-3A45-BE0C-3BB6CFDB0E02}" srcOrd="0" destOrd="0" presId="urn:microsoft.com/office/officeart/2008/layout/LinedList"/>
    <dgm:cxn modelId="{1FAF4051-80BF-E544-87D3-298029AB07C8}" type="presParOf" srcId="{3C2441F8-6B5A-7F49-B8ED-B95961A9E950}" destId="{7E4C1108-2FF1-6C42-9F7F-9BD8A7C7326B}" srcOrd="1" destOrd="0" presId="urn:microsoft.com/office/officeart/2008/layout/LinedList"/>
    <dgm:cxn modelId="{03ECF626-8857-D141-8EDA-CC8507649E67}" type="presParOf" srcId="{E3A2E0EF-BDE8-BB46-A470-531AA488BBD3}" destId="{8941DA5E-EB8E-F149-8029-120FCA4EF494}" srcOrd="4" destOrd="0" presId="urn:microsoft.com/office/officeart/2008/layout/LinedList"/>
    <dgm:cxn modelId="{67F040A3-C6C6-4848-A24E-22D3A46E1E17}" type="presParOf" srcId="{E3A2E0EF-BDE8-BB46-A470-531AA488BBD3}" destId="{622ECD56-DDD6-9A41-8CB0-A1BB97EEAA53}" srcOrd="5" destOrd="0" presId="urn:microsoft.com/office/officeart/2008/layout/LinedList"/>
    <dgm:cxn modelId="{7E19BDDD-E70B-594A-87AB-EF7BAB7241CA}" type="presParOf" srcId="{622ECD56-DDD6-9A41-8CB0-A1BB97EEAA53}" destId="{89FAC610-B76C-EF4B-9FFE-1ABE9E2B3F38}" srcOrd="0" destOrd="0" presId="urn:microsoft.com/office/officeart/2008/layout/LinedList"/>
    <dgm:cxn modelId="{68A7D1A2-6496-1247-8042-938903F90381}" type="presParOf" srcId="{622ECD56-DDD6-9A41-8CB0-A1BB97EEAA53}" destId="{A05A6F8D-84D8-5344-8CFC-3FC8EC35BE37}" srcOrd="1" destOrd="0" presId="urn:microsoft.com/office/officeart/2008/layout/LinedList"/>
    <dgm:cxn modelId="{74466B11-812F-A142-A0E1-2DC7BE97F5D8}" type="presParOf" srcId="{E3A2E0EF-BDE8-BB46-A470-531AA488BBD3}" destId="{5ED3EF9C-132F-764D-8442-8DC9C4A9E6F3}" srcOrd="6" destOrd="0" presId="urn:microsoft.com/office/officeart/2008/layout/LinedList"/>
    <dgm:cxn modelId="{9D5F84CE-A31E-F748-8E9F-EADA6DE70A7F}" type="presParOf" srcId="{E3A2E0EF-BDE8-BB46-A470-531AA488BBD3}" destId="{B9D38B0A-BBA1-EC45-A1F1-570382307A06}" srcOrd="7" destOrd="0" presId="urn:microsoft.com/office/officeart/2008/layout/LinedList"/>
    <dgm:cxn modelId="{501878C1-A660-1D48-A250-D80834DE3C58}" type="presParOf" srcId="{B9D38B0A-BBA1-EC45-A1F1-570382307A06}" destId="{A0C764FE-2CF0-5341-894C-1FB9C0EE2F4E}" srcOrd="0" destOrd="0" presId="urn:microsoft.com/office/officeart/2008/layout/LinedList"/>
    <dgm:cxn modelId="{B9F7D9B8-A737-CD41-A045-9C5D053517BC}" type="presParOf" srcId="{B9D38B0A-BBA1-EC45-A1F1-570382307A06}" destId="{B7AC8CF2-3BCB-384E-84AE-0B6E4174C971}" srcOrd="1" destOrd="0" presId="urn:microsoft.com/office/officeart/2008/layout/LinedList"/>
    <dgm:cxn modelId="{724FB247-139A-E146-8CA4-87E5B6F3E658}" type="presParOf" srcId="{E3A2E0EF-BDE8-BB46-A470-531AA488BBD3}" destId="{2F198F77-9353-CF42-A24A-72C8EB361282}" srcOrd="8" destOrd="0" presId="urn:microsoft.com/office/officeart/2008/layout/LinedList"/>
    <dgm:cxn modelId="{8BE1685C-44D0-CF4E-9169-B04E1817FA3D}" type="presParOf" srcId="{E3A2E0EF-BDE8-BB46-A470-531AA488BBD3}" destId="{230F50D4-B420-7F43-B4EF-186E0732B5EE}" srcOrd="9" destOrd="0" presId="urn:microsoft.com/office/officeart/2008/layout/LinedList"/>
    <dgm:cxn modelId="{964B9F1D-F310-E14C-BE78-39AD09E8D145}" type="presParOf" srcId="{230F50D4-B420-7F43-B4EF-186E0732B5EE}" destId="{74959352-D55F-CC41-8568-C9D4523B32C3}" srcOrd="0" destOrd="0" presId="urn:microsoft.com/office/officeart/2008/layout/LinedList"/>
    <dgm:cxn modelId="{C094E598-5A5C-F344-B597-0C62EC065D93}" type="presParOf" srcId="{230F50D4-B420-7F43-B4EF-186E0732B5EE}" destId="{BB2147C8-3919-4748-A5F8-EA49C88A94D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5850D2-1C32-4EA6-B821-BCD9979D45DC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C3F0D12-CA4A-4312-A2AD-B69D606E4200}">
      <dgm:prSet/>
      <dgm:spPr/>
      <dgm:t>
        <a:bodyPr/>
        <a:lstStyle/>
        <a:p>
          <a:r>
            <a:rPr lang="uk-UA"/>
            <a:t>Комунікації Міністерства охорони здоров'я щодо КОВІД (вакцинація, заповненість лікарняних ліжок, доступність медичного персоналу тощо);</a:t>
          </a:r>
          <a:endParaRPr lang="en-US"/>
        </a:p>
      </dgm:t>
    </dgm:pt>
    <dgm:pt modelId="{61347CFC-BE74-4868-BC0B-144034B26AC1}" type="parTrans" cxnId="{970ADB03-106D-4201-A7C6-1F40751DEDDB}">
      <dgm:prSet/>
      <dgm:spPr/>
      <dgm:t>
        <a:bodyPr/>
        <a:lstStyle/>
        <a:p>
          <a:endParaRPr lang="en-US"/>
        </a:p>
      </dgm:t>
    </dgm:pt>
    <dgm:pt modelId="{F8F04757-ECFD-4B66-AE91-A5488694C8C1}" type="sibTrans" cxnId="{970ADB03-106D-4201-A7C6-1F40751DEDDB}">
      <dgm:prSet/>
      <dgm:spPr/>
      <dgm:t>
        <a:bodyPr/>
        <a:lstStyle/>
        <a:p>
          <a:endParaRPr lang="en-US"/>
        </a:p>
      </dgm:t>
    </dgm:pt>
    <dgm:pt modelId="{74196BE9-6596-4817-B106-10069C789A2A}">
      <dgm:prSet/>
      <dgm:spPr/>
      <dgm:t>
        <a:bodyPr/>
        <a:lstStyle/>
        <a:p>
          <a:r>
            <a:rPr lang="uk-UA" dirty="0"/>
            <a:t>Комунікація Міністерства оборони щодо ризиків, пов'язаних із впровадженням стандартів НАТО (навчання, перепідготовка тощо);</a:t>
          </a:r>
          <a:endParaRPr lang="en-US" dirty="0"/>
        </a:p>
      </dgm:t>
    </dgm:pt>
    <dgm:pt modelId="{A68D5B53-CBF6-4DD6-9DDF-7DA7867D5FDC}" type="parTrans" cxnId="{331750A8-315B-4E62-81A9-479BFC9B2FF0}">
      <dgm:prSet/>
      <dgm:spPr/>
      <dgm:t>
        <a:bodyPr/>
        <a:lstStyle/>
        <a:p>
          <a:endParaRPr lang="en-US"/>
        </a:p>
      </dgm:t>
    </dgm:pt>
    <dgm:pt modelId="{7597D53D-7103-411E-9F6E-D5DF700BAE89}" type="sibTrans" cxnId="{331750A8-315B-4E62-81A9-479BFC9B2FF0}">
      <dgm:prSet/>
      <dgm:spPr/>
      <dgm:t>
        <a:bodyPr/>
        <a:lstStyle/>
        <a:p>
          <a:endParaRPr lang="en-US"/>
        </a:p>
      </dgm:t>
    </dgm:pt>
    <dgm:pt modelId="{72D8F196-C1F6-4761-AFBA-834999356DD5}">
      <dgm:prSet/>
      <dgm:spPr/>
      <dgm:t>
        <a:bodyPr/>
        <a:lstStyle/>
        <a:p>
          <a:r>
            <a:rPr lang="uk-UA"/>
            <a:t>Комунікація Мінцифри щодо нових електронних послуг (доступність послуг для різних груп населення тощо)</a:t>
          </a:r>
          <a:endParaRPr lang="en-US"/>
        </a:p>
      </dgm:t>
    </dgm:pt>
    <dgm:pt modelId="{3B6FEB6D-EAB8-46D3-9E37-21A4166E2EF4}" type="parTrans" cxnId="{95FD0753-8498-4F2F-BAF8-5EDF1FDA8B3A}">
      <dgm:prSet/>
      <dgm:spPr/>
      <dgm:t>
        <a:bodyPr/>
        <a:lstStyle/>
        <a:p>
          <a:endParaRPr lang="en-US"/>
        </a:p>
      </dgm:t>
    </dgm:pt>
    <dgm:pt modelId="{D209E837-9885-467F-9EC5-E76F1B4BD5A7}" type="sibTrans" cxnId="{95FD0753-8498-4F2F-BAF8-5EDF1FDA8B3A}">
      <dgm:prSet/>
      <dgm:spPr/>
      <dgm:t>
        <a:bodyPr/>
        <a:lstStyle/>
        <a:p>
          <a:endParaRPr lang="en-US"/>
        </a:p>
      </dgm:t>
    </dgm:pt>
    <dgm:pt modelId="{0FF8E14D-FB01-444D-AD57-6EAF7377161A}" type="pres">
      <dgm:prSet presAssocID="{995850D2-1C32-4EA6-B821-BCD9979D45DC}" presName="vert0" presStyleCnt="0">
        <dgm:presLayoutVars>
          <dgm:dir/>
          <dgm:animOne val="branch"/>
          <dgm:animLvl val="lvl"/>
        </dgm:presLayoutVars>
      </dgm:prSet>
      <dgm:spPr/>
    </dgm:pt>
    <dgm:pt modelId="{AC629EB4-81EE-964F-AA63-537FE3892F98}" type="pres">
      <dgm:prSet presAssocID="{DC3F0D12-CA4A-4312-A2AD-B69D606E4200}" presName="thickLine" presStyleLbl="alignNode1" presStyleIdx="0" presStyleCnt="3"/>
      <dgm:spPr/>
    </dgm:pt>
    <dgm:pt modelId="{133B2E28-5422-E741-A7DD-A1545F9FB69C}" type="pres">
      <dgm:prSet presAssocID="{DC3F0D12-CA4A-4312-A2AD-B69D606E4200}" presName="horz1" presStyleCnt="0"/>
      <dgm:spPr/>
    </dgm:pt>
    <dgm:pt modelId="{2CC6CB98-8F84-8C40-9FE8-C714154AE426}" type="pres">
      <dgm:prSet presAssocID="{DC3F0D12-CA4A-4312-A2AD-B69D606E4200}" presName="tx1" presStyleLbl="revTx" presStyleIdx="0" presStyleCnt="3"/>
      <dgm:spPr/>
    </dgm:pt>
    <dgm:pt modelId="{DC8413B0-C46C-1B44-A1C1-A3AFEEC0E958}" type="pres">
      <dgm:prSet presAssocID="{DC3F0D12-CA4A-4312-A2AD-B69D606E4200}" presName="vert1" presStyleCnt="0"/>
      <dgm:spPr/>
    </dgm:pt>
    <dgm:pt modelId="{2AC561BF-4691-1340-B24A-DCA2D3F520AF}" type="pres">
      <dgm:prSet presAssocID="{74196BE9-6596-4817-B106-10069C789A2A}" presName="thickLine" presStyleLbl="alignNode1" presStyleIdx="1" presStyleCnt="3"/>
      <dgm:spPr/>
    </dgm:pt>
    <dgm:pt modelId="{91EF4A07-BA5D-954B-B0B7-71DCDA676D13}" type="pres">
      <dgm:prSet presAssocID="{74196BE9-6596-4817-B106-10069C789A2A}" presName="horz1" presStyleCnt="0"/>
      <dgm:spPr/>
    </dgm:pt>
    <dgm:pt modelId="{379CC1E2-7CCA-8544-BDE1-04DA6B170BD0}" type="pres">
      <dgm:prSet presAssocID="{74196BE9-6596-4817-B106-10069C789A2A}" presName="tx1" presStyleLbl="revTx" presStyleIdx="1" presStyleCnt="3"/>
      <dgm:spPr/>
    </dgm:pt>
    <dgm:pt modelId="{718AA9B8-AF1E-A54D-9BA9-BA4B70DC0B34}" type="pres">
      <dgm:prSet presAssocID="{74196BE9-6596-4817-B106-10069C789A2A}" presName="vert1" presStyleCnt="0"/>
      <dgm:spPr/>
    </dgm:pt>
    <dgm:pt modelId="{6EAF27F1-B099-BC49-AD90-F5780501D5CC}" type="pres">
      <dgm:prSet presAssocID="{72D8F196-C1F6-4761-AFBA-834999356DD5}" presName="thickLine" presStyleLbl="alignNode1" presStyleIdx="2" presStyleCnt="3"/>
      <dgm:spPr/>
    </dgm:pt>
    <dgm:pt modelId="{B67A2C07-48F3-D040-95CA-79B8BB66FE17}" type="pres">
      <dgm:prSet presAssocID="{72D8F196-C1F6-4761-AFBA-834999356DD5}" presName="horz1" presStyleCnt="0"/>
      <dgm:spPr/>
    </dgm:pt>
    <dgm:pt modelId="{B0977DE9-2ECB-0449-8707-71CB663002EC}" type="pres">
      <dgm:prSet presAssocID="{72D8F196-C1F6-4761-AFBA-834999356DD5}" presName="tx1" presStyleLbl="revTx" presStyleIdx="2" presStyleCnt="3"/>
      <dgm:spPr/>
    </dgm:pt>
    <dgm:pt modelId="{676B4064-A8C4-2046-8C01-376CBA6C1D46}" type="pres">
      <dgm:prSet presAssocID="{72D8F196-C1F6-4761-AFBA-834999356DD5}" presName="vert1" presStyleCnt="0"/>
      <dgm:spPr/>
    </dgm:pt>
  </dgm:ptLst>
  <dgm:cxnLst>
    <dgm:cxn modelId="{970ADB03-106D-4201-A7C6-1F40751DEDDB}" srcId="{995850D2-1C32-4EA6-B821-BCD9979D45DC}" destId="{DC3F0D12-CA4A-4312-A2AD-B69D606E4200}" srcOrd="0" destOrd="0" parTransId="{61347CFC-BE74-4868-BC0B-144034B26AC1}" sibTransId="{F8F04757-ECFD-4B66-AE91-A5488694C8C1}"/>
    <dgm:cxn modelId="{95FD0753-8498-4F2F-BAF8-5EDF1FDA8B3A}" srcId="{995850D2-1C32-4EA6-B821-BCD9979D45DC}" destId="{72D8F196-C1F6-4761-AFBA-834999356DD5}" srcOrd="2" destOrd="0" parTransId="{3B6FEB6D-EAB8-46D3-9E37-21A4166E2EF4}" sibTransId="{D209E837-9885-467F-9EC5-E76F1B4BD5A7}"/>
    <dgm:cxn modelId="{B40DA67E-AE67-8A47-9ADA-50BD426A92DD}" type="presOf" srcId="{DC3F0D12-CA4A-4312-A2AD-B69D606E4200}" destId="{2CC6CB98-8F84-8C40-9FE8-C714154AE426}" srcOrd="0" destOrd="0" presId="urn:microsoft.com/office/officeart/2008/layout/LinedList"/>
    <dgm:cxn modelId="{7B9DCF8E-5CE5-A34C-B886-55E326F4FA6F}" type="presOf" srcId="{72D8F196-C1F6-4761-AFBA-834999356DD5}" destId="{B0977DE9-2ECB-0449-8707-71CB663002EC}" srcOrd="0" destOrd="0" presId="urn:microsoft.com/office/officeart/2008/layout/LinedList"/>
    <dgm:cxn modelId="{331750A8-315B-4E62-81A9-479BFC9B2FF0}" srcId="{995850D2-1C32-4EA6-B821-BCD9979D45DC}" destId="{74196BE9-6596-4817-B106-10069C789A2A}" srcOrd="1" destOrd="0" parTransId="{A68D5B53-CBF6-4DD6-9DDF-7DA7867D5FDC}" sibTransId="{7597D53D-7103-411E-9F6E-D5DF700BAE89}"/>
    <dgm:cxn modelId="{430947EE-2DA7-9844-BECF-5401196254D9}" type="presOf" srcId="{995850D2-1C32-4EA6-B821-BCD9979D45DC}" destId="{0FF8E14D-FB01-444D-AD57-6EAF7377161A}" srcOrd="0" destOrd="0" presId="urn:microsoft.com/office/officeart/2008/layout/LinedList"/>
    <dgm:cxn modelId="{F8B2D8F8-97C9-0E4B-B5AA-DB5B4CE01C3E}" type="presOf" srcId="{74196BE9-6596-4817-B106-10069C789A2A}" destId="{379CC1E2-7CCA-8544-BDE1-04DA6B170BD0}" srcOrd="0" destOrd="0" presId="urn:microsoft.com/office/officeart/2008/layout/LinedList"/>
    <dgm:cxn modelId="{513B2C63-94EF-AB4C-8950-324249F7ED3D}" type="presParOf" srcId="{0FF8E14D-FB01-444D-AD57-6EAF7377161A}" destId="{AC629EB4-81EE-964F-AA63-537FE3892F98}" srcOrd="0" destOrd="0" presId="urn:microsoft.com/office/officeart/2008/layout/LinedList"/>
    <dgm:cxn modelId="{B228D51D-9108-3A44-B972-C7813895C082}" type="presParOf" srcId="{0FF8E14D-FB01-444D-AD57-6EAF7377161A}" destId="{133B2E28-5422-E741-A7DD-A1545F9FB69C}" srcOrd="1" destOrd="0" presId="urn:microsoft.com/office/officeart/2008/layout/LinedList"/>
    <dgm:cxn modelId="{DC3276C4-01A5-BC47-9756-9A3B9458E31C}" type="presParOf" srcId="{133B2E28-5422-E741-A7DD-A1545F9FB69C}" destId="{2CC6CB98-8F84-8C40-9FE8-C714154AE426}" srcOrd="0" destOrd="0" presId="urn:microsoft.com/office/officeart/2008/layout/LinedList"/>
    <dgm:cxn modelId="{BDABA777-1D44-4545-98AB-ABB7E8794135}" type="presParOf" srcId="{133B2E28-5422-E741-A7DD-A1545F9FB69C}" destId="{DC8413B0-C46C-1B44-A1C1-A3AFEEC0E958}" srcOrd="1" destOrd="0" presId="urn:microsoft.com/office/officeart/2008/layout/LinedList"/>
    <dgm:cxn modelId="{F149294A-E316-A94B-908D-4DDDA239632B}" type="presParOf" srcId="{0FF8E14D-FB01-444D-AD57-6EAF7377161A}" destId="{2AC561BF-4691-1340-B24A-DCA2D3F520AF}" srcOrd="2" destOrd="0" presId="urn:microsoft.com/office/officeart/2008/layout/LinedList"/>
    <dgm:cxn modelId="{B16026E8-5341-CC43-B7BD-B2384DDD8217}" type="presParOf" srcId="{0FF8E14D-FB01-444D-AD57-6EAF7377161A}" destId="{91EF4A07-BA5D-954B-B0B7-71DCDA676D13}" srcOrd="3" destOrd="0" presId="urn:microsoft.com/office/officeart/2008/layout/LinedList"/>
    <dgm:cxn modelId="{A4FC3A97-CFC2-444A-935B-263C4DC3BD00}" type="presParOf" srcId="{91EF4A07-BA5D-954B-B0B7-71DCDA676D13}" destId="{379CC1E2-7CCA-8544-BDE1-04DA6B170BD0}" srcOrd="0" destOrd="0" presId="urn:microsoft.com/office/officeart/2008/layout/LinedList"/>
    <dgm:cxn modelId="{BCE90870-42D5-BD4A-98D3-C4FE6F28F038}" type="presParOf" srcId="{91EF4A07-BA5D-954B-B0B7-71DCDA676D13}" destId="{718AA9B8-AF1E-A54D-9BA9-BA4B70DC0B34}" srcOrd="1" destOrd="0" presId="urn:microsoft.com/office/officeart/2008/layout/LinedList"/>
    <dgm:cxn modelId="{2AF0276F-893D-1D4F-BC72-7D2E0C7A6DC0}" type="presParOf" srcId="{0FF8E14D-FB01-444D-AD57-6EAF7377161A}" destId="{6EAF27F1-B099-BC49-AD90-F5780501D5CC}" srcOrd="4" destOrd="0" presId="urn:microsoft.com/office/officeart/2008/layout/LinedList"/>
    <dgm:cxn modelId="{C38364CF-00B7-6F40-BA91-F25C3F051702}" type="presParOf" srcId="{0FF8E14D-FB01-444D-AD57-6EAF7377161A}" destId="{B67A2C07-48F3-D040-95CA-79B8BB66FE17}" srcOrd="5" destOrd="0" presId="urn:microsoft.com/office/officeart/2008/layout/LinedList"/>
    <dgm:cxn modelId="{A1AE3D71-1331-9F42-93CB-99464A18E46E}" type="presParOf" srcId="{B67A2C07-48F3-D040-95CA-79B8BB66FE17}" destId="{B0977DE9-2ECB-0449-8707-71CB663002EC}" srcOrd="0" destOrd="0" presId="urn:microsoft.com/office/officeart/2008/layout/LinedList"/>
    <dgm:cxn modelId="{1CAEBAC7-7D87-3C4A-97E8-5FC4EFE3C126}" type="presParOf" srcId="{B67A2C07-48F3-D040-95CA-79B8BB66FE17}" destId="{676B4064-A8C4-2046-8C01-376CBA6C1D4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CE779A-7451-44E8-9E99-4D030CF33FCD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F10159A-DC76-446D-AF4D-436026204EBB}">
      <dgm:prSet custT="1"/>
      <dgm:spPr/>
      <dgm:t>
        <a:bodyPr/>
        <a:lstStyle/>
        <a:p>
          <a:r>
            <a:rPr lang="uk-UA" sz="1800" b="1" dirty="0"/>
            <a:t>Звітність з управління ризиками – це регулярне надання інформації про ризики, яке дозволяє особам, які приймають рішення, володіти достатньою інформацією щодо управління ризиками. </a:t>
          </a:r>
          <a:endParaRPr lang="en-US" sz="1800" b="1" dirty="0"/>
        </a:p>
      </dgm:t>
    </dgm:pt>
    <dgm:pt modelId="{6722E304-3BDE-411F-8764-28F1DFA64CBF}" type="parTrans" cxnId="{F8281A2A-4DC9-4ECD-B908-E5B8454F48A5}">
      <dgm:prSet/>
      <dgm:spPr/>
      <dgm:t>
        <a:bodyPr/>
        <a:lstStyle/>
        <a:p>
          <a:endParaRPr lang="en-US"/>
        </a:p>
      </dgm:t>
    </dgm:pt>
    <dgm:pt modelId="{0AA6A233-2EC1-402A-B992-40264436F5FA}" type="sibTrans" cxnId="{F8281A2A-4DC9-4ECD-B908-E5B8454F48A5}">
      <dgm:prSet/>
      <dgm:spPr/>
      <dgm:t>
        <a:bodyPr/>
        <a:lstStyle/>
        <a:p>
          <a:endParaRPr lang="en-US"/>
        </a:p>
      </dgm:t>
    </dgm:pt>
    <dgm:pt modelId="{3B9940EA-DDB6-4ED6-A44B-0EE7DC5D01B2}">
      <dgm:prSet custT="1"/>
      <dgm:spPr/>
      <dgm:t>
        <a:bodyPr/>
        <a:lstStyle/>
        <a:p>
          <a:r>
            <a:rPr lang="uk-UA" sz="1800" b="1" dirty="0"/>
            <a:t>Якщо звітність про стратегічні ризики може бути організована на щорічній основі, звіти про операційні ризики можуть бути більш частими (щомісяця або щокварталу).</a:t>
          </a:r>
          <a:endParaRPr lang="en-US" sz="1800" b="1" dirty="0"/>
        </a:p>
      </dgm:t>
    </dgm:pt>
    <dgm:pt modelId="{7843CBC4-2F94-46C2-8EE7-D061329CFD8B}" type="parTrans" cxnId="{D9FA3314-49C3-4FBA-A4E4-9945DDF2A757}">
      <dgm:prSet/>
      <dgm:spPr/>
      <dgm:t>
        <a:bodyPr/>
        <a:lstStyle/>
        <a:p>
          <a:endParaRPr lang="en-US"/>
        </a:p>
      </dgm:t>
    </dgm:pt>
    <dgm:pt modelId="{EE155A66-4F3F-4BFC-8E3F-994F914BEB31}" type="sibTrans" cxnId="{D9FA3314-49C3-4FBA-A4E4-9945DDF2A757}">
      <dgm:prSet/>
      <dgm:spPr/>
      <dgm:t>
        <a:bodyPr/>
        <a:lstStyle/>
        <a:p>
          <a:endParaRPr lang="en-US"/>
        </a:p>
      </dgm:t>
    </dgm:pt>
    <dgm:pt modelId="{F132EFA8-9A18-49D3-BFD2-D8D938D2B680}">
      <dgm:prSet/>
      <dgm:spPr/>
      <dgm:t>
        <a:bodyPr/>
        <a:lstStyle/>
        <a:p>
          <a:r>
            <a:rPr lang="uk-UA" b="1" dirty="0"/>
            <a:t>Щоб забезпечити ефективність процесу управління ризиками, слід розглянути можливість створення відповідної структури звітності в організації. Наприклад, керівник робочої групи може бути зобов’язаний звітувати перед вищим керівництвом щодо стану ризиків, які зараз є в реєстрі ризиків або включені до стратегічних та операційних планів.</a:t>
          </a:r>
          <a:endParaRPr lang="en-US" b="1" dirty="0"/>
        </a:p>
      </dgm:t>
    </dgm:pt>
    <dgm:pt modelId="{36916CA4-E5F3-4B2D-8915-32676B86DC13}" type="parTrans" cxnId="{7E4D2FB4-3E12-4B69-94FC-874B3D7A2A0F}">
      <dgm:prSet/>
      <dgm:spPr/>
      <dgm:t>
        <a:bodyPr/>
        <a:lstStyle/>
        <a:p>
          <a:endParaRPr lang="en-US"/>
        </a:p>
      </dgm:t>
    </dgm:pt>
    <dgm:pt modelId="{6E243804-7C0E-475D-ACF1-4276E88393F8}" type="sibTrans" cxnId="{7E4D2FB4-3E12-4B69-94FC-874B3D7A2A0F}">
      <dgm:prSet/>
      <dgm:spPr/>
      <dgm:t>
        <a:bodyPr/>
        <a:lstStyle/>
        <a:p>
          <a:endParaRPr lang="en-US"/>
        </a:p>
      </dgm:t>
    </dgm:pt>
    <dgm:pt modelId="{F73F57DA-1548-E447-B84A-76CD57A83F6A}" type="pres">
      <dgm:prSet presAssocID="{52CE779A-7451-44E8-9E99-4D030CF33FCD}" presName="Name0" presStyleCnt="0">
        <dgm:presLayoutVars>
          <dgm:dir/>
          <dgm:resizeHandles val="exact"/>
        </dgm:presLayoutVars>
      </dgm:prSet>
      <dgm:spPr/>
    </dgm:pt>
    <dgm:pt modelId="{C234D139-DF48-0D44-AD6D-2411B78DC325}" type="pres">
      <dgm:prSet presAssocID="{2F10159A-DC76-446D-AF4D-436026204EBB}" presName="node" presStyleLbl="node1" presStyleIdx="0" presStyleCnt="3">
        <dgm:presLayoutVars>
          <dgm:bulletEnabled val="1"/>
        </dgm:presLayoutVars>
      </dgm:prSet>
      <dgm:spPr/>
    </dgm:pt>
    <dgm:pt modelId="{A67CC098-221D-0E42-AEDB-D3E9E0ED5DFD}" type="pres">
      <dgm:prSet presAssocID="{0AA6A233-2EC1-402A-B992-40264436F5FA}" presName="sibTrans" presStyleLbl="sibTrans2D1" presStyleIdx="0" presStyleCnt="2"/>
      <dgm:spPr/>
    </dgm:pt>
    <dgm:pt modelId="{BEF1655F-9BEB-4B4E-9D03-A887CD599200}" type="pres">
      <dgm:prSet presAssocID="{0AA6A233-2EC1-402A-B992-40264436F5FA}" presName="connectorText" presStyleLbl="sibTrans2D1" presStyleIdx="0" presStyleCnt="2"/>
      <dgm:spPr/>
    </dgm:pt>
    <dgm:pt modelId="{CBC44E70-3391-2243-A5AA-6E084229081E}" type="pres">
      <dgm:prSet presAssocID="{3B9940EA-DDB6-4ED6-A44B-0EE7DC5D01B2}" presName="node" presStyleLbl="node1" presStyleIdx="1" presStyleCnt="3">
        <dgm:presLayoutVars>
          <dgm:bulletEnabled val="1"/>
        </dgm:presLayoutVars>
      </dgm:prSet>
      <dgm:spPr/>
    </dgm:pt>
    <dgm:pt modelId="{C113EBF0-53C0-4241-939F-63BD2083812D}" type="pres">
      <dgm:prSet presAssocID="{EE155A66-4F3F-4BFC-8E3F-994F914BEB31}" presName="sibTrans" presStyleLbl="sibTrans2D1" presStyleIdx="1" presStyleCnt="2"/>
      <dgm:spPr/>
    </dgm:pt>
    <dgm:pt modelId="{D269B8D2-5C32-2D4F-84E1-4ADBB74ED2D1}" type="pres">
      <dgm:prSet presAssocID="{EE155A66-4F3F-4BFC-8E3F-994F914BEB31}" presName="connectorText" presStyleLbl="sibTrans2D1" presStyleIdx="1" presStyleCnt="2"/>
      <dgm:spPr/>
    </dgm:pt>
    <dgm:pt modelId="{B6FCDE94-23BB-084A-ACB4-832FAA2C41C8}" type="pres">
      <dgm:prSet presAssocID="{F132EFA8-9A18-49D3-BFD2-D8D938D2B680}" presName="node" presStyleLbl="node1" presStyleIdx="2" presStyleCnt="3">
        <dgm:presLayoutVars>
          <dgm:bulletEnabled val="1"/>
        </dgm:presLayoutVars>
      </dgm:prSet>
      <dgm:spPr/>
    </dgm:pt>
  </dgm:ptLst>
  <dgm:cxnLst>
    <dgm:cxn modelId="{6DE0990E-3BAA-D44A-B531-52287E78F34C}" type="presOf" srcId="{0AA6A233-2EC1-402A-B992-40264436F5FA}" destId="{BEF1655F-9BEB-4B4E-9D03-A887CD599200}" srcOrd="1" destOrd="0" presId="urn:microsoft.com/office/officeart/2005/8/layout/process1"/>
    <dgm:cxn modelId="{D9FA3314-49C3-4FBA-A4E4-9945DDF2A757}" srcId="{52CE779A-7451-44E8-9E99-4D030CF33FCD}" destId="{3B9940EA-DDB6-4ED6-A44B-0EE7DC5D01B2}" srcOrd="1" destOrd="0" parTransId="{7843CBC4-2F94-46C2-8EE7-D061329CFD8B}" sibTransId="{EE155A66-4F3F-4BFC-8E3F-994F914BEB31}"/>
    <dgm:cxn modelId="{F8281A2A-4DC9-4ECD-B908-E5B8454F48A5}" srcId="{52CE779A-7451-44E8-9E99-4D030CF33FCD}" destId="{2F10159A-DC76-446D-AF4D-436026204EBB}" srcOrd="0" destOrd="0" parTransId="{6722E304-3BDE-411F-8764-28F1DFA64CBF}" sibTransId="{0AA6A233-2EC1-402A-B992-40264436F5FA}"/>
    <dgm:cxn modelId="{9F707B5F-C12C-9D4A-A9AB-5707366EE8CC}" type="presOf" srcId="{EE155A66-4F3F-4BFC-8E3F-994F914BEB31}" destId="{D269B8D2-5C32-2D4F-84E1-4ADBB74ED2D1}" srcOrd="1" destOrd="0" presId="urn:microsoft.com/office/officeart/2005/8/layout/process1"/>
    <dgm:cxn modelId="{A8411C97-206B-9749-976F-EDCE0272204C}" type="presOf" srcId="{2F10159A-DC76-446D-AF4D-436026204EBB}" destId="{C234D139-DF48-0D44-AD6D-2411B78DC325}" srcOrd="0" destOrd="0" presId="urn:microsoft.com/office/officeart/2005/8/layout/process1"/>
    <dgm:cxn modelId="{45775EA6-6F0A-1847-86DC-92FA38608F4B}" type="presOf" srcId="{52CE779A-7451-44E8-9E99-4D030CF33FCD}" destId="{F73F57DA-1548-E447-B84A-76CD57A83F6A}" srcOrd="0" destOrd="0" presId="urn:microsoft.com/office/officeart/2005/8/layout/process1"/>
    <dgm:cxn modelId="{7E4D2FB4-3E12-4B69-94FC-874B3D7A2A0F}" srcId="{52CE779A-7451-44E8-9E99-4D030CF33FCD}" destId="{F132EFA8-9A18-49D3-BFD2-D8D938D2B680}" srcOrd="2" destOrd="0" parTransId="{36916CA4-E5F3-4B2D-8915-32676B86DC13}" sibTransId="{6E243804-7C0E-475D-ACF1-4276E88393F8}"/>
    <dgm:cxn modelId="{A8B603C8-ADD7-EF4C-9853-1B5E7E78E13E}" type="presOf" srcId="{0AA6A233-2EC1-402A-B992-40264436F5FA}" destId="{A67CC098-221D-0E42-AEDB-D3E9E0ED5DFD}" srcOrd="0" destOrd="0" presId="urn:microsoft.com/office/officeart/2005/8/layout/process1"/>
    <dgm:cxn modelId="{D9C097DE-B814-9944-8B12-A267066F4FE6}" type="presOf" srcId="{3B9940EA-DDB6-4ED6-A44B-0EE7DC5D01B2}" destId="{CBC44E70-3391-2243-A5AA-6E084229081E}" srcOrd="0" destOrd="0" presId="urn:microsoft.com/office/officeart/2005/8/layout/process1"/>
    <dgm:cxn modelId="{765025FD-3599-8849-96C7-1E9C3201E56E}" type="presOf" srcId="{EE155A66-4F3F-4BFC-8E3F-994F914BEB31}" destId="{C113EBF0-53C0-4241-939F-63BD2083812D}" srcOrd="0" destOrd="0" presId="urn:microsoft.com/office/officeart/2005/8/layout/process1"/>
    <dgm:cxn modelId="{9AAF34FF-0C62-F741-865F-3AC5595F865E}" type="presOf" srcId="{F132EFA8-9A18-49D3-BFD2-D8D938D2B680}" destId="{B6FCDE94-23BB-084A-ACB4-832FAA2C41C8}" srcOrd="0" destOrd="0" presId="urn:microsoft.com/office/officeart/2005/8/layout/process1"/>
    <dgm:cxn modelId="{C66358A8-956C-FE45-A610-6C2ACCFC3D38}" type="presParOf" srcId="{F73F57DA-1548-E447-B84A-76CD57A83F6A}" destId="{C234D139-DF48-0D44-AD6D-2411B78DC325}" srcOrd="0" destOrd="0" presId="urn:microsoft.com/office/officeart/2005/8/layout/process1"/>
    <dgm:cxn modelId="{4B983ABB-95B8-4240-AAB9-EFEC6C23EB5B}" type="presParOf" srcId="{F73F57DA-1548-E447-B84A-76CD57A83F6A}" destId="{A67CC098-221D-0E42-AEDB-D3E9E0ED5DFD}" srcOrd="1" destOrd="0" presId="urn:microsoft.com/office/officeart/2005/8/layout/process1"/>
    <dgm:cxn modelId="{8F5ACBA6-BBD5-C34D-9583-0457B55FB0B5}" type="presParOf" srcId="{A67CC098-221D-0E42-AEDB-D3E9E0ED5DFD}" destId="{BEF1655F-9BEB-4B4E-9D03-A887CD599200}" srcOrd="0" destOrd="0" presId="urn:microsoft.com/office/officeart/2005/8/layout/process1"/>
    <dgm:cxn modelId="{A6182F0C-EB6B-0949-9E20-51D6A2EAF510}" type="presParOf" srcId="{F73F57DA-1548-E447-B84A-76CD57A83F6A}" destId="{CBC44E70-3391-2243-A5AA-6E084229081E}" srcOrd="2" destOrd="0" presId="urn:microsoft.com/office/officeart/2005/8/layout/process1"/>
    <dgm:cxn modelId="{2D172F12-8D30-2248-B62E-6A80E53B65EE}" type="presParOf" srcId="{F73F57DA-1548-E447-B84A-76CD57A83F6A}" destId="{C113EBF0-53C0-4241-939F-63BD2083812D}" srcOrd="3" destOrd="0" presId="urn:microsoft.com/office/officeart/2005/8/layout/process1"/>
    <dgm:cxn modelId="{FB58B0C8-BB94-5E4C-A947-031D351CA27B}" type="presParOf" srcId="{C113EBF0-53C0-4241-939F-63BD2083812D}" destId="{D269B8D2-5C32-2D4F-84E1-4ADBB74ED2D1}" srcOrd="0" destOrd="0" presId="urn:microsoft.com/office/officeart/2005/8/layout/process1"/>
    <dgm:cxn modelId="{80479F52-8AD7-CD48-924B-02B4D39D2385}" type="presParOf" srcId="{F73F57DA-1548-E447-B84A-76CD57A83F6A}" destId="{B6FCDE94-23BB-084A-ACB4-832FAA2C41C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D475AA-D9A2-40DD-8732-D146BA0E15EA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3E88C5D-29C5-4F25-82BE-3933F0BB3761}">
      <dgm:prSet/>
      <dgm:spPr/>
      <dgm:t>
        <a:bodyPr/>
        <a:lstStyle/>
        <a:p>
          <a:r>
            <a:rPr lang="uk-UA" dirty="0"/>
            <a:t>Визначити, як і коли внутрішні та зовнішні зацікавлені сторони організації мають бути проінформовані про </a:t>
          </a:r>
          <a:r>
            <a:rPr lang="uk-UA" noProof="0" dirty="0"/>
            <a:t>результати</a:t>
          </a:r>
          <a:r>
            <a:rPr lang="uk-UA" dirty="0"/>
            <a:t> управління ризиками. </a:t>
          </a:r>
        </a:p>
      </dgm:t>
    </dgm:pt>
    <dgm:pt modelId="{F21BEFD7-3501-43BB-A39A-1E2E5BDC05C8}" type="parTrans" cxnId="{3D25C1F8-FC99-498A-9499-8DFE18E01460}">
      <dgm:prSet/>
      <dgm:spPr/>
      <dgm:t>
        <a:bodyPr/>
        <a:lstStyle/>
        <a:p>
          <a:endParaRPr lang="en-US"/>
        </a:p>
      </dgm:t>
    </dgm:pt>
    <dgm:pt modelId="{DCE6ECC4-633E-434A-8E91-134DFCBFE108}" type="sibTrans" cxnId="{3D25C1F8-FC99-498A-9499-8DFE18E01460}">
      <dgm:prSet/>
      <dgm:spPr/>
      <dgm:t>
        <a:bodyPr/>
        <a:lstStyle/>
        <a:p>
          <a:endParaRPr lang="en-US"/>
        </a:p>
      </dgm:t>
    </dgm:pt>
    <dgm:pt modelId="{CE3D5732-ED57-4AA0-A564-E1E7AA28045C}">
      <dgm:prSet/>
      <dgm:spPr/>
      <dgm:t>
        <a:bodyPr/>
        <a:lstStyle/>
        <a:p>
          <a:r>
            <a:rPr lang="uk-UA" noProof="0" dirty="0"/>
            <a:t>Ув'язати звітність з УР, наскільки це можливо, з існуючими механізмами планування та контролю (інтегруйте звітність про ризики, наприклад, інформаційна довідка/звіт (інший документ) для вищого керівництва). </a:t>
          </a:r>
        </a:p>
      </dgm:t>
    </dgm:pt>
    <dgm:pt modelId="{7034B468-65FC-45B5-A3C6-74BA066D6298}" type="parTrans" cxnId="{9D4007D7-3D18-4A3A-B9BA-44A6DAF82394}">
      <dgm:prSet/>
      <dgm:spPr/>
      <dgm:t>
        <a:bodyPr/>
        <a:lstStyle/>
        <a:p>
          <a:endParaRPr lang="en-US"/>
        </a:p>
      </dgm:t>
    </dgm:pt>
    <dgm:pt modelId="{44AC1A34-7F74-47B4-8B52-52FD2B0019D7}" type="sibTrans" cxnId="{9D4007D7-3D18-4A3A-B9BA-44A6DAF82394}">
      <dgm:prSet/>
      <dgm:spPr/>
      <dgm:t>
        <a:bodyPr/>
        <a:lstStyle/>
        <a:p>
          <a:endParaRPr lang="en-US"/>
        </a:p>
      </dgm:t>
    </dgm:pt>
    <dgm:pt modelId="{78AFB7F1-A9DE-49E0-BB7C-DD52D9576C51}">
      <dgm:prSet/>
      <dgm:spPr/>
      <dgm:t>
        <a:bodyPr/>
        <a:lstStyle/>
        <a:p>
          <a:r>
            <a:rPr lang="uk-UA" noProof="0" dirty="0"/>
            <a:t>Започаткувати платформи для обговорення результатів процесу управління ризиками. При цьому рекомендується уникати фокусування лише на технічних деталях, таких як реєстр ризиків.</a:t>
          </a:r>
        </a:p>
      </dgm:t>
    </dgm:pt>
    <dgm:pt modelId="{929A717F-36ED-4F40-9496-5EEA5718D794}" type="parTrans" cxnId="{56179D5A-9314-4F5C-B8E9-607FB4AE4182}">
      <dgm:prSet/>
      <dgm:spPr/>
      <dgm:t>
        <a:bodyPr/>
        <a:lstStyle/>
        <a:p>
          <a:endParaRPr lang="en-US"/>
        </a:p>
      </dgm:t>
    </dgm:pt>
    <dgm:pt modelId="{09DDE85C-9191-432F-BA96-16F4BCB24699}" type="sibTrans" cxnId="{56179D5A-9314-4F5C-B8E9-607FB4AE4182}">
      <dgm:prSet/>
      <dgm:spPr/>
      <dgm:t>
        <a:bodyPr/>
        <a:lstStyle/>
        <a:p>
          <a:endParaRPr lang="en-US"/>
        </a:p>
      </dgm:t>
    </dgm:pt>
    <dgm:pt modelId="{03FC80CE-8870-4475-81A2-5DF1D99F4BBB}">
      <dgm:prSet/>
      <dgm:spPr/>
      <dgm:t>
        <a:bodyPr/>
        <a:lstStyle/>
        <a:p>
          <a:r>
            <a:rPr lang="uk-UA" dirty="0"/>
            <a:t>Оцінити потреби у знаннях/досвіді щодо управління ризиками . Започаткувати навчання та тренінги в організації</a:t>
          </a:r>
          <a:endParaRPr lang="en-US" dirty="0"/>
        </a:p>
      </dgm:t>
    </dgm:pt>
    <dgm:pt modelId="{03F524F6-176E-4C9C-AFC7-7CE5CF4553E1}" type="parTrans" cxnId="{F596B03E-CDD3-46AC-9194-E2FBF6707A87}">
      <dgm:prSet/>
      <dgm:spPr/>
      <dgm:t>
        <a:bodyPr/>
        <a:lstStyle/>
        <a:p>
          <a:endParaRPr lang="en-US"/>
        </a:p>
      </dgm:t>
    </dgm:pt>
    <dgm:pt modelId="{65DCDDD5-9446-43E8-900B-094E1D001A46}" type="sibTrans" cxnId="{F596B03E-CDD3-46AC-9194-E2FBF6707A87}">
      <dgm:prSet/>
      <dgm:spPr/>
      <dgm:t>
        <a:bodyPr/>
        <a:lstStyle/>
        <a:p>
          <a:endParaRPr lang="en-US"/>
        </a:p>
      </dgm:t>
    </dgm:pt>
    <dgm:pt modelId="{8F65C92E-D9DB-8444-B805-1F42601F9ECC}" type="pres">
      <dgm:prSet presAssocID="{74D475AA-D9A2-40DD-8732-D146BA0E15EA}" presName="vert0" presStyleCnt="0">
        <dgm:presLayoutVars>
          <dgm:dir/>
          <dgm:animOne val="branch"/>
          <dgm:animLvl val="lvl"/>
        </dgm:presLayoutVars>
      </dgm:prSet>
      <dgm:spPr/>
    </dgm:pt>
    <dgm:pt modelId="{77C631DD-6B78-C74D-92D0-93E43B0F23EF}" type="pres">
      <dgm:prSet presAssocID="{C3E88C5D-29C5-4F25-82BE-3933F0BB3761}" presName="thickLine" presStyleLbl="alignNode1" presStyleIdx="0" presStyleCnt="4"/>
      <dgm:spPr/>
    </dgm:pt>
    <dgm:pt modelId="{EEDB8490-A70B-C143-9287-725EF7A62DA6}" type="pres">
      <dgm:prSet presAssocID="{C3E88C5D-29C5-4F25-82BE-3933F0BB3761}" presName="horz1" presStyleCnt="0"/>
      <dgm:spPr/>
    </dgm:pt>
    <dgm:pt modelId="{3FEB07C9-803B-F04B-BD24-42C05BD7B2FB}" type="pres">
      <dgm:prSet presAssocID="{C3E88C5D-29C5-4F25-82BE-3933F0BB3761}" presName="tx1" presStyleLbl="revTx" presStyleIdx="0" presStyleCnt="4"/>
      <dgm:spPr/>
    </dgm:pt>
    <dgm:pt modelId="{6E00E061-DEE6-324E-B79B-8500B7612849}" type="pres">
      <dgm:prSet presAssocID="{C3E88C5D-29C5-4F25-82BE-3933F0BB3761}" presName="vert1" presStyleCnt="0"/>
      <dgm:spPr/>
    </dgm:pt>
    <dgm:pt modelId="{01EDE6EC-B67C-5144-B52C-8F7F29AF1C3C}" type="pres">
      <dgm:prSet presAssocID="{CE3D5732-ED57-4AA0-A564-E1E7AA28045C}" presName="thickLine" presStyleLbl="alignNode1" presStyleIdx="1" presStyleCnt="4"/>
      <dgm:spPr/>
    </dgm:pt>
    <dgm:pt modelId="{DD5A8710-581E-3746-A235-AAEB397E154F}" type="pres">
      <dgm:prSet presAssocID="{CE3D5732-ED57-4AA0-A564-E1E7AA28045C}" presName="horz1" presStyleCnt="0"/>
      <dgm:spPr/>
    </dgm:pt>
    <dgm:pt modelId="{4779D46B-F890-2846-8A36-4E9BE78C58EF}" type="pres">
      <dgm:prSet presAssocID="{CE3D5732-ED57-4AA0-A564-E1E7AA28045C}" presName="tx1" presStyleLbl="revTx" presStyleIdx="1" presStyleCnt="4"/>
      <dgm:spPr/>
    </dgm:pt>
    <dgm:pt modelId="{CD9D08F9-B8C3-F944-978B-8C18D6F07A24}" type="pres">
      <dgm:prSet presAssocID="{CE3D5732-ED57-4AA0-A564-E1E7AA28045C}" presName="vert1" presStyleCnt="0"/>
      <dgm:spPr/>
    </dgm:pt>
    <dgm:pt modelId="{E4D05162-C3E5-3D42-B0DB-AEAE4F7379E5}" type="pres">
      <dgm:prSet presAssocID="{78AFB7F1-A9DE-49E0-BB7C-DD52D9576C51}" presName="thickLine" presStyleLbl="alignNode1" presStyleIdx="2" presStyleCnt="4"/>
      <dgm:spPr/>
    </dgm:pt>
    <dgm:pt modelId="{50A939F3-CAEF-534A-87BA-E5FC55F525D5}" type="pres">
      <dgm:prSet presAssocID="{78AFB7F1-A9DE-49E0-BB7C-DD52D9576C51}" presName="horz1" presStyleCnt="0"/>
      <dgm:spPr/>
    </dgm:pt>
    <dgm:pt modelId="{5DB47BD4-490B-DA43-8AA3-1D5B08762197}" type="pres">
      <dgm:prSet presAssocID="{78AFB7F1-A9DE-49E0-BB7C-DD52D9576C51}" presName="tx1" presStyleLbl="revTx" presStyleIdx="2" presStyleCnt="4"/>
      <dgm:spPr/>
    </dgm:pt>
    <dgm:pt modelId="{14C8465A-A8A3-2948-A7E5-FFE22EF25A73}" type="pres">
      <dgm:prSet presAssocID="{78AFB7F1-A9DE-49E0-BB7C-DD52D9576C51}" presName="vert1" presStyleCnt="0"/>
      <dgm:spPr/>
    </dgm:pt>
    <dgm:pt modelId="{AAD5C133-FB5C-8449-AD2A-4E439AA946C3}" type="pres">
      <dgm:prSet presAssocID="{03FC80CE-8870-4475-81A2-5DF1D99F4BBB}" presName="thickLine" presStyleLbl="alignNode1" presStyleIdx="3" presStyleCnt="4"/>
      <dgm:spPr/>
    </dgm:pt>
    <dgm:pt modelId="{460F9B7F-8F29-0943-9911-A84E3F2A97F4}" type="pres">
      <dgm:prSet presAssocID="{03FC80CE-8870-4475-81A2-5DF1D99F4BBB}" presName="horz1" presStyleCnt="0"/>
      <dgm:spPr/>
    </dgm:pt>
    <dgm:pt modelId="{7121FC2D-603A-AD49-BFBB-C241C583CDB5}" type="pres">
      <dgm:prSet presAssocID="{03FC80CE-8870-4475-81A2-5DF1D99F4BBB}" presName="tx1" presStyleLbl="revTx" presStyleIdx="3" presStyleCnt="4"/>
      <dgm:spPr/>
    </dgm:pt>
    <dgm:pt modelId="{05330ED3-0E95-9843-8E69-F95FEAA46D65}" type="pres">
      <dgm:prSet presAssocID="{03FC80CE-8870-4475-81A2-5DF1D99F4BBB}" presName="vert1" presStyleCnt="0"/>
      <dgm:spPr/>
    </dgm:pt>
  </dgm:ptLst>
  <dgm:cxnLst>
    <dgm:cxn modelId="{98D36A08-EE10-5F46-B4BA-9DA309DA30A4}" type="presOf" srcId="{03FC80CE-8870-4475-81A2-5DF1D99F4BBB}" destId="{7121FC2D-603A-AD49-BFBB-C241C583CDB5}" srcOrd="0" destOrd="0" presId="urn:microsoft.com/office/officeart/2008/layout/LinedList"/>
    <dgm:cxn modelId="{F596B03E-CDD3-46AC-9194-E2FBF6707A87}" srcId="{74D475AA-D9A2-40DD-8732-D146BA0E15EA}" destId="{03FC80CE-8870-4475-81A2-5DF1D99F4BBB}" srcOrd="3" destOrd="0" parTransId="{03F524F6-176E-4C9C-AFC7-7CE5CF4553E1}" sibTransId="{65DCDDD5-9446-43E8-900B-094E1D001A46}"/>
    <dgm:cxn modelId="{C036D449-DA9B-5A4B-984A-AD467D87A5DE}" type="presOf" srcId="{C3E88C5D-29C5-4F25-82BE-3933F0BB3761}" destId="{3FEB07C9-803B-F04B-BD24-42C05BD7B2FB}" srcOrd="0" destOrd="0" presId="urn:microsoft.com/office/officeart/2008/layout/LinedList"/>
    <dgm:cxn modelId="{56179D5A-9314-4F5C-B8E9-607FB4AE4182}" srcId="{74D475AA-D9A2-40DD-8732-D146BA0E15EA}" destId="{78AFB7F1-A9DE-49E0-BB7C-DD52D9576C51}" srcOrd="2" destOrd="0" parTransId="{929A717F-36ED-4F40-9496-5EEA5718D794}" sibTransId="{09DDE85C-9191-432F-BA96-16F4BCB24699}"/>
    <dgm:cxn modelId="{E6D11967-CE05-8E43-B1E0-F3209036F682}" type="presOf" srcId="{78AFB7F1-A9DE-49E0-BB7C-DD52D9576C51}" destId="{5DB47BD4-490B-DA43-8AA3-1D5B08762197}" srcOrd="0" destOrd="0" presId="urn:microsoft.com/office/officeart/2008/layout/LinedList"/>
    <dgm:cxn modelId="{390BFE76-0F3C-5B42-A956-1BB08EA26338}" type="presOf" srcId="{74D475AA-D9A2-40DD-8732-D146BA0E15EA}" destId="{8F65C92E-D9DB-8444-B805-1F42601F9ECC}" srcOrd="0" destOrd="0" presId="urn:microsoft.com/office/officeart/2008/layout/LinedList"/>
    <dgm:cxn modelId="{0522EBCC-3855-EF4B-8ED7-75A46971406B}" type="presOf" srcId="{CE3D5732-ED57-4AA0-A564-E1E7AA28045C}" destId="{4779D46B-F890-2846-8A36-4E9BE78C58EF}" srcOrd="0" destOrd="0" presId="urn:microsoft.com/office/officeart/2008/layout/LinedList"/>
    <dgm:cxn modelId="{9D4007D7-3D18-4A3A-B9BA-44A6DAF82394}" srcId="{74D475AA-D9A2-40DD-8732-D146BA0E15EA}" destId="{CE3D5732-ED57-4AA0-A564-E1E7AA28045C}" srcOrd="1" destOrd="0" parTransId="{7034B468-65FC-45B5-A3C6-74BA066D6298}" sibTransId="{44AC1A34-7F74-47B4-8B52-52FD2B0019D7}"/>
    <dgm:cxn modelId="{3D25C1F8-FC99-498A-9499-8DFE18E01460}" srcId="{74D475AA-D9A2-40DD-8732-D146BA0E15EA}" destId="{C3E88C5D-29C5-4F25-82BE-3933F0BB3761}" srcOrd="0" destOrd="0" parTransId="{F21BEFD7-3501-43BB-A39A-1E2E5BDC05C8}" sibTransId="{DCE6ECC4-633E-434A-8E91-134DFCBFE108}"/>
    <dgm:cxn modelId="{B4B895A6-AE8A-4D40-8367-4F1BE195C755}" type="presParOf" srcId="{8F65C92E-D9DB-8444-B805-1F42601F9ECC}" destId="{77C631DD-6B78-C74D-92D0-93E43B0F23EF}" srcOrd="0" destOrd="0" presId="urn:microsoft.com/office/officeart/2008/layout/LinedList"/>
    <dgm:cxn modelId="{2B63A95F-96A1-7742-942B-A18C92C093C3}" type="presParOf" srcId="{8F65C92E-D9DB-8444-B805-1F42601F9ECC}" destId="{EEDB8490-A70B-C143-9287-725EF7A62DA6}" srcOrd="1" destOrd="0" presId="urn:microsoft.com/office/officeart/2008/layout/LinedList"/>
    <dgm:cxn modelId="{AE9E97CD-89BD-3449-B8D7-5BA572BA003C}" type="presParOf" srcId="{EEDB8490-A70B-C143-9287-725EF7A62DA6}" destId="{3FEB07C9-803B-F04B-BD24-42C05BD7B2FB}" srcOrd="0" destOrd="0" presId="urn:microsoft.com/office/officeart/2008/layout/LinedList"/>
    <dgm:cxn modelId="{63028A67-1962-1D4D-BA1C-CD27F7DDDCB9}" type="presParOf" srcId="{EEDB8490-A70B-C143-9287-725EF7A62DA6}" destId="{6E00E061-DEE6-324E-B79B-8500B7612849}" srcOrd="1" destOrd="0" presId="urn:microsoft.com/office/officeart/2008/layout/LinedList"/>
    <dgm:cxn modelId="{DBDC84B2-99E0-9449-8597-277ACA3A83A7}" type="presParOf" srcId="{8F65C92E-D9DB-8444-B805-1F42601F9ECC}" destId="{01EDE6EC-B67C-5144-B52C-8F7F29AF1C3C}" srcOrd="2" destOrd="0" presId="urn:microsoft.com/office/officeart/2008/layout/LinedList"/>
    <dgm:cxn modelId="{2B539813-6440-B14C-A232-FE4E3717DC02}" type="presParOf" srcId="{8F65C92E-D9DB-8444-B805-1F42601F9ECC}" destId="{DD5A8710-581E-3746-A235-AAEB397E154F}" srcOrd="3" destOrd="0" presId="urn:microsoft.com/office/officeart/2008/layout/LinedList"/>
    <dgm:cxn modelId="{ABC1444C-36D3-BC4F-9F73-F0E0ED6BA881}" type="presParOf" srcId="{DD5A8710-581E-3746-A235-AAEB397E154F}" destId="{4779D46B-F890-2846-8A36-4E9BE78C58EF}" srcOrd="0" destOrd="0" presId="urn:microsoft.com/office/officeart/2008/layout/LinedList"/>
    <dgm:cxn modelId="{0D832EB3-8A41-1E40-AC4A-392A9ED87FD7}" type="presParOf" srcId="{DD5A8710-581E-3746-A235-AAEB397E154F}" destId="{CD9D08F9-B8C3-F944-978B-8C18D6F07A24}" srcOrd="1" destOrd="0" presId="urn:microsoft.com/office/officeart/2008/layout/LinedList"/>
    <dgm:cxn modelId="{21D3A7D4-BEAD-694D-91BC-ACBD7AA528A9}" type="presParOf" srcId="{8F65C92E-D9DB-8444-B805-1F42601F9ECC}" destId="{E4D05162-C3E5-3D42-B0DB-AEAE4F7379E5}" srcOrd="4" destOrd="0" presId="urn:microsoft.com/office/officeart/2008/layout/LinedList"/>
    <dgm:cxn modelId="{36FDC640-C119-8246-8515-79BA6BA4B49B}" type="presParOf" srcId="{8F65C92E-D9DB-8444-B805-1F42601F9ECC}" destId="{50A939F3-CAEF-534A-87BA-E5FC55F525D5}" srcOrd="5" destOrd="0" presId="urn:microsoft.com/office/officeart/2008/layout/LinedList"/>
    <dgm:cxn modelId="{9A18C7D4-0187-7E47-B0EE-B35423955FD6}" type="presParOf" srcId="{50A939F3-CAEF-534A-87BA-E5FC55F525D5}" destId="{5DB47BD4-490B-DA43-8AA3-1D5B08762197}" srcOrd="0" destOrd="0" presId="urn:microsoft.com/office/officeart/2008/layout/LinedList"/>
    <dgm:cxn modelId="{203C2792-A977-8440-A6ED-72F4374ADB3B}" type="presParOf" srcId="{50A939F3-CAEF-534A-87BA-E5FC55F525D5}" destId="{14C8465A-A8A3-2948-A7E5-FFE22EF25A73}" srcOrd="1" destOrd="0" presId="urn:microsoft.com/office/officeart/2008/layout/LinedList"/>
    <dgm:cxn modelId="{2C46C804-C8CF-5449-A5FF-141400143DD1}" type="presParOf" srcId="{8F65C92E-D9DB-8444-B805-1F42601F9ECC}" destId="{AAD5C133-FB5C-8449-AD2A-4E439AA946C3}" srcOrd="6" destOrd="0" presId="urn:microsoft.com/office/officeart/2008/layout/LinedList"/>
    <dgm:cxn modelId="{40C6D4A2-0D86-2443-86BA-B8F914F0CEEC}" type="presParOf" srcId="{8F65C92E-D9DB-8444-B805-1F42601F9ECC}" destId="{460F9B7F-8F29-0943-9911-A84E3F2A97F4}" srcOrd="7" destOrd="0" presId="urn:microsoft.com/office/officeart/2008/layout/LinedList"/>
    <dgm:cxn modelId="{053BD2EE-C776-CA46-B6CC-E73C64B57390}" type="presParOf" srcId="{460F9B7F-8F29-0943-9911-A84E3F2A97F4}" destId="{7121FC2D-603A-AD49-BFBB-C241C583CDB5}" srcOrd="0" destOrd="0" presId="urn:microsoft.com/office/officeart/2008/layout/LinedList"/>
    <dgm:cxn modelId="{21835283-D514-384B-A0B3-4BF2557BC3E9}" type="presParOf" srcId="{460F9B7F-8F29-0943-9911-A84E3F2A97F4}" destId="{05330ED3-0E95-9843-8E69-F95FEAA46D6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C548BB-1F83-414A-BEF2-2D07D37AC8E4}">
      <dsp:nvSpPr>
        <dsp:cNvPr id="0" name=""/>
        <dsp:cNvSpPr/>
      </dsp:nvSpPr>
      <dsp:spPr>
        <a:xfrm>
          <a:off x="0" y="112786"/>
          <a:ext cx="6666833" cy="126820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Комунікація про ризики та управління ними є найбільш ефективною, коли вона пристосована до потреб різних учасників процесу УР.</a:t>
          </a:r>
          <a:endParaRPr lang="en-US" sz="1800" kern="1200" dirty="0"/>
        </a:p>
      </dsp:txBody>
      <dsp:txXfrm>
        <a:off x="61909" y="174695"/>
        <a:ext cx="6543015" cy="1144388"/>
      </dsp:txXfrm>
    </dsp:sp>
    <dsp:sp modelId="{81B5945E-AB2A-A74D-8806-BC11762CB75E}">
      <dsp:nvSpPr>
        <dsp:cNvPr id="0" name=""/>
        <dsp:cNvSpPr/>
      </dsp:nvSpPr>
      <dsp:spPr>
        <a:xfrm>
          <a:off x="0" y="1432833"/>
          <a:ext cx="6666833" cy="1268206"/>
        </a:xfrm>
        <a:prstGeom prst="roundRect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- </a:t>
          </a:r>
          <a:r>
            <a:rPr lang="uk-UA" sz="1800" b="1" kern="1200" dirty="0"/>
            <a:t>Вище керівництво має знати</a:t>
          </a:r>
          <a:r>
            <a:rPr lang="uk-UA" sz="1800" kern="1200" dirty="0"/>
            <a:t>: про значні ризики, які впливають на здатність організації досягати своїх цілей, як організація реагуватиме ключові ризики та де управління ризиками діє ефективно;</a:t>
          </a:r>
          <a:endParaRPr lang="en-US" sz="1800" kern="1200" dirty="0"/>
        </a:p>
      </dsp:txBody>
      <dsp:txXfrm>
        <a:off x="61909" y="1494742"/>
        <a:ext cx="6543015" cy="1144388"/>
      </dsp:txXfrm>
    </dsp:sp>
    <dsp:sp modelId="{36D249E4-526C-1A4A-9841-10D0A0A9DE7E}">
      <dsp:nvSpPr>
        <dsp:cNvPr id="0" name=""/>
        <dsp:cNvSpPr/>
      </dsp:nvSpPr>
      <dsp:spPr>
        <a:xfrm>
          <a:off x="0" y="2752880"/>
          <a:ext cx="6666833" cy="1268206"/>
        </a:xfrm>
        <a:prstGeom prst="roundRect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- </a:t>
          </a:r>
          <a:r>
            <a:rPr lang="uk-UA" sz="1800" b="1" kern="1200" dirty="0"/>
            <a:t>Лінійне керівництво </a:t>
          </a:r>
          <a:r>
            <a:rPr lang="uk-UA" sz="1800" kern="1200" dirty="0"/>
            <a:t>має знати: які ризики належать до сфери їхньої відповідальності, який потенційний вплив цих ризиків на сферу їх відповідальності, їхні обов’язки щодо визначення потенційних ризиків та управління ними, вимоги щодо звітності;</a:t>
          </a:r>
          <a:endParaRPr lang="en-US" sz="1800" kern="1200" dirty="0"/>
        </a:p>
      </dsp:txBody>
      <dsp:txXfrm>
        <a:off x="61909" y="2814789"/>
        <a:ext cx="6543015" cy="1144388"/>
      </dsp:txXfrm>
    </dsp:sp>
    <dsp:sp modelId="{EE76F5A9-F9D9-044B-9965-F5A5E30E3DA9}">
      <dsp:nvSpPr>
        <dsp:cNvPr id="0" name=""/>
        <dsp:cNvSpPr/>
      </dsp:nvSpPr>
      <dsp:spPr>
        <a:xfrm>
          <a:off x="0" y="4072926"/>
          <a:ext cx="6666833" cy="1268206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/>
            <a:t>- Працівники </a:t>
          </a:r>
          <a:r>
            <a:rPr lang="uk-UA" sz="1800" kern="1200" dirty="0"/>
            <a:t>повинні знати: свою відповідальність за певні ризики, як повідомляти про нові ризики, зміни в профілі ризику, включно з порушеннями заходів контролю.</a:t>
          </a:r>
          <a:endParaRPr lang="en-US" sz="1800" kern="1200" dirty="0"/>
        </a:p>
      </dsp:txBody>
      <dsp:txXfrm>
        <a:off x="61909" y="4134835"/>
        <a:ext cx="6543015" cy="11443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C63DC8-F13C-9941-AE8A-FED8441CB8DF}">
      <dsp:nvSpPr>
        <dsp:cNvPr id="0" name=""/>
        <dsp:cNvSpPr/>
      </dsp:nvSpPr>
      <dsp:spPr>
        <a:xfrm>
          <a:off x="0" y="417"/>
          <a:ext cx="546109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0C3F0-01E0-1447-8E78-6229A898D43A}">
      <dsp:nvSpPr>
        <dsp:cNvPr id="0" name=""/>
        <dsp:cNvSpPr/>
      </dsp:nvSpPr>
      <dsp:spPr>
        <a:xfrm>
          <a:off x="0" y="417"/>
          <a:ext cx="5461095" cy="683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kern="1200" dirty="0"/>
            <a:t>Передбачити вимоги щодо обміну/розкриття інформації про ризики в політиках та процедурах;</a:t>
          </a:r>
          <a:endParaRPr lang="en-US" sz="1300" kern="1200" dirty="0"/>
        </a:p>
      </dsp:txBody>
      <dsp:txXfrm>
        <a:off x="0" y="417"/>
        <a:ext cx="5461095" cy="683355"/>
      </dsp:txXfrm>
    </dsp:sp>
    <dsp:sp modelId="{508CFB3F-0D86-0B44-A5EB-C106E4438AE2}">
      <dsp:nvSpPr>
        <dsp:cNvPr id="0" name=""/>
        <dsp:cNvSpPr/>
      </dsp:nvSpPr>
      <dsp:spPr>
        <a:xfrm>
          <a:off x="0" y="683772"/>
          <a:ext cx="546109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72D79F-0E4A-3A45-BE0C-3BB6CFDB0E02}">
      <dsp:nvSpPr>
        <dsp:cNvPr id="0" name=""/>
        <dsp:cNvSpPr/>
      </dsp:nvSpPr>
      <dsp:spPr>
        <a:xfrm>
          <a:off x="0" y="683772"/>
          <a:ext cx="5461095" cy="683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kern="1200"/>
            <a:t>Змінити шаблони внутрішньої звітності, та включити результати аналізу ризиків;</a:t>
          </a:r>
          <a:endParaRPr lang="en-US" sz="1300" kern="1200"/>
        </a:p>
      </dsp:txBody>
      <dsp:txXfrm>
        <a:off x="0" y="683772"/>
        <a:ext cx="5461095" cy="683355"/>
      </dsp:txXfrm>
    </dsp:sp>
    <dsp:sp modelId="{8941DA5E-EB8E-F149-8029-120FCA4EF494}">
      <dsp:nvSpPr>
        <dsp:cNvPr id="0" name=""/>
        <dsp:cNvSpPr/>
      </dsp:nvSpPr>
      <dsp:spPr>
        <a:xfrm>
          <a:off x="0" y="1367127"/>
          <a:ext cx="546109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FAC610-B76C-EF4B-9FFE-1ABE9E2B3F38}">
      <dsp:nvSpPr>
        <dsp:cNvPr id="0" name=""/>
        <dsp:cNvSpPr/>
      </dsp:nvSpPr>
      <dsp:spPr>
        <a:xfrm>
          <a:off x="0" y="1367127"/>
          <a:ext cx="5461095" cy="683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kern="1200"/>
            <a:t>Розробити відповідні шаблони документування результатів оцінки та аналізу ризиків (при розробці стратегічних документів, реєстрів процесів, проектів, програм тощо);</a:t>
          </a:r>
          <a:endParaRPr lang="en-US" sz="1300" kern="1200"/>
        </a:p>
      </dsp:txBody>
      <dsp:txXfrm>
        <a:off x="0" y="1367127"/>
        <a:ext cx="5461095" cy="683355"/>
      </dsp:txXfrm>
    </dsp:sp>
    <dsp:sp modelId="{5ED3EF9C-132F-764D-8442-8DC9C4A9E6F3}">
      <dsp:nvSpPr>
        <dsp:cNvPr id="0" name=""/>
        <dsp:cNvSpPr/>
      </dsp:nvSpPr>
      <dsp:spPr>
        <a:xfrm>
          <a:off x="0" y="2050483"/>
          <a:ext cx="546109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C764FE-2CF0-5341-894C-1FB9C0EE2F4E}">
      <dsp:nvSpPr>
        <dsp:cNvPr id="0" name=""/>
        <dsp:cNvSpPr/>
      </dsp:nvSpPr>
      <dsp:spPr>
        <a:xfrm>
          <a:off x="0" y="2050483"/>
          <a:ext cx="5461095" cy="683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kern="1200"/>
            <a:t>Створення власних каналів комунікації/рубрик (інформаційні бюлетені, інтранет-сайт, сповіщення електронною поштою);</a:t>
          </a:r>
          <a:endParaRPr lang="en-US" sz="1300" kern="1200"/>
        </a:p>
      </dsp:txBody>
      <dsp:txXfrm>
        <a:off x="0" y="2050483"/>
        <a:ext cx="5461095" cy="683355"/>
      </dsp:txXfrm>
    </dsp:sp>
    <dsp:sp modelId="{2F198F77-9353-CF42-A24A-72C8EB361282}">
      <dsp:nvSpPr>
        <dsp:cNvPr id="0" name=""/>
        <dsp:cNvSpPr/>
      </dsp:nvSpPr>
      <dsp:spPr>
        <a:xfrm>
          <a:off x="0" y="2733838"/>
          <a:ext cx="546109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959352-D55F-CC41-8568-C9D4523B32C3}">
      <dsp:nvSpPr>
        <dsp:cNvPr id="0" name=""/>
        <dsp:cNvSpPr/>
      </dsp:nvSpPr>
      <dsp:spPr>
        <a:xfrm>
          <a:off x="0" y="2733838"/>
          <a:ext cx="5461095" cy="683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kern="1200"/>
            <a:t>Передбачити регулярні комунікаційні заходи із обговорення ризиків: круглі столи, «мозкові штирми»,стратегічні сесії тощо.</a:t>
          </a:r>
          <a:endParaRPr lang="en-US" sz="1300" kern="1200"/>
        </a:p>
      </dsp:txBody>
      <dsp:txXfrm>
        <a:off x="0" y="2733838"/>
        <a:ext cx="5461095" cy="6833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29EB4-81EE-964F-AA63-537FE3892F98}">
      <dsp:nvSpPr>
        <dsp:cNvPr id="0" name=""/>
        <dsp:cNvSpPr/>
      </dsp:nvSpPr>
      <dsp:spPr>
        <a:xfrm>
          <a:off x="0" y="2492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6CB98-8F84-8C40-9FE8-C714154AE426}">
      <dsp:nvSpPr>
        <dsp:cNvPr id="0" name=""/>
        <dsp:cNvSpPr/>
      </dsp:nvSpPr>
      <dsp:spPr>
        <a:xfrm>
          <a:off x="0" y="2492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/>
            <a:t>Комунікації Міністерства охорони здоров'я щодо КОВІД (вакцинація, заповненість лікарняних ліжок, доступність медичного персоналу тощо);</a:t>
          </a:r>
          <a:endParaRPr lang="en-US" sz="2600" kern="1200"/>
        </a:p>
      </dsp:txBody>
      <dsp:txXfrm>
        <a:off x="0" y="2492"/>
        <a:ext cx="6492875" cy="1700138"/>
      </dsp:txXfrm>
    </dsp:sp>
    <dsp:sp modelId="{2AC561BF-4691-1340-B24A-DCA2D3F520AF}">
      <dsp:nvSpPr>
        <dsp:cNvPr id="0" name=""/>
        <dsp:cNvSpPr/>
      </dsp:nvSpPr>
      <dsp:spPr>
        <a:xfrm>
          <a:off x="0" y="1702630"/>
          <a:ext cx="6492875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9CC1E2-7CCA-8544-BDE1-04DA6B170BD0}">
      <dsp:nvSpPr>
        <dsp:cNvPr id="0" name=""/>
        <dsp:cNvSpPr/>
      </dsp:nvSpPr>
      <dsp:spPr>
        <a:xfrm>
          <a:off x="0" y="1702630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/>
            <a:t>Комунікація Міністерства оборони щодо ризиків, пов'язаних із впровадженням стандартів НАТО (навчання, перепідготовка тощо);</a:t>
          </a:r>
          <a:endParaRPr lang="en-US" sz="2600" kern="1200" dirty="0"/>
        </a:p>
      </dsp:txBody>
      <dsp:txXfrm>
        <a:off x="0" y="1702630"/>
        <a:ext cx="6492875" cy="1700138"/>
      </dsp:txXfrm>
    </dsp:sp>
    <dsp:sp modelId="{6EAF27F1-B099-BC49-AD90-F5780501D5CC}">
      <dsp:nvSpPr>
        <dsp:cNvPr id="0" name=""/>
        <dsp:cNvSpPr/>
      </dsp:nvSpPr>
      <dsp:spPr>
        <a:xfrm>
          <a:off x="0" y="3402769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977DE9-2ECB-0449-8707-71CB663002EC}">
      <dsp:nvSpPr>
        <dsp:cNvPr id="0" name=""/>
        <dsp:cNvSpPr/>
      </dsp:nvSpPr>
      <dsp:spPr>
        <a:xfrm>
          <a:off x="0" y="3402769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/>
            <a:t>Комунікація Мінцифри щодо нових електронних послуг (доступність послуг для різних груп населення тощо)</a:t>
          </a:r>
          <a:endParaRPr lang="en-US" sz="2600" kern="1200"/>
        </a:p>
      </dsp:txBody>
      <dsp:txXfrm>
        <a:off x="0" y="3402769"/>
        <a:ext cx="6492875" cy="17001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34D139-DF48-0D44-AD6D-2411B78DC325}">
      <dsp:nvSpPr>
        <dsp:cNvPr id="0" name=""/>
        <dsp:cNvSpPr/>
      </dsp:nvSpPr>
      <dsp:spPr>
        <a:xfrm>
          <a:off x="9510" y="23597"/>
          <a:ext cx="2842468" cy="36866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/>
            <a:t>Звітність з управління ризиками – це регулярне надання інформації про ризики, яке дозволяє особам, які приймають рішення, володіти достатньою інформацією щодо управління ризиками. </a:t>
          </a:r>
          <a:endParaRPr lang="en-US" sz="1800" b="1" kern="1200" dirty="0"/>
        </a:p>
      </dsp:txBody>
      <dsp:txXfrm>
        <a:off x="92763" y="106850"/>
        <a:ext cx="2675962" cy="3520097"/>
      </dsp:txXfrm>
    </dsp:sp>
    <dsp:sp modelId="{A67CC098-221D-0E42-AEDB-D3E9E0ED5DFD}">
      <dsp:nvSpPr>
        <dsp:cNvPr id="0" name=""/>
        <dsp:cNvSpPr/>
      </dsp:nvSpPr>
      <dsp:spPr>
        <a:xfrm>
          <a:off x="3136225" y="1514433"/>
          <a:ext cx="602603" cy="7049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3136225" y="1655419"/>
        <a:ext cx="421822" cy="422960"/>
      </dsp:txXfrm>
    </dsp:sp>
    <dsp:sp modelId="{CBC44E70-3391-2243-A5AA-6E084229081E}">
      <dsp:nvSpPr>
        <dsp:cNvPr id="0" name=""/>
        <dsp:cNvSpPr/>
      </dsp:nvSpPr>
      <dsp:spPr>
        <a:xfrm>
          <a:off x="3988965" y="23597"/>
          <a:ext cx="2842468" cy="368660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/>
            <a:t>Якщо звітність про стратегічні ризики може бути організована на щорічній основі, звіти про операційні ризики можуть бути більш частими (щомісяця або щокварталу).</a:t>
          </a:r>
          <a:endParaRPr lang="en-US" sz="1800" b="1" kern="1200" dirty="0"/>
        </a:p>
      </dsp:txBody>
      <dsp:txXfrm>
        <a:off x="4072218" y="106850"/>
        <a:ext cx="2675962" cy="3520097"/>
      </dsp:txXfrm>
    </dsp:sp>
    <dsp:sp modelId="{C113EBF0-53C0-4241-939F-63BD2083812D}">
      <dsp:nvSpPr>
        <dsp:cNvPr id="0" name=""/>
        <dsp:cNvSpPr/>
      </dsp:nvSpPr>
      <dsp:spPr>
        <a:xfrm>
          <a:off x="7115681" y="1514433"/>
          <a:ext cx="602603" cy="7049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7115681" y="1655419"/>
        <a:ext cx="421822" cy="422960"/>
      </dsp:txXfrm>
    </dsp:sp>
    <dsp:sp modelId="{B6FCDE94-23BB-084A-ACB4-832FAA2C41C8}">
      <dsp:nvSpPr>
        <dsp:cNvPr id="0" name=""/>
        <dsp:cNvSpPr/>
      </dsp:nvSpPr>
      <dsp:spPr>
        <a:xfrm>
          <a:off x="7968421" y="23597"/>
          <a:ext cx="2842468" cy="368660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/>
            <a:t>Щоб забезпечити ефективність процесу управління ризиками, слід розглянути можливість створення відповідної структури звітності в організації. Наприклад, керівник робочої групи може бути зобов’язаний звітувати перед вищим керівництвом щодо стану ризиків, які зараз є в реєстрі ризиків або включені до стратегічних та операційних планів.</a:t>
          </a:r>
          <a:endParaRPr lang="en-US" sz="1600" b="1" kern="1200" dirty="0"/>
        </a:p>
      </dsp:txBody>
      <dsp:txXfrm>
        <a:off x="8051674" y="106850"/>
        <a:ext cx="2675962" cy="35200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631DD-6B78-C74D-92D0-93E43B0F23EF}">
      <dsp:nvSpPr>
        <dsp:cNvPr id="0" name=""/>
        <dsp:cNvSpPr/>
      </dsp:nvSpPr>
      <dsp:spPr>
        <a:xfrm>
          <a:off x="0" y="0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EB07C9-803B-F04B-BD24-42C05BD7B2FB}">
      <dsp:nvSpPr>
        <dsp:cNvPr id="0" name=""/>
        <dsp:cNvSpPr/>
      </dsp:nvSpPr>
      <dsp:spPr>
        <a:xfrm>
          <a:off x="0" y="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Визначити, як і коли внутрішні та зовнішні зацікавлені сторони організації мають бути проінформовані про </a:t>
          </a:r>
          <a:r>
            <a:rPr lang="uk-UA" sz="2000" kern="1200" noProof="0" dirty="0"/>
            <a:t>результати</a:t>
          </a:r>
          <a:r>
            <a:rPr lang="uk-UA" sz="2000" kern="1200" dirty="0"/>
            <a:t> управління ризиками. </a:t>
          </a:r>
        </a:p>
      </dsp:txBody>
      <dsp:txXfrm>
        <a:off x="0" y="0"/>
        <a:ext cx="6492875" cy="1276350"/>
      </dsp:txXfrm>
    </dsp:sp>
    <dsp:sp modelId="{01EDE6EC-B67C-5144-B52C-8F7F29AF1C3C}">
      <dsp:nvSpPr>
        <dsp:cNvPr id="0" name=""/>
        <dsp:cNvSpPr/>
      </dsp:nvSpPr>
      <dsp:spPr>
        <a:xfrm>
          <a:off x="0" y="1276350"/>
          <a:ext cx="6492875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79D46B-F890-2846-8A36-4E9BE78C58EF}">
      <dsp:nvSpPr>
        <dsp:cNvPr id="0" name=""/>
        <dsp:cNvSpPr/>
      </dsp:nvSpPr>
      <dsp:spPr>
        <a:xfrm>
          <a:off x="0" y="127635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noProof="0" dirty="0"/>
            <a:t>Ув'язати звітність з УР, наскільки це можливо, з існуючими механізмами планування та контролю (інтегруйте звітність про ризики, наприклад, інформаційна довідка/звіт (інший документ) для вищого керівництва). </a:t>
          </a:r>
        </a:p>
      </dsp:txBody>
      <dsp:txXfrm>
        <a:off x="0" y="1276350"/>
        <a:ext cx="6492875" cy="1276350"/>
      </dsp:txXfrm>
    </dsp:sp>
    <dsp:sp modelId="{E4D05162-C3E5-3D42-B0DB-AEAE4F7379E5}">
      <dsp:nvSpPr>
        <dsp:cNvPr id="0" name=""/>
        <dsp:cNvSpPr/>
      </dsp:nvSpPr>
      <dsp:spPr>
        <a:xfrm>
          <a:off x="0" y="2552700"/>
          <a:ext cx="6492875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B47BD4-490B-DA43-8AA3-1D5B08762197}">
      <dsp:nvSpPr>
        <dsp:cNvPr id="0" name=""/>
        <dsp:cNvSpPr/>
      </dsp:nvSpPr>
      <dsp:spPr>
        <a:xfrm>
          <a:off x="0" y="255270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noProof="0" dirty="0"/>
            <a:t>Започаткувати платформи для обговорення результатів процесу управління ризиками. При цьому рекомендується уникати фокусування лише на технічних деталях, таких як реєстр ризиків.</a:t>
          </a:r>
        </a:p>
      </dsp:txBody>
      <dsp:txXfrm>
        <a:off x="0" y="2552700"/>
        <a:ext cx="6492875" cy="1276350"/>
      </dsp:txXfrm>
    </dsp:sp>
    <dsp:sp modelId="{AAD5C133-FB5C-8449-AD2A-4E439AA946C3}">
      <dsp:nvSpPr>
        <dsp:cNvPr id="0" name=""/>
        <dsp:cNvSpPr/>
      </dsp:nvSpPr>
      <dsp:spPr>
        <a:xfrm>
          <a:off x="0" y="3829050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21FC2D-603A-AD49-BFBB-C241C583CDB5}">
      <dsp:nvSpPr>
        <dsp:cNvPr id="0" name=""/>
        <dsp:cNvSpPr/>
      </dsp:nvSpPr>
      <dsp:spPr>
        <a:xfrm>
          <a:off x="0" y="382905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Оцінити потреби у знаннях/досвіді щодо управління ризиками . Започаткувати навчання та тренінги в організації</a:t>
          </a:r>
          <a:endParaRPr lang="en-US" sz="2000" kern="1200" dirty="0"/>
        </a:p>
      </dsp:txBody>
      <dsp:txXfrm>
        <a:off x="0" y="3829050"/>
        <a:ext cx="6492875" cy="1276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568" cy="489502"/>
          </a:xfrm>
          <a:prstGeom prst="rect">
            <a:avLst/>
          </a:prstGeom>
        </p:spPr>
        <p:txBody>
          <a:bodyPr vert="horz" lIns="90999" tIns="45499" rIns="90999" bIns="45499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776946" y="0"/>
            <a:ext cx="2890568" cy="489502"/>
          </a:xfrm>
          <a:prstGeom prst="rect">
            <a:avLst/>
          </a:prstGeom>
        </p:spPr>
        <p:txBody>
          <a:bodyPr vert="horz" lIns="90999" tIns="45499" rIns="90999" bIns="45499" rtlCol="0"/>
          <a:lstStyle>
            <a:lvl1pPr algn="r">
              <a:defRPr sz="1200"/>
            </a:lvl1pPr>
          </a:lstStyle>
          <a:p>
            <a:fld id="{C4F31E09-42A1-4B46-8222-AD00E7460DA9}" type="datetimeFigureOut">
              <a:rPr lang="hr-HR" smtClean="0"/>
              <a:t>27.02.2023.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264098"/>
            <a:ext cx="2890568" cy="489502"/>
          </a:xfrm>
          <a:prstGeom prst="rect">
            <a:avLst/>
          </a:prstGeom>
        </p:spPr>
        <p:txBody>
          <a:bodyPr vert="horz" lIns="90999" tIns="45499" rIns="90999" bIns="45499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776946" y="9264098"/>
            <a:ext cx="2890568" cy="489502"/>
          </a:xfrm>
          <a:prstGeom prst="rect">
            <a:avLst/>
          </a:prstGeom>
        </p:spPr>
        <p:txBody>
          <a:bodyPr vert="horz" lIns="90999" tIns="45499" rIns="90999" bIns="45499" rtlCol="0" anchor="b"/>
          <a:lstStyle>
            <a:lvl1pPr algn="r">
              <a:defRPr sz="1200"/>
            </a:lvl1pPr>
          </a:lstStyle>
          <a:p>
            <a:fld id="{D56ACEA9-F941-42D2-B2E5-D542E1FCDC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0158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889938" cy="489374"/>
          </a:xfrm>
          <a:prstGeom prst="rect">
            <a:avLst/>
          </a:prstGeom>
        </p:spPr>
        <p:txBody>
          <a:bodyPr vert="horz" lIns="90999" tIns="45499" rIns="90999" bIns="45499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0999" tIns="45499" rIns="90999" bIns="45499" rtlCol="0"/>
          <a:lstStyle>
            <a:lvl1pPr algn="r">
              <a:defRPr sz="1200"/>
            </a:lvl1pPr>
          </a:lstStyle>
          <a:p>
            <a:fld id="{DA5439CE-160F-4340-A1BF-90AF284AAACA}" type="datetimeFigureOut">
              <a:rPr lang="hr-HR" smtClean="0"/>
              <a:t>27.02.2023.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19200"/>
            <a:ext cx="5853112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9" tIns="45499" rIns="90999" bIns="45499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</p:spPr>
        <p:txBody>
          <a:bodyPr vert="horz" lIns="90999" tIns="45499" rIns="90999" bIns="45499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2" y="9264227"/>
            <a:ext cx="2889938" cy="489373"/>
          </a:xfrm>
          <a:prstGeom prst="rect">
            <a:avLst/>
          </a:prstGeom>
        </p:spPr>
        <p:txBody>
          <a:bodyPr vert="horz" lIns="90999" tIns="45499" rIns="90999" bIns="45499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777607" y="9264227"/>
            <a:ext cx="2889938" cy="489373"/>
          </a:xfrm>
          <a:prstGeom prst="rect">
            <a:avLst/>
          </a:prstGeom>
        </p:spPr>
        <p:txBody>
          <a:bodyPr vert="horz" lIns="90999" tIns="45499" rIns="90999" bIns="45499" rtlCol="0" anchor="b"/>
          <a:lstStyle>
            <a:lvl1pPr algn="r">
              <a:defRPr sz="1200"/>
            </a:lvl1pPr>
          </a:lstStyle>
          <a:p>
            <a:fld id="{EC4EBE19-545A-4B04-9536-7D252BD187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5840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6615-662F-41C6-807F-05ABA17138F8}" type="datetime1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56E2-6D99-4623-ADDD-8BE5644C3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03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1CCE-8D11-438D-8753-EAF5809A52B7}" type="datetime1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56E2-6D99-4623-ADDD-8BE5644C3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91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6EB0-ED6C-44B2-9E23-71245AE7002C}" type="datetime1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56E2-6D99-4623-ADDD-8BE5644C3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oor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Kleurvlak"/>
          <p:cNvSpPr>
            <a:spLocks noChangeArrowheads="1"/>
          </p:cNvSpPr>
          <p:nvPr/>
        </p:nvSpPr>
        <p:spPr bwMode="auto">
          <a:xfrm>
            <a:off x="6096000" y="0"/>
            <a:ext cx="6096000" cy="6858000"/>
          </a:xfrm>
          <a:prstGeom prst="rect">
            <a:avLst/>
          </a:prstGeom>
          <a:solidFill>
            <a:srgbClr val="046F96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" name="shpDatum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3793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69D7E-7689-46EC-B625-CA521EF02BA6}" type="datetime1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56E2-6D99-4623-ADDD-8BE5644C3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27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E300B-850C-4916-983B-DA1C27819595}" type="datetime1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56E2-6D99-4623-ADDD-8BE5644C3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50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36AD-4ED5-42E5-BB5B-FD5380575E35}" type="datetime1">
              <a:rPr lang="en-US" smtClean="0"/>
              <a:t>2/27/23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56E2-6D99-4623-ADDD-8BE5644C3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54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31B8-F232-49F9-9ABD-251401895DAA}" type="datetime1">
              <a:rPr lang="en-US" smtClean="0"/>
              <a:t>2/27/23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56E2-6D99-4623-ADDD-8BE5644C3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91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88061-9819-4338-879F-F38C908B5DBE}" type="datetime1">
              <a:rPr lang="en-US" smtClean="0"/>
              <a:t>2/27/23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56E2-6D99-4623-ADDD-8BE5644C3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6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82A6-4D16-44A5-97C4-12A608D8C4E9}" type="datetime1">
              <a:rPr lang="en-US" smtClean="0"/>
              <a:t>2/27/23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56E2-6D99-4623-ADDD-8BE5644C3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89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AD86B-EFB7-4E36-B0F0-33F1435C842B}" type="datetime1">
              <a:rPr lang="en-US" smtClean="0"/>
              <a:t>2/27/23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56E2-6D99-4623-ADDD-8BE5644C3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27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35F35-C17D-45AE-B3B6-828AF15F0F0F}" type="datetime1">
              <a:rPr lang="en-US" smtClean="0"/>
              <a:t>2/27/23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56E2-6D99-4623-ADDD-8BE5644C3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92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B4A25-E2BF-457C-9E6D-2240ADC04DEC}" type="datetime1">
              <a:rPr lang="en-US" smtClean="0"/>
              <a:t>2/27/23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656E2-6D99-4623-ADDD-8BE5644C3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22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foto1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5122" name="shpDatum"/>
          <p:cNvSpPr>
            <a:spLocks noChangeArrowheads="1"/>
          </p:cNvSpPr>
          <p:nvPr/>
        </p:nvSpPr>
        <p:spPr bwMode="auto">
          <a:xfrm>
            <a:off x="6453188" y="6380164"/>
            <a:ext cx="371475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5123" name="Titel"/>
          <p:cNvSpPr>
            <a:spLocks noChangeArrowheads="1"/>
          </p:cNvSpPr>
          <p:nvPr/>
        </p:nvSpPr>
        <p:spPr bwMode="auto">
          <a:xfrm>
            <a:off x="6415088" y="1756489"/>
            <a:ext cx="5324967" cy="4083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uk-UA" sz="3600" noProof="1">
                <a:solidFill>
                  <a:srgbClr val="FFFFFF"/>
                </a:solidFill>
              </a:rPr>
              <a:t>УПРАВЛІННЯ РИЗИКАМИ</a:t>
            </a:r>
          </a:p>
          <a:p>
            <a:endParaRPr lang="en-US" sz="2800" noProof="1">
              <a:solidFill>
                <a:schemeClr val="bg1"/>
              </a:solidFill>
            </a:endParaRPr>
          </a:p>
          <a:p>
            <a:r>
              <a:rPr lang="uk-UA" sz="2800" dirty="0">
                <a:solidFill>
                  <a:schemeClr val="bg1"/>
                </a:solidFill>
              </a:rPr>
              <a:t>Роль комунікації в управлінні ризиками</a:t>
            </a:r>
            <a:endParaRPr lang="en-US" sz="2800" noProof="1">
              <a:solidFill>
                <a:schemeClr val="bg1"/>
              </a:solidFill>
            </a:endParaRPr>
          </a:p>
          <a:p>
            <a:endParaRPr lang="en-US" sz="1200" noProof="1">
              <a:solidFill>
                <a:srgbClr val="FFFFFF"/>
              </a:solidFill>
            </a:endParaRPr>
          </a:p>
          <a:p>
            <a:endParaRPr lang="en-US" sz="1200" noProof="1">
              <a:solidFill>
                <a:srgbClr val="FFFFFF"/>
              </a:solidFill>
            </a:endParaRPr>
          </a:p>
          <a:p>
            <a:r>
              <a:rPr lang="uk-UA" sz="2000" noProof="1">
                <a:solidFill>
                  <a:srgbClr val="FFFFFF"/>
                </a:solidFill>
              </a:rPr>
              <a:t>Руслана Рудніцька</a:t>
            </a:r>
          </a:p>
          <a:p>
            <a:endParaRPr lang="en-US" sz="2000" noProof="1">
              <a:solidFill>
                <a:srgbClr val="FFFFFF"/>
              </a:solidFill>
            </a:endParaRPr>
          </a:p>
          <a:p>
            <a:r>
              <a:rPr lang="uk-UA" sz="2000" noProof="1">
                <a:solidFill>
                  <a:srgbClr val="FFFFFF"/>
                </a:solidFill>
              </a:rPr>
              <a:t>Київ, 1-2 березня</a:t>
            </a:r>
            <a:r>
              <a:rPr lang="en-US" sz="2000" noProof="1">
                <a:solidFill>
                  <a:srgbClr val="FFFFFF"/>
                </a:solidFill>
              </a:rPr>
              <a:t>, 202</a:t>
            </a:r>
            <a:r>
              <a:rPr lang="uk-UA" sz="2000" noProof="1">
                <a:solidFill>
                  <a:srgbClr val="FFFFFF"/>
                </a:solidFill>
              </a:rPr>
              <a:t>3</a:t>
            </a:r>
            <a:endParaRPr lang="en-US" sz="2000" noProof="1">
              <a:solidFill>
                <a:srgbClr val="FFFFFF"/>
              </a:solidFill>
            </a:endParaRPr>
          </a:p>
          <a:p>
            <a:endParaRPr lang="en-US" sz="2000" noProof="1">
              <a:solidFill>
                <a:srgbClr val="FFFFFF"/>
              </a:solidFill>
            </a:endParaRPr>
          </a:p>
          <a:p>
            <a:endParaRPr lang="en-US" sz="2000" noProof="1">
              <a:solidFill>
                <a:srgbClr val="FFFFFF"/>
              </a:solidFill>
            </a:endParaRPr>
          </a:p>
          <a:p>
            <a:endParaRPr lang="en-US" sz="1200" noProof="1">
              <a:solidFill>
                <a:srgbClr val="FFFFFF"/>
              </a:solidFill>
            </a:endParaRPr>
          </a:p>
          <a:p>
            <a:endParaRPr lang="en-US" sz="1200" noProof="1">
              <a:solidFill>
                <a:srgbClr val="FFFFFF"/>
              </a:solidFill>
            </a:endParaRPr>
          </a:p>
          <a:p>
            <a:endParaRPr lang="en-US" sz="1200" noProof="1">
              <a:solidFill>
                <a:srgbClr val="FFFFFF"/>
              </a:solidFill>
            </a:endParaRPr>
          </a:p>
          <a:p>
            <a:endParaRPr lang="en-US" sz="1200" noProof="1">
              <a:solidFill>
                <a:srgbClr val="FFFFFF"/>
              </a:solidFill>
            </a:endParaRPr>
          </a:p>
          <a:p>
            <a:endParaRPr lang="en-US" sz="1200" noProof="1">
              <a:solidFill>
                <a:srgbClr val="FFFFFF"/>
              </a:solidFill>
            </a:endParaRPr>
          </a:p>
          <a:p>
            <a:endParaRPr lang="en-US" sz="1200" noProof="1">
              <a:solidFill>
                <a:srgbClr val="FFFFFF"/>
              </a:solidFill>
            </a:endParaRPr>
          </a:p>
          <a:p>
            <a:endParaRPr lang="en-US" sz="1200" noProof="1">
              <a:solidFill>
                <a:srgbClr val="FFFFFF"/>
              </a:solidFill>
            </a:endParaRPr>
          </a:p>
        </p:txBody>
      </p:sp>
      <p:sp>
        <p:nvSpPr>
          <p:cNvPr id="5124" name="Subtitel"/>
          <p:cNvSpPr>
            <a:spLocks noChangeArrowheads="1"/>
          </p:cNvSpPr>
          <p:nvPr/>
        </p:nvSpPr>
        <p:spPr bwMode="auto">
          <a:xfrm>
            <a:off x="6453189" y="3708401"/>
            <a:ext cx="3959225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en-US" noProof="1">
              <a:solidFill>
                <a:srgbClr val="FFFFFF"/>
              </a:solidFill>
            </a:endParaRPr>
          </a:p>
        </p:txBody>
      </p:sp>
      <p:pic>
        <p:nvPicPr>
          <p:cNvPr id="5127" name="Picture 11" descr="RO_F_Logo_Powerpoint_diap_en 1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44000" cy="1756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5097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15C35B-26F3-3449-86EE-172613CC2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uk-UA" sz="4000" b="1" dirty="0">
                <a:solidFill>
                  <a:srgbClr val="FFFFFF"/>
                </a:solidFill>
              </a:rPr>
              <a:t>Звітування ВА щодо управління ризиками</a:t>
            </a: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C182A3-3B77-B240-ABA5-8B05BFC97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uk-UA" sz="1700" dirty="0">
                <a:solidFill>
                  <a:srgbClr val="FEFFFF"/>
                </a:solidFill>
              </a:rPr>
              <a:t>-Наприклад, керівник відділу внутрішнього аудиту може бути зобов’язаний звітувати перед керівництвом ( в майбутньому, аудиторським комітетом) щодо статусу ризиків, які містяться в реєстрі ризиків або включені до стратегічних та операційних планів. </a:t>
            </a:r>
          </a:p>
          <a:p>
            <a:pPr marL="0" indent="0">
              <a:buNone/>
            </a:pPr>
            <a:r>
              <a:rPr lang="uk-UA" sz="1700" dirty="0">
                <a:solidFill>
                  <a:srgbClr val="FEFFFF"/>
                </a:solidFill>
              </a:rPr>
              <a:t>Процеси звітування мають бути своєчасними та стосуватися таких питань:</a:t>
            </a:r>
          </a:p>
          <a:p>
            <a:pPr marL="0" indent="0">
              <a:buNone/>
            </a:pPr>
            <a:r>
              <a:rPr lang="uk-UA" sz="1700" dirty="0">
                <a:solidFill>
                  <a:srgbClr val="FEFFFF"/>
                </a:solidFill>
              </a:rPr>
              <a:t>-  </a:t>
            </a:r>
            <a:r>
              <a:rPr lang="uk-UA" sz="1700" dirty="0" err="1">
                <a:solidFill>
                  <a:srgbClr val="FEFFFF"/>
                </a:solidFill>
              </a:rPr>
              <a:t>відповіність</a:t>
            </a:r>
            <a:r>
              <a:rPr lang="uk-UA" sz="1700" dirty="0">
                <a:solidFill>
                  <a:srgbClr val="FEFFFF"/>
                </a:solidFill>
              </a:rPr>
              <a:t> та ефективність внутрішнього контролю, який існує для управління ризиком;</a:t>
            </a:r>
          </a:p>
          <a:p>
            <a:pPr marL="0" indent="0">
              <a:buNone/>
            </a:pPr>
            <a:r>
              <a:rPr lang="uk-UA" sz="1700" dirty="0">
                <a:solidFill>
                  <a:srgbClr val="FEFFFF"/>
                </a:solidFill>
              </a:rPr>
              <a:t>- визначення будь-яких нових ризиків, які могли б виникнути, а також,</a:t>
            </a:r>
          </a:p>
          <a:p>
            <a:pPr marL="0" indent="0">
              <a:buNone/>
            </a:pPr>
            <a:r>
              <a:rPr lang="uk-UA" sz="1700" dirty="0">
                <a:solidFill>
                  <a:srgbClr val="FEFFFF"/>
                </a:solidFill>
              </a:rPr>
              <a:t>- впровадження нових контрольних заходів із управління ризиками.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155ADF-797B-5047-BC83-DDF020D12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175188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9B656E2-6D99-4623-ADDD-8BE5644C3BE7}" type="slidenum">
              <a:rPr lang="en-US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68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888F7-77F7-1340-922D-75A71467D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uk-UA" sz="4000" b="1">
                <a:solidFill>
                  <a:srgbClr val="FFFFFF"/>
                </a:solidFill>
              </a:rPr>
              <a:t>Практичні поради щодо ризик комунікацій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F08D159-32E5-BC40-8595-36C59F14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5568" y="6309360"/>
            <a:ext cx="108823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9B656E2-6D99-4623-ADDD-8BE5644C3B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B780D909-EE38-AB43-1132-E2B97D97DF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9494755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1198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665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8E04F-C94B-EC4C-9545-20EEAEF6F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uk-UA">
                <a:solidFill>
                  <a:srgbClr val="FFFFFF"/>
                </a:solidFill>
              </a:rPr>
              <a:t>Дякую за увагу!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B81349-3A7E-4A66-9ED9-66E6F8E29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3" y="2454901"/>
            <a:ext cx="3441163" cy="4080255"/>
          </a:xfrm>
          <a:prstGeom prst="rect">
            <a:avLst/>
          </a:prstGeom>
          <a:solidFill>
            <a:srgbClr val="D36448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 descr="Электронная почта">
            <a:extLst>
              <a:ext uri="{FF2B5EF4-FFF2-40B4-BE49-F238E27FC236}">
                <a16:creationId xmlns:a16="http://schemas.microsoft.com/office/drawing/2014/main" id="{A6EA9B44-BD7F-0E18-9F64-61F788F19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256" y="2951922"/>
            <a:ext cx="3067356" cy="306735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A37A7FF-19A5-40D8-8D0C-E780CBD33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1468" y="2454900"/>
            <a:ext cx="3441163" cy="4080255"/>
          </a:xfrm>
          <a:prstGeom prst="rect">
            <a:avLst/>
          </a:prstGeom>
          <a:solidFill>
            <a:srgbClr val="D36448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26D924-C371-0943-AD87-B9C02CA12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8970" y="3350678"/>
            <a:ext cx="3067358" cy="226984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298D9C-ACC2-804D-8850-5FE66E742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6057" y="762983"/>
            <a:ext cx="3515128" cy="5330923"/>
          </a:xfrm>
        </p:spPr>
        <p:txBody>
          <a:bodyPr anchor="ctr">
            <a:normAutofit/>
          </a:bodyPr>
          <a:lstStyle/>
          <a:p>
            <a:r>
              <a:rPr lang="en-GB" sz="2400" dirty="0">
                <a:solidFill>
                  <a:srgbClr val="FFFFFF"/>
                </a:solidFill>
              </a:rPr>
              <a:t>Q&amp;A</a:t>
            </a:r>
          </a:p>
          <a:p>
            <a:endParaRPr lang="en-GB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GB" sz="2400" dirty="0" err="1">
                <a:solidFill>
                  <a:srgbClr val="FFFFFF"/>
                </a:solidFill>
              </a:rPr>
              <a:t>r.ruslana@hotmail.com</a:t>
            </a:r>
            <a:endParaRPr lang="uk-UA" sz="2400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64CC1F0-0184-4744-8D97-D8DA2CD1E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150" y="6535157"/>
            <a:ext cx="641035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9B656E2-6D99-4623-ADDD-8BE5644C3BE7}" type="slidenum">
              <a:rPr lang="en-US" sz="105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 sz="105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410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29">
            <a:extLst>
              <a:ext uri="{FF2B5EF4-FFF2-40B4-BE49-F238E27FC236}">
                <a16:creationId xmlns:a16="http://schemas.microsoft.com/office/drawing/2014/main" id="{BBBFB90B-E188-4527-9DB1-052924355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D56D56-A8A3-F4FA-5160-4EB10D7D8F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58"/>
          <a:stretch/>
        </p:blipFill>
        <p:spPr>
          <a:xfrm>
            <a:off x="6095997" y="10"/>
            <a:ext cx="6096000" cy="34289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9C653B-D5E4-164F-B97F-4D74F2B0D7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28" r="-1" b="-1"/>
          <a:stretch/>
        </p:blipFill>
        <p:spPr>
          <a:xfrm>
            <a:off x="6096000" y="3429000"/>
            <a:ext cx="6096003" cy="3429000"/>
          </a:xfrm>
          <a:prstGeom prst="rect">
            <a:avLst/>
          </a:prstGeom>
        </p:spPr>
      </p:pic>
      <p:cxnSp>
        <p:nvCxnSpPr>
          <p:cNvPr id="53" name="Straight Connector 31">
            <a:extLst>
              <a:ext uri="{FF2B5EF4-FFF2-40B4-BE49-F238E27FC236}">
                <a16:creationId xmlns:a16="http://schemas.microsoft.com/office/drawing/2014/main" id="{44D0821D-2F5D-44D2-90A2-EF08149AF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092952" y="3429000"/>
            <a:ext cx="6099048" cy="0"/>
          </a:xfrm>
          <a:prstGeom prst="line">
            <a:avLst/>
          </a:prstGeom>
          <a:ln w="12700">
            <a:solidFill>
              <a:srgbClr val="FE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5">
            <a:extLst>
              <a:ext uri="{FF2B5EF4-FFF2-40B4-BE49-F238E27FC236}">
                <a16:creationId xmlns:a16="http://schemas.microsoft.com/office/drawing/2014/main" id="{5523C670-74D7-4ED8-BA51-B6FB65570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096000" y="1756600"/>
            <a:ext cx="1080325" cy="4736395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BAEEE533-7CA5-4134-A14A-8575F66C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88570" y="1357766"/>
            <a:ext cx="687754" cy="430312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E64B7817-E956-406B-A85B-5AEF36B1F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90581" y="1135060"/>
            <a:ext cx="409371" cy="416921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Rectangle 8">
            <a:extLst>
              <a:ext uri="{FF2B5EF4-FFF2-40B4-BE49-F238E27FC236}">
                <a16:creationId xmlns:a16="http://schemas.microsoft.com/office/drawing/2014/main" id="{92FC9C1F-8CBA-4083-8724-3735C556D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8" y="1124043"/>
            <a:ext cx="6105065" cy="39781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D16E05-02E9-F24A-83A9-D505A98B7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917" y="1445775"/>
            <a:ext cx="5437074" cy="33424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sz="2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Структура теми:</a:t>
            </a:r>
            <a:br>
              <a:rPr lang="uk-UA" sz="2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</a:br>
            <a:br>
              <a:rPr lang="uk-UA" sz="2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</a:br>
            <a:r>
              <a:rPr lang="uk-UA" sz="2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1.Роль комунікації в УР</a:t>
            </a:r>
            <a:br>
              <a:rPr lang="uk-UA" sz="2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</a:br>
            <a:r>
              <a:rPr lang="uk-UA" sz="2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2.Внутрішня комунікація</a:t>
            </a:r>
            <a:br>
              <a:rPr lang="uk-UA" sz="2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</a:br>
            <a:r>
              <a:rPr lang="uk-UA" sz="2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3.Зовнішня комунікація</a:t>
            </a:r>
            <a:br>
              <a:rPr lang="uk-UA" sz="2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</a:br>
            <a:r>
              <a:rPr lang="uk-UA" sz="2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4.Комунікація та звітність</a:t>
            </a:r>
            <a:br>
              <a:rPr lang="uk-UA" sz="1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uk-UA" sz="1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1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5167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6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7" y="321731"/>
            <a:ext cx="4142096" cy="6213425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E613BD-9E63-2041-80C8-A459F9E74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583616"/>
            <a:ext cx="3722141" cy="5520579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FFFFFF"/>
                </a:solidFill>
              </a:rPr>
              <a:t>Комунікація щодо ризиків: важливість </a:t>
            </a:r>
          </a:p>
        </p:txBody>
      </p:sp>
      <p:sp>
        <p:nvSpPr>
          <p:cNvPr id="36" name="Rectangle 2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503" y="321732"/>
            <a:ext cx="7240765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EC058B48-C7A8-0741-A360-E444BAEED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269" y="583616"/>
            <a:ext cx="6594189" cy="5520579"/>
          </a:xfrm>
        </p:spPr>
        <p:txBody>
          <a:bodyPr anchor="ctr">
            <a:normAutofit fontScale="77500" lnSpcReduction="20000"/>
          </a:bodyPr>
          <a:lstStyle/>
          <a:p>
            <a:r>
              <a:rPr lang="uk-UA" dirty="0">
                <a:solidFill>
                  <a:srgbClr val="FFFFFF"/>
                </a:solidFill>
              </a:rPr>
              <a:t>Комунікація є дуже важливою частиною ефективного впровадження процесу управління ризиками – </a:t>
            </a:r>
            <a:r>
              <a:rPr lang="uk-UA" b="1" dirty="0">
                <a:solidFill>
                  <a:srgbClr val="FFFF00"/>
                </a:solidFill>
              </a:rPr>
              <a:t>це постійний процес</a:t>
            </a:r>
            <a:r>
              <a:rPr lang="uk-UA" b="1" dirty="0">
                <a:solidFill>
                  <a:srgbClr val="FFFFFF"/>
                </a:solidFill>
              </a:rPr>
              <a:t>. </a:t>
            </a:r>
          </a:p>
          <a:p>
            <a:r>
              <a:rPr lang="uk-UA" dirty="0">
                <a:solidFill>
                  <a:srgbClr val="FFFFFF"/>
                </a:solidFill>
              </a:rPr>
              <a:t>Комунікація щодо ризиків - </a:t>
            </a:r>
            <a:r>
              <a:rPr lang="uk-UA" b="1" dirty="0">
                <a:solidFill>
                  <a:srgbClr val="FFFFFF"/>
                </a:solidFill>
              </a:rPr>
              <a:t>це інтерактивний процес обміну інформацією та думками</a:t>
            </a:r>
            <a:r>
              <a:rPr lang="uk-UA" dirty="0">
                <a:solidFill>
                  <a:srgbClr val="FFFFFF"/>
                </a:solidFill>
              </a:rPr>
              <a:t>, що включає численні повідомлення про природу ризиків та управління ними. </a:t>
            </a:r>
          </a:p>
          <a:p>
            <a:r>
              <a:rPr lang="uk-UA" dirty="0">
                <a:solidFill>
                  <a:srgbClr val="FFFFFF"/>
                </a:solidFill>
              </a:rPr>
              <a:t>Це стосується </a:t>
            </a:r>
            <a:r>
              <a:rPr lang="uk-UA" b="1" dirty="0">
                <a:solidFill>
                  <a:srgbClr val="FFFF00"/>
                </a:solidFill>
              </a:rPr>
              <a:t>внутрішньої</a:t>
            </a:r>
            <a:r>
              <a:rPr lang="uk-UA" dirty="0">
                <a:solidFill>
                  <a:srgbClr val="FFFFFF"/>
                </a:solidFill>
              </a:rPr>
              <a:t> комунікації в організації та комунікації із </a:t>
            </a:r>
            <a:r>
              <a:rPr lang="uk-UA" b="1" dirty="0">
                <a:solidFill>
                  <a:srgbClr val="FFFF00"/>
                </a:solidFill>
              </a:rPr>
              <a:t>зовнішніми сторонами</a:t>
            </a:r>
            <a:r>
              <a:rPr lang="uk-UA" dirty="0">
                <a:solidFill>
                  <a:srgbClr val="FFFFFF"/>
                </a:solidFill>
              </a:rPr>
              <a:t>. Внутрішня комунікація в основному використовується для мозкового штурму переліку ризиків між залученими учасниками процесу з подальшою оцінкою та розробкою заходів контролю, а також розбудови </a:t>
            </a:r>
            <a:r>
              <a:rPr lang="uk-UA" dirty="0" err="1">
                <a:solidFill>
                  <a:srgbClr val="FFFFFF"/>
                </a:solidFill>
              </a:rPr>
              <a:t>системизвітності</a:t>
            </a:r>
            <a:r>
              <a:rPr lang="uk-UA" dirty="0">
                <a:solidFill>
                  <a:srgbClr val="FFFFFF"/>
                </a:solidFill>
              </a:rPr>
              <a:t>. Тоді як зовнішня комунікація використовувалася для інформування та залучення до процесу управління ризиками зовнішніх зацікавлених сторін.</a:t>
            </a:r>
            <a:endParaRPr lang="en-GB" dirty="0">
              <a:solidFill>
                <a:srgbClr val="FFFFFF"/>
              </a:solidFill>
            </a:endParaRPr>
          </a:p>
          <a:p>
            <a:r>
              <a:rPr lang="uk-UA" dirty="0">
                <a:solidFill>
                  <a:srgbClr val="FFFFFF"/>
                </a:solidFill>
              </a:rPr>
              <a:t>Комунікація та консультування відбуваються на усіх етапах процесу управління ризиками (Стандарт </a:t>
            </a:r>
            <a:r>
              <a:rPr lang="en-GB" dirty="0">
                <a:solidFill>
                  <a:srgbClr val="FFFFFF"/>
                </a:solidFill>
              </a:rPr>
              <a:t>ISO 31000)</a:t>
            </a:r>
            <a:endParaRPr lang="uk-UA" dirty="0">
              <a:solidFill>
                <a:srgbClr val="FFFFFF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E2D259D-6752-724A-9F26-8675CDE0A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4791" y="6535157"/>
            <a:ext cx="973667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9B656E2-6D99-4623-ADDD-8BE5644C3BE7}" type="slidenum">
              <a:rPr lang="en-US" sz="105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sz="105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18681D-F557-CC4F-9B86-F7282B118F2C}"/>
              </a:ext>
            </a:extLst>
          </p:cNvPr>
          <p:cNvSpPr txBox="1"/>
          <p:nvPr/>
        </p:nvSpPr>
        <p:spPr>
          <a:xfrm>
            <a:off x="1605776" y="27766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63462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572CE7-3FC6-1B43-AD95-4397ECF4A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uk-UA" sz="4000" b="1">
                <a:solidFill>
                  <a:srgbClr val="FFFFFF"/>
                </a:solidFill>
              </a:rPr>
              <a:t>Внутрішня комунікація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4327CA-E2BF-8F46-8BDB-F5941E6E2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9B656E2-6D99-4623-ADDD-8BE5644C3BE7}" type="slidenum">
              <a:rPr lang="en-US" sz="11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9C3D64D5-C201-FB57-58F3-678CAE77B5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7663225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6197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D2E3D7-DA9E-5141-B052-5AE802376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988" y="2037766"/>
            <a:ext cx="3368969" cy="2782468"/>
          </a:xfrm>
          <a:prstGeom prst="rect">
            <a:avLst/>
          </a:pr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5109354-9C5D-4F8C-B0E6-D1043C7BF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0FB5D8-43C3-844F-A0AD-A61B1A43B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354" y="457201"/>
            <a:ext cx="5337270" cy="1835911"/>
          </a:xfrm>
        </p:spPr>
        <p:txBody>
          <a:bodyPr anchor="b">
            <a:normAutofit/>
          </a:bodyPr>
          <a:lstStyle/>
          <a:p>
            <a:r>
              <a:rPr lang="uk-UA" sz="3800" b="1">
                <a:solidFill>
                  <a:srgbClr val="FFFFFF"/>
                </a:solidFill>
              </a:rPr>
              <a:t>Рекомендації для покращення внутрішньої комунікації щодо ризиків</a:t>
            </a:r>
          </a:p>
        </p:txBody>
      </p:sp>
      <p:sp>
        <p:nvSpPr>
          <p:cNvPr id="29" name="sketch line">
            <a:extLst>
              <a:ext uri="{FF2B5EF4-FFF2-40B4-BE49-F238E27FC236}">
                <a16:creationId xmlns:a16="http://schemas.microsoft.com/office/drawing/2014/main" id="{49B530FE-A87D-41A0-A920-ADC6539E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353" y="2560829"/>
            <a:ext cx="5029200" cy="18288"/>
          </a:xfrm>
          <a:custGeom>
            <a:avLst/>
            <a:gdLst>
              <a:gd name="connsiteX0" fmla="*/ 0 w 5029200"/>
              <a:gd name="connsiteY0" fmla="*/ 0 h 18288"/>
              <a:gd name="connsiteX1" fmla="*/ 528066 w 5029200"/>
              <a:gd name="connsiteY1" fmla="*/ 0 h 18288"/>
              <a:gd name="connsiteX2" fmla="*/ 1207008 w 5029200"/>
              <a:gd name="connsiteY2" fmla="*/ 0 h 18288"/>
              <a:gd name="connsiteX3" fmla="*/ 1785366 w 5029200"/>
              <a:gd name="connsiteY3" fmla="*/ 0 h 18288"/>
              <a:gd name="connsiteX4" fmla="*/ 2313432 w 5029200"/>
              <a:gd name="connsiteY4" fmla="*/ 0 h 18288"/>
              <a:gd name="connsiteX5" fmla="*/ 2992374 w 5029200"/>
              <a:gd name="connsiteY5" fmla="*/ 0 h 18288"/>
              <a:gd name="connsiteX6" fmla="*/ 3621024 w 5029200"/>
              <a:gd name="connsiteY6" fmla="*/ 0 h 18288"/>
              <a:gd name="connsiteX7" fmla="*/ 4249674 w 5029200"/>
              <a:gd name="connsiteY7" fmla="*/ 0 h 18288"/>
              <a:gd name="connsiteX8" fmla="*/ 5029200 w 5029200"/>
              <a:gd name="connsiteY8" fmla="*/ 0 h 18288"/>
              <a:gd name="connsiteX9" fmla="*/ 5029200 w 5029200"/>
              <a:gd name="connsiteY9" fmla="*/ 18288 h 18288"/>
              <a:gd name="connsiteX10" fmla="*/ 4501134 w 5029200"/>
              <a:gd name="connsiteY10" fmla="*/ 18288 h 18288"/>
              <a:gd name="connsiteX11" fmla="*/ 4023360 w 5029200"/>
              <a:gd name="connsiteY11" fmla="*/ 18288 h 18288"/>
              <a:gd name="connsiteX12" fmla="*/ 3344418 w 5029200"/>
              <a:gd name="connsiteY12" fmla="*/ 18288 h 18288"/>
              <a:gd name="connsiteX13" fmla="*/ 2816352 w 5029200"/>
              <a:gd name="connsiteY13" fmla="*/ 18288 h 18288"/>
              <a:gd name="connsiteX14" fmla="*/ 2137410 w 5029200"/>
              <a:gd name="connsiteY14" fmla="*/ 18288 h 18288"/>
              <a:gd name="connsiteX15" fmla="*/ 1408176 w 5029200"/>
              <a:gd name="connsiteY15" fmla="*/ 18288 h 18288"/>
              <a:gd name="connsiteX16" fmla="*/ 829818 w 5029200"/>
              <a:gd name="connsiteY16" fmla="*/ 18288 h 18288"/>
              <a:gd name="connsiteX17" fmla="*/ 0 w 5029200"/>
              <a:gd name="connsiteY17" fmla="*/ 18288 h 18288"/>
              <a:gd name="connsiteX18" fmla="*/ 0 w 5029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29200" h="18288" fill="none" extrusionOk="0">
                <a:moveTo>
                  <a:pt x="0" y="0"/>
                </a:moveTo>
                <a:cubicBezTo>
                  <a:pt x="142937" y="1696"/>
                  <a:pt x="371859" y="12840"/>
                  <a:pt x="528066" y="0"/>
                </a:cubicBezTo>
                <a:cubicBezTo>
                  <a:pt x="684273" y="-12840"/>
                  <a:pt x="928949" y="-5725"/>
                  <a:pt x="1207008" y="0"/>
                </a:cubicBezTo>
                <a:cubicBezTo>
                  <a:pt x="1485067" y="5725"/>
                  <a:pt x="1562886" y="-21331"/>
                  <a:pt x="1785366" y="0"/>
                </a:cubicBezTo>
                <a:cubicBezTo>
                  <a:pt x="2007846" y="21331"/>
                  <a:pt x="2056226" y="25221"/>
                  <a:pt x="2313432" y="0"/>
                </a:cubicBezTo>
                <a:cubicBezTo>
                  <a:pt x="2570638" y="-25221"/>
                  <a:pt x="2732455" y="16294"/>
                  <a:pt x="2992374" y="0"/>
                </a:cubicBezTo>
                <a:cubicBezTo>
                  <a:pt x="3252293" y="-16294"/>
                  <a:pt x="3319267" y="-29774"/>
                  <a:pt x="3621024" y="0"/>
                </a:cubicBezTo>
                <a:cubicBezTo>
                  <a:pt x="3922781" y="29774"/>
                  <a:pt x="3998107" y="-1004"/>
                  <a:pt x="4249674" y="0"/>
                </a:cubicBezTo>
                <a:cubicBezTo>
                  <a:pt x="4501241" y="1004"/>
                  <a:pt x="4792523" y="-4510"/>
                  <a:pt x="5029200" y="0"/>
                </a:cubicBezTo>
                <a:cubicBezTo>
                  <a:pt x="5029730" y="6954"/>
                  <a:pt x="5029934" y="12839"/>
                  <a:pt x="5029200" y="18288"/>
                </a:cubicBezTo>
                <a:cubicBezTo>
                  <a:pt x="4805432" y="23154"/>
                  <a:pt x="4715801" y="17034"/>
                  <a:pt x="4501134" y="18288"/>
                </a:cubicBezTo>
                <a:cubicBezTo>
                  <a:pt x="4286467" y="19542"/>
                  <a:pt x="4193719" y="41701"/>
                  <a:pt x="4023360" y="18288"/>
                </a:cubicBezTo>
                <a:cubicBezTo>
                  <a:pt x="3853001" y="-5125"/>
                  <a:pt x="3676466" y="16909"/>
                  <a:pt x="3344418" y="18288"/>
                </a:cubicBezTo>
                <a:cubicBezTo>
                  <a:pt x="3012370" y="19667"/>
                  <a:pt x="2945824" y="14410"/>
                  <a:pt x="2816352" y="18288"/>
                </a:cubicBezTo>
                <a:cubicBezTo>
                  <a:pt x="2686880" y="22166"/>
                  <a:pt x="2438351" y="13507"/>
                  <a:pt x="2137410" y="18288"/>
                </a:cubicBezTo>
                <a:cubicBezTo>
                  <a:pt x="1836469" y="23069"/>
                  <a:pt x="1581391" y="46111"/>
                  <a:pt x="1408176" y="18288"/>
                </a:cubicBezTo>
                <a:cubicBezTo>
                  <a:pt x="1234961" y="-9535"/>
                  <a:pt x="1040489" y="-7495"/>
                  <a:pt x="829818" y="18288"/>
                </a:cubicBezTo>
                <a:cubicBezTo>
                  <a:pt x="619147" y="44071"/>
                  <a:pt x="238626" y="3756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029200" h="18288" stroke="0" extrusionOk="0">
                <a:moveTo>
                  <a:pt x="0" y="0"/>
                </a:moveTo>
                <a:cubicBezTo>
                  <a:pt x="165412" y="-21137"/>
                  <a:pt x="322344" y="-21985"/>
                  <a:pt x="578358" y="0"/>
                </a:cubicBezTo>
                <a:cubicBezTo>
                  <a:pt x="834372" y="21985"/>
                  <a:pt x="907099" y="-19195"/>
                  <a:pt x="1056132" y="0"/>
                </a:cubicBezTo>
                <a:cubicBezTo>
                  <a:pt x="1205165" y="19195"/>
                  <a:pt x="1612834" y="-24928"/>
                  <a:pt x="1785366" y="0"/>
                </a:cubicBezTo>
                <a:cubicBezTo>
                  <a:pt x="1957898" y="24928"/>
                  <a:pt x="2149044" y="19108"/>
                  <a:pt x="2363724" y="0"/>
                </a:cubicBezTo>
                <a:cubicBezTo>
                  <a:pt x="2578404" y="-19108"/>
                  <a:pt x="2759981" y="-21788"/>
                  <a:pt x="2942082" y="0"/>
                </a:cubicBezTo>
                <a:cubicBezTo>
                  <a:pt x="3124183" y="21788"/>
                  <a:pt x="3482217" y="8836"/>
                  <a:pt x="3671316" y="0"/>
                </a:cubicBezTo>
                <a:cubicBezTo>
                  <a:pt x="3860415" y="-8836"/>
                  <a:pt x="4058665" y="-25048"/>
                  <a:pt x="4199382" y="0"/>
                </a:cubicBezTo>
                <a:cubicBezTo>
                  <a:pt x="4340099" y="25048"/>
                  <a:pt x="4735096" y="-22088"/>
                  <a:pt x="5029200" y="0"/>
                </a:cubicBezTo>
                <a:cubicBezTo>
                  <a:pt x="5028517" y="5414"/>
                  <a:pt x="5028480" y="12510"/>
                  <a:pt x="5029200" y="18288"/>
                </a:cubicBezTo>
                <a:cubicBezTo>
                  <a:pt x="4891577" y="31493"/>
                  <a:pt x="4684146" y="-2509"/>
                  <a:pt x="4501134" y="18288"/>
                </a:cubicBezTo>
                <a:cubicBezTo>
                  <a:pt x="4318122" y="39085"/>
                  <a:pt x="4030703" y="3672"/>
                  <a:pt x="3872484" y="18288"/>
                </a:cubicBezTo>
                <a:cubicBezTo>
                  <a:pt x="3714265" y="32905"/>
                  <a:pt x="3546134" y="7501"/>
                  <a:pt x="3294126" y="18288"/>
                </a:cubicBezTo>
                <a:cubicBezTo>
                  <a:pt x="3042118" y="29075"/>
                  <a:pt x="2912116" y="11153"/>
                  <a:pt x="2564892" y="18288"/>
                </a:cubicBezTo>
                <a:cubicBezTo>
                  <a:pt x="2217668" y="25423"/>
                  <a:pt x="2095118" y="11659"/>
                  <a:pt x="1835658" y="18288"/>
                </a:cubicBezTo>
                <a:cubicBezTo>
                  <a:pt x="1576198" y="24917"/>
                  <a:pt x="1500897" y="19889"/>
                  <a:pt x="1307592" y="18288"/>
                </a:cubicBezTo>
                <a:cubicBezTo>
                  <a:pt x="1114287" y="16687"/>
                  <a:pt x="961527" y="47453"/>
                  <a:pt x="678942" y="18288"/>
                </a:cubicBezTo>
                <a:cubicBezTo>
                  <a:pt x="396357" y="-10877"/>
                  <a:pt x="271066" y="23005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44F3AE-AAE7-3048-AC06-28A42A4EA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8400" y="6356350"/>
            <a:ext cx="1295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9B656E2-6D99-4623-ADDD-8BE5644C3BE7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7" name="Объект 2">
            <a:extLst>
              <a:ext uri="{FF2B5EF4-FFF2-40B4-BE49-F238E27FC236}">
                <a16:creationId xmlns:a16="http://schemas.microsoft.com/office/drawing/2014/main" id="{EE2E19CD-D20B-A0AF-A37A-F23386508F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005186"/>
              </p:ext>
            </p:extLst>
          </p:nvPr>
        </p:nvGraphicFramePr>
        <p:xfrm>
          <a:off x="5759354" y="2798064"/>
          <a:ext cx="5461095" cy="3417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2382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2B59F7-B442-F944-B02F-DC0EF0148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uk-UA" sz="4000" b="1">
                <a:solidFill>
                  <a:srgbClr val="FFFFFF"/>
                </a:solidFill>
              </a:rPr>
              <a:t>Включення інформації про ризики у зовнішню комунікацію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7E58F3-6D0E-4148-BFA2-59A126A37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r>
              <a:rPr lang="uk-UA" sz="2000" dirty="0"/>
              <a:t>Усі посадові особи несуть відповідальність за передачу інформації про ризики та обмін інформацією про ризики в межах установи та за потреби із зовнішніми зацікавленими сторонами. </a:t>
            </a:r>
          </a:p>
          <a:p>
            <a:r>
              <a:rPr lang="uk-UA" sz="2000" dirty="0"/>
              <a:t>Відкрита комунікація потребує часу для розвитку та покладається на розуміння того, що належна комунікація щодо ризиків сприяє інноваціям та підвищенню ефективності. </a:t>
            </a:r>
          </a:p>
          <a:p>
            <a:r>
              <a:rPr lang="uk-UA" sz="2000" dirty="0"/>
              <a:t>У рамках ефективної комунікації установи/організації заохочуються проводити регулярні брифінги про ключові ризики, загрози та можливості.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A600D2-6B69-9F41-9AF2-4B047F724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9B656E2-6D99-4623-ADDD-8BE5644C3BE7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722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03700E-B1C1-4D44-BB59-D7869E980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uk-UA" sz="4000" b="1" dirty="0">
                <a:solidFill>
                  <a:srgbClr val="FFFFFF"/>
                </a:solidFill>
              </a:rPr>
              <a:t>Приклади зовнішньої комунікації: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E8299F-ED2F-4041-BDCD-3C205F97B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5568" y="6309360"/>
            <a:ext cx="108823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9B656E2-6D99-4623-ADDD-8BE5644C3B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E06C3773-1F01-A091-5DEC-29A8479496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422668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985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F4A89A-0225-AB42-912C-3BBAD4FD9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uk-UA" sz="4000" b="1" dirty="0"/>
              <a:t>Звітність</a:t>
            </a:r>
            <a:r>
              <a:rPr lang="en-GB" sz="4000" b="1" dirty="0"/>
              <a:t> </a:t>
            </a:r>
            <a:r>
              <a:rPr lang="uk-UA" sz="4000" b="1" dirty="0"/>
              <a:t>з УР (1)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9A3B8B6-FD03-B647-9334-1BC400D66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9000" y="6400800"/>
            <a:ext cx="685800" cy="4572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9B656E2-6D99-4623-ADDD-8BE5644C3BE7}" type="slidenum">
              <a:rPr lang="en-US" sz="1000">
                <a:solidFill>
                  <a:srgbClr val="000000">
                    <a:alpha val="70000"/>
                  </a:srgbClr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 sz="1000">
              <a:solidFill>
                <a:srgbClr val="000000">
                  <a:alpha val="70000"/>
                </a:srgbClr>
              </a:solidFill>
            </a:endParaRPr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92EAB512-4726-BE66-3D0D-6802F6EE95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0130376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088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7A5D39-4858-0447-8A59-20865A862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uk-UA" sz="4000" b="1">
                <a:solidFill>
                  <a:srgbClr val="FFFFFF"/>
                </a:solidFill>
              </a:rPr>
              <a:t>Звітність</a:t>
            </a:r>
            <a:r>
              <a:rPr lang="en-GB" sz="4000" b="1">
                <a:solidFill>
                  <a:srgbClr val="FFFFFF"/>
                </a:solidFill>
              </a:rPr>
              <a:t> </a:t>
            </a:r>
            <a:r>
              <a:rPr lang="uk-UA" sz="4000" b="1">
                <a:solidFill>
                  <a:srgbClr val="FFFFFF"/>
                </a:solidFill>
              </a:rPr>
              <a:t>з УР (2)</a:t>
            </a:r>
            <a:endParaRPr lang="uk-UA" sz="4000">
              <a:solidFill>
                <a:srgbClr val="FFFFFF"/>
              </a:solidFill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49310E-ADE2-2249-A769-1C2FAB642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 fontScale="92500" lnSpcReduction="10000"/>
          </a:bodyPr>
          <a:lstStyle/>
          <a:p>
            <a:r>
              <a:rPr lang="uk-UA" sz="2000" dirty="0">
                <a:solidFill>
                  <a:srgbClr val="FEFFFF"/>
                </a:solidFill>
              </a:rPr>
              <a:t>Для того, щоб забезпечити ефективність процесу управління ризиками, слід передбачити створення відповідної структури звітності;</a:t>
            </a:r>
          </a:p>
          <a:p>
            <a:r>
              <a:rPr lang="uk-UA" sz="2000" dirty="0">
                <a:solidFill>
                  <a:srgbClr val="FEFFFF"/>
                </a:solidFill>
              </a:rPr>
              <a:t>Практики звітності з УР можуть відрізнятися від організації до організації. Жорстких правил не існує;</a:t>
            </a:r>
          </a:p>
          <a:p>
            <a:r>
              <a:rPr lang="uk-UA" sz="2000" dirty="0">
                <a:solidFill>
                  <a:srgbClr val="FEFFFF"/>
                </a:solidFill>
              </a:rPr>
              <a:t>Підрозділи повинні звітувати про власні ризики в рамках звичайної діяльності (щотижневий, місячний або квартальний звіт про результати діяльності), а також будь-які важливі рішення;</a:t>
            </a:r>
          </a:p>
          <a:p>
            <a:r>
              <a:rPr lang="uk-UA" sz="2000" dirty="0">
                <a:solidFill>
                  <a:srgbClr val="FEFFFF"/>
                </a:solidFill>
              </a:rPr>
              <a:t>Щорічний звіт може включати окремий розділ «Управління ризиками», або інформація щодо управління ризиками може бути розділена по окремим розділам: Ризики, пов'язані із досягненням стратегічних цілей; Ризики, пов'язані із операційною діяльністю; Фінансові ризики  </a:t>
            </a:r>
          </a:p>
          <a:p>
            <a:endParaRPr lang="uk-UA" sz="2000" dirty="0">
              <a:solidFill>
                <a:srgbClr val="FEFFFF"/>
              </a:solidFill>
            </a:endParaRPr>
          </a:p>
          <a:p>
            <a:endParaRPr lang="uk-UA" sz="2000" dirty="0">
              <a:solidFill>
                <a:srgbClr val="FEFFFF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463A9B5-C6C0-724E-B547-31DCAB0E7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175188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9B656E2-6D99-4623-ADDD-8BE5644C3BE7}" type="slidenum">
              <a:rPr lang="en-US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928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922</Words>
  <Application>Microsoft Macintosh PowerPoint</Application>
  <PresentationFormat>Широкоэкранный</PresentationFormat>
  <Paragraphs>74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Презентация PowerPoint</vt:lpstr>
      <vt:lpstr>Структура теми:  1.Роль комунікації в УР 2.Внутрішня комунікація 3.Зовнішня комунікація 4.Комунікація та звітність      </vt:lpstr>
      <vt:lpstr>Комунікація щодо ризиків: важливість </vt:lpstr>
      <vt:lpstr>Внутрішня комунікація</vt:lpstr>
      <vt:lpstr>Рекомендації для покращення внутрішньої комунікації щодо ризиків</vt:lpstr>
      <vt:lpstr>Включення інформації про ризики у зовнішню комунікацію</vt:lpstr>
      <vt:lpstr>Приклади зовнішньої комунікації:</vt:lpstr>
      <vt:lpstr>Звітність з УР (1)</vt:lpstr>
      <vt:lpstr>Звітність з УР (2)</vt:lpstr>
      <vt:lpstr>Звітування ВА щодо управління ризиками</vt:lpstr>
      <vt:lpstr>Практичні поради щодо ризик комунікацій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Ruslana Rudnitska</dc:creator>
  <cp:lastModifiedBy>Ruslana Rudnitska</cp:lastModifiedBy>
  <cp:revision>3</cp:revision>
  <dcterms:created xsi:type="dcterms:W3CDTF">2023-02-28T09:30:04Z</dcterms:created>
  <dcterms:modified xsi:type="dcterms:W3CDTF">2023-02-28T09:45:15Z</dcterms:modified>
</cp:coreProperties>
</file>