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Times New Roman MT Bold" charset="1" panose="02030802070405020303"/>
      <p:regular r:id="rId13"/>
    </p:embeddedFont>
    <p:embeddedFont>
      <p:font typeface="Times New Roman MT" charset="1" panose="02030502070405020303"/>
      <p:regular r:id="rId14"/>
    </p:embeddedFont>
    <p:embeddedFont>
      <p:font typeface="Bantayog" charset="1" panose="00000000000000000000"/>
      <p:regular r:id="rId15"/>
    </p:embeddedFont>
    <p:embeddedFont>
      <p:font typeface="Bantayog Light" charset="1" panose="00000000000000000000"/>
      <p:regular r:id="rId16"/>
    </p:embeddedFont>
    <p:embeddedFont>
      <p:font typeface="Times New Roman MT Italics" charset="1" panose="02030502070405090303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jpe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Relationship Id="rId7" Target="../media/image10.png" Type="http://schemas.openxmlformats.org/officeDocument/2006/relationships/image"/><Relationship Id="rId8" Target="../media/image2.pn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png" Type="http://schemas.openxmlformats.org/officeDocument/2006/relationships/image"/><Relationship Id="rId12" Target="../media/image22.png" Type="http://schemas.openxmlformats.org/officeDocument/2006/relationships/image"/><Relationship Id="rId13" Target="../media/image23.png" Type="http://schemas.openxmlformats.org/officeDocument/2006/relationships/image"/><Relationship Id="rId14" Target="../media/image24.png" Type="http://schemas.openxmlformats.org/officeDocument/2006/relationships/image"/><Relationship Id="rId15" Target="../media/image25.png" Type="http://schemas.openxmlformats.org/officeDocument/2006/relationships/image"/><Relationship Id="rId16" Target="../media/image2.png" Type="http://schemas.openxmlformats.org/officeDocument/2006/relationships/image"/><Relationship Id="rId17" Target="../media/image26.png" Type="http://schemas.openxmlformats.org/officeDocument/2006/relationships/image"/><Relationship Id="rId18" Target="../media/image27.png" Type="http://schemas.openxmlformats.org/officeDocument/2006/relationships/image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Relationship Id="rId8" Target="../media/image18.pn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svg" Type="http://schemas.openxmlformats.org/officeDocument/2006/relationships/image"/><Relationship Id="rId2" Target="../media/image29.png" Type="http://schemas.openxmlformats.org/officeDocument/2006/relationships/image"/><Relationship Id="rId3" Target="../media/image30.png" Type="http://schemas.openxmlformats.org/officeDocument/2006/relationships/image"/><Relationship Id="rId4" Target="../media/image31.png" Type="http://schemas.openxmlformats.org/officeDocument/2006/relationships/image"/><Relationship Id="rId5" Target="../media/image32.jpeg" Type="http://schemas.openxmlformats.org/officeDocument/2006/relationships/image"/><Relationship Id="rId6" Target="../media/image33.jpeg" Type="http://schemas.openxmlformats.org/officeDocument/2006/relationships/image"/><Relationship Id="rId7" Target="../media/image34.jpeg" Type="http://schemas.openxmlformats.org/officeDocument/2006/relationships/image"/><Relationship Id="rId8" Target="../media/image35.jpeg" Type="http://schemas.openxmlformats.org/officeDocument/2006/relationships/image"/><Relationship Id="rId9" Target="../media/image3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8.jpe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5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937385" y="1473985"/>
            <a:ext cx="10904505" cy="6149792"/>
          </a:xfrm>
          <a:custGeom>
            <a:avLst/>
            <a:gdLst/>
            <a:ahLst/>
            <a:cxnLst/>
            <a:rect r="r" b="b" t="t" l="l"/>
            <a:pathLst>
              <a:path h="6149792" w="10904505">
                <a:moveTo>
                  <a:pt x="0" y="0"/>
                </a:moveTo>
                <a:lnTo>
                  <a:pt x="10904505" y="0"/>
                </a:lnTo>
                <a:lnTo>
                  <a:pt x="10904505" y="6149792"/>
                </a:lnTo>
                <a:lnTo>
                  <a:pt x="0" y="61497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751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657485" y="8130897"/>
            <a:ext cx="15375727" cy="18202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671"/>
              </a:lnSpc>
            </a:pPr>
            <a:r>
              <a:rPr lang="en-US" b="true" sz="3336">
                <a:solidFill>
                  <a:srgbClr val="0E1316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Любченко Валентина</a:t>
            </a:r>
            <a:r>
              <a:rPr lang="en-US" sz="3336">
                <a:solidFill>
                  <a:srgbClr val="0E1316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 </a:t>
            </a:r>
          </a:p>
          <a:p>
            <a:pPr algn="r">
              <a:lnSpc>
                <a:spcPts val="4671"/>
              </a:lnSpc>
            </a:pPr>
            <a:r>
              <a:rPr lang="en-US" sz="3336">
                <a:solidFill>
                  <a:srgbClr val="0E1316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доцентка кафедри туризму та готельно-ресторанної справи</a:t>
            </a:r>
          </a:p>
          <a:p>
            <a:pPr algn="r">
              <a:lnSpc>
                <a:spcPts val="4671"/>
              </a:lnSpc>
            </a:pPr>
            <a:r>
              <a:rPr lang="en-US" sz="3336">
                <a:solidFill>
                  <a:srgbClr val="0E1316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Державний університет “Житомирська політехніка”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0" y="8891517"/>
            <a:ext cx="3777108" cy="1395483"/>
          </a:xfrm>
          <a:custGeom>
            <a:avLst/>
            <a:gdLst/>
            <a:ahLst/>
            <a:cxnLst/>
            <a:rect r="r" b="b" t="t" l="l"/>
            <a:pathLst>
              <a:path h="1395483" w="3777108">
                <a:moveTo>
                  <a:pt x="0" y="0"/>
                </a:moveTo>
                <a:lnTo>
                  <a:pt x="3777108" y="0"/>
                </a:lnTo>
                <a:lnTo>
                  <a:pt x="3777108" y="1395483"/>
                </a:lnTo>
                <a:lnTo>
                  <a:pt x="0" y="13954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40878" y="208981"/>
            <a:ext cx="2695353" cy="2058576"/>
          </a:xfrm>
          <a:custGeom>
            <a:avLst/>
            <a:gdLst/>
            <a:ahLst/>
            <a:cxnLst/>
            <a:rect r="r" b="b" t="t" l="l"/>
            <a:pathLst>
              <a:path h="2058576" w="2695353">
                <a:moveTo>
                  <a:pt x="0" y="0"/>
                </a:moveTo>
                <a:lnTo>
                  <a:pt x="2695352" y="0"/>
                </a:lnTo>
                <a:lnTo>
                  <a:pt x="2695352" y="2058575"/>
                </a:lnTo>
                <a:lnTo>
                  <a:pt x="0" y="20585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5545" y="3329295"/>
            <a:ext cx="6841840" cy="24391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30"/>
              </a:lnSpc>
            </a:pPr>
            <a:r>
              <a:rPr lang="en-US" b="true" sz="6030" spc="223">
                <a:solidFill>
                  <a:srgbClr val="224A98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Екскурсійний потенціал Житомирщини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5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891517"/>
            <a:ext cx="3777108" cy="1395483"/>
          </a:xfrm>
          <a:custGeom>
            <a:avLst/>
            <a:gdLst/>
            <a:ahLst/>
            <a:cxnLst/>
            <a:rect r="r" b="b" t="t" l="l"/>
            <a:pathLst>
              <a:path h="1395483" w="3777108">
                <a:moveTo>
                  <a:pt x="0" y="0"/>
                </a:moveTo>
                <a:lnTo>
                  <a:pt x="3777108" y="0"/>
                </a:lnTo>
                <a:lnTo>
                  <a:pt x="3777108" y="1395483"/>
                </a:lnTo>
                <a:lnTo>
                  <a:pt x="0" y="13954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002503" y="2677393"/>
            <a:ext cx="7550905" cy="5378094"/>
          </a:xfrm>
          <a:custGeom>
            <a:avLst/>
            <a:gdLst/>
            <a:ahLst/>
            <a:cxnLst/>
            <a:rect r="r" b="b" t="t" l="l"/>
            <a:pathLst>
              <a:path h="5378094" w="7550905">
                <a:moveTo>
                  <a:pt x="0" y="0"/>
                </a:moveTo>
                <a:lnTo>
                  <a:pt x="7550905" y="0"/>
                </a:lnTo>
                <a:lnTo>
                  <a:pt x="7550905" y="5378093"/>
                </a:lnTo>
                <a:lnTo>
                  <a:pt x="0" y="53780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303996" y="3636392"/>
            <a:ext cx="8131916" cy="32744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05"/>
              </a:lnSpc>
            </a:pPr>
            <a:r>
              <a:rPr lang="en-US" sz="3718">
                <a:solidFill>
                  <a:srgbClr val="2D2D2D"/>
                </a:solidFill>
                <a:latin typeface="Bantayog"/>
                <a:ea typeface="Bantayog"/>
                <a:cs typeface="Bantayog"/>
                <a:sym typeface="Bantayog"/>
              </a:rPr>
              <a:t>Тільки про дві речі ми будемо шкодувати на смертному одрі - що мало любили і мало подорожували</a:t>
            </a:r>
          </a:p>
          <a:p>
            <a:pPr algn="ctr">
              <a:lnSpc>
                <a:spcPts val="5205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5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4165481" y="1855460"/>
            <a:ext cx="1033763" cy="0"/>
          </a:xfrm>
          <a:prstGeom prst="line">
            <a:avLst/>
          </a:prstGeom>
          <a:ln cap="flat" w="38100">
            <a:solidFill>
              <a:srgbClr val="2F291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9494459" y="393862"/>
            <a:ext cx="4415277" cy="2118035"/>
          </a:xfrm>
          <a:custGeom>
            <a:avLst/>
            <a:gdLst/>
            <a:ahLst/>
            <a:cxnLst/>
            <a:rect r="r" b="b" t="t" l="l"/>
            <a:pathLst>
              <a:path h="2118035" w="4415277">
                <a:moveTo>
                  <a:pt x="0" y="0"/>
                </a:moveTo>
                <a:lnTo>
                  <a:pt x="4415278" y="0"/>
                </a:lnTo>
                <a:lnTo>
                  <a:pt x="4415278" y="2118036"/>
                </a:lnTo>
                <a:lnTo>
                  <a:pt x="0" y="21180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186" r="0" b="-4186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269324" y="393862"/>
            <a:ext cx="3659120" cy="2885095"/>
          </a:xfrm>
          <a:custGeom>
            <a:avLst/>
            <a:gdLst/>
            <a:ahLst/>
            <a:cxnLst/>
            <a:rect r="r" b="b" t="t" l="l"/>
            <a:pathLst>
              <a:path h="2885095" w="3659120">
                <a:moveTo>
                  <a:pt x="0" y="0"/>
                </a:moveTo>
                <a:lnTo>
                  <a:pt x="3659120" y="0"/>
                </a:lnTo>
                <a:lnTo>
                  <a:pt x="3659120" y="2885096"/>
                </a:lnTo>
                <a:lnTo>
                  <a:pt x="0" y="28850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0578" r="0" b="-16249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494459" y="5143500"/>
            <a:ext cx="4415277" cy="1418894"/>
          </a:xfrm>
          <a:custGeom>
            <a:avLst/>
            <a:gdLst/>
            <a:ahLst/>
            <a:cxnLst/>
            <a:rect r="r" b="b" t="t" l="l"/>
            <a:pathLst>
              <a:path h="1418894" w="4415277">
                <a:moveTo>
                  <a:pt x="0" y="0"/>
                </a:moveTo>
                <a:lnTo>
                  <a:pt x="4415278" y="0"/>
                </a:lnTo>
                <a:lnTo>
                  <a:pt x="4415278" y="1418894"/>
                </a:lnTo>
                <a:lnTo>
                  <a:pt x="0" y="14188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4982" r="0" b="-4982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888554" y="1999729"/>
            <a:ext cx="5648829" cy="2558458"/>
          </a:xfrm>
          <a:custGeom>
            <a:avLst/>
            <a:gdLst/>
            <a:ahLst/>
            <a:cxnLst/>
            <a:rect r="r" b="b" t="t" l="l"/>
            <a:pathLst>
              <a:path h="2558458" w="5648829">
                <a:moveTo>
                  <a:pt x="0" y="0"/>
                </a:moveTo>
                <a:lnTo>
                  <a:pt x="5648829" y="0"/>
                </a:lnTo>
                <a:lnTo>
                  <a:pt x="5648829" y="2558458"/>
                </a:lnTo>
                <a:lnTo>
                  <a:pt x="0" y="25584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1140" t="0" r="-2114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155582" y="5494170"/>
            <a:ext cx="3824596" cy="1601853"/>
          </a:xfrm>
          <a:custGeom>
            <a:avLst/>
            <a:gdLst/>
            <a:ahLst/>
            <a:cxnLst/>
            <a:rect r="r" b="b" t="t" l="l"/>
            <a:pathLst>
              <a:path h="1601853" w="3824596">
                <a:moveTo>
                  <a:pt x="0" y="0"/>
                </a:moveTo>
                <a:lnTo>
                  <a:pt x="3824596" y="0"/>
                </a:lnTo>
                <a:lnTo>
                  <a:pt x="3824596" y="1601852"/>
                </a:lnTo>
                <a:lnTo>
                  <a:pt x="0" y="16018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975" r="0" b="-3838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494459" y="3036065"/>
            <a:ext cx="4415277" cy="1371544"/>
          </a:xfrm>
          <a:custGeom>
            <a:avLst/>
            <a:gdLst/>
            <a:ahLst/>
            <a:cxnLst/>
            <a:rect r="r" b="b" t="t" l="l"/>
            <a:pathLst>
              <a:path h="1371544" w="4415277">
                <a:moveTo>
                  <a:pt x="0" y="0"/>
                </a:moveTo>
                <a:lnTo>
                  <a:pt x="4415278" y="0"/>
                </a:lnTo>
                <a:lnTo>
                  <a:pt x="4415278" y="1371544"/>
                </a:lnTo>
                <a:lnTo>
                  <a:pt x="0" y="137154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2859" r="0" b="-2859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0" y="8891517"/>
            <a:ext cx="3777108" cy="1395483"/>
          </a:xfrm>
          <a:custGeom>
            <a:avLst/>
            <a:gdLst/>
            <a:ahLst/>
            <a:cxnLst/>
            <a:rect r="r" b="b" t="t" l="l"/>
            <a:pathLst>
              <a:path h="1395483" w="3777108">
                <a:moveTo>
                  <a:pt x="0" y="0"/>
                </a:moveTo>
                <a:lnTo>
                  <a:pt x="3777108" y="0"/>
                </a:lnTo>
                <a:lnTo>
                  <a:pt x="3777108" y="1395483"/>
                </a:lnTo>
                <a:lnTo>
                  <a:pt x="0" y="13954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155582" y="3520182"/>
            <a:ext cx="3824596" cy="1774853"/>
          </a:xfrm>
          <a:custGeom>
            <a:avLst/>
            <a:gdLst/>
            <a:ahLst/>
            <a:cxnLst/>
            <a:rect r="r" b="b" t="t" l="l"/>
            <a:pathLst>
              <a:path h="1774853" w="3824596">
                <a:moveTo>
                  <a:pt x="0" y="0"/>
                </a:moveTo>
                <a:lnTo>
                  <a:pt x="3824596" y="0"/>
                </a:lnTo>
                <a:lnTo>
                  <a:pt x="3824596" y="1774853"/>
                </a:lnTo>
                <a:lnTo>
                  <a:pt x="0" y="177485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2205" r="0" b="-2205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58438" y="4682667"/>
            <a:ext cx="8509062" cy="2806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8"/>
              </a:lnSpc>
            </a:pPr>
            <a:r>
              <a:rPr lang="en-US" sz="3884">
                <a:solidFill>
                  <a:srgbClr val="2F291B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Станом </a:t>
            </a:r>
            <a:r>
              <a:rPr lang="en-US" sz="3884" b="true">
                <a:solidFill>
                  <a:srgbClr val="2F291B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на 2024 рік</a:t>
            </a:r>
          </a:p>
          <a:p>
            <a:pPr algn="ctr">
              <a:lnSpc>
                <a:spcPts val="5438"/>
              </a:lnSpc>
              <a:spcBef>
                <a:spcPct val="0"/>
              </a:spcBef>
            </a:pPr>
            <a:r>
              <a:rPr lang="en-US" sz="3884">
                <a:solidFill>
                  <a:srgbClr val="2F291B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 КВЕД 79.11 - 171 туристичне агентство - з них 35 діючих компаній та 136 ФОПів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23950" y="384337"/>
            <a:ext cx="7448919" cy="156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5600">
                <a:solidFill>
                  <a:srgbClr val="2F291B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Туристичні агентства </a:t>
            </a:r>
          </a:p>
          <a:p>
            <a:pPr algn="ctr">
              <a:lnSpc>
                <a:spcPts val="5600"/>
              </a:lnSpc>
            </a:pPr>
            <a:r>
              <a:rPr lang="en-US" sz="5600">
                <a:solidFill>
                  <a:srgbClr val="2F291B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Житомира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154317" y="7296047"/>
            <a:ext cx="9774127" cy="2269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43"/>
              </a:lnSpc>
            </a:pPr>
            <a:r>
              <a:rPr lang="en-US" sz="2531">
                <a:solidFill>
                  <a:srgbClr val="2F291B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Різнома</a:t>
            </a:r>
            <a:r>
              <a:rPr lang="en-US" sz="2531">
                <a:solidFill>
                  <a:srgbClr val="2F291B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н</a:t>
            </a:r>
            <a:r>
              <a:rPr lang="en-US" sz="2531">
                <a:solidFill>
                  <a:srgbClr val="2F291B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іття</a:t>
            </a:r>
            <a:r>
              <a:rPr lang="en-US" sz="2531">
                <a:solidFill>
                  <a:srgbClr val="2F291B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 </a:t>
            </a:r>
            <a:r>
              <a:rPr lang="en-US" sz="2531">
                <a:solidFill>
                  <a:srgbClr val="2F291B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історико-культурних</a:t>
            </a:r>
            <a:r>
              <a:rPr lang="en-US" sz="2531">
                <a:solidFill>
                  <a:srgbClr val="2F291B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 </a:t>
            </a:r>
            <a:r>
              <a:rPr lang="en-US" sz="2531">
                <a:solidFill>
                  <a:srgbClr val="2F291B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екску</a:t>
            </a:r>
            <a:r>
              <a:rPr lang="en-US" sz="2531">
                <a:solidFill>
                  <a:srgbClr val="2F291B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р</a:t>
            </a:r>
            <a:r>
              <a:rPr lang="en-US" sz="2531">
                <a:solidFill>
                  <a:srgbClr val="2F291B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с</a:t>
            </a:r>
            <a:r>
              <a:rPr lang="en-US" sz="2531">
                <a:solidFill>
                  <a:srgbClr val="2F291B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і</a:t>
            </a:r>
            <a:r>
              <a:rPr lang="en-US" sz="2531">
                <a:solidFill>
                  <a:srgbClr val="2F291B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й </a:t>
            </a:r>
          </a:p>
          <a:p>
            <a:pPr algn="ctr">
              <a:lnSpc>
                <a:spcPts val="3543"/>
              </a:lnSpc>
            </a:pPr>
            <a:r>
              <a:rPr lang="en-US" sz="2531">
                <a:solidFill>
                  <a:srgbClr val="2F291B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Наявність шкільних програм і дитячих турів</a:t>
            </a:r>
          </a:p>
          <a:p>
            <a:pPr algn="ctr">
              <a:lnSpc>
                <a:spcPts val="3543"/>
              </a:lnSpc>
            </a:pPr>
            <a:r>
              <a:rPr lang="en-US" sz="2531">
                <a:solidFill>
                  <a:srgbClr val="2F291B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Сезонні пропозиції (наприклад, весняні та зимові виїзди)</a:t>
            </a:r>
          </a:p>
          <a:p>
            <a:pPr algn="ctr">
              <a:lnSpc>
                <a:spcPts val="3543"/>
              </a:lnSpc>
            </a:pPr>
            <a:r>
              <a:rPr lang="en-US" sz="2531">
                <a:solidFill>
                  <a:srgbClr val="2F291B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Рекреаційно-розважальні (квадротури, фестивалі)</a:t>
            </a:r>
          </a:p>
          <a:p>
            <a:pPr algn="ctr">
              <a:lnSpc>
                <a:spcPts val="3543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5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4165481" y="1855460"/>
            <a:ext cx="1033763" cy="0"/>
          </a:xfrm>
          <a:prstGeom prst="line">
            <a:avLst/>
          </a:prstGeom>
          <a:ln cap="flat" w="38100">
            <a:solidFill>
              <a:srgbClr val="2F291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3653664" y="393862"/>
            <a:ext cx="1716802" cy="1733606"/>
          </a:xfrm>
          <a:custGeom>
            <a:avLst/>
            <a:gdLst/>
            <a:ahLst/>
            <a:cxnLst/>
            <a:rect r="r" b="b" t="t" l="l"/>
            <a:pathLst>
              <a:path h="1733606" w="1716802">
                <a:moveTo>
                  <a:pt x="0" y="0"/>
                </a:moveTo>
                <a:lnTo>
                  <a:pt x="1716803" y="0"/>
                </a:lnTo>
                <a:lnTo>
                  <a:pt x="1716803" y="1733606"/>
                </a:lnTo>
                <a:lnTo>
                  <a:pt x="0" y="17336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37" t="-11092" r="-7420" b="-7072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687407" y="393862"/>
            <a:ext cx="2141513" cy="1733606"/>
          </a:xfrm>
          <a:custGeom>
            <a:avLst/>
            <a:gdLst/>
            <a:ahLst/>
            <a:cxnLst/>
            <a:rect r="r" b="b" t="t" l="l"/>
            <a:pathLst>
              <a:path h="1733606" w="2141513">
                <a:moveTo>
                  <a:pt x="0" y="0"/>
                </a:moveTo>
                <a:lnTo>
                  <a:pt x="2141513" y="0"/>
                </a:lnTo>
                <a:lnTo>
                  <a:pt x="2141513" y="1733606"/>
                </a:lnTo>
                <a:lnTo>
                  <a:pt x="0" y="17336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567212" y="393862"/>
            <a:ext cx="2772127" cy="1733606"/>
          </a:xfrm>
          <a:custGeom>
            <a:avLst/>
            <a:gdLst/>
            <a:ahLst/>
            <a:cxnLst/>
            <a:rect r="r" b="b" t="t" l="l"/>
            <a:pathLst>
              <a:path h="1733606" w="2772127">
                <a:moveTo>
                  <a:pt x="0" y="0"/>
                </a:moveTo>
                <a:lnTo>
                  <a:pt x="2772127" y="0"/>
                </a:lnTo>
                <a:lnTo>
                  <a:pt x="2772127" y="1733606"/>
                </a:lnTo>
                <a:lnTo>
                  <a:pt x="0" y="17336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41" t="0" r="-1541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567212" y="2433293"/>
            <a:ext cx="2952493" cy="1560155"/>
          </a:xfrm>
          <a:custGeom>
            <a:avLst/>
            <a:gdLst/>
            <a:ahLst/>
            <a:cxnLst/>
            <a:rect r="r" b="b" t="t" l="l"/>
            <a:pathLst>
              <a:path h="1560155" w="2952493">
                <a:moveTo>
                  <a:pt x="0" y="0"/>
                </a:moveTo>
                <a:lnTo>
                  <a:pt x="2952493" y="0"/>
                </a:lnTo>
                <a:lnTo>
                  <a:pt x="2952493" y="1560155"/>
                </a:lnTo>
                <a:lnTo>
                  <a:pt x="0" y="1560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580" t="-695" r="-258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567212" y="4298248"/>
            <a:ext cx="2952493" cy="1025603"/>
          </a:xfrm>
          <a:custGeom>
            <a:avLst/>
            <a:gdLst/>
            <a:ahLst/>
            <a:cxnLst/>
            <a:rect r="r" b="b" t="t" l="l"/>
            <a:pathLst>
              <a:path h="1025603" w="2952493">
                <a:moveTo>
                  <a:pt x="0" y="0"/>
                </a:moveTo>
                <a:lnTo>
                  <a:pt x="2952493" y="0"/>
                </a:lnTo>
                <a:lnTo>
                  <a:pt x="2952493" y="1025603"/>
                </a:lnTo>
                <a:lnTo>
                  <a:pt x="0" y="10256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879058" y="2433293"/>
            <a:ext cx="1600833" cy="1560155"/>
          </a:xfrm>
          <a:custGeom>
            <a:avLst/>
            <a:gdLst/>
            <a:ahLst/>
            <a:cxnLst/>
            <a:rect r="r" b="b" t="t" l="l"/>
            <a:pathLst>
              <a:path h="1560155" w="1600833">
                <a:moveTo>
                  <a:pt x="0" y="0"/>
                </a:moveTo>
                <a:lnTo>
                  <a:pt x="1600833" y="0"/>
                </a:lnTo>
                <a:lnTo>
                  <a:pt x="1600833" y="1560155"/>
                </a:lnTo>
                <a:lnTo>
                  <a:pt x="0" y="15601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049" t="0" r="-1049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287710" y="4298248"/>
            <a:ext cx="2799394" cy="1025603"/>
          </a:xfrm>
          <a:custGeom>
            <a:avLst/>
            <a:gdLst/>
            <a:ahLst/>
            <a:cxnLst/>
            <a:rect r="r" b="b" t="t" l="l"/>
            <a:pathLst>
              <a:path h="1025603" w="2799394">
                <a:moveTo>
                  <a:pt x="0" y="0"/>
                </a:moveTo>
                <a:lnTo>
                  <a:pt x="2799394" y="0"/>
                </a:lnTo>
                <a:lnTo>
                  <a:pt x="2799394" y="1025603"/>
                </a:lnTo>
                <a:lnTo>
                  <a:pt x="0" y="102560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-4981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567212" y="5552451"/>
            <a:ext cx="3086452" cy="948519"/>
          </a:xfrm>
          <a:custGeom>
            <a:avLst/>
            <a:gdLst/>
            <a:ahLst/>
            <a:cxnLst/>
            <a:rect r="r" b="b" t="t" l="l"/>
            <a:pathLst>
              <a:path h="948519" w="3086452">
                <a:moveTo>
                  <a:pt x="0" y="0"/>
                </a:moveTo>
                <a:lnTo>
                  <a:pt x="3086452" y="0"/>
                </a:lnTo>
                <a:lnTo>
                  <a:pt x="3086452" y="948519"/>
                </a:lnTo>
                <a:lnTo>
                  <a:pt x="0" y="94851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2686" r="0" b="-931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999792" y="2360061"/>
            <a:ext cx="1597597" cy="1633387"/>
          </a:xfrm>
          <a:custGeom>
            <a:avLst/>
            <a:gdLst/>
            <a:ahLst/>
            <a:cxnLst/>
            <a:rect r="r" b="b" t="t" l="l"/>
            <a:pathLst>
              <a:path h="1633387" w="1597597">
                <a:moveTo>
                  <a:pt x="0" y="0"/>
                </a:moveTo>
                <a:lnTo>
                  <a:pt x="1597597" y="0"/>
                </a:lnTo>
                <a:lnTo>
                  <a:pt x="1597597" y="1633387"/>
                </a:lnTo>
                <a:lnTo>
                  <a:pt x="0" y="163338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-14762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567212" y="6764602"/>
            <a:ext cx="2952493" cy="1111667"/>
          </a:xfrm>
          <a:custGeom>
            <a:avLst/>
            <a:gdLst/>
            <a:ahLst/>
            <a:cxnLst/>
            <a:rect r="r" b="b" t="t" l="l"/>
            <a:pathLst>
              <a:path h="1111667" w="2952493">
                <a:moveTo>
                  <a:pt x="0" y="0"/>
                </a:moveTo>
                <a:lnTo>
                  <a:pt x="2952493" y="0"/>
                </a:lnTo>
                <a:lnTo>
                  <a:pt x="2952493" y="1111668"/>
                </a:lnTo>
                <a:lnTo>
                  <a:pt x="0" y="111166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321341" y="5552451"/>
            <a:ext cx="2765763" cy="1096335"/>
          </a:xfrm>
          <a:custGeom>
            <a:avLst/>
            <a:gdLst/>
            <a:ahLst/>
            <a:cxnLst/>
            <a:rect r="r" b="b" t="t" l="l"/>
            <a:pathLst>
              <a:path h="1096335" w="2765763">
                <a:moveTo>
                  <a:pt x="0" y="0"/>
                </a:moveTo>
                <a:lnTo>
                  <a:pt x="2765763" y="0"/>
                </a:lnTo>
                <a:lnTo>
                  <a:pt x="2765763" y="1096335"/>
                </a:lnTo>
                <a:lnTo>
                  <a:pt x="0" y="109633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4315" r="0" b="-4315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4336070" y="6764602"/>
            <a:ext cx="2923230" cy="1660747"/>
          </a:xfrm>
          <a:custGeom>
            <a:avLst/>
            <a:gdLst/>
            <a:ahLst/>
            <a:cxnLst/>
            <a:rect r="r" b="b" t="t" l="l"/>
            <a:pathLst>
              <a:path h="1660747" w="2923230">
                <a:moveTo>
                  <a:pt x="0" y="0"/>
                </a:moveTo>
                <a:lnTo>
                  <a:pt x="2923230" y="0"/>
                </a:lnTo>
                <a:lnTo>
                  <a:pt x="2923230" y="1660747"/>
                </a:lnTo>
                <a:lnTo>
                  <a:pt x="0" y="166074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-4965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567212" y="8425349"/>
            <a:ext cx="2952493" cy="1144844"/>
          </a:xfrm>
          <a:custGeom>
            <a:avLst/>
            <a:gdLst/>
            <a:ahLst/>
            <a:cxnLst/>
            <a:rect r="r" b="b" t="t" l="l"/>
            <a:pathLst>
              <a:path h="1144844" w="2952493">
                <a:moveTo>
                  <a:pt x="0" y="0"/>
                </a:moveTo>
                <a:lnTo>
                  <a:pt x="2952493" y="0"/>
                </a:lnTo>
                <a:lnTo>
                  <a:pt x="2952493" y="1144844"/>
                </a:lnTo>
                <a:lnTo>
                  <a:pt x="0" y="114484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4336070" y="8748582"/>
            <a:ext cx="2923230" cy="733128"/>
          </a:xfrm>
          <a:custGeom>
            <a:avLst/>
            <a:gdLst/>
            <a:ahLst/>
            <a:cxnLst/>
            <a:rect r="r" b="b" t="t" l="l"/>
            <a:pathLst>
              <a:path h="733128" w="2923230">
                <a:moveTo>
                  <a:pt x="0" y="0"/>
                </a:moveTo>
                <a:lnTo>
                  <a:pt x="2923230" y="0"/>
                </a:lnTo>
                <a:lnTo>
                  <a:pt x="2923230" y="733127"/>
                </a:lnTo>
                <a:lnTo>
                  <a:pt x="0" y="73312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0" y="8891517"/>
            <a:ext cx="3777108" cy="1395483"/>
          </a:xfrm>
          <a:custGeom>
            <a:avLst/>
            <a:gdLst/>
            <a:ahLst/>
            <a:cxnLst/>
            <a:rect r="r" b="b" t="t" l="l"/>
            <a:pathLst>
              <a:path h="1395483" w="3777108">
                <a:moveTo>
                  <a:pt x="0" y="0"/>
                </a:moveTo>
                <a:lnTo>
                  <a:pt x="3777108" y="0"/>
                </a:lnTo>
                <a:lnTo>
                  <a:pt x="3777108" y="1395483"/>
                </a:lnTo>
                <a:lnTo>
                  <a:pt x="0" y="139548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244040" y="2360061"/>
            <a:ext cx="4375770" cy="3983127"/>
          </a:xfrm>
          <a:custGeom>
            <a:avLst/>
            <a:gdLst/>
            <a:ahLst/>
            <a:cxnLst/>
            <a:rect r="r" b="b" t="t" l="l"/>
            <a:pathLst>
              <a:path h="3983127" w="4375770">
                <a:moveTo>
                  <a:pt x="0" y="0"/>
                </a:moveTo>
                <a:lnTo>
                  <a:pt x="4375770" y="0"/>
                </a:lnTo>
                <a:lnTo>
                  <a:pt x="4375770" y="3983128"/>
                </a:lnTo>
                <a:lnTo>
                  <a:pt x="0" y="398312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35" t="-19838" r="0" b="-322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4732327" y="2360061"/>
            <a:ext cx="5196710" cy="3983127"/>
          </a:xfrm>
          <a:custGeom>
            <a:avLst/>
            <a:gdLst/>
            <a:ahLst/>
            <a:cxnLst/>
            <a:rect r="r" b="b" t="t" l="l"/>
            <a:pathLst>
              <a:path h="3983127" w="5196710">
                <a:moveTo>
                  <a:pt x="0" y="0"/>
                </a:moveTo>
                <a:lnTo>
                  <a:pt x="5196710" y="0"/>
                </a:lnTo>
                <a:lnTo>
                  <a:pt x="5196710" y="3983128"/>
                </a:lnTo>
                <a:lnTo>
                  <a:pt x="0" y="398312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67833" t="-3048" r="0" b="-464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123950" y="384337"/>
            <a:ext cx="7448919" cy="156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5600">
                <a:solidFill>
                  <a:srgbClr val="2F291B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Туристичні агентства </a:t>
            </a:r>
          </a:p>
          <a:p>
            <a:pPr algn="ctr">
              <a:lnSpc>
                <a:spcPts val="5600"/>
              </a:lnSpc>
            </a:pPr>
            <a:r>
              <a:rPr lang="en-US" sz="5600">
                <a:solidFill>
                  <a:srgbClr val="2F291B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інших регіонів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22583" y="6553204"/>
            <a:ext cx="8596584" cy="2023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2"/>
              </a:lnSpc>
            </a:pPr>
            <a:r>
              <a:rPr lang="en-US" sz="2892">
                <a:solidFill>
                  <a:srgbClr val="2F291B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Більшість пропозицій корелюються зі Стратегією розвитку Житомирської області на період до 2027 року та переліком туристичних магнітів визначених ДАРТ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5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09680"/>
            <a:ext cx="4214488" cy="1356969"/>
            <a:chOff x="0" y="0"/>
            <a:chExt cx="1537457" cy="49502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37457" cy="495026"/>
            </a:xfrm>
            <a:custGeom>
              <a:avLst/>
              <a:gdLst/>
              <a:ahLst/>
              <a:cxnLst/>
              <a:rect r="r" b="b" t="t" l="l"/>
              <a:pathLst>
                <a:path h="495026" w="1537457">
                  <a:moveTo>
                    <a:pt x="0" y="0"/>
                  </a:moveTo>
                  <a:lnTo>
                    <a:pt x="1537457" y="0"/>
                  </a:lnTo>
                  <a:lnTo>
                    <a:pt x="1537457" y="495026"/>
                  </a:lnTo>
                  <a:lnTo>
                    <a:pt x="0" y="495026"/>
                  </a:lnTo>
                  <a:close/>
                </a:path>
              </a:pathLst>
            </a:custGeom>
            <a:solidFill>
              <a:srgbClr val="224A98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2546224" y="883324"/>
            <a:ext cx="4713076" cy="8520351"/>
          </a:xfrm>
          <a:custGeom>
            <a:avLst/>
            <a:gdLst/>
            <a:ahLst/>
            <a:cxnLst/>
            <a:rect r="r" b="b" t="t" l="l"/>
            <a:pathLst>
              <a:path h="8520351" w="4713076">
                <a:moveTo>
                  <a:pt x="0" y="0"/>
                </a:moveTo>
                <a:lnTo>
                  <a:pt x="4713076" y="0"/>
                </a:lnTo>
                <a:lnTo>
                  <a:pt x="4713076" y="8520352"/>
                </a:lnTo>
                <a:lnTo>
                  <a:pt x="0" y="85203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89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82357" y="630456"/>
            <a:ext cx="3249774" cy="905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32"/>
              </a:lnSpc>
            </a:pPr>
            <a:r>
              <a:rPr lang="en-US" sz="3200">
                <a:solidFill>
                  <a:srgbClr val="F9F5F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Висновки та рекомендації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902480" y="9349246"/>
            <a:ext cx="4356820" cy="500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919"/>
              </a:lnSpc>
            </a:pPr>
            <a:r>
              <a:rPr lang="en-US" sz="2799">
                <a:solidFill>
                  <a:srgbClr val="F9F5F0"/>
                </a:solidFill>
                <a:latin typeface="Bantayog Light"/>
                <a:ea typeface="Bantayog Light"/>
                <a:cs typeface="Bantayog Light"/>
                <a:sym typeface="Bantayog Light"/>
              </a:rPr>
              <a:t>4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0" y="8891517"/>
            <a:ext cx="3777108" cy="1395483"/>
          </a:xfrm>
          <a:custGeom>
            <a:avLst/>
            <a:gdLst/>
            <a:ahLst/>
            <a:cxnLst/>
            <a:rect r="r" b="b" t="t" l="l"/>
            <a:pathLst>
              <a:path h="1395483" w="3777108">
                <a:moveTo>
                  <a:pt x="0" y="0"/>
                </a:moveTo>
                <a:lnTo>
                  <a:pt x="3777108" y="0"/>
                </a:lnTo>
                <a:lnTo>
                  <a:pt x="3777108" y="1395483"/>
                </a:lnTo>
                <a:lnTo>
                  <a:pt x="0" y="13954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82357" y="1935843"/>
            <a:ext cx="11530217" cy="6881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3"/>
              </a:lnSpc>
              <a:spcBef>
                <a:spcPct val="0"/>
              </a:spcBef>
            </a:pPr>
            <a:r>
              <a:rPr lang="en-US" sz="3573" i="true">
                <a:solidFill>
                  <a:srgbClr val="000000"/>
                </a:solidFill>
                <a:latin typeface="Times New Roman MT Italics"/>
                <a:ea typeface="Times New Roman MT Italics"/>
                <a:cs typeface="Times New Roman MT Italics"/>
                <a:sym typeface="Times New Roman MT Italics"/>
              </a:rPr>
              <a:t>Житомирщина має значний, але ще недостатньо розкритий екскурсійний потенціал.</a:t>
            </a:r>
          </a:p>
          <a:p>
            <a:pPr algn="ctr">
              <a:lnSpc>
                <a:spcPts val="2666"/>
              </a:lnSpc>
              <a:spcBef>
                <a:spcPct val="0"/>
              </a:spcBef>
            </a:pPr>
            <a:r>
              <a:rPr lang="en-US" sz="2666" i="true">
                <a:solidFill>
                  <a:srgbClr val="000000"/>
                </a:solidFill>
                <a:latin typeface="Times New Roman MT Italics"/>
                <a:ea typeface="Times New Roman MT Italics"/>
                <a:cs typeface="Times New Roman MT Italics"/>
                <a:sym typeface="Times New Roman MT Italics"/>
              </a:rPr>
              <a:t>Розширювати тематику екскурсій: гастрономічні, винні, природничі, рекреаційні.</a:t>
            </a:r>
          </a:p>
          <a:p>
            <a:pPr algn="ctr">
              <a:lnSpc>
                <a:spcPts val="2666"/>
              </a:lnSpc>
              <a:spcBef>
                <a:spcPct val="0"/>
              </a:spcBef>
            </a:pPr>
          </a:p>
          <a:p>
            <a:pPr algn="ctr">
              <a:lnSpc>
                <a:spcPts val="3573"/>
              </a:lnSpc>
              <a:spcBef>
                <a:spcPct val="0"/>
              </a:spcBef>
            </a:pPr>
            <a:r>
              <a:rPr lang="en-US" sz="3573" i="true">
                <a:solidFill>
                  <a:srgbClr val="000000"/>
                </a:solidFill>
                <a:latin typeface="Times New Roman MT Italics"/>
                <a:ea typeface="Times New Roman MT Italics"/>
                <a:cs typeface="Times New Roman MT Italics"/>
                <a:sym typeface="Times New Roman MT Italics"/>
              </a:rPr>
              <a:t>Туристичні агентства виконують важливу роботу, однак їх пропозиції потребують ширшої тематики та сучасних форматів.</a:t>
            </a:r>
          </a:p>
          <a:p>
            <a:pPr algn="ctr">
              <a:lnSpc>
                <a:spcPts val="2666"/>
              </a:lnSpc>
              <a:spcBef>
                <a:spcPct val="0"/>
              </a:spcBef>
            </a:pPr>
            <a:r>
              <a:rPr lang="en-US" sz="2666" i="true">
                <a:solidFill>
                  <a:srgbClr val="000000"/>
                </a:solidFill>
                <a:latin typeface="Times New Roman MT Italics"/>
                <a:ea typeface="Times New Roman MT Italics"/>
                <a:cs typeface="Times New Roman MT Italics"/>
                <a:sym typeface="Times New Roman MT Italics"/>
              </a:rPr>
              <a:t>Розвивати партнерства: агентства + громади + локальні виробники.</a:t>
            </a:r>
          </a:p>
          <a:p>
            <a:pPr algn="ctr">
              <a:lnSpc>
                <a:spcPts val="2666"/>
              </a:lnSpc>
              <a:spcBef>
                <a:spcPct val="0"/>
              </a:spcBef>
            </a:pPr>
          </a:p>
          <a:p>
            <a:pPr algn="ctr">
              <a:lnSpc>
                <a:spcPts val="3573"/>
              </a:lnSpc>
              <a:spcBef>
                <a:spcPct val="0"/>
              </a:spcBef>
            </a:pPr>
            <a:r>
              <a:rPr lang="en-US" sz="3573" i="true">
                <a:solidFill>
                  <a:srgbClr val="000000"/>
                </a:solidFill>
                <a:latin typeface="Times New Roman MT Italics"/>
                <a:ea typeface="Times New Roman MT Italics"/>
                <a:cs typeface="Times New Roman MT Italics"/>
                <a:sym typeface="Times New Roman MT Italics"/>
              </a:rPr>
              <a:t>Необхідно поєднувати культурні, природничі та гастрономічні ресурси для створення комплексних маршрутів.</a:t>
            </a:r>
          </a:p>
          <a:p>
            <a:pPr algn="ctr">
              <a:lnSpc>
                <a:spcPts val="2666"/>
              </a:lnSpc>
              <a:spcBef>
                <a:spcPct val="0"/>
              </a:spcBef>
            </a:pPr>
            <a:r>
              <a:rPr lang="en-US" sz="2666" i="true">
                <a:solidFill>
                  <a:srgbClr val="000000"/>
                </a:solidFill>
                <a:latin typeface="Times New Roman MT Italics"/>
                <a:ea typeface="Times New Roman MT Italics"/>
                <a:cs typeface="Times New Roman MT Italics"/>
                <a:sym typeface="Times New Roman MT Italics"/>
              </a:rPr>
              <a:t>Забезпечувати розвиток туризму з урахуванням екологічної складової.</a:t>
            </a:r>
          </a:p>
          <a:p>
            <a:pPr algn="ctr">
              <a:lnSpc>
                <a:spcPts val="3875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5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045955" y="97808"/>
            <a:ext cx="8859384" cy="5045692"/>
          </a:xfrm>
          <a:custGeom>
            <a:avLst/>
            <a:gdLst/>
            <a:ahLst/>
            <a:cxnLst/>
            <a:rect r="r" b="b" t="t" l="l"/>
            <a:pathLst>
              <a:path h="5045692" w="8859384">
                <a:moveTo>
                  <a:pt x="0" y="0"/>
                </a:moveTo>
                <a:lnTo>
                  <a:pt x="8859384" y="0"/>
                </a:lnTo>
                <a:lnTo>
                  <a:pt x="8859384" y="5045692"/>
                </a:lnTo>
                <a:lnTo>
                  <a:pt x="0" y="50456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82" t="-113" r="0" b="-11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44000" y="5451047"/>
            <a:ext cx="3603793" cy="4637443"/>
          </a:xfrm>
          <a:custGeom>
            <a:avLst/>
            <a:gdLst/>
            <a:ahLst/>
            <a:cxnLst/>
            <a:rect r="r" b="b" t="t" l="l"/>
            <a:pathLst>
              <a:path h="4637443" w="3603793">
                <a:moveTo>
                  <a:pt x="0" y="0"/>
                </a:moveTo>
                <a:lnTo>
                  <a:pt x="3603793" y="0"/>
                </a:lnTo>
                <a:lnTo>
                  <a:pt x="3603793" y="4637443"/>
                </a:lnTo>
                <a:lnTo>
                  <a:pt x="0" y="4637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085" t="0" r="-4085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902480" y="5451047"/>
            <a:ext cx="5002859" cy="4637443"/>
          </a:xfrm>
          <a:custGeom>
            <a:avLst/>
            <a:gdLst/>
            <a:ahLst/>
            <a:cxnLst/>
            <a:rect r="r" b="b" t="t" l="l"/>
            <a:pathLst>
              <a:path h="4637443" w="5002859">
                <a:moveTo>
                  <a:pt x="0" y="0"/>
                </a:moveTo>
                <a:lnTo>
                  <a:pt x="5002859" y="0"/>
                </a:lnTo>
                <a:lnTo>
                  <a:pt x="5002859" y="4637443"/>
                </a:lnTo>
                <a:lnTo>
                  <a:pt x="0" y="46374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798" t="0" r="-10798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91621" y="6561357"/>
            <a:ext cx="5832015" cy="3527133"/>
          </a:xfrm>
          <a:custGeom>
            <a:avLst/>
            <a:gdLst/>
            <a:ahLst/>
            <a:cxnLst/>
            <a:rect r="r" b="b" t="t" l="l"/>
            <a:pathLst>
              <a:path h="3527133" w="5832015">
                <a:moveTo>
                  <a:pt x="0" y="0"/>
                </a:moveTo>
                <a:lnTo>
                  <a:pt x="5832015" y="0"/>
                </a:lnTo>
                <a:lnTo>
                  <a:pt x="5832015" y="3527133"/>
                </a:lnTo>
                <a:lnTo>
                  <a:pt x="0" y="35271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3431" r="0" b="-3431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91621" y="97808"/>
            <a:ext cx="5832015" cy="3134533"/>
          </a:xfrm>
          <a:custGeom>
            <a:avLst/>
            <a:gdLst/>
            <a:ahLst/>
            <a:cxnLst/>
            <a:rect r="r" b="b" t="t" l="l"/>
            <a:pathLst>
              <a:path h="3134533" w="5832015">
                <a:moveTo>
                  <a:pt x="0" y="0"/>
                </a:moveTo>
                <a:lnTo>
                  <a:pt x="5832015" y="0"/>
                </a:lnTo>
                <a:lnTo>
                  <a:pt x="5832015" y="3134533"/>
                </a:lnTo>
                <a:lnTo>
                  <a:pt x="0" y="31345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2716" r="0" b="-2716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91621" y="3296232"/>
            <a:ext cx="2792623" cy="3201233"/>
          </a:xfrm>
          <a:custGeom>
            <a:avLst/>
            <a:gdLst/>
            <a:ahLst/>
            <a:cxnLst/>
            <a:rect r="r" b="b" t="t" l="l"/>
            <a:pathLst>
              <a:path h="3201233" w="2792623">
                <a:moveTo>
                  <a:pt x="0" y="0"/>
                </a:moveTo>
                <a:lnTo>
                  <a:pt x="2792622" y="0"/>
                </a:lnTo>
                <a:lnTo>
                  <a:pt x="2792622" y="3201234"/>
                </a:lnTo>
                <a:lnTo>
                  <a:pt x="0" y="32012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4239" r="0" b="-4239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742836" y="3296232"/>
            <a:ext cx="2480800" cy="3201233"/>
          </a:xfrm>
          <a:custGeom>
            <a:avLst/>
            <a:gdLst/>
            <a:ahLst/>
            <a:cxnLst/>
            <a:rect r="r" b="b" t="t" l="l"/>
            <a:pathLst>
              <a:path h="3201233" w="2480800">
                <a:moveTo>
                  <a:pt x="0" y="0"/>
                </a:moveTo>
                <a:lnTo>
                  <a:pt x="2480800" y="0"/>
                </a:lnTo>
                <a:lnTo>
                  <a:pt x="2480800" y="3201234"/>
                </a:lnTo>
                <a:lnTo>
                  <a:pt x="0" y="320123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641" t="-1309" r="0" b="-1309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5985775" y="6259605"/>
            <a:ext cx="237861" cy="237861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6906114" y="3713671"/>
            <a:ext cx="1641207" cy="2127983"/>
          </a:xfrm>
          <a:custGeom>
            <a:avLst/>
            <a:gdLst/>
            <a:ahLst/>
            <a:cxnLst/>
            <a:rect r="r" b="b" t="t" l="l"/>
            <a:pathLst>
              <a:path h="2127983" w="1641207">
                <a:moveTo>
                  <a:pt x="0" y="0"/>
                </a:moveTo>
                <a:lnTo>
                  <a:pt x="1641207" y="0"/>
                </a:lnTo>
                <a:lnTo>
                  <a:pt x="1641207" y="2127983"/>
                </a:lnTo>
                <a:lnTo>
                  <a:pt x="0" y="21279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6530823" y="3270441"/>
            <a:ext cx="2724274" cy="443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>
                <a:solidFill>
                  <a:srgbClr val="25211A"/>
                </a:solidFill>
                <a:latin typeface="Bantayog"/>
                <a:ea typeface="Bantayog"/>
                <a:cs typeface="Bantayog"/>
                <a:sym typeface="Bantayog"/>
              </a:rPr>
              <a:t>Левків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902480" y="9349246"/>
            <a:ext cx="4356820" cy="500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919"/>
              </a:lnSpc>
            </a:pPr>
            <a:r>
              <a:rPr lang="en-US" sz="2799">
                <a:solidFill>
                  <a:srgbClr val="F9F5F0"/>
                </a:solidFill>
                <a:latin typeface="Bantayog Light"/>
                <a:ea typeface="Bantayog Light"/>
                <a:cs typeface="Bantayog Light"/>
                <a:sym typeface="Bantayog Light"/>
              </a:rPr>
              <a:t>11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364581" y="585470"/>
            <a:ext cx="2724274" cy="443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>
                <a:solidFill>
                  <a:srgbClr val="25211A"/>
                </a:solidFill>
                <a:latin typeface="Bantayog"/>
                <a:ea typeface="Bantayog"/>
                <a:cs typeface="Bantayog"/>
                <a:sym typeface="Bantayog"/>
              </a:rPr>
              <a:t>Озеро Кит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267326" y="9006346"/>
            <a:ext cx="2724274" cy="843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>
                <a:solidFill>
                  <a:srgbClr val="25211A"/>
                </a:solidFill>
                <a:latin typeface="Bantayog"/>
                <a:ea typeface="Bantayog"/>
                <a:cs typeface="Bantayog"/>
                <a:sym typeface="Bantayog"/>
              </a:rPr>
              <a:t>Виноробня Lowkowo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223636" y="6057040"/>
            <a:ext cx="2724274" cy="443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>
                <a:solidFill>
                  <a:srgbClr val="000000"/>
                </a:solidFill>
                <a:latin typeface="Bantayog"/>
                <a:ea typeface="Bantayog"/>
                <a:cs typeface="Bantayog"/>
                <a:sym typeface="Bantayog"/>
              </a:rPr>
              <a:t>Житомир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5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891517"/>
            <a:ext cx="3777108" cy="1395483"/>
          </a:xfrm>
          <a:custGeom>
            <a:avLst/>
            <a:gdLst/>
            <a:ahLst/>
            <a:cxnLst/>
            <a:rect r="r" b="b" t="t" l="l"/>
            <a:pathLst>
              <a:path h="1395483" w="3777108">
                <a:moveTo>
                  <a:pt x="0" y="0"/>
                </a:moveTo>
                <a:lnTo>
                  <a:pt x="3777108" y="0"/>
                </a:lnTo>
                <a:lnTo>
                  <a:pt x="3777108" y="1395483"/>
                </a:lnTo>
                <a:lnTo>
                  <a:pt x="0" y="13954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281049" y="575088"/>
            <a:ext cx="6376357" cy="9136823"/>
          </a:xfrm>
          <a:custGeom>
            <a:avLst/>
            <a:gdLst/>
            <a:ahLst/>
            <a:cxnLst/>
            <a:rect r="r" b="b" t="t" l="l"/>
            <a:pathLst>
              <a:path h="9136823" w="6376357">
                <a:moveTo>
                  <a:pt x="0" y="0"/>
                </a:moveTo>
                <a:lnTo>
                  <a:pt x="6376357" y="0"/>
                </a:lnTo>
                <a:lnTo>
                  <a:pt x="6376357" y="9136824"/>
                </a:lnTo>
                <a:lnTo>
                  <a:pt x="0" y="91368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4267" t="-1497" r="-117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245696" y="5506585"/>
            <a:ext cx="1320513" cy="1477096"/>
          </a:xfrm>
          <a:custGeom>
            <a:avLst/>
            <a:gdLst/>
            <a:ahLst/>
            <a:cxnLst/>
            <a:rect r="r" b="b" t="t" l="l"/>
            <a:pathLst>
              <a:path h="1477096" w="1320513">
                <a:moveTo>
                  <a:pt x="0" y="0"/>
                </a:moveTo>
                <a:lnTo>
                  <a:pt x="1320513" y="0"/>
                </a:lnTo>
                <a:lnTo>
                  <a:pt x="1320513" y="1477096"/>
                </a:lnTo>
                <a:lnTo>
                  <a:pt x="0" y="14770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363109" y="2251215"/>
            <a:ext cx="8144216" cy="5654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97"/>
              </a:lnSpc>
            </a:pPr>
            <a:r>
              <a:rPr lang="en-US" sz="5069" i="true">
                <a:solidFill>
                  <a:srgbClr val="2D2D2D"/>
                </a:solidFill>
                <a:latin typeface="Times New Roman MT Italics"/>
                <a:ea typeface="Times New Roman MT Italics"/>
                <a:cs typeface="Times New Roman MT Italics"/>
                <a:sym typeface="Times New Roman MT Italics"/>
              </a:rPr>
              <a:t>Житомир – це не лише точка на карті, це історії, які оживають у подорожі</a:t>
            </a:r>
          </a:p>
          <a:p>
            <a:pPr algn="ctr">
              <a:lnSpc>
                <a:spcPts val="2809"/>
              </a:lnSpc>
            </a:pPr>
          </a:p>
          <a:p>
            <a:pPr algn="ctr">
              <a:lnSpc>
                <a:spcPts val="2809"/>
              </a:lnSpc>
            </a:pPr>
          </a:p>
          <a:p>
            <a:pPr algn="ctr">
              <a:lnSpc>
                <a:spcPts val="2809"/>
              </a:lnSpc>
            </a:pPr>
          </a:p>
          <a:p>
            <a:pPr algn="ctr">
              <a:lnSpc>
                <a:spcPts val="2809"/>
              </a:lnSpc>
            </a:pPr>
          </a:p>
          <a:p>
            <a:pPr algn="ctr">
              <a:lnSpc>
                <a:spcPts val="4746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DAGz0YCulac</dc:identifier>
  <dcterms:modified xsi:type="dcterms:W3CDTF">2011-08-01T06:04:30Z</dcterms:modified>
  <cp:revision>1</cp:revision>
  <dc:title>Екскурсійний потенціал Житомирщини</dc:title>
</cp:coreProperties>
</file>