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7" r:id="rId3"/>
    <p:sldId id="257" r:id="rId4"/>
    <p:sldId id="264" r:id="rId5"/>
    <p:sldId id="258" r:id="rId6"/>
    <p:sldId id="265" r:id="rId7"/>
    <p:sldId id="259" r:id="rId8"/>
    <p:sldId id="260" r:id="rId9"/>
    <p:sldId id="268" r:id="rId10"/>
    <p:sldId id="266" r:id="rId11"/>
    <p:sldId id="261" r:id="rId12"/>
    <p:sldId id="262" r:id="rId13"/>
    <p:sldId id="269" r:id="rId14"/>
    <p:sldId id="270" r:id="rId15"/>
    <p:sldId id="263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40" autoAdjust="0"/>
  </p:normalViewPr>
  <p:slideViewPr>
    <p:cSldViewPr>
      <p:cViewPr>
        <p:scale>
          <a:sx n="83" d="100"/>
          <a:sy n="83" d="100"/>
        </p:scale>
        <p:origin x="-1349" y="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20.11.2023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645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4A82CF5-1069-43D1-B399-82DF272B3FB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50AA71-FDC6-493B-B193-6D4F022BB25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8136904" cy="201622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Курикулум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навчального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корекц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йно-розвивального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Не можна бути такою тупою, бо з тобою ніхто дружити не буде». Як в Україні  впроваджують інклюзивну освіту | Chas.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3816424" cy="251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115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/>
              <a:t>Портфол</a:t>
            </a:r>
            <a:r>
              <a:rPr lang="en-US" dirty="0" err="1" smtClean="0"/>
              <a:t>i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196752"/>
            <a:ext cx="7128792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Портфоліо</a:t>
            </a:r>
            <a:r>
              <a:rPr lang="ru-RU" dirty="0"/>
              <a:t> </a:t>
            </a:r>
            <a:r>
              <a:rPr lang="uk-UA" dirty="0"/>
              <a:t>–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одна з форм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здобувача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, яка </a:t>
            </a:r>
            <a:endParaRPr lang="ru-RU" dirty="0" smtClean="0"/>
          </a:p>
          <a:p>
            <a:r>
              <a:rPr lang="ru-RU" dirty="0" err="1" smtClean="0"/>
              <a:t>передбачає</a:t>
            </a:r>
            <a:r>
              <a:rPr lang="ru-RU" dirty="0"/>
              <a:t>: </a:t>
            </a:r>
            <a:r>
              <a:rPr lang="ru-RU" dirty="0" err="1"/>
              <a:t>зміщення</a:t>
            </a:r>
            <a:r>
              <a:rPr lang="ru-RU" dirty="0"/>
              <a:t> акценту з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 не </a:t>
            </a:r>
            <a:r>
              <a:rPr lang="ru-RU" dirty="0" err="1"/>
              <a:t>знає</a:t>
            </a:r>
            <a:r>
              <a:rPr lang="ru-RU" dirty="0"/>
              <a:t> і не </a:t>
            </a:r>
            <a:r>
              <a:rPr lang="ru-RU" dirty="0" err="1"/>
              <a:t>вміє</a:t>
            </a:r>
            <a:r>
              <a:rPr lang="ru-RU" dirty="0"/>
              <a:t>,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 і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навчився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; </a:t>
            </a:r>
            <a:r>
              <a:rPr lang="ru-RU" dirty="0" err="1"/>
              <a:t>інтеграцію</a:t>
            </a:r>
            <a:r>
              <a:rPr lang="ru-RU" dirty="0"/>
              <a:t> </a:t>
            </a:r>
            <a:r>
              <a:rPr lang="ru-RU" dirty="0" err="1"/>
              <a:t>кількісних</a:t>
            </a:r>
            <a:r>
              <a:rPr lang="ru-RU" dirty="0"/>
              <a:t> і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; </a:t>
            </a:r>
            <a:r>
              <a:rPr lang="ru-RU" dirty="0" err="1"/>
              <a:t>домінування</a:t>
            </a:r>
            <a:r>
              <a:rPr lang="ru-RU" dirty="0"/>
              <a:t> </a:t>
            </a:r>
            <a:r>
              <a:rPr lang="ru-RU" dirty="0" err="1"/>
              <a:t>самооцінювання</a:t>
            </a:r>
            <a:r>
              <a:rPr lang="ru-RU" dirty="0"/>
              <a:t> над</a:t>
            </a:r>
            <a:r>
              <a:rPr lang="uk-UA" dirty="0"/>
              <a:t> 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оцінюванням</a:t>
            </a:r>
            <a:r>
              <a:rPr lang="ru-RU" dirty="0"/>
              <a:t>.</a:t>
            </a:r>
          </a:p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портфоліо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: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різнобічно</a:t>
            </a:r>
            <a:r>
              <a:rPr lang="ru-RU" dirty="0"/>
              <a:t> і </a:t>
            </a:r>
            <a:r>
              <a:rPr lang="ru-RU" dirty="0" err="1"/>
              <a:t>багатовимірно</a:t>
            </a:r>
            <a:r>
              <a:rPr lang="ru-RU" dirty="0"/>
              <a:t>;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;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динаміку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здобувача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часу;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та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індивідуальної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можливостям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коригувати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; </a:t>
            </a:r>
            <a:r>
              <a:rPr lang="ru-RU" dirty="0" err="1"/>
              <a:t>стежити</a:t>
            </a:r>
            <a:r>
              <a:rPr lang="ru-RU" dirty="0"/>
              <a:t> за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соціалізації</a:t>
            </a:r>
            <a:r>
              <a:rPr lang="ru-RU" dirty="0"/>
              <a:t> та</a:t>
            </a:r>
            <a:r>
              <a:rPr lang="uk-UA" dirty="0"/>
              <a:t> 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здобувача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, батьками, </a:t>
            </a:r>
            <a:r>
              <a:rPr lang="ru-RU" dirty="0" err="1"/>
              <a:t>вчителем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202458" cy="1543148"/>
          </a:xfrm>
        </p:spPr>
      </p:pic>
    </p:spTree>
    <p:extLst>
      <p:ext uri="{BB962C8B-B14F-4D97-AF65-F5344CB8AC3E}">
        <p14:creationId xmlns:p14="http://schemas.microsoft.com/office/powerpoint/2010/main" val="1993079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«С</a:t>
            </a:r>
            <a:r>
              <a:rPr lang="en-US" dirty="0" err="1" smtClean="0"/>
              <a:t>ase</a:t>
            </a:r>
            <a:r>
              <a:rPr lang="en-US" dirty="0" smtClean="0"/>
              <a:t> study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484784"/>
            <a:ext cx="6192688" cy="489654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«</a:t>
            </a:r>
            <a:r>
              <a:rPr lang="en-US" b="1" dirty="0"/>
              <a:t>Case study</a:t>
            </a:r>
            <a:r>
              <a:rPr lang="ru-RU" b="1" dirty="0"/>
              <a:t>» </a:t>
            </a:r>
            <a:r>
              <a:rPr lang="uk-UA" dirty="0"/>
              <a:t>–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успішної</a:t>
            </a:r>
            <a:r>
              <a:rPr lang="ru-RU" dirty="0"/>
              <a:t> практики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</a:t>
            </a:r>
            <a:r>
              <a:rPr lang="uk-UA" dirty="0"/>
              <a:t> 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 до </a:t>
            </a:r>
            <a:r>
              <a:rPr lang="ru-RU" dirty="0" err="1"/>
              <a:t>інклюзивних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. </a:t>
            </a:r>
            <a:r>
              <a:rPr lang="ru-RU" dirty="0" err="1"/>
              <a:t>Подається</a:t>
            </a:r>
            <a:r>
              <a:rPr lang="ru-RU" dirty="0"/>
              <a:t> як </a:t>
            </a:r>
            <a:r>
              <a:rPr lang="ru-RU" dirty="0" err="1"/>
              <a:t>описова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здобувача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, </a:t>
            </a:r>
            <a:r>
              <a:rPr lang="ru-RU" dirty="0" err="1"/>
              <a:t>програми</a:t>
            </a:r>
            <a:r>
              <a:rPr lang="ru-RU" dirty="0"/>
              <a:t>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, </a:t>
            </a:r>
            <a:r>
              <a:rPr lang="ru-RU" dirty="0" err="1"/>
              <a:t>допомога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в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характеризується</a:t>
            </a:r>
            <a:r>
              <a:rPr lang="ru-RU" dirty="0"/>
              <a:t> робота </a:t>
            </a:r>
            <a:r>
              <a:rPr lang="ru-RU" dirty="0" err="1"/>
              <a:t>фахівців</a:t>
            </a:r>
            <a:r>
              <a:rPr lang="ru-RU" dirty="0"/>
              <a:t>: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технології</a:t>
            </a:r>
            <a:r>
              <a:rPr lang="ru-RU" dirty="0"/>
              <a:t> та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здобувача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на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перспективу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спрямованості</a:t>
            </a:r>
            <a:r>
              <a:rPr lang="ru-RU" dirty="0"/>
              <a:t> </a:t>
            </a:r>
            <a:r>
              <a:rPr lang="ru-RU" dirty="0" err="1"/>
              <a:t>здобувача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доповнювати</a:t>
            </a:r>
            <a:r>
              <a:rPr lang="ru-RU" dirty="0"/>
              <a:t> </a:t>
            </a:r>
            <a:r>
              <a:rPr lang="ru-RU" dirty="0" err="1"/>
              <a:t>портфоліо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73" y="0"/>
            <a:ext cx="2671727" cy="1841168"/>
          </a:xfrm>
        </p:spPr>
      </p:pic>
    </p:spTree>
    <p:extLst>
      <p:ext uri="{BB962C8B-B14F-4D97-AF65-F5344CB8AC3E}">
        <p14:creationId xmlns:p14="http://schemas.microsoft.com/office/powerpoint/2010/main" val="181465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Реалізація </a:t>
            </a:r>
            <a:r>
              <a:rPr lang="uk-UA" b="1" dirty="0" err="1">
                <a:effectLst/>
              </a:rPr>
              <a:t>курикулуму</a:t>
            </a:r>
            <a:r>
              <a:rPr lang="uk-UA" b="1" dirty="0">
                <a:effectLst/>
              </a:rPr>
              <a:t> в навчальному процесі.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8424936" cy="48965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Індивідуальний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навчальний</a:t>
            </a:r>
            <a:r>
              <a:rPr lang="ru-RU" b="1" dirty="0">
                <a:solidFill>
                  <a:srgbClr val="FF0000"/>
                </a:solidFill>
              </a:rPr>
              <a:t> план </a:t>
            </a:r>
            <a:r>
              <a:rPr lang="uk-UA" dirty="0"/>
              <a:t>–</a:t>
            </a:r>
            <a:r>
              <a:rPr lang="ru-RU" dirty="0"/>
              <a:t> один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у</a:t>
            </a:r>
            <a:r>
              <a:rPr lang="uk-UA" dirty="0"/>
              <a:t> 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потребами, </a:t>
            </a:r>
            <a:r>
              <a:rPr lang="ru-RU" dirty="0" err="1"/>
              <a:t>формальний</a:t>
            </a:r>
            <a:r>
              <a:rPr lang="ru-RU" dirty="0"/>
              <a:t> документ,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детальну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дитину</a:t>
            </a:r>
            <a:r>
              <a:rPr lang="ru-RU" dirty="0"/>
              <a:t> й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Він</a:t>
            </a:r>
            <a:r>
              <a:rPr lang="uk-UA" dirty="0"/>
              <a:t> </a:t>
            </a:r>
            <a:r>
              <a:rPr lang="ru-RU" b="1" dirty="0" err="1"/>
              <a:t>розробляється</a:t>
            </a:r>
            <a:r>
              <a:rPr lang="ru-RU" b="1" dirty="0"/>
              <a:t> командою </a:t>
            </a:r>
            <a:r>
              <a:rPr lang="ru-RU" b="1" dirty="0" err="1"/>
              <a:t>педагогів</a:t>
            </a:r>
            <a:r>
              <a:rPr lang="ru-RU" b="1" dirty="0"/>
              <a:t> і </a:t>
            </a:r>
            <a:r>
              <a:rPr lang="ru-RU" b="1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з метою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комплексної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дитиною</a:t>
            </a:r>
            <a:r>
              <a:rPr lang="ru-RU" dirty="0"/>
              <a:t> і, </a:t>
            </a:r>
            <a:r>
              <a:rPr lang="ru-RU" dirty="0" err="1"/>
              <a:t>водночас</a:t>
            </a:r>
            <a:r>
              <a:rPr lang="ru-RU" dirty="0"/>
              <a:t>, 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uk-UA" dirty="0"/>
              <a:t> 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надаватиме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фахівець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Батьки </a:t>
            </a:r>
            <a:r>
              <a:rPr lang="uk-UA" b="1" dirty="0"/>
              <a:t>–</a:t>
            </a:r>
            <a:r>
              <a:rPr lang="ru-RU" b="1" dirty="0"/>
              <a:t> </a:t>
            </a:r>
            <a:r>
              <a:rPr lang="ru-RU" b="1" dirty="0" err="1"/>
              <a:t>активні</a:t>
            </a:r>
            <a:r>
              <a:rPr lang="ru-RU" b="1" dirty="0"/>
              <a:t> </a:t>
            </a:r>
            <a:r>
              <a:rPr lang="ru-RU" b="1" dirty="0" err="1"/>
              <a:t>учасники</a:t>
            </a:r>
            <a:r>
              <a:rPr lang="ru-RU" b="1" dirty="0"/>
              <a:t> </a:t>
            </a:r>
            <a:r>
              <a:rPr lang="ru-RU" b="1" dirty="0" err="1"/>
              <a:t>складання</a:t>
            </a:r>
            <a:r>
              <a:rPr lang="ru-RU" b="1" dirty="0"/>
              <a:t> </a:t>
            </a:r>
            <a:r>
              <a:rPr lang="ru-RU" b="1" dirty="0" err="1"/>
              <a:t>індивідуального</a:t>
            </a:r>
            <a:r>
              <a:rPr lang="ru-RU" b="1" dirty="0"/>
              <a:t> </a:t>
            </a:r>
            <a:r>
              <a:rPr lang="ru-RU" b="1" dirty="0" err="1"/>
              <a:t>навчального</a:t>
            </a:r>
            <a:r>
              <a:rPr lang="ru-RU" b="1" dirty="0"/>
              <a:t> плану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знають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за</a:t>
            </a:r>
            <a:r>
              <a:rPr lang="uk-UA" dirty="0"/>
              <a:t> –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план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та </a:t>
            </a:r>
            <a:r>
              <a:rPr lang="ru-RU" dirty="0" err="1"/>
              <a:t>слугує</a:t>
            </a:r>
            <a:r>
              <a:rPr lang="ru-RU" dirty="0"/>
              <a:t> </a:t>
            </a:r>
            <a:r>
              <a:rPr lang="ru-RU" dirty="0" err="1"/>
              <a:t>підгрунтям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занять.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для кожного </a:t>
            </a:r>
            <a:r>
              <a:rPr lang="ru-RU" dirty="0" err="1"/>
              <a:t>здобувача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потребами.</a:t>
            </a:r>
          </a:p>
        </p:txBody>
      </p:sp>
    </p:spTree>
    <p:extLst>
      <p:ext uri="{BB962C8B-B14F-4D97-AF65-F5344CB8AC3E}">
        <p14:creationId xmlns:p14="http://schemas.microsoft.com/office/powerpoint/2010/main" val="494091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Реалізація </a:t>
            </a:r>
            <a:r>
              <a:rPr lang="uk-UA" b="1" dirty="0" err="1">
                <a:effectLst/>
              </a:rPr>
              <a:t>курикулуму</a:t>
            </a:r>
            <a:r>
              <a:rPr lang="uk-UA" b="1" dirty="0">
                <a:effectLst/>
              </a:rPr>
              <a:t> в навчальному процесі.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8424936" cy="489654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У</a:t>
            </a:r>
            <a:r>
              <a:rPr lang="ru-RU" dirty="0"/>
              <a:t> </a:t>
            </a:r>
            <a:r>
              <a:rPr lang="ru-RU" dirty="0" err="1"/>
              <a:t>інклюзивному</a:t>
            </a:r>
            <a:r>
              <a:rPr lang="ru-RU" dirty="0"/>
              <a:t>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форм,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ухвалюється</a:t>
            </a:r>
            <a:r>
              <a:rPr lang="ru-RU" dirty="0"/>
              <a:t> </a:t>
            </a:r>
            <a:r>
              <a:rPr lang="ru-RU" dirty="0" err="1"/>
              <a:t>колективно</a:t>
            </a:r>
            <a:r>
              <a:rPr lang="ru-RU" dirty="0"/>
              <a:t>; </a:t>
            </a:r>
            <a:r>
              <a:rPr lang="ru-RU" b="1" dirty="0"/>
              <a:t>члени </a:t>
            </a:r>
            <a:r>
              <a:rPr lang="ru-RU" b="1" dirty="0" err="1"/>
              <a:t>команди</a:t>
            </a:r>
            <a:r>
              <a:rPr lang="ru-RU" b="1" dirty="0"/>
              <a:t> </a:t>
            </a:r>
            <a:r>
              <a:rPr lang="ru-RU" b="1" dirty="0" err="1"/>
              <a:t>несуть</a:t>
            </a:r>
            <a:r>
              <a:rPr lang="ru-RU" b="1" dirty="0"/>
              <a:t> </a:t>
            </a:r>
            <a:r>
              <a:rPr lang="ru-RU" b="1" dirty="0" err="1"/>
              <a:t>колективну</a:t>
            </a:r>
            <a:r>
              <a:rPr lang="ru-RU" b="1" dirty="0"/>
              <a:t> </a:t>
            </a:r>
            <a:r>
              <a:rPr lang="ru-RU" b="1" dirty="0" err="1"/>
              <a:t>відповідальність</a:t>
            </a:r>
            <a:r>
              <a:rPr lang="ru-RU" b="1" dirty="0"/>
              <a:t> за результат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пам'ятати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батьки </a:t>
            </a:r>
            <a:r>
              <a:rPr lang="uk-UA" dirty="0"/>
              <a:t>–</a:t>
            </a:r>
            <a:r>
              <a:rPr lang="ru-RU" dirty="0"/>
              <a:t> </a:t>
            </a:r>
            <a:r>
              <a:rPr lang="ru-RU" dirty="0" err="1"/>
              <a:t>рівноправні</a:t>
            </a:r>
            <a:r>
              <a:rPr lang="ru-RU" dirty="0"/>
              <a:t> членами </a:t>
            </a:r>
            <a:r>
              <a:rPr lang="ru-RU" dirty="0" err="1"/>
              <a:t>команди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всі</a:t>
            </a:r>
            <a:r>
              <a:rPr lang="ru-RU" dirty="0"/>
              <a:t> члени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рівний</a:t>
            </a:r>
            <a:r>
              <a:rPr lang="ru-RU" dirty="0"/>
              <a:t> статус і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 </a:t>
            </a:r>
            <a:r>
              <a:rPr lang="ru-RU" dirty="0" err="1"/>
              <a:t>важливими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знання</a:t>
            </a:r>
            <a:r>
              <a:rPr lang="ru-RU" dirty="0"/>
              <a:t> та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 </a:t>
            </a:r>
            <a:r>
              <a:rPr lang="ru-RU" dirty="0" err="1"/>
              <a:t>інтегруються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розробки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плану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дитиною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5169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Реалізація </a:t>
            </a:r>
            <a:r>
              <a:rPr lang="uk-UA" b="1" dirty="0" err="1">
                <a:effectLst/>
              </a:rPr>
              <a:t>курикулуму</a:t>
            </a:r>
            <a:r>
              <a:rPr lang="uk-UA" b="1" dirty="0">
                <a:effectLst/>
              </a:rPr>
              <a:t> в навчальному процесі.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8424936" cy="4896544"/>
          </a:xfrm>
        </p:spPr>
        <p:txBody>
          <a:bodyPr>
            <a:normAutofit/>
          </a:bodyPr>
          <a:lstStyle/>
          <a:p>
            <a:r>
              <a:rPr lang="ru-RU" dirty="0"/>
              <a:t>Робота в </a:t>
            </a:r>
            <a:r>
              <a:rPr lang="ru-RU" dirty="0" err="1"/>
              <a:t>інклюзивних</a:t>
            </a:r>
            <a:r>
              <a:rPr lang="ru-RU" dirty="0"/>
              <a:t> заклад</a:t>
            </a:r>
            <a:r>
              <a:rPr lang="uk-UA" dirty="0"/>
              <a:t>ах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освітих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цілеспрямованій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у таких </a:t>
            </a:r>
            <a:r>
              <a:rPr lang="ru-RU" dirty="0" err="1"/>
              <a:t>напрямках</a:t>
            </a:r>
            <a:r>
              <a:rPr lang="ru-RU" dirty="0"/>
              <a:t>:</a:t>
            </a:r>
          </a:p>
          <a:p>
            <a:r>
              <a:rPr lang="uk-UA" dirty="0"/>
              <a:t>	– </a:t>
            </a:r>
            <a:r>
              <a:rPr lang="ru-RU" dirty="0" err="1"/>
              <a:t>соматична</a:t>
            </a:r>
            <a:r>
              <a:rPr lang="ru-RU" dirty="0"/>
              <a:t> комплексна робота;</a:t>
            </a:r>
          </a:p>
          <a:p>
            <a:r>
              <a:rPr lang="uk-UA" dirty="0"/>
              <a:t>	– </a:t>
            </a:r>
            <a:r>
              <a:rPr lang="ru-RU" dirty="0" err="1"/>
              <a:t>неврологічна</a:t>
            </a:r>
            <a:r>
              <a:rPr lang="ru-RU" dirty="0"/>
              <a:t> комплексна робота;</a:t>
            </a:r>
          </a:p>
          <a:p>
            <a:r>
              <a:rPr lang="uk-UA" dirty="0"/>
              <a:t>	– </a:t>
            </a:r>
            <a:r>
              <a:rPr lang="ru-RU" dirty="0" err="1"/>
              <a:t>психологічна</a:t>
            </a:r>
            <a:r>
              <a:rPr lang="ru-RU" dirty="0"/>
              <a:t> комплексна робота;</a:t>
            </a:r>
          </a:p>
          <a:p>
            <a:r>
              <a:rPr lang="uk-UA" dirty="0"/>
              <a:t>	– </a:t>
            </a:r>
            <a:r>
              <a:rPr lang="ru-RU" dirty="0" err="1"/>
              <a:t>логопедична</a:t>
            </a:r>
            <a:r>
              <a:rPr lang="ru-RU" dirty="0"/>
              <a:t> комплексна робота;</a:t>
            </a:r>
          </a:p>
          <a:p>
            <a:r>
              <a:rPr lang="uk-UA" dirty="0"/>
              <a:t>	– </a:t>
            </a:r>
            <a:r>
              <a:rPr lang="ru-RU" dirty="0" err="1"/>
              <a:t>педагогічна</a:t>
            </a:r>
            <a:r>
              <a:rPr lang="ru-RU" dirty="0"/>
              <a:t> </a:t>
            </a:r>
            <a:r>
              <a:rPr lang="ru-RU" dirty="0" smtClean="0"/>
              <a:t>комплексна </a:t>
            </a:r>
            <a:r>
              <a:rPr lang="ru-RU" dirty="0"/>
              <a:t>робота;</a:t>
            </a:r>
          </a:p>
          <a:p>
            <a:r>
              <a:rPr lang="uk-UA" dirty="0"/>
              <a:t>	– </a:t>
            </a:r>
            <a:r>
              <a:rPr lang="ru-RU" dirty="0" err="1"/>
              <a:t>нейрофізіологічна</a:t>
            </a:r>
            <a:r>
              <a:rPr lang="ru-RU" dirty="0"/>
              <a:t> комплексна робота;</a:t>
            </a:r>
          </a:p>
          <a:p>
            <a:r>
              <a:rPr lang="uk-UA" dirty="0"/>
              <a:t>	– </a:t>
            </a:r>
            <a:r>
              <a:rPr lang="ru-RU" dirty="0" err="1"/>
              <a:t>організована</a:t>
            </a:r>
            <a:r>
              <a:rPr lang="ru-RU" dirty="0"/>
              <a:t> </a:t>
            </a:r>
            <a:r>
              <a:rPr lang="ru-RU" dirty="0" err="1"/>
              <a:t>батьківська</a:t>
            </a:r>
            <a:r>
              <a:rPr lang="ru-RU" dirty="0"/>
              <a:t> комплексна робота.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36712"/>
            <a:ext cx="1081322" cy="8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305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Профес</a:t>
            </a:r>
            <a:r>
              <a:rPr lang="en-US" dirty="0" err="1" smtClean="0"/>
              <a:t>i</a:t>
            </a:r>
            <a:r>
              <a:rPr lang="ru-RU" dirty="0" err="1" smtClean="0"/>
              <a:t>йн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вм</a:t>
            </a:r>
            <a:r>
              <a:rPr lang="en-US" dirty="0" err="1" smtClean="0"/>
              <a:t>i</a:t>
            </a:r>
            <a:r>
              <a:rPr lang="ru-RU" dirty="0" err="1" smtClean="0"/>
              <a:t>ння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нклюзивних</a:t>
            </a:r>
            <a:r>
              <a:rPr lang="ru-RU" dirty="0" smtClean="0"/>
              <a:t> </a:t>
            </a:r>
            <a:r>
              <a:rPr lang="ru-RU" dirty="0" err="1" smtClean="0"/>
              <a:t>шк</a:t>
            </a:r>
            <a:r>
              <a:rPr lang="en-US" dirty="0" err="1" smtClean="0"/>
              <a:t>i</a:t>
            </a:r>
            <a:r>
              <a:rPr lang="ru-RU" dirty="0" smtClean="0"/>
              <a:t>л </a:t>
            </a:r>
            <a:r>
              <a:rPr lang="ru-RU" dirty="0" err="1" smtClean="0"/>
              <a:t>передбачають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393192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Належне</a:t>
            </a:r>
            <a:r>
              <a:rPr lang="ru-RU" dirty="0" smtClean="0"/>
              <a:t> </a:t>
            </a:r>
            <a:r>
              <a:rPr lang="ru-RU" dirty="0" err="1" smtClean="0"/>
              <a:t>оц</a:t>
            </a:r>
            <a:r>
              <a:rPr lang="en-US" dirty="0" err="1" smtClean="0"/>
              <a:t>i</a:t>
            </a:r>
            <a:r>
              <a:rPr lang="ru-RU" dirty="0" err="1" smtClean="0"/>
              <a:t>нювання</a:t>
            </a:r>
            <a:r>
              <a:rPr lang="ru-RU" dirty="0" smtClean="0"/>
              <a:t> </a:t>
            </a:r>
            <a:r>
              <a:rPr lang="ru-RU" dirty="0" err="1" smtClean="0"/>
              <a:t>особливих</a:t>
            </a:r>
            <a:r>
              <a:rPr lang="ru-RU" dirty="0" smtClean="0"/>
              <a:t> потреб </a:t>
            </a:r>
            <a:r>
              <a:rPr lang="en-US" dirty="0" err="1" smtClean="0"/>
              <a:t>i</a:t>
            </a:r>
            <a:r>
              <a:rPr lang="ru-RU" dirty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д</a:t>
            </a:r>
            <a:r>
              <a:rPr lang="en-US" dirty="0" err="1" smtClean="0"/>
              <a:t>i</a:t>
            </a:r>
            <a:r>
              <a:rPr lang="ru-RU" dirty="0" err="1" smtClean="0"/>
              <a:t>тей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Адаптац</a:t>
            </a:r>
            <a:r>
              <a:rPr lang="en-US" dirty="0" err="1" smtClean="0"/>
              <a:t>i</a:t>
            </a:r>
            <a:r>
              <a:rPr lang="ru-RU" dirty="0" err="1" smtClean="0"/>
              <a:t>йну</a:t>
            </a:r>
            <a:r>
              <a:rPr lang="ru-RU" dirty="0" smtClean="0"/>
              <a:t> та </a:t>
            </a:r>
            <a:r>
              <a:rPr lang="ru-RU" dirty="0" err="1" smtClean="0"/>
              <a:t>модиф</a:t>
            </a:r>
            <a:r>
              <a:rPr lang="en-US" dirty="0" err="1" smtClean="0"/>
              <a:t>i</a:t>
            </a:r>
            <a:r>
              <a:rPr lang="ru-RU" dirty="0" err="1" smtClean="0"/>
              <a:t>кац</a:t>
            </a:r>
            <a:r>
              <a:rPr lang="en-US" dirty="0" err="1" smtClean="0"/>
              <a:t>i</a:t>
            </a:r>
            <a:r>
              <a:rPr lang="ru-RU" dirty="0" err="1" smtClean="0"/>
              <a:t>йну</a:t>
            </a:r>
            <a:r>
              <a:rPr lang="ru-RU" dirty="0" smtClean="0"/>
              <a:t> </a:t>
            </a:r>
            <a:r>
              <a:rPr lang="ru-RU" dirty="0" err="1" smtClean="0"/>
              <a:t>зм</a:t>
            </a:r>
            <a:r>
              <a:rPr lang="en-US" dirty="0" err="1" smtClean="0"/>
              <a:t>i</a:t>
            </a:r>
            <a:r>
              <a:rPr lang="ru-RU" dirty="0" smtClean="0"/>
              <a:t>ну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smtClean="0"/>
              <a:t>план</a:t>
            </a:r>
            <a:r>
              <a:rPr lang="en-US" dirty="0" err="1" smtClean="0"/>
              <a:t>i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програм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допом</a:t>
            </a:r>
            <a:r>
              <a:rPr lang="en-US" dirty="0" err="1" smtClean="0"/>
              <a:t>i</a:t>
            </a:r>
            <a:r>
              <a:rPr lang="ru-RU" dirty="0" err="1" smtClean="0"/>
              <a:t>жних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технолог</a:t>
            </a:r>
            <a:r>
              <a:rPr lang="en-US" dirty="0" err="1" smtClean="0"/>
              <a:t>i</a:t>
            </a:r>
            <a:r>
              <a:rPr lang="ru-RU" dirty="0" smtClean="0"/>
              <a:t>й,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диференц</a:t>
            </a:r>
            <a:r>
              <a:rPr lang="en-US" dirty="0" err="1" smtClean="0"/>
              <a:t>i</a:t>
            </a:r>
            <a:r>
              <a:rPr lang="ru-RU" dirty="0" err="1" smtClean="0"/>
              <a:t>йованих</a:t>
            </a:r>
            <a:r>
              <a:rPr lang="ru-RU" dirty="0" smtClean="0"/>
              <a:t>  методик </a:t>
            </a:r>
            <a:r>
              <a:rPr lang="ru-RU" dirty="0" err="1" smtClean="0"/>
              <a:t>навчання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93192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Планування</a:t>
            </a:r>
            <a:r>
              <a:rPr lang="ru-RU" dirty="0" smtClean="0"/>
              <a:t> та реал</a:t>
            </a:r>
            <a:r>
              <a:rPr lang="en-US" dirty="0" err="1" smtClean="0"/>
              <a:t>i</a:t>
            </a:r>
            <a:r>
              <a:rPr lang="ru-RU" dirty="0" err="1" smtClean="0"/>
              <a:t>зац</a:t>
            </a:r>
            <a:r>
              <a:rPr lang="en-US" dirty="0" err="1" smtClean="0"/>
              <a:t>i</a:t>
            </a:r>
            <a:r>
              <a:rPr lang="ru-RU" dirty="0" smtClean="0"/>
              <a:t>я </a:t>
            </a:r>
            <a:r>
              <a:rPr lang="ru-RU" dirty="0" err="1" smtClean="0"/>
              <a:t>сп</a:t>
            </a:r>
            <a:r>
              <a:rPr lang="en-US" dirty="0" err="1" smtClean="0"/>
              <a:t>i</a:t>
            </a:r>
            <a:r>
              <a:rPr lang="ru-RU" dirty="0" err="1" smtClean="0"/>
              <a:t>льно</a:t>
            </a:r>
            <a:r>
              <a:rPr lang="en-US" dirty="0" err="1" smtClean="0"/>
              <a:t>i</a:t>
            </a:r>
            <a:r>
              <a:rPr lang="ru-RU" dirty="0" smtClean="0"/>
              <a:t> д</a:t>
            </a:r>
            <a:r>
              <a:rPr lang="en-US" dirty="0" err="1" smtClean="0"/>
              <a:t>i</a:t>
            </a:r>
            <a:r>
              <a:rPr lang="ru-RU" dirty="0" err="1" smtClean="0"/>
              <a:t>яльност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р</a:t>
            </a:r>
            <a:r>
              <a:rPr lang="en-US" dirty="0" err="1" smtClean="0"/>
              <a:t>i</a:t>
            </a:r>
            <a:r>
              <a:rPr lang="ru-RU" dirty="0" err="1" smtClean="0"/>
              <a:t>знопрофельних</a:t>
            </a:r>
            <a:r>
              <a:rPr lang="ru-RU" dirty="0" smtClean="0"/>
              <a:t> </a:t>
            </a:r>
            <a:r>
              <a:rPr lang="ru-RU" dirty="0" err="1" smtClean="0"/>
              <a:t>фах</a:t>
            </a:r>
            <a:r>
              <a:rPr lang="en-US" dirty="0" err="1" smtClean="0"/>
              <a:t>i</a:t>
            </a:r>
            <a:r>
              <a:rPr lang="ru-RU" dirty="0" err="1" smtClean="0"/>
              <a:t>вц</a:t>
            </a:r>
            <a:r>
              <a:rPr lang="en-US" dirty="0" err="1" smtClean="0"/>
              <a:t>i</a:t>
            </a:r>
            <a:r>
              <a:rPr lang="ru-RU" dirty="0" smtClean="0"/>
              <a:t>в 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батьк</a:t>
            </a:r>
            <a:r>
              <a:rPr lang="en-US" dirty="0" err="1" smtClean="0"/>
              <a:t>i</a:t>
            </a:r>
            <a:r>
              <a:rPr lang="ru-RU" dirty="0" smtClean="0"/>
              <a:t>в д</a:t>
            </a:r>
            <a:r>
              <a:rPr lang="en-US" dirty="0" err="1" smtClean="0"/>
              <a:t>i</a:t>
            </a:r>
            <a:r>
              <a:rPr lang="ru-RU" dirty="0" err="1" smtClean="0"/>
              <a:t>тей</a:t>
            </a:r>
            <a:r>
              <a:rPr lang="ru-RU" dirty="0" smtClean="0"/>
              <a:t> з </a:t>
            </a:r>
            <a:r>
              <a:rPr lang="ru-RU" dirty="0" err="1" smtClean="0"/>
              <a:t>обмеженими</a:t>
            </a:r>
            <a:r>
              <a:rPr lang="ru-RU" dirty="0" smtClean="0"/>
              <a:t> </a:t>
            </a:r>
            <a:r>
              <a:rPr lang="ru-RU" dirty="0" err="1" smtClean="0"/>
              <a:t>можливостями</a:t>
            </a:r>
            <a:r>
              <a:rPr lang="ru-RU" dirty="0" smtClean="0"/>
              <a:t> 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ндексу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нклюз</a:t>
            </a:r>
            <a:r>
              <a:rPr lang="en-US" dirty="0" err="1" smtClean="0"/>
              <a:t>i</a:t>
            </a:r>
            <a:r>
              <a:rPr lang="uk-UA" dirty="0" smtClean="0"/>
              <a:t>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758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7738"/>
            <a:ext cx="7107389" cy="521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84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4" y="1052736"/>
            <a:ext cx="8142905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387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1436437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HHo-tam-u-susidiv.-Dosvid-inklyuzyvnoi-osvity-v-Polsh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44" y="1657884"/>
            <a:ext cx="7357929" cy="4272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005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Що таке інклюзія… Пам׳ятка для батьків – 106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31640" y="908720"/>
            <a:ext cx="7200800" cy="36004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курикулум</a:t>
            </a:r>
            <a:r>
              <a:rPr lang="ru-RU" dirty="0"/>
              <a:t>»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латинського</a:t>
            </a:r>
            <a:r>
              <a:rPr lang="ru-RU" dirty="0"/>
              <a:t> слова </a:t>
            </a:r>
            <a:r>
              <a:rPr lang="en-US" dirty="0"/>
              <a:t>curriculum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дослівно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uk-UA" dirty="0"/>
              <a:t>–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вживається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Парадигма </a:t>
            </a:r>
            <a:r>
              <a:rPr lang="ru-RU" dirty="0" err="1"/>
              <a:t>модифікації</a:t>
            </a:r>
            <a:r>
              <a:rPr lang="ru-RU" dirty="0"/>
              <a:t> стандартного </a:t>
            </a:r>
            <a:r>
              <a:rPr lang="ru-RU" dirty="0" err="1"/>
              <a:t>навчального</a:t>
            </a:r>
            <a:r>
              <a:rPr lang="ru-RU" dirty="0"/>
              <a:t> плану </a:t>
            </a:r>
            <a:r>
              <a:rPr lang="ru-RU" dirty="0" err="1"/>
              <a:t>грунтується</a:t>
            </a:r>
            <a:r>
              <a:rPr lang="ru-RU" dirty="0"/>
              <a:t> на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уявленнях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діти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нижчий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научуваності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повторень</a:t>
            </a:r>
            <a:r>
              <a:rPr lang="ru-RU" dirty="0"/>
              <a:t> і практики для </a:t>
            </a:r>
            <a:r>
              <a:rPr lang="ru-RU" dirty="0" err="1"/>
              <a:t>закріплення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6146" name="Picture 2" descr="Різні можливості - рівні права. Інклюзія - сучасний напрям української  ос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634571" cy="20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6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Курикулум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916832"/>
            <a:ext cx="3960440" cy="3921616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 smtClean="0"/>
              <a:t>Курикулум</a:t>
            </a:r>
            <a:r>
              <a:rPr lang="uk-UA" dirty="0" smtClean="0"/>
              <a:t> базується на </a:t>
            </a:r>
            <a:r>
              <a:rPr lang="uk-UA" dirty="0" err="1" smtClean="0"/>
              <a:t>декiлькох</a:t>
            </a:r>
            <a:r>
              <a:rPr lang="uk-UA" dirty="0" smtClean="0"/>
              <a:t> особливостях:</a:t>
            </a:r>
          </a:p>
          <a:p>
            <a:r>
              <a:rPr lang="uk-UA" dirty="0" err="1" smtClean="0"/>
              <a:t>Д</a:t>
            </a:r>
            <a:r>
              <a:rPr lang="uk-UA" dirty="0" err="1" smtClean="0"/>
              <a:t>iти</a:t>
            </a:r>
            <a:r>
              <a:rPr lang="uk-UA" dirty="0" err="1" smtClean="0"/>
              <a:t>-</a:t>
            </a:r>
            <a:r>
              <a:rPr lang="uk-UA" dirty="0" err="1" smtClean="0"/>
              <a:t>iнвалiди</a:t>
            </a:r>
            <a:r>
              <a:rPr lang="uk-UA" dirty="0" smtClean="0"/>
              <a:t> мають нижчий </a:t>
            </a:r>
            <a:r>
              <a:rPr lang="uk-UA" dirty="0" err="1" smtClean="0"/>
              <a:t>рiвень</a:t>
            </a:r>
            <a:r>
              <a:rPr lang="uk-UA" dirty="0" smtClean="0"/>
              <a:t> здатності до навчання (знижені когнітивні можливості).</a:t>
            </a:r>
          </a:p>
          <a:p>
            <a:r>
              <a:rPr lang="uk-UA" dirty="0" smtClean="0"/>
              <a:t>Мають проблеми з виконанням контрольних та самостійних завдань</a:t>
            </a:r>
          </a:p>
          <a:p>
            <a:r>
              <a:rPr lang="uk-UA" dirty="0" smtClean="0"/>
              <a:t>Потребують більше повторень i практики для </a:t>
            </a:r>
            <a:r>
              <a:rPr lang="uk-UA" dirty="0" err="1" smtClean="0"/>
              <a:t>закрiплення</a:t>
            </a:r>
            <a:r>
              <a:rPr lang="uk-UA" dirty="0" smtClean="0"/>
              <a:t> знань</a:t>
            </a:r>
            <a:endParaRPr lang="uk-UA" dirty="0"/>
          </a:p>
        </p:txBody>
      </p:sp>
      <p:sp>
        <p:nvSpPr>
          <p:cNvPr id="7" name="AutoShape 2" descr="Що таке інклюзія… Пам׳ятка для батьків – 106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164894" cy="2310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1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Що таке інклюзія… Пам׳ятка для батьків – 106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31640" y="908720"/>
            <a:ext cx="6808800" cy="29851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dirty="0"/>
              <a:t>Визначення й </a:t>
            </a:r>
            <a:r>
              <a:rPr lang="uk-UA" dirty="0" smtClean="0"/>
              <a:t>обґрунтування </a:t>
            </a:r>
            <a:r>
              <a:rPr lang="uk-UA" i="1" dirty="0" err="1"/>
              <a:t>курикулуму</a:t>
            </a:r>
            <a:r>
              <a:rPr lang="uk-UA" dirty="0"/>
              <a:t> в інклюзії здійснюється на підставі існуючих Державних стандартів та нормативно-правових документів, які забезпечують навчальний процес в освітньому закладі.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3074" name="Picture 2" descr="Інклюзія в школі: базові цінності та перева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5040560" cy="1905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85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1051560"/>
          </a:xfrm>
        </p:spPr>
        <p:txBody>
          <a:bodyPr/>
          <a:lstStyle/>
          <a:p>
            <a:pPr algn="ctr"/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Навчальний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план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412776"/>
            <a:ext cx="5328592" cy="4389120"/>
          </a:xfrm>
        </p:spPr>
        <p:txBody>
          <a:bodyPr>
            <a:noAutofit/>
          </a:bodyPr>
          <a:lstStyle/>
          <a:p>
            <a:r>
              <a:rPr lang="uk-UA" sz="1800" b="1" i="1" dirty="0" smtClean="0"/>
              <a:t>Навчальний план </a:t>
            </a:r>
            <a:r>
              <a:rPr lang="uk-UA" sz="1800" dirty="0" smtClean="0"/>
              <a:t>– державний документ, яким встановлюються структура навчального року, навчальні предмети, порядок їх вивчення за роками навчання та відповідний бюджет часу. </a:t>
            </a:r>
          </a:p>
          <a:p>
            <a:r>
              <a:rPr lang="uk-UA" sz="1800" dirty="0" smtClean="0"/>
              <a:t>Типові навчальні плани, що використовуються в системі спеціальної освіти, враховують особливості психофізичного розвитку дітей і мови навчання, а також містять інваріантну складову (зокрема й корекційно-розвивальні заняття), сформовану на державному рівні, обов'язкову для всіх загальноосвітніх навчальних закладів, у яких навчаються учні з вадами психофізичного розвитку, незалежно від їх підпорядкування, типів і форм власності, та варіативну, де передбачено додаткові години на вивчення предметів </a:t>
            </a:r>
            <a:r>
              <a:rPr lang="uk-UA" sz="1800" dirty="0" err="1" smtClean="0"/>
              <a:t>інваріативної</a:t>
            </a:r>
            <a:r>
              <a:rPr lang="uk-UA" sz="1800" dirty="0" smtClean="0"/>
              <a:t> складової, курси за вибором, індивідуальні та групові заняття.</a:t>
            </a:r>
            <a:endParaRPr lang="uk-UA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81128"/>
            <a:ext cx="2574032" cy="1905000"/>
          </a:xfrm>
        </p:spPr>
      </p:pic>
    </p:spTree>
    <p:extLst>
      <p:ext uri="{BB962C8B-B14F-4D97-AF65-F5344CB8AC3E}">
        <p14:creationId xmlns:p14="http://schemas.microsoft.com/office/powerpoint/2010/main" val="1448282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1051560"/>
          </a:xfrm>
        </p:spPr>
        <p:txBody>
          <a:bodyPr/>
          <a:lstStyle/>
          <a:p>
            <a:pPr algn="ctr"/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Навчальний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план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412776"/>
            <a:ext cx="5760640" cy="4389120"/>
          </a:xfrm>
        </p:spPr>
        <p:txBody>
          <a:bodyPr>
            <a:noAutofit/>
          </a:bodyPr>
          <a:lstStyle/>
          <a:p>
            <a:r>
              <a:rPr lang="ru-RU" sz="1800" dirty="0"/>
              <a:t>У </a:t>
            </a:r>
            <a:r>
              <a:rPr lang="ru-RU" sz="1800" dirty="0" err="1"/>
              <a:t>навчальному</a:t>
            </a:r>
            <a:r>
              <a:rPr lang="ru-RU" sz="1800" dirty="0"/>
              <a:t> </a:t>
            </a:r>
            <a:r>
              <a:rPr lang="ru-RU" sz="1800" dirty="0" err="1"/>
              <a:t>плані</a:t>
            </a:r>
            <a:r>
              <a:rPr lang="ru-RU" sz="1800" dirty="0"/>
              <a:t> </a:t>
            </a:r>
            <a:r>
              <a:rPr lang="ru-RU" sz="1800" dirty="0" err="1"/>
              <a:t>представлені</a:t>
            </a:r>
            <a:r>
              <a:rPr lang="ru-RU" sz="1800" dirty="0"/>
              <a:t> </a:t>
            </a:r>
            <a:r>
              <a:rPr lang="ru-RU" sz="1800" dirty="0" err="1"/>
              <a:t>освітні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та </a:t>
            </a:r>
            <a:r>
              <a:rPr lang="ru-RU" sz="1800" dirty="0" err="1"/>
              <a:t>предмети</a:t>
            </a:r>
            <a:r>
              <a:rPr lang="ru-RU" sz="1800" dirty="0"/>
              <a:t>, через </a:t>
            </a:r>
            <a:r>
              <a:rPr lang="ru-RU" sz="1800" dirty="0" err="1"/>
              <a:t>які</a:t>
            </a:r>
            <a:r>
              <a:rPr lang="uk-UA" sz="1800" dirty="0"/>
              <a:t> </a:t>
            </a:r>
            <a:r>
              <a:rPr lang="ru-RU" sz="1800" dirty="0"/>
              <a:t>вони </a:t>
            </a:r>
            <a:r>
              <a:rPr lang="ru-RU" sz="1800" dirty="0" err="1"/>
              <a:t>реалізуються</a:t>
            </a:r>
            <a:r>
              <a:rPr lang="ru-RU" sz="1800" dirty="0"/>
              <a:t>. Для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оптимальних</a:t>
            </a:r>
            <a:r>
              <a:rPr lang="ru-RU" sz="1800" dirty="0"/>
              <a:t> умов </a:t>
            </a:r>
            <a:r>
              <a:rPr lang="ru-RU" sz="1800" dirty="0" err="1"/>
              <a:t>оволодіння</a:t>
            </a:r>
            <a:r>
              <a:rPr lang="ru-RU" sz="1800" dirty="0"/>
              <a:t> </a:t>
            </a:r>
            <a:r>
              <a:rPr lang="ru-RU" sz="1800" dirty="0" err="1"/>
              <a:t>навчальним</a:t>
            </a:r>
            <a:r>
              <a:rPr lang="ru-RU" sz="1800" dirty="0"/>
              <a:t> </a:t>
            </a:r>
            <a:r>
              <a:rPr lang="ru-RU" sz="1800" dirty="0" err="1"/>
              <a:t>матеріалом</a:t>
            </a:r>
            <a:r>
              <a:rPr lang="ru-RU" sz="1800" dirty="0"/>
              <a:t> з </a:t>
            </a:r>
            <a:r>
              <a:rPr lang="ru-RU" sz="1800" dirty="0" err="1"/>
              <a:t>здобувачами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потребують</a:t>
            </a:r>
            <a:r>
              <a:rPr lang="ru-RU" sz="1800" dirty="0"/>
              <a:t> </a:t>
            </a:r>
            <a:r>
              <a:rPr lang="ru-RU" sz="1800" dirty="0" err="1"/>
              <a:t>корекції</a:t>
            </a:r>
            <a:r>
              <a:rPr lang="ru-RU" sz="1800" dirty="0"/>
              <a:t> </a:t>
            </a:r>
            <a:r>
              <a:rPr lang="ru-RU" sz="1800" dirty="0" err="1"/>
              <a:t>фізичного</a:t>
            </a:r>
            <a:r>
              <a:rPr lang="ru-RU" sz="1800" dirty="0"/>
              <a:t> та</a:t>
            </a:r>
            <a:r>
              <a:rPr lang="uk-UA" sz="1800" dirty="0"/>
              <a:t> </a:t>
            </a:r>
            <a:r>
              <a:rPr lang="ru-RU" sz="1800" dirty="0" err="1"/>
              <a:t>розумового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, </a:t>
            </a:r>
            <a:r>
              <a:rPr lang="ru-RU" sz="1800" dirty="0" err="1"/>
              <a:t>проводять</a:t>
            </a:r>
            <a:r>
              <a:rPr lang="ru-RU" sz="1800" dirty="0"/>
              <a:t> </a:t>
            </a:r>
            <a:r>
              <a:rPr lang="ru-RU" sz="1800" dirty="0" err="1"/>
              <a:t>індивідуальні</a:t>
            </a:r>
            <a:r>
              <a:rPr lang="ru-RU" sz="1800" dirty="0"/>
              <a:t> й </a:t>
            </a:r>
            <a:r>
              <a:rPr lang="ru-RU" sz="1800" dirty="0" err="1"/>
              <a:t>групові</a:t>
            </a:r>
            <a:r>
              <a:rPr lang="ru-RU" sz="1800" dirty="0"/>
              <a:t> </a:t>
            </a:r>
            <a:r>
              <a:rPr lang="ru-RU" sz="1800" dirty="0" err="1"/>
              <a:t>корекційні</a:t>
            </a:r>
            <a:r>
              <a:rPr lang="ru-RU" sz="1800" dirty="0"/>
              <a:t> </a:t>
            </a:r>
            <a:r>
              <a:rPr lang="ru-RU" sz="1800" dirty="0" err="1"/>
              <a:t>заняття</a:t>
            </a:r>
            <a:r>
              <a:rPr lang="ru-RU" sz="1800" dirty="0"/>
              <a:t>, </a:t>
            </a:r>
            <a:r>
              <a:rPr lang="ru-RU" sz="1800" dirty="0" err="1"/>
              <a:t>зокрема</a:t>
            </a:r>
            <a:r>
              <a:rPr lang="ru-RU" sz="1800" dirty="0"/>
              <a:t>, </a:t>
            </a:r>
            <a:r>
              <a:rPr lang="ru-RU" sz="1800" dirty="0" err="1"/>
              <a:t>логопедичні</a:t>
            </a:r>
            <a:r>
              <a:rPr lang="ru-RU" sz="1800" dirty="0"/>
              <a:t>, з </a:t>
            </a:r>
            <a:r>
              <a:rPr lang="ru-RU" sz="1800" dirty="0" err="1"/>
              <a:t>лікувальної</a:t>
            </a:r>
            <a:r>
              <a:rPr lang="ru-RU" sz="1800" dirty="0"/>
              <a:t> </a:t>
            </a:r>
            <a:r>
              <a:rPr lang="ru-RU" sz="1800" dirty="0" err="1"/>
              <a:t>фізкультури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Навчальні</a:t>
            </a:r>
            <a:r>
              <a:rPr lang="ru-RU" sz="1800" dirty="0"/>
              <a:t> </a:t>
            </a:r>
            <a:r>
              <a:rPr lang="ru-RU" sz="1800" dirty="0" err="1"/>
              <a:t>програми</a:t>
            </a:r>
            <a:r>
              <a:rPr lang="ru-RU" sz="1800" dirty="0"/>
              <a:t> </a:t>
            </a:r>
            <a:r>
              <a:rPr lang="ru-RU" sz="1800" dirty="0" err="1"/>
              <a:t>містять</a:t>
            </a:r>
            <a:r>
              <a:rPr lang="ru-RU" sz="1800" dirty="0"/>
              <a:t> точно </a:t>
            </a:r>
            <a:r>
              <a:rPr lang="ru-RU" sz="1800" dirty="0" err="1"/>
              <a:t>визначений</a:t>
            </a:r>
            <a:r>
              <a:rPr lang="ru-RU" sz="1800" dirty="0"/>
              <a:t> </a:t>
            </a:r>
            <a:r>
              <a:rPr lang="ru-RU" sz="1800" dirty="0" err="1"/>
              <a:t>обсяг</a:t>
            </a:r>
            <a:r>
              <a:rPr lang="ru-RU" sz="1800" dirty="0"/>
              <a:t> і характер </a:t>
            </a:r>
            <a:r>
              <a:rPr lang="ru-RU" sz="1800" dirty="0" err="1"/>
              <a:t>навчального</a:t>
            </a:r>
            <a:r>
              <a:rPr lang="ru-RU" sz="1800" dirty="0"/>
              <a:t> </a:t>
            </a:r>
            <a:r>
              <a:rPr lang="ru-RU" sz="1800" dirty="0" err="1"/>
              <a:t>матеріалу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відповідають</a:t>
            </a:r>
            <a:r>
              <a:rPr lang="ru-RU" sz="1800" dirty="0"/>
              <a:t> </a:t>
            </a:r>
            <a:r>
              <a:rPr lang="ru-RU" sz="1800" dirty="0" err="1"/>
              <a:t>пізнавальним</a:t>
            </a:r>
            <a:r>
              <a:rPr lang="ru-RU" sz="1800" dirty="0"/>
              <a:t> </a:t>
            </a:r>
            <a:r>
              <a:rPr lang="ru-RU" sz="1800" dirty="0" err="1"/>
              <a:t>можливостям</a:t>
            </a:r>
            <a:r>
              <a:rPr lang="ru-RU" sz="1800" dirty="0"/>
              <a:t> </a:t>
            </a:r>
            <a:r>
              <a:rPr lang="ru-RU" sz="1800" dirty="0" err="1" smtClean="0"/>
              <a:t>учнів</a:t>
            </a:r>
            <a:r>
              <a:rPr lang="ru-RU" sz="1800" dirty="0" smtClean="0"/>
              <a:t> з</a:t>
            </a:r>
            <a:r>
              <a:rPr lang="uk-UA" sz="1800" dirty="0"/>
              <a:t> </a:t>
            </a:r>
            <a:r>
              <a:rPr lang="ru-RU" sz="1800" dirty="0" err="1"/>
              <a:t>особливостями</a:t>
            </a:r>
            <a:r>
              <a:rPr lang="ru-RU" sz="1800" dirty="0"/>
              <a:t> </a:t>
            </a:r>
            <a:r>
              <a:rPr lang="ru-RU" sz="1800" dirty="0" err="1"/>
              <a:t>психофізичного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b="1" dirty="0" err="1" smtClean="0"/>
              <a:t>Навчальні</a:t>
            </a:r>
            <a:r>
              <a:rPr lang="ru-RU" sz="1800" b="1" dirty="0" smtClean="0"/>
              <a:t> </a:t>
            </a:r>
            <a:r>
              <a:rPr lang="ru-RU" sz="1800" b="1" dirty="0" err="1"/>
              <a:t>програми</a:t>
            </a:r>
            <a:r>
              <a:rPr lang="ru-RU" sz="1800" b="1" dirty="0"/>
              <a:t> з </a:t>
            </a:r>
            <a:r>
              <a:rPr lang="ru-RU" sz="1800" b="1" dirty="0" err="1"/>
              <a:t>усіх</a:t>
            </a:r>
            <a:r>
              <a:rPr lang="ru-RU" sz="1800" b="1" dirty="0"/>
              <a:t> </a:t>
            </a:r>
            <a:r>
              <a:rPr lang="ru-RU" sz="1800" b="1" dirty="0" err="1"/>
              <a:t>предметів</a:t>
            </a:r>
            <a:r>
              <a:rPr lang="ru-RU" sz="1800" b="1" dirty="0"/>
              <a:t> </a:t>
            </a:r>
            <a:r>
              <a:rPr lang="ru-RU" sz="1800" b="1" dirty="0" err="1"/>
              <a:t>передбачають</a:t>
            </a:r>
            <a:r>
              <a:rPr lang="ru-RU" sz="1800" b="1" dirty="0"/>
              <a:t> </a:t>
            </a:r>
            <a:r>
              <a:rPr lang="ru-RU" sz="1800" b="1" dirty="0" err="1"/>
              <a:t>розв'язання</a:t>
            </a:r>
            <a:r>
              <a:rPr lang="ru-RU" sz="1800" b="1" dirty="0"/>
              <a:t> не </a:t>
            </a:r>
            <a:r>
              <a:rPr lang="ru-RU" sz="1800" b="1" dirty="0" err="1"/>
              <a:t>лише</a:t>
            </a:r>
            <a:r>
              <a:rPr lang="ru-RU" sz="1800" b="1" dirty="0"/>
              <a:t> </a:t>
            </a:r>
            <a:r>
              <a:rPr lang="ru-RU" sz="1800" b="1" dirty="0" err="1"/>
              <a:t>загальноосвітніх</a:t>
            </a:r>
            <a:r>
              <a:rPr lang="ru-RU" sz="1800" b="1" dirty="0"/>
              <a:t>, а й </a:t>
            </a:r>
            <a:r>
              <a:rPr lang="ru-RU" sz="1800" b="1" dirty="0" err="1"/>
              <a:t>корекційних</a:t>
            </a:r>
            <a:r>
              <a:rPr lang="ru-RU" sz="1800" b="1" dirty="0"/>
              <a:t> </a:t>
            </a:r>
            <a:r>
              <a:rPr lang="ru-RU" sz="1800" b="1" dirty="0" err="1"/>
              <a:t>завдань</a:t>
            </a:r>
            <a:r>
              <a:rPr lang="ru-RU" sz="1800" dirty="0"/>
              <a:t>.</a:t>
            </a:r>
          </a:p>
          <a:p>
            <a:endParaRPr lang="uk-UA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2592288" cy="172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77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/>
              <a:t>Підручник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340768"/>
            <a:ext cx="6264696" cy="532859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err="1"/>
              <a:t>Підручник</a:t>
            </a:r>
            <a:r>
              <a:rPr lang="ru-RU" dirty="0"/>
              <a:t> </a:t>
            </a:r>
            <a:r>
              <a:rPr lang="uk-UA" dirty="0"/>
              <a:t>–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навчальна</a:t>
            </a:r>
            <a:r>
              <a:rPr lang="ru-RU" dirty="0"/>
              <a:t> книга для </a:t>
            </a:r>
            <a:r>
              <a:rPr lang="ru-RU" dirty="0" err="1"/>
              <a:t>здобувачів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підручника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структура й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 предмета;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err="1" smtClean="0"/>
              <a:t>тісний</a:t>
            </a:r>
            <a:r>
              <a:rPr lang="ru-RU" dirty="0" smtClean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з практикою; </a:t>
            </a:r>
            <a:r>
              <a:rPr lang="ru-RU" dirty="0" err="1"/>
              <a:t>доступність</a:t>
            </a:r>
            <a:r>
              <a:rPr lang="ru-RU" dirty="0"/>
              <a:t>, </a:t>
            </a:r>
            <a:r>
              <a:rPr lang="ru-RU" dirty="0" err="1"/>
              <a:t>логічність</a:t>
            </a:r>
            <a:r>
              <a:rPr lang="ru-RU" dirty="0"/>
              <a:t>, </a:t>
            </a:r>
            <a:r>
              <a:rPr lang="ru-RU" dirty="0" err="1"/>
              <a:t>переконливість</a:t>
            </a:r>
            <a:r>
              <a:rPr lang="ru-RU" dirty="0"/>
              <a:t> і </a:t>
            </a:r>
            <a:r>
              <a:rPr lang="ru-RU" dirty="0" err="1"/>
              <a:t>обгрунтованість</a:t>
            </a:r>
            <a:r>
              <a:rPr lang="ru-RU" dirty="0"/>
              <a:t> </a:t>
            </a:r>
            <a:r>
              <a:rPr lang="ru-RU" dirty="0" err="1"/>
              <a:t>викладу</a:t>
            </a:r>
            <a:r>
              <a:rPr lang="ru-RU" dirty="0"/>
              <a:t>; структурна простота </a:t>
            </a:r>
            <a:r>
              <a:rPr lang="ru-RU" dirty="0" err="1"/>
              <a:t>змісту</a:t>
            </a:r>
            <a:r>
              <a:rPr lang="ru-RU" dirty="0"/>
              <a:t>; </a:t>
            </a:r>
            <a:r>
              <a:rPr lang="ru-RU" dirty="0" err="1"/>
              <a:t>чіткість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кольором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понять, правил, </a:t>
            </a:r>
            <a:r>
              <a:rPr lang="ru-RU" dirty="0" err="1"/>
              <a:t>висновків</a:t>
            </a:r>
            <a:r>
              <a:rPr lang="ru-RU" dirty="0"/>
              <a:t>; невеликий </a:t>
            </a:r>
            <a:r>
              <a:rPr lang="ru-RU" dirty="0" err="1"/>
              <a:t>обсяг</a:t>
            </a:r>
            <a:r>
              <a:rPr lang="ru-RU" dirty="0"/>
              <a:t> статей (</a:t>
            </a:r>
            <a:r>
              <a:rPr lang="ru-RU" dirty="0" err="1"/>
              <a:t>параграфів</a:t>
            </a:r>
            <a:r>
              <a:rPr lang="ru-RU" dirty="0"/>
              <a:t>, </a:t>
            </a:r>
            <a:r>
              <a:rPr lang="ru-RU" dirty="0" err="1"/>
              <a:t>оповідань</a:t>
            </a:r>
            <a:r>
              <a:rPr lang="ru-RU" dirty="0"/>
              <a:t>); </a:t>
            </a: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понять, </a:t>
            </a:r>
            <a:r>
              <a:rPr lang="ru-RU" dirty="0" err="1"/>
              <a:t>термінів</a:t>
            </a:r>
            <a:r>
              <a:rPr lang="ru-RU" dirty="0"/>
              <a:t>, правил, </a:t>
            </a:r>
            <a:r>
              <a:rPr lang="ru-RU" dirty="0" err="1"/>
              <a:t>висновків</a:t>
            </a:r>
            <a:r>
              <a:rPr lang="ru-RU" dirty="0"/>
              <a:t> у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; максимальна простота і </a:t>
            </a:r>
            <a:r>
              <a:rPr lang="ru-RU" dirty="0" err="1"/>
              <a:t>емоційна</a:t>
            </a:r>
            <a:r>
              <a:rPr lang="ru-RU" dirty="0"/>
              <a:t> </a:t>
            </a:r>
            <a:r>
              <a:rPr lang="ru-RU" dirty="0" err="1"/>
              <a:t>забарвленість</a:t>
            </a:r>
            <a:r>
              <a:rPr lang="ru-RU" dirty="0"/>
              <a:t> словесного </a:t>
            </a:r>
            <a:r>
              <a:rPr lang="ru-RU" dirty="0" err="1"/>
              <a:t>матеріалу</a:t>
            </a:r>
            <a:r>
              <a:rPr lang="ru-RU" dirty="0"/>
              <a:t>; </a:t>
            </a:r>
            <a:r>
              <a:rPr lang="ru-RU" dirty="0" err="1"/>
              <a:t>супровід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</a:t>
            </a:r>
            <a:r>
              <a:rPr lang="ru-RU" dirty="0" err="1"/>
              <a:t>наочністю</a:t>
            </a:r>
            <a:r>
              <a:rPr lang="ru-RU" dirty="0"/>
              <a:t>, прикладами, </a:t>
            </a:r>
            <a:r>
              <a:rPr lang="ru-RU" dirty="0" err="1"/>
              <a:t>проте</a:t>
            </a:r>
            <a:r>
              <a:rPr lang="ru-RU" dirty="0"/>
              <a:t> без </a:t>
            </a:r>
            <a:r>
              <a:rPr lang="ru-RU" dirty="0" err="1"/>
              <a:t>перенасичення</a:t>
            </a:r>
            <a:r>
              <a:rPr lang="ru-RU" dirty="0"/>
              <a:t>;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абстрактних</a:t>
            </a:r>
            <a:r>
              <a:rPr lang="ru-RU" dirty="0"/>
              <a:t>, </a:t>
            </a:r>
            <a:r>
              <a:rPr lang="ru-RU" dirty="0" err="1"/>
              <a:t>мультиплікаційних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;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для</a:t>
            </a:r>
            <a:r>
              <a:rPr lang="uk-UA" dirty="0"/>
              <a:t> </a:t>
            </a:r>
            <a:r>
              <a:rPr lang="ru-RU" dirty="0" err="1"/>
              <a:t>повторення</a:t>
            </a:r>
            <a:r>
              <a:rPr lang="ru-RU" dirty="0"/>
              <a:t> та </a:t>
            </a:r>
            <a:r>
              <a:rPr lang="ru-RU" dirty="0" err="1"/>
              <a:t>закріплення</a:t>
            </a:r>
            <a:r>
              <a:rPr lang="ru-RU" dirty="0"/>
              <a:t> </a:t>
            </a:r>
            <a:r>
              <a:rPr lang="ru-RU" dirty="0" err="1"/>
              <a:t>вивченого</a:t>
            </a:r>
            <a:r>
              <a:rPr lang="ru-RU" dirty="0"/>
              <a:t>;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для</a:t>
            </a:r>
            <a:r>
              <a:rPr lang="uk-UA" dirty="0"/>
              <a:t> </a:t>
            </a:r>
            <a:r>
              <a:rPr lang="ru-RU" dirty="0" err="1"/>
              <a:t>індивідуальної</a:t>
            </a:r>
            <a:r>
              <a:rPr lang="ru-RU" dirty="0"/>
              <a:t> та </a:t>
            </a:r>
            <a:r>
              <a:rPr lang="ru-RU" dirty="0" err="1"/>
              <a:t>диференційованої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 </a:t>
            </a:r>
            <a:r>
              <a:rPr lang="ru-RU" dirty="0" err="1"/>
              <a:t>відповідність</a:t>
            </a:r>
            <a:r>
              <a:rPr lang="ru-RU" dirty="0"/>
              <a:t> шрифту </a:t>
            </a:r>
            <a:r>
              <a:rPr lang="ru-RU" dirty="0" err="1"/>
              <a:t>віковим</a:t>
            </a:r>
            <a:r>
              <a:rPr lang="ru-RU" dirty="0"/>
              <a:t> </a:t>
            </a:r>
            <a:r>
              <a:rPr lang="ru-RU" dirty="0" err="1"/>
              <a:t>особливостям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; </a:t>
            </a:r>
            <a:r>
              <a:rPr lang="ru-RU" dirty="0" err="1"/>
              <a:t>привабливе</a:t>
            </a:r>
            <a:r>
              <a:rPr lang="ru-RU" dirty="0"/>
              <a:t>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, тверда </a:t>
            </a:r>
            <a:r>
              <a:rPr lang="ru-RU" dirty="0" err="1"/>
              <a:t>обкладинка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20"/>
            <a:ext cx="20402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028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03648" y="260648"/>
            <a:ext cx="6624736" cy="502348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dirty="0"/>
              <a:t> </a:t>
            </a:r>
          </a:p>
          <a:p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в </a:t>
            </a:r>
            <a:r>
              <a:rPr lang="ru-RU" dirty="0" err="1"/>
              <a:t>інклюзивному</a:t>
            </a:r>
            <a:r>
              <a:rPr lang="ru-RU" dirty="0"/>
              <a:t>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диференційовано</a:t>
            </a:r>
            <a:r>
              <a:rPr lang="ru-RU" dirty="0"/>
              <a:t> за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посильними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, і за умов </a:t>
            </a:r>
            <a:r>
              <a:rPr lang="ru-RU" dirty="0" err="1"/>
              <a:t>кваліфікованої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корекційної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Тому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учителя в</a:t>
            </a:r>
            <a:r>
              <a:rPr lang="uk-UA" dirty="0"/>
              <a:t> 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участь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асистент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корекційно-компенсаторними</a:t>
            </a:r>
            <a:r>
              <a:rPr lang="ru-RU" dirty="0"/>
              <a:t> </a:t>
            </a:r>
            <a:r>
              <a:rPr lang="ru-RU" dirty="0" err="1"/>
              <a:t>технологіями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превентивне</a:t>
            </a:r>
            <a:r>
              <a:rPr lang="ru-RU" dirty="0"/>
              <a:t> й </a:t>
            </a:r>
            <a:r>
              <a:rPr lang="ru-RU" dirty="0" err="1"/>
              <a:t>корекційне</a:t>
            </a:r>
            <a:r>
              <a:rPr lang="ru-RU" dirty="0"/>
              <a:t>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корекційних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52" y="5013176"/>
            <a:ext cx="2657475" cy="1652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650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03648" y="260648"/>
            <a:ext cx="6984776" cy="50234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Т. </a:t>
            </a:r>
            <a:r>
              <a:rPr lang="ru-RU" dirty="0" err="1"/>
              <a:t>Лорман</a:t>
            </a:r>
            <a:r>
              <a:rPr lang="ru-RU" dirty="0"/>
              <a:t> </a:t>
            </a:r>
            <a:r>
              <a:rPr lang="ru-RU" dirty="0" err="1"/>
              <a:t>наголошує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не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модифікацію</a:t>
            </a:r>
            <a:r>
              <a:rPr lang="ru-RU" dirty="0"/>
              <a:t> та</a:t>
            </a:r>
            <a:r>
              <a:rPr lang="uk-UA" dirty="0"/>
              <a:t> </a:t>
            </a:r>
            <a:r>
              <a:rPr lang="ru-RU" dirty="0" err="1"/>
              <a:t>адаптацію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як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, </a:t>
            </a:r>
            <a:r>
              <a:rPr lang="ru-RU" dirty="0" err="1"/>
              <a:t>необхідного</a:t>
            </a:r>
            <a:r>
              <a:rPr lang="ru-RU" dirty="0"/>
              <a:t> для </a:t>
            </a:r>
            <a:r>
              <a:rPr lang="ru-RU" dirty="0" err="1"/>
              <a:t>опанування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модифікація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означати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,</a:t>
            </a:r>
            <a:r>
              <a:rPr lang="uk-UA" dirty="0"/>
              <a:t> 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, </a:t>
            </a:r>
            <a:r>
              <a:rPr lang="ru-RU" dirty="0" err="1"/>
              <a:t>необхідного</a:t>
            </a:r>
            <a:r>
              <a:rPr lang="ru-RU" dirty="0"/>
              <a:t> для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.</a:t>
            </a:r>
          </a:p>
          <a:p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повною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розглянуті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(</a:t>
            </a:r>
            <a:r>
              <a:rPr lang="ru-RU" dirty="0" err="1"/>
              <a:t>такої</a:t>
            </a:r>
            <a:r>
              <a:rPr lang="ru-RU" dirty="0"/>
              <a:t>, як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).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) </a:t>
            </a:r>
            <a:r>
              <a:rPr lang="ru-RU" dirty="0" err="1"/>
              <a:t>модифікація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б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недоречною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Інклюзія на Львівщині: кількість дітей у школах зростає – INVAK.INFO –  інформаційне агентство – портал людей з інвалідністю – Новини про події,  акції і заходи у сфері інвалідного руху, інформація про інвалід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2524125" cy="1809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1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594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Курикулум навчального та корекцiйно-розвивального процесiв</vt:lpstr>
      <vt:lpstr>Презентация PowerPoint</vt:lpstr>
      <vt:lpstr>Курикулум</vt:lpstr>
      <vt:lpstr>Презентация PowerPoint</vt:lpstr>
      <vt:lpstr>Навчальний план</vt:lpstr>
      <vt:lpstr>Навчальний план</vt:lpstr>
      <vt:lpstr>Підручник</vt:lpstr>
      <vt:lpstr>Презентация PowerPoint</vt:lpstr>
      <vt:lpstr>Презентация PowerPoint</vt:lpstr>
      <vt:lpstr>Портфолiо</vt:lpstr>
      <vt:lpstr>«Сase study»</vt:lpstr>
      <vt:lpstr>Реалізація курикулуму в навчальному процесі.</vt:lpstr>
      <vt:lpstr>Реалізація курикулуму в навчальному процесі.</vt:lpstr>
      <vt:lpstr>Реалізація курикулуму в навчальному процесі.</vt:lpstr>
      <vt:lpstr>Професiйнi вмiння iнклюзивних шкiл передбачають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Курикулум навчального та корекцiйно-розвивального процеiв</dc:title>
  <dc:creator>admin</dc:creator>
  <cp:lastModifiedBy>suvor</cp:lastModifiedBy>
  <cp:revision>14</cp:revision>
  <dcterms:created xsi:type="dcterms:W3CDTF">2017-03-22T14:24:53Z</dcterms:created>
  <dcterms:modified xsi:type="dcterms:W3CDTF">2023-11-20T10:00:26Z</dcterms:modified>
</cp:coreProperties>
</file>