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258" r:id="rId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85" d="100"/>
          <a:sy n="85" d="100"/>
        </p:scale>
        <p:origin x="155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EB2F-B75E-4EDC-BECC-087B86658E3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BCDC-2DA5-4FAA-8D51-E4B96FD8A2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2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62BCDC-2DA5-4FAA-8D51-E4B96FD8A2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56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62BCDC-2DA5-4FAA-8D51-E4B96FD8A2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2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30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8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5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56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9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8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0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8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5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7E93-7C4A-4258-9849-2BC484659549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6EAD1-1E2C-4CD8-902E-786A2ABBB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9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975" y="339967"/>
            <a:ext cx="8868049" cy="5759426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Державний університет "Житомирська політехніка" </a:t>
            </a: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Факультет комп'ютерно-інтегрованих технологій, </a:t>
            </a:r>
            <a:r>
              <a:rPr lang="uk-UA" sz="1900" dirty="0" err="1">
                <a:latin typeface="Times New Roman" pitchFamily="18" charset="0"/>
                <a:cs typeface="Times New Roman" pitchFamily="18" charset="0"/>
              </a:rPr>
              <a:t>мехатроніки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 і робототехніки</a:t>
            </a:r>
          </a:p>
          <a:p>
            <a:pPr algn="just"/>
            <a:endParaRPr lang="uk-UA" sz="1900" dirty="0"/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«ЗАТВЕРДЖУЮ»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Завідувач кафедри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механічної інженерії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________ к.т.н., доц. Мельник О.Л.</a:t>
            </a:r>
          </a:p>
          <a:p>
            <a:pPr algn="just"/>
            <a:endParaRPr lang="uk-UA" sz="1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Магістерська кваліфікаційна робота зі спеціальності 133 «Галузеве машинобудування» (ОПП «Галузеве машинобудування») на тему: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«ТЕМА»</a:t>
            </a:r>
          </a:p>
          <a:p>
            <a:pPr algn="ctr"/>
            <a:endParaRPr lang="uk-UA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7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uk-UA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(шифр групи)                            (прізвище, ім’я та по батькові)                                   (підпис)</a:t>
            </a:r>
          </a:p>
          <a:p>
            <a:pPr algn="just"/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uk-UA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(науковий ступінь та вчене звання, прізвище, ініціали)                              (підпис)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AF290B51-3B69-4B67-80AE-266CC890A510}"/>
              </a:ext>
            </a:extLst>
          </p:cNvPr>
          <p:cNvSpPr/>
          <p:nvPr/>
        </p:nvSpPr>
        <p:spPr>
          <a:xfrm>
            <a:off x="8706388" y="13693"/>
            <a:ext cx="437612" cy="7426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0165" tIns="40083" rIns="80165" bIns="40083">
            <a:spAutoFit/>
          </a:bodyPr>
          <a:lstStyle/>
          <a:p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x-none" sz="4300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B95E359B-C0C3-473D-95ED-0599DF36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08497"/>
              </p:ext>
            </p:extLst>
          </p:nvPr>
        </p:nvGraphicFramePr>
        <p:xfrm>
          <a:off x="514613" y="4797152"/>
          <a:ext cx="8255890" cy="286188"/>
        </p:xfrm>
        <a:graphic>
          <a:graphicData uri="http://schemas.openxmlformats.org/drawingml/2006/table">
            <a:tbl>
              <a:tblPr firstRow="1" firstCol="1" bandRow="1"/>
              <a:tblGrid>
                <a:gridCol w="2144027">
                  <a:extLst>
                    <a:ext uri="{9D8B030D-6E8A-4147-A177-3AD203B41FA5}">
                      <a16:colId xmlns:a16="http://schemas.microsoft.com/office/drawing/2014/main" val="2686654160"/>
                    </a:ext>
                  </a:extLst>
                </a:gridCol>
                <a:gridCol w="142704">
                  <a:extLst>
                    <a:ext uri="{9D8B030D-6E8A-4147-A177-3AD203B41FA5}">
                      <a16:colId xmlns:a16="http://schemas.microsoft.com/office/drawing/2014/main" val="1465190728"/>
                    </a:ext>
                  </a:extLst>
                </a:gridCol>
                <a:gridCol w="1021661">
                  <a:extLst>
                    <a:ext uri="{9D8B030D-6E8A-4147-A177-3AD203B41FA5}">
                      <a16:colId xmlns:a16="http://schemas.microsoft.com/office/drawing/2014/main" val="416057529"/>
                    </a:ext>
                  </a:extLst>
                </a:gridCol>
                <a:gridCol w="236467">
                  <a:extLst>
                    <a:ext uri="{9D8B030D-6E8A-4147-A177-3AD203B41FA5}">
                      <a16:colId xmlns:a16="http://schemas.microsoft.com/office/drawing/2014/main" val="3005442255"/>
                    </a:ext>
                  </a:extLst>
                </a:gridCol>
                <a:gridCol w="3300552">
                  <a:extLst>
                    <a:ext uri="{9D8B030D-6E8A-4147-A177-3AD203B41FA5}">
                      <a16:colId xmlns:a16="http://schemas.microsoft.com/office/drawing/2014/main" val="377594966"/>
                    </a:ext>
                  </a:extLst>
                </a:gridCol>
                <a:gridCol w="231472">
                  <a:extLst>
                    <a:ext uri="{9D8B030D-6E8A-4147-A177-3AD203B41FA5}">
                      <a16:colId xmlns:a16="http://schemas.microsoft.com/office/drawing/2014/main" val="3378575895"/>
                    </a:ext>
                  </a:extLst>
                </a:gridCol>
                <a:gridCol w="1179007">
                  <a:extLst>
                    <a:ext uri="{9D8B030D-6E8A-4147-A177-3AD203B41FA5}">
                      <a16:colId xmlns:a16="http://schemas.microsoft.com/office/drawing/2014/main" val="3316596011"/>
                    </a:ext>
                  </a:extLst>
                </a:gridCol>
              </a:tblGrid>
              <a:tr h="286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Студент групи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401251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8842A83B-E1B2-4EC9-94B3-370117BCB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23693"/>
              </p:ext>
            </p:extLst>
          </p:nvPr>
        </p:nvGraphicFramePr>
        <p:xfrm>
          <a:off x="514613" y="5813206"/>
          <a:ext cx="8252212" cy="286187"/>
        </p:xfrm>
        <a:graphic>
          <a:graphicData uri="http://schemas.openxmlformats.org/drawingml/2006/table">
            <a:tbl>
              <a:tblPr firstRow="1" firstCol="1" bandRow="1"/>
              <a:tblGrid>
                <a:gridCol w="2278596">
                  <a:extLst>
                    <a:ext uri="{9D8B030D-6E8A-4147-A177-3AD203B41FA5}">
                      <a16:colId xmlns:a16="http://schemas.microsoft.com/office/drawing/2014/main" val="1055245551"/>
                    </a:ext>
                  </a:extLst>
                </a:gridCol>
                <a:gridCol w="4658290">
                  <a:extLst>
                    <a:ext uri="{9D8B030D-6E8A-4147-A177-3AD203B41FA5}">
                      <a16:colId xmlns:a16="http://schemas.microsoft.com/office/drawing/2014/main" val="2770230436"/>
                    </a:ext>
                  </a:extLst>
                </a:gridCol>
                <a:gridCol w="238767">
                  <a:extLst>
                    <a:ext uri="{9D8B030D-6E8A-4147-A177-3AD203B41FA5}">
                      <a16:colId xmlns:a16="http://schemas.microsoft.com/office/drawing/2014/main" val="2874241428"/>
                    </a:ext>
                  </a:extLst>
                </a:gridCol>
                <a:gridCol w="1076559">
                  <a:extLst>
                    <a:ext uri="{9D8B030D-6E8A-4147-A177-3AD203B41FA5}">
                      <a16:colId xmlns:a16="http://schemas.microsoft.com/office/drawing/2014/main" val="3801579934"/>
                    </a:ext>
                  </a:extLst>
                </a:gridCol>
              </a:tblGrid>
              <a:tr h="28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Керівник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52" marR="586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14717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D40646-8C29-4B74-8C9C-4DB41239F9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3" y="45251"/>
            <a:ext cx="2141884" cy="71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7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85C88578-566C-4DBA-89E3-99FD4187A124}"/>
              </a:ext>
            </a:extLst>
          </p:cNvPr>
          <p:cNvSpPr/>
          <p:nvPr/>
        </p:nvSpPr>
        <p:spPr>
          <a:xfrm>
            <a:off x="8670794" y="13692"/>
            <a:ext cx="460382" cy="7540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x-none" sz="43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5A02F8-B1BB-4C6A-8AD6-15CF2FE786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3" y="45251"/>
            <a:ext cx="2141884" cy="712389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47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113</Words>
  <Application>Microsoft Office PowerPoint</Application>
  <PresentationFormat>Экран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Oleksandr Melnyk</cp:lastModifiedBy>
  <cp:revision>179</cp:revision>
  <cp:lastPrinted>2020-12-04T18:46:10Z</cp:lastPrinted>
  <dcterms:created xsi:type="dcterms:W3CDTF">2017-01-09T19:07:23Z</dcterms:created>
  <dcterms:modified xsi:type="dcterms:W3CDTF">2024-11-07T06:16:07Z</dcterms:modified>
</cp:coreProperties>
</file>