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6" r:id="rId2"/>
    <p:sldId id="269" r:id="rId3"/>
    <p:sldId id="257" r:id="rId4"/>
    <p:sldId id="258" r:id="rId5"/>
    <p:sldId id="259" r:id="rId6"/>
    <p:sldId id="260" r:id="rId7"/>
    <p:sldId id="261" r:id="rId8"/>
    <p:sldId id="262" r:id="rId9"/>
    <p:sldId id="263" r:id="rId10"/>
    <p:sldId id="264" r:id="rId11"/>
    <p:sldId id="265" r:id="rId12"/>
    <p:sldId id="266" r:id="rId13"/>
    <p:sldId id="267" r:id="rId14"/>
    <p:sldId id="268" r:id="rId15"/>
    <p:sldId id="272" r:id="rId16"/>
    <p:sldId id="270" r:id="rId17"/>
    <p:sldId id="271" r:id="rId18"/>
    <p:sldId id="273" r:id="rId19"/>
    <p:sldId id="274" r:id="rId20"/>
    <p:sldId id="275" r:id="rId21"/>
    <p:sldId id="276" r:id="rId22"/>
    <p:sldId id="277" r:id="rId23"/>
    <p:sldId id="278" r:id="rId24"/>
    <p:sldId id="280" r:id="rId25"/>
    <p:sldId id="281" r:id="rId26"/>
    <p:sldId id="282" r:id="rId27"/>
    <p:sldId id="294" r:id="rId28"/>
    <p:sldId id="295" r:id="rId29"/>
    <p:sldId id="296" r:id="rId30"/>
    <p:sldId id="307" r:id="rId31"/>
    <p:sldId id="297" r:id="rId32"/>
    <p:sldId id="283" r:id="rId33"/>
    <p:sldId id="298" r:id="rId34"/>
    <p:sldId id="299" r:id="rId35"/>
    <p:sldId id="300" r:id="rId36"/>
    <p:sldId id="301" r:id="rId37"/>
    <p:sldId id="284" r:id="rId38"/>
    <p:sldId id="302" r:id="rId39"/>
    <p:sldId id="303" r:id="rId40"/>
    <p:sldId id="304" r:id="rId41"/>
    <p:sldId id="305" r:id="rId42"/>
    <p:sldId id="306" r:id="rId43"/>
    <p:sldId id="285" r:id="rId44"/>
    <p:sldId id="288" r:id="rId45"/>
    <p:sldId id="289" r:id="rId46"/>
    <p:sldId id="290" r:id="rId47"/>
    <p:sldId id="291" r:id="rId48"/>
    <p:sldId id="286" r:id="rId49"/>
    <p:sldId id="287" r:id="rId50"/>
    <p:sldId id="293" r:id="rId5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ий слайд">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D343AD0D-F79E-4A3C-9DED-ED41A734547C}" type="datetimeFigureOut">
              <a:rPr lang="uk-UA" smtClean="0"/>
              <a:t>07.11.2022</a:t>
            </a:fld>
            <a:endParaRPr lang="uk-UA"/>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uk-UA"/>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F6736836-8BA7-4B30-AD17-AC68810DC067}" type="slidenum">
              <a:rPr lang="uk-UA" smtClean="0"/>
              <a:t>‹№›</a:t>
            </a:fld>
            <a:endParaRPr lang="uk-UA"/>
          </a:p>
        </p:txBody>
      </p:sp>
    </p:spTree>
    <p:extLst>
      <p:ext uri="{BB962C8B-B14F-4D97-AF65-F5344CB8AC3E}">
        <p14:creationId xmlns:p14="http://schemas.microsoft.com/office/powerpoint/2010/main" val="34803544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 фотографія з підписом">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D343AD0D-F79E-4A3C-9DED-ED41A734547C}" type="datetimeFigureOut">
              <a:rPr lang="uk-UA" smtClean="0"/>
              <a:t>07.11.2022</a:t>
            </a:fld>
            <a:endParaRPr lang="uk-UA"/>
          </a:p>
        </p:txBody>
      </p:sp>
      <p:sp>
        <p:nvSpPr>
          <p:cNvPr id="6" name="Footer Placeholder 5"/>
          <p:cNvSpPr>
            <a:spLocks noGrp="1"/>
          </p:cNvSpPr>
          <p:nvPr>
            <p:ph type="ftr" sz="quarter" idx="11"/>
          </p:nvPr>
        </p:nvSpPr>
        <p:spPr/>
        <p:txBody>
          <a:bodyPr/>
          <a:lstStyle/>
          <a:p>
            <a:endParaRPr lang="uk-UA"/>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F6736836-8BA7-4B30-AD17-AC68810DC067}" type="slidenum">
              <a:rPr lang="uk-UA" smtClean="0"/>
              <a:t>‹№›</a:t>
            </a:fld>
            <a:endParaRPr lang="uk-UA"/>
          </a:p>
        </p:txBody>
      </p:sp>
    </p:spTree>
    <p:extLst>
      <p:ext uri="{BB962C8B-B14F-4D97-AF65-F5344CB8AC3E}">
        <p14:creationId xmlns:p14="http://schemas.microsoft.com/office/powerpoint/2010/main" val="7393019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Назва та підпис">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uk-UA"/>
              <a:t>Клацніть, щоб редагувати стиль зразка заголовка</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D343AD0D-F79E-4A3C-9DED-ED41A734547C}" type="datetimeFigureOut">
              <a:rPr lang="uk-UA" smtClean="0"/>
              <a:t>07.11.2022</a:t>
            </a:fld>
            <a:endParaRPr lang="uk-UA"/>
          </a:p>
        </p:txBody>
      </p:sp>
      <p:sp>
        <p:nvSpPr>
          <p:cNvPr id="5" name="Footer Placeholder 4"/>
          <p:cNvSpPr>
            <a:spLocks noGrp="1"/>
          </p:cNvSpPr>
          <p:nvPr>
            <p:ph type="ftr" sz="quarter" idx="11"/>
          </p:nvPr>
        </p:nvSpPr>
        <p:spPr/>
        <p:txBody>
          <a:bodyPr/>
          <a:lstStyle/>
          <a:p>
            <a:endParaRPr lang="uk-UA"/>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6736836-8BA7-4B30-AD17-AC68810DC067}" type="slidenum">
              <a:rPr lang="uk-UA" smtClean="0"/>
              <a:t>‹№›</a:t>
            </a:fld>
            <a:endParaRPr lang="uk-UA"/>
          </a:p>
        </p:txBody>
      </p:sp>
    </p:spTree>
    <p:extLst>
      <p:ext uri="{BB962C8B-B14F-4D97-AF65-F5344CB8AC3E}">
        <p14:creationId xmlns:p14="http://schemas.microsoft.com/office/powerpoint/2010/main" val="2433135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Цитата з підписом">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uk-UA"/>
              <a:t>Клацніть, щоб редагувати стиль зразка заголовка</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D343AD0D-F79E-4A3C-9DED-ED41A734547C}" type="datetimeFigureOut">
              <a:rPr lang="uk-UA" smtClean="0"/>
              <a:t>07.11.2022</a:t>
            </a:fld>
            <a:endParaRPr lang="uk-UA"/>
          </a:p>
        </p:txBody>
      </p:sp>
      <p:sp>
        <p:nvSpPr>
          <p:cNvPr id="5" name="Footer Placeholder 4"/>
          <p:cNvSpPr>
            <a:spLocks noGrp="1"/>
          </p:cNvSpPr>
          <p:nvPr>
            <p:ph type="ftr" sz="quarter" idx="11"/>
          </p:nvPr>
        </p:nvSpPr>
        <p:spPr/>
        <p:txBody>
          <a:bodyPr/>
          <a:lstStyle/>
          <a:p>
            <a:endParaRPr lang="uk-UA"/>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6736836-8BA7-4B30-AD17-AC68810DC067}" type="slidenum">
              <a:rPr lang="uk-UA" smtClean="0"/>
              <a:t>‹№›</a:t>
            </a:fld>
            <a:endParaRPr lang="uk-UA"/>
          </a:p>
        </p:txBody>
      </p:sp>
    </p:spTree>
    <p:extLst>
      <p:ext uri="{BB962C8B-B14F-4D97-AF65-F5344CB8AC3E}">
        <p14:creationId xmlns:p14="http://schemas.microsoft.com/office/powerpoint/2010/main" val="22513439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Картка назви">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D343AD0D-F79E-4A3C-9DED-ED41A734547C}" type="datetimeFigureOut">
              <a:rPr lang="uk-UA" smtClean="0"/>
              <a:t>07.11.2022</a:t>
            </a:fld>
            <a:endParaRPr lang="uk-UA"/>
          </a:p>
        </p:txBody>
      </p:sp>
      <p:sp>
        <p:nvSpPr>
          <p:cNvPr id="5" name="Footer Placeholder 4"/>
          <p:cNvSpPr>
            <a:spLocks noGrp="1"/>
          </p:cNvSpPr>
          <p:nvPr>
            <p:ph type="ftr" sz="quarter" idx="11"/>
          </p:nvPr>
        </p:nvSpPr>
        <p:spPr/>
        <p:txBody>
          <a:bodyPr/>
          <a:lstStyle/>
          <a:p>
            <a:endParaRPr lang="uk-UA"/>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6736836-8BA7-4B30-AD17-AC68810DC067}" type="slidenum">
              <a:rPr lang="uk-UA" smtClean="0"/>
              <a:t>‹№›</a:t>
            </a:fld>
            <a:endParaRPr lang="uk-UA"/>
          </a:p>
        </p:txBody>
      </p:sp>
    </p:spTree>
    <p:extLst>
      <p:ext uri="{BB962C8B-B14F-4D97-AF65-F5344CB8AC3E}">
        <p14:creationId xmlns:p14="http://schemas.microsoft.com/office/powerpoint/2010/main" val="13835500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колонки">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D343AD0D-F79E-4A3C-9DED-ED41A734547C}" type="datetimeFigureOut">
              <a:rPr lang="uk-UA" smtClean="0"/>
              <a:t>07.11.2022</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F6736836-8BA7-4B30-AD17-AC68810DC067}" type="slidenum">
              <a:rPr lang="uk-UA" smtClean="0"/>
              <a:t>‹№›</a:t>
            </a:fld>
            <a:endParaRPr lang="uk-UA"/>
          </a:p>
        </p:txBody>
      </p:sp>
    </p:spTree>
    <p:extLst>
      <p:ext uri="{BB962C8B-B14F-4D97-AF65-F5344CB8AC3E}">
        <p14:creationId xmlns:p14="http://schemas.microsoft.com/office/powerpoint/2010/main" val="12119658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колонки з малюнками">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D343AD0D-F79E-4A3C-9DED-ED41A734547C}" type="datetimeFigureOut">
              <a:rPr lang="uk-UA" smtClean="0"/>
              <a:t>07.11.2022</a:t>
            </a:fld>
            <a:endParaRPr lang="uk-UA"/>
          </a:p>
        </p:txBody>
      </p:sp>
      <p:sp>
        <p:nvSpPr>
          <p:cNvPr id="8" name="Footer Placeholder 7"/>
          <p:cNvSpPr>
            <a:spLocks noGrp="1"/>
          </p:cNvSpPr>
          <p:nvPr>
            <p:ph type="ftr" sz="quarter" idx="11"/>
          </p:nvPr>
        </p:nvSpPr>
        <p:spPr>
          <a:xfrm>
            <a:off x="561111" y="6391838"/>
            <a:ext cx="3644282" cy="304801"/>
          </a:xfrm>
        </p:spPr>
        <p:txBody>
          <a:bodyPr/>
          <a:lstStyle/>
          <a:p>
            <a:endParaRPr lang="uk-UA"/>
          </a:p>
        </p:txBody>
      </p:sp>
      <p:sp>
        <p:nvSpPr>
          <p:cNvPr id="9" name="Slide Number Placeholder 8"/>
          <p:cNvSpPr>
            <a:spLocks noGrp="1"/>
          </p:cNvSpPr>
          <p:nvPr>
            <p:ph type="sldNum" sz="quarter" idx="12"/>
          </p:nvPr>
        </p:nvSpPr>
        <p:spPr/>
        <p:txBody>
          <a:bodyPr/>
          <a:lstStyle/>
          <a:p>
            <a:fld id="{F6736836-8BA7-4B30-AD17-AC68810DC067}" type="slidenum">
              <a:rPr lang="uk-UA" smtClean="0"/>
              <a:t>‹№›</a:t>
            </a:fld>
            <a:endParaRPr lang="uk-UA"/>
          </a:p>
        </p:txBody>
      </p:sp>
    </p:spTree>
    <p:extLst>
      <p:ext uri="{BB962C8B-B14F-4D97-AF65-F5344CB8AC3E}">
        <p14:creationId xmlns:p14="http://schemas.microsoft.com/office/powerpoint/2010/main" val="18361368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D343AD0D-F79E-4A3C-9DED-ED41A734547C}" type="datetimeFigureOut">
              <a:rPr lang="uk-UA" smtClean="0"/>
              <a:t>07.11.2022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F6736836-8BA7-4B30-AD17-AC68810DC067}" type="slidenum">
              <a:rPr lang="uk-UA" smtClean="0"/>
              <a:t>‹№›</a:t>
            </a:fld>
            <a:endParaRPr lang="uk-UA"/>
          </a:p>
        </p:txBody>
      </p:sp>
    </p:spTree>
    <p:extLst>
      <p:ext uri="{BB962C8B-B14F-4D97-AF65-F5344CB8AC3E}">
        <p14:creationId xmlns:p14="http://schemas.microsoft.com/office/powerpoint/2010/main" val="336268728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ий заголовок і текст">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D343AD0D-F79E-4A3C-9DED-ED41A734547C}" type="datetimeFigureOut">
              <a:rPr lang="uk-UA" smtClean="0"/>
              <a:t>07.11.2022</a:t>
            </a:fld>
            <a:endParaRPr lang="uk-UA"/>
          </a:p>
        </p:txBody>
      </p:sp>
      <p:sp>
        <p:nvSpPr>
          <p:cNvPr id="5" name="Footer Placeholder 4"/>
          <p:cNvSpPr>
            <a:spLocks noGrp="1"/>
          </p:cNvSpPr>
          <p:nvPr>
            <p:ph type="ftr" sz="quarter" idx="11"/>
          </p:nvPr>
        </p:nvSpPr>
        <p:spPr/>
        <p:txBody>
          <a:bodyPr/>
          <a:lstStyle/>
          <a:p>
            <a:endParaRPr lang="uk-UA"/>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6736836-8BA7-4B30-AD17-AC68810DC067}" type="slidenum">
              <a:rPr lang="uk-UA" smtClean="0"/>
              <a:t>‹№›</a:t>
            </a:fld>
            <a:endParaRPr lang="uk-UA"/>
          </a:p>
        </p:txBody>
      </p:sp>
    </p:spTree>
    <p:extLst>
      <p:ext uri="{BB962C8B-B14F-4D97-AF65-F5344CB8AC3E}">
        <p14:creationId xmlns:p14="http://schemas.microsoft.com/office/powerpoint/2010/main" val="22376286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D343AD0D-F79E-4A3C-9DED-ED41A734547C}" type="datetimeFigureOut">
              <a:rPr lang="uk-UA" smtClean="0"/>
              <a:t>07.11.2022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F6736836-8BA7-4B30-AD17-AC68810DC067}" type="slidenum">
              <a:rPr lang="uk-UA" smtClean="0"/>
              <a:t>‹№›</a:t>
            </a:fld>
            <a:endParaRPr lang="uk-UA"/>
          </a:p>
        </p:txBody>
      </p:sp>
    </p:spTree>
    <p:extLst>
      <p:ext uri="{BB962C8B-B14F-4D97-AF65-F5344CB8AC3E}">
        <p14:creationId xmlns:p14="http://schemas.microsoft.com/office/powerpoint/2010/main" val="326420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Назва розділу">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D343AD0D-F79E-4A3C-9DED-ED41A734547C}" type="datetimeFigureOut">
              <a:rPr lang="uk-UA" smtClean="0"/>
              <a:t>07.11.2022</a:t>
            </a:fld>
            <a:endParaRPr lang="uk-UA"/>
          </a:p>
        </p:txBody>
      </p:sp>
      <p:sp>
        <p:nvSpPr>
          <p:cNvPr id="5" name="Footer Placeholder 4"/>
          <p:cNvSpPr>
            <a:spLocks noGrp="1"/>
          </p:cNvSpPr>
          <p:nvPr>
            <p:ph type="ftr" sz="quarter" idx="11"/>
          </p:nvPr>
        </p:nvSpPr>
        <p:spPr/>
        <p:txBody>
          <a:bodyPr/>
          <a:lstStyle/>
          <a:p>
            <a:endParaRPr lang="uk-UA"/>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6736836-8BA7-4B30-AD17-AC68810DC067}" type="slidenum">
              <a:rPr lang="uk-UA" smtClean="0"/>
              <a:t>‹№›</a:t>
            </a:fld>
            <a:endParaRPr lang="uk-UA"/>
          </a:p>
        </p:txBody>
      </p:sp>
    </p:spTree>
    <p:extLst>
      <p:ext uri="{BB962C8B-B14F-4D97-AF65-F5344CB8AC3E}">
        <p14:creationId xmlns:p14="http://schemas.microsoft.com/office/powerpoint/2010/main" val="32219963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D343AD0D-F79E-4A3C-9DED-ED41A734547C}" type="datetimeFigureOut">
              <a:rPr lang="uk-UA" smtClean="0"/>
              <a:t>07.11.2022</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F6736836-8BA7-4B30-AD17-AC68810DC067}" type="slidenum">
              <a:rPr lang="uk-UA" smtClean="0"/>
              <a:t>‹№›</a:t>
            </a:fld>
            <a:endParaRPr lang="uk-UA"/>
          </a:p>
        </p:txBody>
      </p:sp>
    </p:spTree>
    <p:extLst>
      <p:ext uri="{BB962C8B-B14F-4D97-AF65-F5344CB8AC3E}">
        <p14:creationId xmlns:p14="http://schemas.microsoft.com/office/powerpoint/2010/main" val="28365109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D343AD0D-F79E-4A3C-9DED-ED41A734547C}" type="datetimeFigureOut">
              <a:rPr lang="uk-UA" smtClean="0"/>
              <a:t>07.11.2022</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F6736836-8BA7-4B30-AD17-AC68810DC067}" type="slidenum">
              <a:rPr lang="uk-UA" smtClean="0"/>
              <a:t>‹№›</a:t>
            </a:fld>
            <a:endParaRPr lang="uk-UA"/>
          </a:p>
        </p:txBody>
      </p:sp>
    </p:spTree>
    <p:extLst>
      <p:ext uri="{BB962C8B-B14F-4D97-AF65-F5344CB8AC3E}">
        <p14:creationId xmlns:p14="http://schemas.microsoft.com/office/powerpoint/2010/main" val="38550480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D343AD0D-F79E-4A3C-9DED-ED41A734547C}" type="datetimeFigureOut">
              <a:rPr lang="uk-UA" smtClean="0"/>
              <a:t>07.11.2022</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F6736836-8BA7-4B30-AD17-AC68810DC067}" type="slidenum">
              <a:rPr lang="uk-UA" smtClean="0"/>
              <a:t>‹№›</a:t>
            </a:fld>
            <a:endParaRPr lang="uk-UA"/>
          </a:p>
        </p:txBody>
      </p:sp>
    </p:spTree>
    <p:extLst>
      <p:ext uri="{BB962C8B-B14F-4D97-AF65-F5344CB8AC3E}">
        <p14:creationId xmlns:p14="http://schemas.microsoft.com/office/powerpoint/2010/main" val="22758436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43AD0D-F79E-4A3C-9DED-ED41A734547C}" type="datetimeFigureOut">
              <a:rPr lang="uk-UA" smtClean="0"/>
              <a:t>07.11.2022</a:t>
            </a:fld>
            <a:endParaRPr lang="uk-UA"/>
          </a:p>
        </p:txBody>
      </p:sp>
      <p:sp>
        <p:nvSpPr>
          <p:cNvPr id="3" name="Footer Placeholder 2"/>
          <p:cNvSpPr>
            <a:spLocks noGrp="1"/>
          </p:cNvSpPr>
          <p:nvPr>
            <p:ph type="ftr" sz="quarter" idx="11"/>
          </p:nvPr>
        </p:nvSpPr>
        <p:spPr/>
        <p:txBody>
          <a:bodyPr/>
          <a:lstStyle/>
          <a:p>
            <a:endParaRPr lang="uk-UA"/>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F6736836-8BA7-4B30-AD17-AC68810DC067}" type="slidenum">
              <a:rPr lang="uk-UA" smtClean="0"/>
              <a:t>‹№›</a:t>
            </a:fld>
            <a:endParaRPr lang="uk-UA"/>
          </a:p>
        </p:txBody>
      </p:sp>
    </p:spTree>
    <p:extLst>
      <p:ext uri="{BB962C8B-B14F-4D97-AF65-F5344CB8AC3E}">
        <p14:creationId xmlns:p14="http://schemas.microsoft.com/office/powerpoint/2010/main" val="17564829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Вміст і підпис">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D343AD0D-F79E-4A3C-9DED-ED41A734547C}" type="datetimeFigureOut">
              <a:rPr lang="uk-UA" smtClean="0"/>
              <a:t>07.11.2022</a:t>
            </a:fld>
            <a:endParaRPr lang="uk-UA"/>
          </a:p>
        </p:txBody>
      </p:sp>
      <p:sp>
        <p:nvSpPr>
          <p:cNvPr id="6" name="Footer Placeholder 5"/>
          <p:cNvSpPr>
            <a:spLocks noGrp="1"/>
          </p:cNvSpPr>
          <p:nvPr>
            <p:ph type="ftr" sz="quarter" idx="11"/>
          </p:nvPr>
        </p:nvSpPr>
        <p:spPr/>
        <p:txBody>
          <a:bodyPr/>
          <a:lstStyle/>
          <a:p>
            <a:endParaRPr lang="uk-UA"/>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F6736836-8BA7-4B30-AD17-AC68810DC067}" type="slidenum">
              <a:rPr lang="uk-UA" smtClean="0"/>
              <a:t>‹№›</a:t>
            </a:fld>
            <a:endParaRPr lang="uk-UA"/>
          </a:p>
        </p:txBody>
      </p:sp>
    </p:spTree>
    <p:extLst>
      <p:ext uri="{BB962C8B-B14F-4D97-AF65-F5344CB8AC3E}">
        <p14:creationId xmlns:p14="http://schemas.microsoft.com/office/powerpoint/2010/main" val="227094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і підпис">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uk-UA"/>
              <a:t>Клацніть піктограму, щоб додати зображення</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D343AD0D-F79E-4A3C-9DED-ED41A734547C}" type="datetimeFigureOut">
              <a:rPr lang="uk-UA" smtClean="0"/>
              <a:t>07.11.2022</a:t>
            </a:fld>
            <a:endParaRPr lang="uk-UA"/>
          </a:p>
        </p:txBody>
      </p:sp>
      <p:sp>
        <p:nvSpPr>
          <p:cNvPr id="6" name="Footer Placeholder 5"/>
          <p:cNvSpPr>
            <a:spLocks noGrp="1"/>
          </p:cNvSpPr>
          <p:nvPr>
            <p:ph type="ftr" sz="quarter" idx="11"/>
          </p:nvPr>
        </p:nvSpPr>
        <p:spPr/>
        <p:txBody>
          <a:bodyPr/>
          <a:lstStyle/>
          <a:p>
            <a:endParaRPr lang="uk-UA"/>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F6736836-8BA7-4B30-AD17-AC68810DC067}" type="slidenum">
              <a:rPr lang="uk-UA" smtClean="0"/>
              <a:t>‹№›</a:t>
            </a:fld>
            <a:endParaRPr lang="uk-UA"/>
          </a:p>
        </p:txBody>
      </p:sp>
    </p:spTree>
    <p:extLst>
      <p:ext uri="{BB962C8B-B14F-4D97-AF65-F5344CB8AC3E}">
        <p14:creationId xmlns:p14="http://schemas.microsoft.com/office/powerpoint/2010/main" val="29862199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D343AD0D-F79E-4A3C-9DED-ED41A734547C}" type="datetimeFigureOut">
              <a:rPr lang="uk-UA" smtClean="0"/>
              <a:t>07.11.2022</a:t>
            </a:fld>
            <a:endParaRPr lang="uk-UA"/>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uk-UA"/>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F6736836-8BA7-4B30-AD17-AC68810DC067}" type="slidenum">
              <a:rPr lang="uk-UA" smtClean="0"/>
              <a:t>‹№›</a:t>
            </a:fld>
            <a:endParaRPr lang="uk-UA"/>
          </a:p>
        </p:txBody>
      </p:sp>
    </p:spTree>
    <p:extLst>
      <p:ext uri="{BB962C8B-B14F-4D97-AF65-F5344CB8AC3E}">
        <p14:creationId xmlns:p14="http://schemas.microsoft.com/office/powerpoint/2010/main" val="1496591223"/>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 id="2147483780" r:id="rId12"/>
    <p:sldLayoutId id="2147483781" r:id="rId13"/>
    <p:sldLayoutId id="2147483782" r:id="rId14"/>
    <p:sldLayoutId id="2147483783" r:id="rId15"/>
    <p:sldLayoutId id="2147483784" r:id="rId16"/>
    <p:sldLayoutId id="2147483785"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95C334F-8246-4967-8A52-5FC624F058D8}"/>
              </a:ext>
            </a:extLst>
          </p:cNvPr>
          <p:cNvSpPr>
            <a:spLocks noGrp="1"/>
          </p:cNvSpPr>
          <p:nvPr>
            <p:ph type="ctrTitle"/>
          </p:nvPr>
        </p:nvSpPr>
        <p:spPr>
          <a:xfrm>
            <a:off x="1439040" y="612560"/>
            <a:ext cx="8825658" cy="1811046"/>
          </a:xfrm>
        </p:spPr>
        <p:txBody>
          <a:bodyPr/>
          <a:lstStyle/>
          <a:p>
            <a:pPr indent="450215" algn="ctr"/>
            <a:r>
              <a:rPr lang="uk-UA" sz="4000" b="1" dirty="0">
                <a:effectLst/>
                <a:latin typeface="Times New Roman" panose="02020603050405020304" pitchFamily="18" charset="0"/>
                <a:ea typeface="Times New Roman" panose="02020603050405020304" pitchFamily="18" charset="0"/>
              </a:rPr>
              <a:t>.</a:t>
            </a:r>
            <a:br>
              <a:rPr lang="uk-UA" sz="4000" b="1" dirty="0">
                <a:effectLst/>
                <a:latin typeface="Times New Roman" panose="02020603050405020304" pitchFamily="18" charset="0"/>
                <a:ea typeface="Times New Roman" panose="02020603050405020304" pitchFamily="18" charset="0"/>
              </a:rPr>
            </a:br>
            <a:r>
              <a:rPr lang="uk-UA" sz="9600" b="1" dirty="0">
                <a:latin typeface="Times New Roman" panose="02020603050405020304" pitchFamily="18" charset="0"/>
                <a:ea typeface="Times New Roman" panose="02020603050405020304" pitchFamily="18" charset="0"/>
              </a:rPr>
              <a:t>Гносеологія</a:t>
            </a:r>
            <a:endParaRPr lang="uk-UA" sz="13800" dirty="0"/>
          </a:p>
        </p:txBody>
      </p:sp>
      <p:sp>
        <p:nvSpPr>
          <p:cNvPr id="3" name="Підзаголовок 2">
            <a:extLst>
              <a:ext uri="{FF2B5EF4-FFF2-40B4-BE49-F238E27FC236}">
                <a16:creationId xmlns:a16="http://schemas.microsoft.com/office/drawing/2014/main" id="{C546AF0C-1FA3-45F8-AFCA-DC03AA5A4230}"/>
              </a:ext>
            </a:extLst>
          </p:cNvPr>
          <p:cNvSpPr>
            <a:spLocks noGrp="1"/>
          </p:cNvSpPr>
          <p:nvPr>
            <p:ph type="subTitle" idx="1"/>
          </p:nvPr>
        </p:nvSpPr>
        <p:spPr>
          <a:xfrm>
            <a:off x="1154955" y="2645547"/>
            <a:ext cx="8825658" cy="2993254"/>
          </a:xfrm>
        </p:spPr>
        <p:txBody>
          <a:bodyPr>
            <a:normAutofit lnSpcReduction="10000"/>
          </a:bodyPr>
          <a:lstStyle/>
          <a:p>
            <a:pPr marL="342900" indent="-342900">
              <a:buFont typeface="+mj-lt"/>
              <a:buAutoNum type="arabicPeriod"/>
            </a:pPr>
            <a:r>
              <a:rPr lang="uk-UA" b="1" dirty="0">
                <a:latin typeface="Times New Roman" panose="02020603050405020304" pitchFamily="18" charset="0"/>
                <a:ea typeface="Times New Roman" panose="02020603050405020304" pitchFamily="18" charset="0"/>
              </a:rPr>
              <a:t>Гносеологія як розділ філософії.</a:t>
            </a:r>
          </a:p>
          <a:p>
            <a:pPr marL="342900" indent="-342900">
              <a:buFont typeface="+mj-lt"/>
              <a:buAutoNum type="arabicPeriod"/>
            </a:pPr>
            <a:r>
              <a:rPr lang="uk-UA" b="1" dirty="0">
                <a:latin typeface="Times New Roman" panose="02020603050405020304" pitchFamily="18" charset="0"/>
                <a:ea typeface="Times New Roman" panose="02020603050405020304" pitchFamily="18" charset="0"/>
              </a:rPr>
              <a:t>Основні форми пізнання.</a:t>
            </a:r>
          </a:p>
          <a:p>
            <a:pPr marL="342900" indent="-342900">
              <a:buFont typeface="+mj-lt"/>
              <a:buAutoNum type="arabicPeriod"/>
            </a:pPr>
            <a:r>
              <a:rPr lang="uk-UA" b="1" dirty="0">
                <a:latin typeface="Times New Roman" panose="02020603050405020304" pitchFamily="18" charset="0"/>
                <a:ea typeface="Times New Roman" panose="02020603050405020304" pitchFamily="18" charset="0"/>
              </a:rPr>
              <a:t>Поняття, ознаки, види істини. Критерії істини.</a:t>
            </a:r>
          </a:p>
          <a:p>
            <a:pPr marL="342900" indent="-342900">
              <a:buFont typeface="+mj-lt"/>
              <a:buAutoNum type="arabicPeriod"/>
            </a:pPr>
            <a:r>
              <a:rPr lang="uk-UA" b="1" dirty="0">
                <a:latin typeface="Times New Roman" panose="02020603050405020304" pitchFamily="18" charset="0"/>
                <a:ea typeface="Times New Roman" panose="02020603050405020304" pitchFamily="18" charset="0"/>
              </a:rPr>
              <a:t>Наука як основна форма пізнання.</a:t>
            </a:r>
          </a:p>
          <a:p>
            <a:pPr marL="342900" indent="-342900">
              <a:buFont typeface="+mj-lt"/>
              <a:buAutoNum type="arabicPeriod"/>
            </a:pPr>
            <a:r>
              <a:rPr lang="uk-UA" b="1" dirty="0">
                <a:latin typeface="Times New Roman" panose="02020603050405020304" pitchFamily="18" charset="0"/>
                <a:ea typeface="Times New Roman" panose="02020603050405020304" pitchFamily="18" charset="0"/>
              </a:rPr>
              <a:t>Поняття та основні принципи діалектики.</a:t>
            </a:r>
          </a:p>
          <a:p>
            <a:pPr marL="342900" indent="-342900">
              <a:buFont typeface="+mj-lt"/>
              <a:buAutoNum type="arabicPeriod"/>
            </a:pPr>
            <a:r>
              <a:rPr lang="uk-UA" b="1" dirty="0">
                <a:latin typeface="Times New Roman" panose="02020603050405020304" pitchFamily="18" charset="0"/>
                <a:ea typeface="Times New Roman" panose="02020603050405020304" pitchFamily="18" charset="0"/>
              </a:rPr>
              <a:t>Основні закони діалектики.</a:t>
            </a:r>
          </a:p>
          <a:p>
            <a:pPr marL="342900" indent="-342900">
              <a:buFont typeface="+mj-lt"/>
              <a:buAutoNum type="arabicPeriod"/>
            </a:pPr>
            <a:r>
              <a:rPr lang="uk-UA" b="1" dirty="0">
                <a:latin typeface="Times New Roman" panose="02020603050405020304" pitchFamily="18" charset="0"/>
                <a:ea typeface="Times New Roman" panose="02020603050405020304" pitchFamily="18" charset="0"/>
              </a:rPr>
              <a:t>Характеристика основних категорій діалектики.</a:t>
            </a:r>
            <a:br>
              <a:rPr lang="uk-UA" sz="1600" dirty="0">
                <a:latin typeface="Times New Roman" panose="02020603050405020304" pitchFamily="18" charset="0"/>
                <a:ea typeface="Times New Roman" panose="02020603050405020304" pitchFamily="18" charset="0"/>
              </a:rPr>
            </a:br>
            <a:endParaRPr lang="uk-UA" dirty="0"/>
          </a:p>
        </p:txBody>
      </p:sp>
    </p:spTree>
    <p:extLst>
      <p:ext uri="{BB962C8B-B14F-4D97-AF65-F5344CB8AC3E}">
        <p14:creationId xmlns:p14="http://schemas.microsoft.com/office/powerpoint/2010/main" val="34395349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CBE2FA6-800D-4BE9-B2FB-1F65F6BE8AB5}"/>
              </a:ext>
            </a:extLst>
          </p:cNvPr>
          <p:cNvSpPr>
            <a:spLocks noGrp="1"/>
          </p:cNvSpPr>
          <p:nvPr>
            <p:ph type="title"/>
          </p:nvPr>
        </p:nvSpPr>
        <p:spPr/>
        <p:txBody>
          <a:bodyPr/>
          <a:lstStyle/>
          <a:p>
            <a:r>
              <a:rPr lang="uk-UA" sz="1800" dirty="0">
                <a:effectLst/>
                <a:latin typeface="Times New Roman" panose="02020603050405020304" pitchFamily="18" charset="0"/>
                <a:ea typeface="Times New Roman" panose="02020603050405020304" pitchFamily="18" charset="0"/>
              </a:rPr>
              <a:t>Основними </a:t>
            </a:r>
            <a:r>
              <a:rPr lang="uk-UA" sz="1800" b="1" dirty="0">
                <a:effectLst/>
                <a:latin typeface="Times New Roman" panose="02020603050405020304" pitchFamily="18" charset="0"/>
                <a:ea typeface="Times New Roman" panose="02020603050405020304" pitchFamily="18" charset="0"/>
              </a:rPr>
              <a:t>формами</a:t>
            </a:r>
            <a:r>
              <a:rPr lang="uk-UA" sz="1800" dirty="0">
                <a:effectLst/>
                <a:latin typeface="Times New Roman" panose="02020603050405020304" pitchFamily="18" charset="0"/>
                <a:ea typeface="Times New Roman" panose="02020603050405020304" pitchFamily="18" charset="0"/>
              </a:rPr>
              <a:t> чуттєвого пізнання є відчуття, сприйняття та уявлення. </a:t>
            </a:r>
            <a:endParaRPr lang="uk-UA" dirty="0"/>
          </a:p>
        </p:txBody>
      </p:sp>
      <p:sp>
        <p:nvSpPr>
          <p:cNvPr id="3" name="Місце для тексту 2">
            <a:extLst>
              <a:ext uri="{FF2B5EF4-FFF2-40B4-BE49-F238E27FC236}">
                <a16:creationId xmlns:a16="http://schemas.microsoft.com/office/drawing/2014/main" id="{A87524BC-BD26-4FB6-93E7-824F6403B54B}"/>
              </a:ext>
            </a:extLst>
          </p:cNvPr>
          <p:cNvSpPr>
            <a:spLocks noGrp="1"/>
          </p:cNvSpPr>
          <p:nvPr>
            <p:ph type="body" idx="1"/>
          </p:nvPr>
        </p:nvSpPr>
        <p:spPr>
          <a:xfrm>
            <a:off x="6895559" y="603682"/>
            <a:ext cx="3757545" cy="5335478"/>
          </a:xfrm>
        </p:spPr>
        <p:txBody>
          <a:bodyPr>
            <a:normAutofit fontScale="92500"/>
          </a:bodyPr>
          <a:lstStyle/>
          <a:p>
            <a:pPr indent="450215" algn="just"/>
            <a:r>
              <a:rPr lang="uk-UA" sz="1800" i="1" dirty="0">
                <a:effectLst/>
                <a:latin typeface="Times New Roman" panose="02020603050405020304" pitchFamily="18" charset="0"/>
                <a:ea typeface="Times New Roman" panose="02020603050405020304" pitchFamily="18" charset="0"/>
              </a:rPr>
              <a:t>Відчуття</a:t>
            </a:r>
            <a:r>
              <a:rPr lang="uk-UA" sz="1800" dirty="0">
                <a:effectLst/>
                <a:latin typeface="Times New Roman" panose="02020603050405020304" pitchFamily="18" charset="0"/>
                <a:ea typeface="Times New Roman" panose="02020603050405020304" pitchFamily="18" charset="0"/>
              </a:rPr>
              <a:t> – відображення в свідомості суб’єкта певних окремих сторін та властивостей об’єкта, що безпосередньо діють на органи чуття (наприклад, колір, смак, звук). </a:t>
            </a:r>
          </a:p>
          <a:p>
            <a:pPr indent="450215" algn="just"/>
            <a:r>
              <a:rPr lang="uk-UA" sz="1800" i="1" dirty="0">
                <a:effectLst/>
                <a:latin typeface="Times New Roman" panose="02020603050405020304" pitchFamily="18" charset="0"/>
                <a:ea typeface="Times New Roman" panose="02020603050405020304" pitchFamily="18" charset="0"/>
              </a:rPr>
              <a:t>Сприйняття</a:t>
            </a:r>
            <a:r>
              <a:rPr lang="uk-UA" sz="1800" dirty="0">
                <a:effectLst/>
                <a:latin typeface="Times New Roman" panose="02020603050405020304" pitchFamily="18" charset="0"/>
                <a:ea typeface="Times New Roman" panose="02020603050405020304" pitchFamily="18" charset="0"/>
              </a:rPr>
              <a:t> – синтез </a:t>
            </a:r>
            <a:r>
              <a:rPr lang="uk-UA" sz="1800" dirty="0" err="1">
                <a:effectLst/>
                <a:latin typeface="Times New Roman" panose="02020603050405020304" pitchFamily="18" charset="0"/>
                <a:ea typeface="Times New Roman" panose="02020603050405020304" pitchFamily="18" charset="0"/>
              </a:rPr>
              <a:t>відчуттів</a:t>
            </a:r>
            <a:r>
              <a:rPr lang="uk-UA" sz="1800" dirty="0">
                <a:effectLst/>
                <a:latin typeface="Times New Roman" panose="02020603050405020304" pitchFamily="18" charset="0"/>
                <a:ea typeface="Times New Roman" panose="02020603050405020304" pitchFamily="18" charset="0"/>
              </a:rPr>
              <a:t>, на основі яких формується цілісний образ об’єкта. </a:t>
            </a:r>
          </a:p>
          <a:p>
            <a:pPr indent="450215" algn="just"/>
            <a:r>
              <a:rPr lang="uk-UA" sz="1800" i="1" dirty="0">
                <a:effectLst/>
                <a:latin typeface="Times New Roman" panose="02020603050405020304" pitchFamily="18" charset="0"/>
                <a:ea typeface="Times New Roman" panose="02020603050405020304" pitchFamily="18" charset="0"/>
              </a:rPr>
              <a:t>Уявлення</a:t>
            </a:r>
            <a:r>
              <a:rPr lang="uk-UA" sz="1800" dirty="0">
                <a:effectLst/>
                <a:latin typeface="Times New Roman" panose="02020603050405020304" pitchFamily="18" charset="0"/>
                <a:ea typeface="Times New Roman" panose="02020603050405020304" pitchFamily="18" charset="0"/>
              </a:rPr>
              <a:t> – більш складна форма чуттєвого пізнання, в якій формується образ предмета, що не сприймається безпосередньо, а відтворюється за допомогою пам’яті та уяви. </a:t>
            </a:r>
          </a:p>
          <a:p>
            <a:endParaRPr lang="uk-UA" dirty="0"/>
          </a:p>
        </p:txBody>
      </p:sp>
    </p:spTree>
    <p:extLst>
      <p:ext uri="{BB962C8B-B14F-4D97-AF65-F5344CB8AC3E}">
        <p14:creationId xmlns:p14="http://schemas.microsoft.com/office/powerpoint/2010/main" val="14869011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CBE2FA6-800D-4BE9-B2FB-1F65F6BE8AB5}"/>
              </a:ext>
            </a:extLst>
          </p:cNvPr>
          <p:cNvSpPr>
            <a:spLocks noGrp="1"/>
          </p:cNvSpPr>
          <p:nvPr>
            <p:ph type="title"/>
          </p:nvPr>
        </p:nvSpPr>
        <p:spPr/>
        <p:txBody>
          <a:bodyPr/>
          <a:lstStyle/>
          <a:p>
            <a:r>
              <a:rPr lang="uk-UA" sz="1800" b="1" dirty="0">
                <a:effectLst/>
                <a:latin typeface="Times New Roman" panose="02020603050405020304" pitchFamily="18" charset="0"/>
                <a:ea typeface="Times New Roman" panose="02020603050405020304" pitchFamily="18" charset="0"/>
              </a:rPr>
              <a:t>Чуттєве пізнання</a:t>
            </a:r>
            <a:r>
              <a:rPr lang="uk-UA" sz="1800" dirty="0">
                <a:effectLst/>
                <a:latin typeface="Times New Roman" panose="02020603050405020304" pitchFamily="18" charset="0"/>
                <a:ea typeface="Times New Roman" panose="02020603050405020304" pitchFamily="18" charset="0"/>
              </a:rPr>
              <a:t> – це пізнання на основі органів чуттів. </a:t>
            </a:r>
            <a:endParaRPr lang="uk-UA" dirty="0"/>
          </a:p>
        </p:txBody>
      </p:sp>
      <p:sp>
        <p:nvSpPr>
          <p:cNvPr id="3" name="Місце для тексту 2">
            <a:extLst>
              <a:ext uri="{FF2B5EF4-FFF2-40B4-BE49-F238E27FC236}">
                <a16:creationId xmlns:a16="http://schemas.microsoft.com/office/drawing/2014/main" id="{A87524BC-BD26-4FB6-93E7-824F6403B54B}"/>
              </a:ext>
            </a:extLst>
          </p:cNvPr>
          <p:cNvSpPr>
            <a:spLocks noGrp="1"/>
          </p:cNvSpPr>
          <p:nvPr>
            <p:ph type="body" idx="1"/>
          </p:nvPr>
        </p:nvSpPr>
        <p:spPr>
          <a:xfrm>
            <a:off x="6895559" y="221941"/>
            <a:ext cx="3757545" cy="5877017"/>
          </a:xfrm>
        </p:spPr>
        <p:txBody>
          <a:bodyPr>
            <a:normAutofit fontScale="92500" lnSpcReduction="10000"/>
          </a:bodyPr>
          <a:lstStyle/>
          <a:p>
            <a:pPr indent="450215" algn="just"/>
            <a:r>
              <a:rPr lang="uk-UA" sz="1800" dirty="0">
                <a:effectLst/>
                <a:latin typeface="Times New Roman" panose="02020603050405020304" pitchFamily="18" charset="0"/>
                <a:ea typeface="Times New Roman" panose="02020603050405020304" pitchFamily="18" charset="0"/>
              </a:rPr>
              <a:t>Основними </a:t>
            </a:r>
            <a:r>
              <a:rPr lang="uk-UA" sz="1800" b="1" dirty="0">
                <a:effectLst/>
                <a:latin typeface="Times New Roman" panose="02020603050405020304" pitchFamily="18" charset="0"/>
                <a:ea typeface="Times New Roman" panose="02020603050405020304" pitchFamily="18" charset="0"/>
              </a:rPr>
              <a:t>формами</a:t>
            </a:r>
            <a:r>
              <a:rPr lang="uk-UA" sz="1800" dirty="0">
                <a:effectLst/>
                <a:latin typeface="Times New Roman" panose="02020603050405020304" pitchFamily="18" charset="0"/>
                <a:ea typeface="Times New Roman" panose="02020603050405020304" pitchFamily="18" charset="0"/>
              </a:rPr>
              <a:t> чуттєвого пізнання є відчуття, сприйняття та уявлення. </a:t>
            </a:r>
          </a:p>
          <a:p>
            <a:pPr indent="450215" algn="just"/>
            <a:r>
              <a:rPr lang="uk-UA" sz="1800" i="1" dirty="0">
                <a:effectLst/>
                <a:latin typeface="Times New Roman" panose="02020603050405020304" pitchFamily="18" charset="0"/>
                <a:ea typeface="Times New Roman" panose="02020603050405020304" pitchFamily="18" charset="0"/>
              </a:rPr>
              <a:t>Відчуття</a:t>
            </a:r>
            <a:r>
              <a:rPr lang="uk-UA" sz="1800" dirty="0">
                <a:effectLst/>
                <a:latin typeface="Times New Roman" panose="02020603050405020304" pitchFamily="18" charset="0"/>
                <a:ea typeface="Times New Roman" panose="02020603050405020304" pitchFamily="18" charset="0"/>
              </a:rPr>
              <a:t> – відображення в свідомості суб’єкта певних окремих сторін та властивостей об’єкта, що безпосередньо діють на органи чуття (наприклад, колір, смак, звук). </a:t>
            </a:r>
          </a:p>
          <a:p>
            <a:pPr indent="450215" algn="just"/>
            <a:r>
              <a:rPr lang="uk-UA" sz="1800" i="1" dirty="0">
                <a:effectLst/>
                <a:latin typeface="Times New Roman" panose="02020603050405020304" pitchFamily="18" charset="0"/>
                <a:ea typeface="Times New Roman" panose="02020603050405020304" pitchFamily="18" charset="0"/>
              </a:rPr>
              <a:t>Сприйняття</a:t>
            </a:r>
            <a:r>
              <a:rPr lang="uk-UA" sz="1800" dirty="0">
                <a:effectLst/>
                <a:latin typeface="Times New Roman" panose="02020603050405020304" pitchFamily="18" charset="0"/>
                <a:ea typeface="Times New Roman" panose="02020603050405020304" pitchFamily="18" charset="0"/>
              </a:rPr>
              <a:t> – синтез </a:t>
            </a:r>
            <a:r>
              <a:rPr lang="uk-UA" sz="1800" dirty="0" err="1">
                <a:effectLst/>
                <a:latin typeface="Times New Roman" panose="02020603050405020304" pitchFamily="18" charset="0"/>
                <a:ea typeface="Times New Roman" panose="02020603050405020304" pitchFamily="18" charset="0"/>
              </a:rPr>
              <a:t>відчуттів</a:t>
            </a:r>
            <a:r>
              <a:rPr lang="uk-UA" sz="1800" dirty="0">
                <a:effectLst/>
                <a:latin typeface="Times New Roman" panose="02020603050405020304" pitchFamily="18" charset="0"/>
                <a:ea typeface="Times New Roman" panose="02020603050405020304" pitchFamily="18" charset="0"/>
              </a:rPr>
              <a:t>, на основі яких формується цілісний образ об’єкта. </a:t>
            </a:r>
          </a:p>
          <a:p>
            <a:pPr indent="450215" algn="just"/>
            <a:r>
              <a:rPr lang="uk-UA" sz="1800" i="1" dirty="0">
                <a:effectLst/>
                <a:latin typeface="Times New Roman" panose="02020603050405020304" pitchFamily="18" charset="0"/>
                <a:ea typeface="Times New Roman" panose="02020603050405020304" pitchFamily="18" charset="0"/>
              </a:rPr>
              <a:t>Уявлення</a:t>
            </a:r>
            <a:r>
              <a:rPr lang="uk-UA" sz="1800" dirty="0">
                <a:effectLst/>
                <a:latin typeface="Times New Roman" panose="02020603050405020304" pitchFamily="18" charset="0"/>
                <a:ea typeface="Times New Roman" panose="02020603050405020304" pitchFamily="18" charset="0"/>
              </a:rPr>
              <a:t> – більш складна форма чуттєвого пізнання, в якій формується образ предмета, що не сприймається безпосередньо, а відтворюється за допомогою пам’яті та уяви. </a:t>
            </a:r>
          </a:p>
          <a:p>
            <a:endParaRPr lang="uk-UA" dirty="0"/>
          </a:p>
        </p:txBody>
      </p:sp>
    </p:spTree>
    <p:extLst>
      <p:ext uri="{BB962C8B-B14F-4D97-AF65-F5344CB8AC3E}">
        <p14:creationId xmlns:p14="http://schemas.microsoft.com/office/powerpoint/2010/main" val="20119134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CBE2FA6-800D-4BE9-B2FB-1F65F6BE8AB5}"/>
              </a:ext>
            </a:extLst>
          </p:cNvPr>
          <p:cNvSpPr>
            <a:spLocks noGrp="1"/>
          </p:cNvSpPr>
          <p:nvPr>
            <p:ph type="title"/>
          </p:nvPr>
        </p:nvSpPr>
        <p:spPr/>
        <p:txBody>
          <a:bodyPr/>
          <a:lstStyle/>
          <a:p>
            <a:r>
              <a:rPr lang="uk-UA" sz="1800" dirty="0">
                <a:effectLst/>
                <a:latin typeface="Times New Roman" panose="02020603050405020304" pitchFamily="18" charset="0"/>
                <a:ea typeface="Times New Roman" panose="02020603050405020304" pitchFamily="18" charset="0"/>
              </a:rPr>
              <a:t>Раціональне пізнання здійснюється на рівні мислення. </a:t>
            </a:r>
            <a:endParaRPr lang="uk-UA" dirty="0"/>
          </a:p>
        </p:txBody>
      </p:sp>
      <p:sp>
        <p:nvSpPr>
          <p:cNvPr id="3" name="Місце для тексту 2">
            <a:extLst>
              <a:ext uri="{FF2B5EF4-FFF2-40B4-BE49-F238E27FC236}">
                <a16:creationId xmlns:a16="http://schemas.microsoft.com/office/drawing/2014/main" id="{A87524BC-BD26-4FB6-93E7-824F6403B54B}"/>
              </a:ext>
            </a:extLst>
          </p:cNvPr>
          <p:cNvSpPr>
            <a:spLocks noGrp="1"/>
          </p:cNvSpPr>
          <p:nvPr>
            <p:ph type="body" idx="1"/>
          </p:nvPr>
        </p:nvSpPr>
        <p:spPr>
          <a:xfrm>
            <a:off x="6895559" y="310718"/>
            <a:ext cx="3757545" cy="6267634"/>
          </a:xfrm>
        </p:spPr>
        <p:txBody>
          <a:bodyPr>
            <a:normAutofit/>
          </a:bodyPr>
          <a:lstStyle/>
          <a:p>
            <a:pPr indent="450215" algn="just"/>
            <a:r>
              <a:rPr lang="uk-UA" sz="1800" b="1" dirty="0">
                <a:effectLst/>
                <a:latin typeface="Times New Roman" panose="02020603050405020304" pitchFamily="18" charset="0"/>
                <a:ea typeface="Times New Roman" panose="02020603050405020304" pitchFamily="18" charset="0"/>
              </a:rPr>
              <a:t>Поняття</a:t>
            </a:r>
            <a:r>
              <a:rPr lang="uk-UA" sz="1800" dirty="0">
                <a:effectLst/>
                <a:latin typeface="Times New Roman" panose="02020603050405020304" pitchFamily="18" charset="0"/>
                <a:ea typeface="Times New Roman" panose="02020603050405020304" pitchFamily="18" charset="0"/>
              </a:rPr>
              <a:t> – форма думки, узагальнення предметів за їх специфічною ознакою. </a:t>
            </a:r>
          </a:p>
          <a:p>
            <a:pPr indent="450215" algn="just"/>
            <a:r>
              <a:rPr lang="uk-UA" sz="1800" b="1" dirty="0">
                <a:effectLst/>
                <a:latin typeface="Times New Roman" panose="02020603050405020304" pitchFamily="18" charset="0"/>
                <a:ea typeface="Times New Roman" panose="02020603050405020304" pitchFamily="18" charset="0"/>
              </a:rPr>
              <a:t>Судження</a:t>
            </a:r>
            <a:r>
              <a:rPr lang="uk-UA" sz="1800" dirty="0">
                <a:effectLst/>
                <a:latin typeface="Times New Roman" panose="02020603050405020304" pitchFamily="18" charset="0"/>
                <a:ea typeface="Times New Roman" panose="02020603050405020304" pitchFamily="18" charset="0"/>
              </a:rPr>
              <a:t> – це форма раціонального пізнання, яка ґрунтується на співвідношенні понять, їх кореляції, в якій щось стверджується або заперечується. На базі понять та суджень формується умовивід. </a:t>
            </a:r>
          </a:p>
          <a:p>
            <a:pPr indent="450215" algn="just"/>
            <a:r>
              <a:rPr lang="uk-UA" sz="1800" b="1" dirty="0">
                <a:effectLst/>
                <a:latin typeface="Times New Roman" panose="02020603050405020304" pitchFamily="18" charset="0"/>
                <a:ea typeface="Times New Roman" panose="02020603050405020304" pitchFamily="18" charset="0"/>
              </a:rPr>
              <a:t>Умовивід</a:t>
            </a:r>
            <a:r>
              <a:rPr lang="uk-UA" sz="1800" dirty="0">
                <a:effectLst/>
                <a:latin typeface="Times New Roman" panose="02020603050405020304" pitchFamily="18" charset="0"/>
                <a:ea typeface="Times New Roman" panose="02020603050405020304" pitchFamily="18" charset="0"/>
              </a:rPr>
              <a:t> – форма раціонального пізнання, в якій з декількох суджень (засновків) виводить нове (висновок). </a:t>
            </a:r>
            <a:endParaRPr lang="uk-UA" dirty="0"/>
          </a:p>
        </p:txBody>
      </p:sp>
    </p:spTree>
    <p:extLst>
      <p:ext uri="{BB962C8B-B14F-4D97-AF65-F5344CB8AC3E}">
        <p14:creationId xmlns:p14="http://schemas.microsoft.com/office/powerpoint/2010/main" val="33328059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CBE2FA6-800D-4BE9-B2FB-1F65F6BE8AB5}"/>
              </a:ext>
            </a:extLst>
          </p:cNvPr>
          <p:cNvSpPr>
            <a:spLocks noGrp="1"/>
          </p:cNvSpPr>
          <p:nvPr>
            <p:ph type="title"/>
          </p:nvPr>
        </p:nvSpPr>
        <p:spPr/>
        <p:txBody>
          <a:bodyPr/>
          <a:lstStyle/>
          <a:p>
            <a:r>
              <a:rPr lang="uk-UA" sz="1800" b="1" dirty="0">
                <a:effectLst/>
                <a:latin typeface="Times New Roman" panose="02020603050405020304" pitchFamily="18" charset="0"/>
                <a:ea typeface="Times New Roman" panose="02020603050405020304" pitchFamily="18" charset="0"/>
              </a:rPr>
              <a:t>3. Поняття, ознаки, види істини. Критерії істини</a:t>
            </a:r>
            <a:endParaRPr lang="uk-UA" dirty="0"/>
          </a:p>
        </p:txBody>
      </p:sp>
      <p:sp>
        <p:nvSpPr>
          <p:cNvPr id="3" name="Місце для тексту 2">
            <a:extLst>
              <a:ext uri="{FF2B5EF4-FFF2-40B4-BE49-F238E27FC236}">
                <a16:creationId xmlns:a16="http://schemas.microsoft.com/office/drawing/2014/main" id="{A87524BC-BD26-4FB6-93E7-824F6403B54B}"/>
              </a:ext>
            </a:extLst>
          </p:cNvPr>
          <p:cNvSpPr>
            <a:spLocks noGrp="1"/>
          </p:cNvSpPr>
          <p:nvPr>
            <p:ph type="body" idx="1"/>
          </p:nvPr>
        </p:nvSpPr>
        <p:spPr>
          <a:xfrm>
            <a:off x="6895559" y="221942"/>
            <a:ext cx="3757545" cy="5362112"/>
          </a:xfrm>
        </p:spPr>
        <p:txBody>
          <a:bodyPr>
            <a:normAutofit lnSpcReduction="10000"/>
          </a:bodyPr>
          <a:lstStyle/>
          <a:p>
            <a:pPr indent="450215" algn="just"/>
            <a:r>
              <a:rPr lang="uk-UA" sz="1800" i="1" dirty="0">
                <a:effectLst/>
                <a:latin typeface="Times New Roman" panose="02020603050405020304" pitchFamily="18" charset="0"/>
                <a:ea typeface="Times New Roman" panose="02020603050405020304" pitchFamily="18" charset="0"/>
              </a:rPr>
              <a:t>Під абсолютною істиною розуміють</a:t>
            </a:r>
            <a:r>
              <a:rPr lang="uk-UA" sz="1800" dirty="0">
                <a:effectLst/>
                <a:latin typeface="Times New Roman" panose="02020603050405020304" pitchFamily="18" charset="0"/>
                <a:ea typeface="Times New Roman" panose="02020603050405020304" pitchFamily="18" charset="0"/>
              </a:rPr>
              <a:t>:</a:t>
            </a:r>
          </a:p>
          <a:p>
            <a:pPr marL="342900" lvl="0" indent="-342900" algn="just">
              <a:buFont typeface="+mj-lt"/>
              <a:buAutoNum type="arabicPeriod"/>
              <a:tabLst>
                <a:tab pos="228600" algn="l"/>
              </a:tabLst>
            </a:pPr>
            <a:r>
              <a:rPr lang="uk-UA" sz="1800" dirty="0">
                <a:effectLst/>
                <a:latin typeface="Times New Roman" panose="02020603050405020304" pitchFamily="18" charset="0"/>
                <a:ea typeface="Times New Roman" panose="02020603050405020304" pitchFamily="18" charset="0"/>
              </a:rPr>
              <a:t> Точне, вичерпне знання, певний горизонт пізнавальної діяльності. </a:t>
            </a:r>
          </a:p>
          <a:p>
            <a:pPr marL="342900" lvl="0" indent="-342900" algn="just">
              <a:buFont typeface="+mj-lt"/>
              <a:buAutoNum type="arabicPeriod"/>
              <a:tabLst>
                <a:tab pos="228600" algn="l"/>
              </a:tabLst>
            </a:pPr>
            <a:r>
              <a:rPr lang="uk-UA" sz="1800" dirty="0">
                <a:effectLst/>
                <a:latin typeface="Times New Roman" panose="02020603050405020304" pitchFamily="18" charset="0"/>
                <a:ea typeface="Times New Roman" panose="02020603050405020304" pitchFamily="18" charset="0"/>
              </a:rPr>
              <a:t> Абсолютна істина в контексті елементарного знання, яке носить постійний характер. </a:t>
            </a:r>
          </a:p>
          <a:p>
            <a:pPr marL="342900" lvl="0" indent="-342900" algn="just">
              <a:buFont typeface="+mj-lt"/>
              <a:buAutoNum type="arabicPeriod"/>
              <a:tabLst>
                <a:tab pos="228600" algn="l"/>
              </a:tabLst>
            </a:pPr>
            <a:r>
              <a:rPr lang="uk-UA" sz="1800" dirty="0">
                <a:effectLst/>
                <a:latin typeface="Times New Roman" panose="02020603050405020304" pitchFamily="18" charset="0"/>
                <a:ea typeface="Times New Roman" panose="02020603050405020304" pitchFamily="18" charset="0"/>
              </a:rPr>
              <a:t>Знання, що зберігає своє значення, незважаючи на історичний розвиток науки, в ході якого абсолютна істина конкретизується, збагачується новим змістом</a:t>
            </a:r>
          </a:p>
          <a:p>
            <a:endParaRPr lang="uk-UA" dirty="0"/>
          </a:p>
        </p:txBody>
      </p:sp>
    </p:spTree>
    <p:extLst>
      <p:ext uri="{BB962C8B-B14F-4D97-AF65-F5344CB8AC3E}">
        <p14:creationId xmlns:p14="http://schemas.microsoft.com/office/powerpoint/2010/main" val="1125238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CBE2FA6-800D-4BE9-B2FB-1F65F6BE8AB5}"/>
              </a:ext>
            </a:extLst>
          </p:cNvPr>
          <p:cNvSpPr>
            <a:spLocks noGrp="1"/>
          </p:cNvSpPr>
          <p:nvPr>
            <p:ph type="title"/>
          </p:nvPr>
        </p:nvSpPr>
        <p:spPr/>
        <p:txBody>
          <a:bodyPr/>
          <a:lstStyle/>
          <a:p>
            <a:r>
              <a:rPr lang="uk-UA" dirty="0"/>
              <a:t>Відносна істина</a:t>
            </a:r>
          </a:p>
        </p:txBody>
      </p:sp>
      <p:sp>
        <p:nvSpPr>
          <p:cNvPr id="3" name="Місце для тексту 2">
            <a:extLst>
              <a:ext uri="{FF2B5EF4-FFF2-40B4-BE49-F238E27FC236}">
                <a16:creationId xmlns:a16="http://schemas.microsoft.com/office/drawing/2014/main" id="{A87524BC-BD26-4FB6-93E7-824F6403B54B}"/>
              </a:ext>
            </a:extLst>
          </p:cNvPr>
          <p:cNvSpPr>
            <a:spLocks noGrp="1"/>
          </p:cNvSpPr>
          <p:nvPr>
            <p:ph type="body" idx="1"/>
          </p:nvPr>
        </p:nvSpPr>
        <p:spPr>
          <a:xfrm>
            <a:off x="6895559" y="479394"/>
            <a:ext cx="3757545" cy="4482074"/>
          </a:xfrm>
        </p:spPr>
        <p:txBody>
          <a:bodyPr>
            <a:normAutofit/>
          </a:bodyPr>
          <a:lstStyle/>
          <a:p>
            <a:r>
              <a:rPr lang="uk-UA" sz="1800" dirty="0">
                <a:effectLst/>
                <a:latin typeface="Times New Roman" panose="02020603050405020304" pitchFamily="18" charset="0"/>
                <a:ea typeface="Times New Roman" panose="02020603050405020304" pitchFamily="18" charset="0"/>
              </a:rPr>
              <a:t>Оскільки істина процесуальна, її зміст постійно збагачується новими формами, то формою вираження об’єктивної істини виступає істина </a:t>
            </a:r>
            <a:r>
              <a:rPr lang="uk-UA" sz="1800" b="1" i="1" dirty="0">
                <a:effectLst/>
                <a:latin typeface="Times New Roman" panose="02020603050405020304" pitchFamily="18" charset="0"/>
                <a:ea typeface="Times New Roman" panose="02020603050405020304" pitchFamily="18" charset="0"/>
              </a:rPr>
              <a:t>відносна – вид істини, який відображає наявний рівень знання</a:t>
            </a:r>
            <a:r>
              <a:rPr lang="uk-UA" sz="1800" dirty="0">
                <a:effectLst/>
                <a:latin typeface="Times New Roman" panose="02020603050405020304" pitchFamily="18" charset="0"/>
                <a:ea typeface="Times New Roman" panose="02020603050405020304" pitchFamily="18" charset="0"/>
              </a:rPr>
              <a:t>. Вона виражає мінливість знання, тому відносна істина завжди неповна, приблизна</a:t>
            </a:r>
            <a:endParaRPr lang="uk-UA" dirty="0"/>
          </a:p>
        </p:txBody>
      </p:sp>
    </p:spTree>
    <p:extLst>
      <p:ext uri="{BB962C8B-B14F-4D97-AF65-F5344CB8AC3E}">
        <p14:creationId xmlns:p14="http://schemas.microsoft.com/office/powerpoint/2010/main" val="27411990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CBE2FA6-800D-4BE9-B2FB-1F65F6BE8AB5}"/>
              </a:ext>
            </a:extLst>
          </p:cNvPr>
          <p:cNvSpPr>
            <a:spLocks noGrp="1"/>
          </p:cNvSpPr>
          <p:nvPr>
            <p:ph type="title"/>
          </p:nvPr>
        </p:nvSpPr>
        <p:spPr/>
        <p:txBody>
          <a:bodyPr/>
          <a:lstStyle/>
          <a:p>
            <a:r>
              <a:rPr lang="uk-UA" dirty="0"/>
              <a:t>Критерії істини</a:t>
            </a:r>
          </a:p>
        </p:txBody>
      </p:sp>
      <p:sp>
        <p:nvSpPr>
          <p:cNvPr id="3" name="Місце для тексту 2">
            <a:extLst>
              <a:ext uri="{FF2B5EF4-FFF2-40B4-BE49-F238E27FC236}">
                <a16:creationId xmlns:a16="http://schemas.microsoft.com/office/drawing/2014/main" id="{A87524BC-BD26-4FB6-93E7-824F6403B54B}"/>
              </a:ext>
            </a:extLst>
          </p:cNvPr>
          <p:cNvSpPr>
            <a:spLocks noGrp="1"/>
          </p:cNvSpPr>
          <p:nvPr>
            <p:ph type="body" idx="1"/>
          </p:nvPr>
        </p:nvSpPr>
        <p:spPr>
          <a:xfrm>
            <a:off x="6957702" y="870011"/>
            <a:ext cx="4015098" cy="5379868"/>
          </a:xfrm>
        </p:spPr>
        <p:txBody>
          <a:bodyPr>
            <a:normAutofit/>
          </a:bodyPr>
          <a:lstStyle/>
          <a:p>
            <a:pPr marL="342900" lvl="0" indent="-342900" algn="just">
              <a:buFont typeface="Times New Roman" panose="02020603050405020304" pitchFamily="18" charset="0"/>
              <a:buChar char="-"/>
              <a:tabLst>
                <a:tab pos="457200" algn="l"/>
              </a:tabLst>
            </a:pPr>
            <a:r>
              <a:rPr lang="uk-UA" sz="1800" dirty="0">
                <a:effectLst/>
                <a:latin typeface="Times New Roman" panose="02020603050405020304" pitchFamily="18" charset="0"/>
                <a:ea typeface="Times New Roman" panose="02020603050405020304" pitchFamily="18" charset="0"/>
              </a:rPr>
              <a:t>несуперечливість;</a:t>
            </a:r>
          </a:p>
          <a:p>
            <a:pPr marL="342900" lvl="0" indent="-342900" algn="just">
              <a:buFont typeface="Times New Roman" panose="02020603050405020304" pitchFamily="18" charset="0"/>
              <a:buChar char="-"/>
              <a:tabLst>
                <a:tab pos="457200" algn="l"/>
              </a:tabLst>
            </a:pPr>
            <a:r>
              <a:rPr lang="uk-UA" sz="1800" dirty="0">
                <a:effectLst/>
                <a:latin typeface="Times New Roman" panose="02020603050405020304" pitchFamily="18" charset="0"/>
                <a:ea typeface="Times New Roman" panose="02020603050405020304" pitchFamily="18" charset="0"/>
              </a:rPr>
              <a:t>повнота;</a:t>
            </a:r>
          </a:p>
          <a:p>
            <a:pPr marL="342900" lvl="0" indent="-342900" algn="just">
              <a:buFont typeface="Times New Roman" panose="02020603050405020304" pitchFamily="18" charset="0"/>
              <a:buChar char="-"/>
              <a:tabLst>
                <a:tab pos="457200" algn="l"/>
              </a:tabLst>
            </a:pPr>
            <a:r>
              <a:rPr lang="uk-UA" sz="1800" dirty="0">
                <a:effectLst/>
                <a:latin typeface="Times New Roman" panose="02020603050405020304" pitchFamily="18" charset="0"/>
                <a:ea typeface="Times New Roman" panose="02020603050405020304" pitchFamily="18" charset="0"/>
              </a:rPr>
              <a:t>когерентність (узгодженість отриманих знань з вже існуючими, які визнані істинними);</a:t>
            </a:r>
          </a:p>
          <a:p>
            <a:pPr marL="342900" lvl="0" indent="-342900" algn="just">
              <a:buFont typeface="Times New Roman" panose="02020603050405020304" pitchFamily="18" charset="0"/>
              <a:buChar char="-"/>
              <a:tabLst>
                <a:tab pos="457200" algn="l"/>
              </a:tabLst>
            </a:pPr>
            <a:r>
              <a:rPr lang="uk-UA" sz="1800" dirty="0">
                <a:effectLst/>
                <a:latin typeface="Times New Roman" panose="02020603050405020304" pitchFamily="18" charset="0"/>
                <a:ea typeface="Times New Roman" panose="02020603050405020304" pitchFamily="18" charset="0"/>
              </a:rPr>
              <a:t>прагматичність (корисність визнання певного знання як істинного на певному етапі дослідження, яке потім може бути визнане хибним);</a:t>
            </a:r>
          </a:p>
          <a:p>
            <a:pPr marL="342900" lvl="0" indent="-342900" algn="just">
              <a:buFont typeface="Times New Roman" panose="02020603050405020304" pitchFamily="18" charset="0"/>
              <a:buChar char="-"/>
              <a:tabLst>
                <a:tab pos="457200" algn="l"/>
              </a:tabLst>
            </a:pPr>
            <a:r>
              <a:rPr lang="uk-UA" sz="1800" dirty="0" err="1">
                <a:effectLst/>
                <a:latin typeface="Times New Roman" panose="02020603050405020304" pitchFamily="18" charset="0"/>
                <a:ea typeface="Times New Roman" panose="02020603050405020304" pitchFamily="18" charset="0"/>
              </a:rPr>
              <a:t>евристичність</a:t>
            </a:r>
            <a:r>
              <a:rPr lang="uk-UA" sz="1800" dirty="0">
                <a:effectLst/>
                <a:latin typeface="Times New Roman" panose="02020603050405020304" pitchFamily="18" charset="0"/>
                <a:ea typeface="Times New Roman" panose="02020603050405020304" pitchFamily="18" charset="0"/>
              </a:rPr>
              <a:t> (творчий потенціал істини забезпечувати приріст знання, його розширення). </a:t>
            </a:r>
          </a:p>
          <a:p>
            <a:endParaRPr lang="uk-UA" dirty="0"/>
          </a:p>
        </p:txBody>
      </p:sp>
    </p:spTree>
    <p:extLst>
      <p:ext uri="{BB962C8B-B14F-4D97-AF65-F5344CB8AC3E}">
        <p14:creationId xmlns:p14="http://schemas.microsoft.com/office/powerpoint/2010/main" val="9242821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CBE2FA6-800D-4BE9-B2FB-1F65F6BE8AB5}"/>
              </a:ext>
            </a:extLst>
          </p:cNvPr>
          <p:cNvSpPr>
            <a:spLocks noGrp="1"/>
          </p:cNvSpPr>
          <p:nvPr>
            <p:ph type="title"/>
          </p:nvPr>
        </p:nvSpPr>
        <p:spPr/>
        <p:txBody>
          <a:bodyPr/>
          <a:lstStyle/>
          <a:p>
            <a:r>
              <a:rPr lang="uk-UA" dirty="0"/>
              <a:t>Практика</a:t>
            </a:r>
          </a:p>
        </p:txBody>
      </p:sp>
      <p:sp>
        <p:nvSpPr>
          <p:cNvPr id="3" name="Місце для тексту 2">
            <a:extLst>
              <a:ext uri="{FF2B5EF4-FFF2-40B4-BE49-F238E27FC236}">
                <a16:creationId xmlns:a16="http://schemas.microsoft.com/office/drawing/2014/main" id="{A87524BC-BD26-4FB6-93E7-824F6403B54B}"/>
              </a:ext>
            </a:extLst>
          </p:cNvPr>
          <p:cNvSpPr>
            <a:spLocks noGrp="1"/>
          </p:cNvSpPr>
          <p:nvPr>
            <p:ph type="body" idx="1"/>
          </p:nvPr>
        </p:nvSpPr>
        <p:spPr>
          <a:xfrm>
            <a:off x="6895559" y="479394"/>
            <a:ext cx="3757545" cy="4482074"/>
          </a:xfrm>
        </p:spPr>
        <p:txBody>
          <a:bodyPr>
            <a:normAutofit/>
          </a:bodyPr>
          <a:lstStyle/>
          <a:p>
            <a:r>
              <a:rPr lang="uk-UA" sz="1800" i="1" dirty="0">
                <a:effectLst/>
                <a:latin typeface="Times New Roman" panose="02020603050405020304" pitchFamily="18" charset="0"/>
                <a:ea typeface="Times New Roman" panose="02020603050405020304" pitchFamily="18" charset="0"/>
              </a:rPr>
              <a:t>Практика – свідома  доцільна предметно-чуттєва, </a:t>
            </a:r>
            <a:r>
              <a:rPr lang="uk-UA" sz="1800" i="1" dirty="0" err="1">
                <a:effectLst/>
                <a:latin typeface="Times New Roman" panose="02020603050405020304" pitchFamily="18" charset="0"/>
                <a:ea typeface="Times New Roman" panose="02020603050405020304" pitchFamily="18" charset="0"/>
              </a:rPr>
              <a:t>специфічно</a:t>
            </a:r>
            <a:r>
              <a:rPr lang="uk-UA" sz="1800" i="1" dirty="0">
                <a:effectLst/>
                <a:latin typeface="Times New Roman" panose="02020603050405020304" pitchFamily="18" charset="0"/>
                <a:ea typeface="Times New Roman" panose="02020603050405020304" pitchFamily="18" charset="0"/>
              </a:rPr>
              <a:t> людська діяльність, спрямована на осягнення та перетворення навколишнього світу.</a:t>
            </a:r>
            <a:r>
              <a:rPr lang="uk-UA" sz="1800" dirty="0">
                <a:effectLst/>
                <a:latin typeface="Times New Roman" panose="02020603050405020304" pitchFamily="18" charset="0"/>
                <a:ea typeface="Times New Roman" panose="02020603050405020304" pitchFamily="18" charset="0"/>
              </a:rPr>
              <a:t> </a:t>
            </a:r>
            <a:endParaRPr lang="uk-UA" dirty="0"/>
          </a:p>
        </p:txBody>
      </p:sp>
    </p:spTree>
    <p:extLst>
      <p:ext uri="{BB962C8B-B14F-4D97-AF65-F5344CB8AC3E}">
        <p14:creationId xmlns:p14="http://schemas.microsoft.com/office/powerpoint/2010/main" val="7924075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CBE2FA6-800D-4BE9-B2FB-1F65F6BE8AB5}"/>
              </a:ext>
            </a:extLst>
          </p:cNvPr>
          <p:cNvSpPr>
            <a:spLocks noGrp="1"/>
          </p:cNvSpPr>
          <p:nvPr>
            <p:ph type="title"/>
          </p:nvPr>
        </p:nvSpPr>
        <p:spPr/>
        <p:txBody>
          <a:bodyPr/>
          <a:lstStyle/>
          <a:p>
            <a:r>
              <a:rPr lang="uk-UA" sz="1800" b="1" dirty="0">
                <a:effectLst/>
                <a:latin typeface="Times New Roman" panose="02020603050405020304" pitchFamily="18" charset="0"/>
                <a:ea typeface="Times New Roman" panose="02020603050405020304" pitchFamily="18" charset="0"/>
              </a:rPr>
              <a:t>4. Наука як основна форма пізнання</a:t>
            </a:r>
            <a:endParaRPr lang="uk-UA" dirty="0"/>
          </a:p>
        </p:txBody>
      </p:sp>
      <p:sp>
        <p:nvSpPr>
          <p:cNvPr id="3" name="Місце для тексту 2">
            <a:extLst>
              <a:ext uri="{FF2B5EF4-FFF2-40B4-BE49-F238E27FC236}">
                <a16:creationId xmlns:a16="http://schemas.microsoft.com/office/drawing/2014/main" id="{A87524BC-BD26-4FB6-93E7-824F6403B54B}"/>
              </a:ext>
            </a:extLst>
          </p:cNvPr>
          <p:cNvSpPr>
            <a:spLocks noGrp="1"/>
          </p:cNvSpPr>
          <p:nvPr>
            <p:ph type="body" idx="1"/>
          </p:nvPr>
        </p:nvSpPr>
        <p:spPr>
          <a:xfrm>
            <a:off x="6895559" y="479394"/>
            <a:ext cx="3757545" cy="4482074"/>
          </a:xfrm>
        </p:spPr>
        <p:txBody>
          <a:bodyPr>
            <a:normAutofit/>
          </a:bodyPr>
          <a:lstStyle/>
          <a:p>
            <a:pPr indent="450215" algn="just"/>
            <a:r>
              <a:rPr lang="uk-UA" sz="1800" spc="-10" dirty="0">
                <a:solidFill>
                  <a:srgbClr val="000000"/>
                </a:solidFill>
                <a:effectLst/>
                <a:latin typeface="Times New Roman" panose="02020603050405020304" pitchFamily="18" charset="0"/>
                <a:ea typeface="Times New Roman" panose="02020603050405020304" pitchFamily="18" charset="0"/>
              </a:rPr>
              <a:t>З філософської точки зору наука розглядається в трьох аспектах</a:t>
            </a:r>
            <a:endParaRPr lang="uk-UA" sz="1800" dirty="0">
              <a:effectLst/>
              <a:latin typeface="Times New Roman" panose="02020603050405020304" pitchFamily="18" charset="0"/>
              <a:ea typeface="Times New Roman" panose="02020603050405020304" pitchFamily="18" charset="0"/>
            </a:endParaRPr>
          </a:p>
          <a:p>
            <a:pPr marL="342900" lvl="0" indent="-342900" algn="just">
              <a:buFont typeface="Symbol" panose="05050102010706020507" pitchFamily="18" charset="2"/>
              <a:buChar char=""/>
            </a:pPr>
            <a:r>
              <a:rPr lang="uk-UA" sz="1800" spc="-10" dirty="0">
                <a:solidFill>
                  <a:srgbClr val="000000"/>
                </a:solidFill>
                <a:effectLst/>
                <a:latin typeface="Times New Roman" panose="02020603050405020304" pitchFamily="18" charset="0"/>
                <a:ea typeface="Times New Roman" panose="02020603050405020304" pitchFamily="18" charset="0"/>
              </a:rPr>
              <a:t>як знання,</a:t>
            </a:r>
            <a:endParaRPr lang="uk-UA" sz="1800" dirty="0">
              <a:effectLst/>
              <a:latin typeface="Times New Roman" panose="02020603050405020304" pitchFamily="18" charset="0"/>
              <a:ea typeface="Times New Roman" panose="02020603050405020304" pitchFamily="18" charset="0"/>
            </a:endParaRPr>
          </a:p>
          <a:p>
            <a:pPr marL="342900" lvl="0" indent="-342900" algn="just">
              <a:buFont typeface="Symbol" panose="05050102010706020507" pitchFamily="18" charset="2"/>
              <a:buChar char=""/>
            </a:pPr>
            <a:r>
              <a:rPr lang="uk-UA" sz="1800" spc="-10" dirty="0">
                <a:solidFill>
                  <a:srgbClr val="000000"/>
                </a:solidFill>
                <a:effectLst/>
                <a:latin typeface="Times New Roman" panose="02020603050405020304" pitchFamily="18" charset="0"/>
                <a:ea typeface="Times New Roman" panose="02020603050405020304" pitchFamily="18" charset="0"/>
              </a:rPr>
              <a:t>як діяльність,</a:t>
            </a:r>
            <a:endParaRPr lang="uk-UA" sz="1800" dirty="0">
              <a:effectLst/>
              <a:latin typeface="Times New Roman" panose="02020603050405020304" pitchFamily="18" charset="0"/>
              <a:ea typeface="Times New Roman" panose="02020603050405020304" pitchFamily="18" charset="0"/>
            </a:endParaRPr>
          </a:p>
          <a:p>
            <a:pPr marL="342900" lvl="0" indent="-342900" algn="just">
              <a:buFont typeface="Symbol" panose="05050102010706020507" pitchFamily="18" charset="2"/>
              <a:buChar char=""/>
            </a:pPr>
            <a:r>
              <a:rPr lang="uk-UA" sz="1800" spc="-10" dirty="0">
                <a:solidFill>
                  <a:srgbClr val="000000"/>
                </a:solidFill>
                <a:effectLst/>
                <a:latin typeface="Times New Roman" panose="02020603050405020304" pitchFamily="18" charset="0"/>
                <a:ea typeface="Times New Roman" panose="02020603050405020304" pitchFamily="18" charset="0"/>
              </a:rPr>
              <a:t>як соціальний інститут. </a:t>
            </a:r>
            <a:endParaRPr lang="uk-UA" sz="1800" dirty="0">
              <a:effectLst/>
              <a:latin typeface="Times New Roman" panose="02020603050405020304" pitchFamily="18" charset="0"/>
              <a:ea typeface="Times New Roman" panose="02020603050405020304" pitchFamily="18" charset="0"/>
            </a:endParaRPr>
          </a:p>
          <a:p>
            <a:endParaRPr lang="uk-UA" dirty="0"/>
          </a:p>
        </p:txBody>
      </p:sp>
    </p:spTree>
    <p:extLst>
      <p:ext uri="{BB962C8B-B14F-4D97-AF65-F5344CB8AC3E}">
        <p14:creationId xmlns:p14="http://schemas.microsoft.com/office/powerpoint/2010/main" val="40701332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CBE2FA6-800D-4BE9-B2FB-1F65F6BE8AB5}"/>
              </a:ext>
            </a:extLst>
          </p:cNvPr>
          <p:cNvSpPr>
            <a:spLocks noGrp="1"/>
          </p:cNvSpPr>
          <p:nvPr>
            <p:ph type="title"/>
          </p:nvPr>
        </p:nvSpPr>
        <p:spPr/>
        <p:txBody>
          <a:bodyPr/>
          <a:lstStyle/>
          <a:p>
            <a:r>
              <a:rPr lang="uk-UA" sz="4000" b="1" dirty="0">
                <a:effectLst/>
                <a:latin typeface="Times New Roman" panose="02020603050405020304" pitchFamily="18" charset="0"/>
                <a:ea typeface="Times New Roman" panose="02020603050405020304" pitchFamily="18" charset="0"/>
              </a:rPr>
              <a:t>Наука як основна форма пізнання</a:t>
            </a:r>
            <a:endParaRPr lang="uk-UA" dirty="0"/>
          </a:p>
        </p:txBody>
      </p:sp>
      <p:sp>
        <p:nvSpPr>
          <p:cNvPr id="3" name="Місце для тексту 2">
            <a:extLst>
              <a:ext uri="{FF2B5EF4-FFF2-40B4-BE49-F238E27FC236}">
                <a16:creationId xmlns:a16="http://schemas.microsoft.com/office/drawing/2014/main" id="{A87524BC-BD26-4FB6-93E7-824F6403B54B}"/>
              </a:ext>
            </a:extLst>
          </p:cNvPr>
          <p:cNvSpPr>
            <a:spLocks noGrp="1"/>
          </p:cNvSpPr>
          <p:nvPr>
            <p:ph type="body" idx="1"/>
          </p:nvPr>
        </p:nvSpPr>
        <p:spPr>
          <a:xfrm>
            <a:off x="6966580" y="1367161"/>
            <a:ext cx="4070466" cy="4518734"/>
          </a:xfrm>
        </p:spPr>
        <p:txBody>
          <a:bodyPr>
            <a:normAutofit/>
          </a:bodyPr>
          <a:lstStyle/>
          <a:p>
            <a:pPr marL="342900" indent="-342900" algn="just">
              <a:buAutoNum type="arabicPeriod"/>
            </a:pPr>
            <a:r>
              <a:rPr lang="uk-UA" sz="1800" b="1" i="1" spc="-10" dirty="0">
                <a:solidFill>
                  <a:srgbClr val="000000"/>
                </a:solidFill>
                <a:effectLst/>
                <a:latin typeface="Times New Roman" panose="02020603050405020304" pitchFamily="18" charset="0"/>
                <a:ea typeface="Times New Roman" panose="02020603050405020304" pitchFamily="18" charset="0"/>
              </a:rPr>
              <a:t>Наука</a:t>
            </a:r>
            <a:r>
              <a:rPr lang="uk-UA" sz="1800" spc="-10" dirty="0">
                <a:solidFill>
                  <a:srgbClr val="000000"/>
                </a:solidFill>
                <a:effectLst/>
                <a:latin typeface="Times New Roman" panose="02020603050405020304" pitchFamily="18" charset="0"/>
                <a:ea typeface="Times New Roman" panose="02020603050405020304" pitchFamily="18" charset="0"/>
              </a:rPr>
              <a:t> – це узагальнена система достовірного знання про закономірності природи, суспільства, мислення та себе самої.</a:t>
            </a:r>
          </a:p>
          <a:p>
            <a:pPr marL="342900" indent="-342900" algn="just">
              <a:buAutoNum type="arabicPeriod"/>
            </a:pPr>
            <a:r>
              <a:rPr lang="uk-UA" sz="1800" b="1" i="1" spc="-10" dirty="0">
                <a:solidFill>
                  <a:srgbClr val="000000"/>
                </a:solidFill>
                <a:effectLst/>
                <a:latin typeface="Times New Roman" panose="02020603050405020304" pitchFamily="18" charset="0"/>
                <a:ea typeface="Times New Roman" panose="02020603050405020304" pitchFamily="18" charset="0"/>
              </a:rPr>
              <a:t>Наука</a:t>
            </a:r>
            <a:r>
              <a:rPr lang="uk-UA" sz="1800" spc="-10" dirty="0">
                <a:solidFill>
                  <a:srgbClr val="000000"/>
                </a:solidFill>
                <a:effectLst/>
                <a:latin typeface="Times New Roman" panose="02020603050405020304" pitchFamily="18" charset="0"/>
                <a:ea typeface="Times New Roman" panose="02020603050405020304" pitchFamily="18" charset="0"/>
              </a:rPr>
              <a:t> – висококваліфікована сфера людської діяльності, спрямована на набуття та систематизацію знань.</a:t>
            </a:r>
            <a:endParaRPr lang="uk-UA" sz="1800" spc="-10" dirty="0">
              <a:solidFill>
                <a:srgbClr val="000000"/>
              </a:solidFill>
              <a:latin typeface="Times New Roman" panose="02020603050405020304" pitchFamily="18" charset="0"/>
              <a:ea typeface="Times New Roman" panose="02020603050405020304" pitchFamily="18" charset="0"/>
            </a:endParaRPr>
          </a:p>
          <a:p>
            <a:pPr marL="342900" indent="-342900" algn="just">
              <a:buAutoNum type="arabicPeriod"/>
            </a:pPr>
            <a:r>
              <a:rPr lang="uk-UA" sz="1800" b="1" i="1" spc="-10" dirty="0">
                <a:solidFill>
                  <a:srgbClr val="000000"/>
                </a:solidFill>
                <a:effectLst/>
                <a:latin typeface="Times New Roman" panose="02020603050405020304" pitchFamily="18" charset="0"/>
                <a:ea typeface="Times New Roman" panose="02020603050405020304" pitchFamily="18" charset="0"/>
              </a:rPr>
              <a:t>Наука</a:t>
            </a:r>
            <a:r>
              <a:rPr lang="uk-UA" sz="1800" spc="-10" dirty="0">
                <a:solidFill>
                  <a:srgbClr val="000000"/>
                </a:solidFill>
                <a:effectLst/>
                <a:latin typeface="Times New Roman" panose="02020603050405020304" pitchFamily="18" charset="0"/>
                <a:ea typeface="Times New Roman" panose="02020603050405020304" pitchFamily="18" charset="0"/>
              </a:rPr>
              <a:t> – система установ, в яких здійснюється науково-дослідницька діяльність</a:t>
            </a:r>
          </a:p>
          <a:p>
            <a:endParaRPr lang="uk-UA" dirty="0"/>
          </a:p>
        </p:txBody>
      </p:sp>
    </p:spTree>
    <p:extLst>
      <p:ext uri="{BB962C8B-B14F-4D97-AF65-F5344CB8AC3E}">
        <p14:creationId xmlns:p14="http://schemas.microsoft.com/office/powerpoint/2010/main" val="4466116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CBE2FA6-800D-4BE9-B2FB-1F65F6BE8AB5}"/>
              </a:ext>
            </a:extLst>
          </p:cNvPr>
          <p:cNvSpPr>
            <a:spLocks noGrp="1"/>
          </p:cNvSpPr>
          <p:nvPr>
            <p:ph type="title"/>
          </p:nvPr>
        </p:nvSpPr>
        <p:spPr/>
        <p:txBody>
          <a:bodyPr/>
          <a:lstStyle/>
          <a:p>
            <a:r>
              <a:rPr lang="uk-UA" sz="1800" spc="-10" dirty="0">
                <a:solidFill>
                  <a:schemeClr val="bg1"/>
                </a:solidFill>
                <a:effectLst/>
                <a:latin typeface="Times New Roman" panose="02020603050405020304" pitchFamily="18" charset="0"/>
                <a:ea typeface="Times New Roman" panose="02020603050405020304" pitchFamily="18" charset="0"/>
              </a:rPr>
              <a:t>наукове пізнання має </a:t>
            </a:r>
            <a:r>
              <a:rPr lang="uk-UA" sz="1800" b="1" spc="-10" dirty="0">
                <a:solidFill>
                  <a:schemeClr val="bg1"/>
                </a:solidFill>
                <a:effectLst/>
                <a:latin typeface="Times New Roman" panose="02020603050405020304" pitchFamily="18" charset="0"/>
                <a:ea typeface="Times New Roman" panose="02020603050405020304" pitchFamily="18" charset="0"/>
              </a:rPr>
              <a:t>два фундаментальних рівні – емпіричний та теоретичний</a:t>
            </a:r>
            <a:endParaRPr lang="uk-UA" dirty="0">
              <a:solidFill>
                <a:schemeClr val="bg1"/>
              </a:solidFill>
            </a:endParaRPr>
          </a:p>
        </p:txBody>
      </p:sp>
      <p:sp>
        <p:nvSpPr>
          <p:cNvPr id="3" name="Місце для тексту 2">
            <a:extLst>
              <a:ext uri="{FF2B5EF4-FFF2-40B4-BE49-F238E27FC236}">
                <a16:creationId xmlns:a16="http://schemas.microsoft.com/office/drawing/2014/main" id="{A87524BC-BD26-4FB6-93E7-824F6403B54B}"/>
              </a:ext>
            </a:extLst>
          </p:cNvPr>
          <p:cNvSpPr>
            <a:spLocks noGrp="1"/>
          </p:cNvSpPr>
          <p:nvPr>
            <p:ph type="body" idx="1"/>
          </p:nvPr>
        </p:nvSpPr>
        <p:spPr>
          <a:xfrm>
            <a:off x="6895559" y="479394"/>
            <a:ext cx="3757545" cy="4482074"/>
          </a:xfrm>
        </p:spPr>
        <p:txBody>
          <a:bodyPr>
            <a:normAutofit/>
          </a:bodyPr>
          <a:lstStyle/>
          <a:p>
            <a:r>
              <a:rPr lang="uk-UA" sz="1800" spc="-10" dirty="0">
                <a:solidFill>
                  <a:srgbClr val="000000"/>
                </a:solidFill>
                <a:effectLst/>
                <a:latin typeface="Times New Roman" panose="02020603050405020304" pitchFamily="18" charset="0"/>
                <a:ea typeface="Times New Roman" panose="02020603050405020304" pitchFamily="18" charset="0"/>
              </a:rPr>
              <a:t>На </a:t>
            </a:r>
            <a:r>
              <a:rPr lang="uk-UA" sz="1800" b="1" i="1" spc="-10" dirty="0">
                <a:solidFill>
                  <a:srgbClr val="000000"/>
                </a:solidFill>
                <a:effectLst/>
                <a:latin typeface="Times New Roman" panose="02020603050405020304" pitchFamily="18" charset="0"/>
                <a:ea typeface="Times New Roman" panose="02020603050405020304" pitchFamily="18" charset="0"/>
              </a:rPr>
              <a:t>емпіричному рівні</a:t>
            </a:r>
            <a:r>
              <a:rPr lang="uk-UA" sz="1800" spc="-10" dirty="0">
                <a:solidFill>
                  <a:srgbClr val="000000"/>
                </a:solidFill>
                <a:effectLst/>
                <a:latin typeface="Times New Roman" panose="02020603050405020304" pitchFamily="18" charset="0"/>
                <a:ea typeface="Times New Roman" panose="02020603050405020304" pitchFamily="18" charset="0"/>
              </a:rPr>
              <a:t> переважає досвідне знання на основі чуттєвих даних.</a:t>
            </a:r>
            <a:endParaRPr lang="uk-UA" dirty="0"/>
          </a:p>
        </p:txBody>
      </p:sp>
    </p:spTree>
    <p:extLst>
      <p:ext uri="{BB962C8B-B14F-4D97-AF65-F5344CB8AC3E}">
        <p14:creationId xmlns:p14="http://schemas.microsoft.com/office/powerpoint/2010/main" val="9361644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CBE2FA6-800D-4BE9-B2FB-1F65F6BE8AB5}"/>
              </a:ext>
            </a:extLst>
          </p:cNvPr>
          <p:cNvSpPr>
            <a:spLocks noGrp="1"/>
          </p:cNvSpPr>
          <p:nvPr>
            <p:ph type="title"/>
          </p:nvPr>
        </p:nvSpPr>
        <p:spPr/>
        <p:txBody>
          <a:bodyPr/>
          <a:lstStyle/>
          <a:p>
            <a:r>
              <a:rPr lang="uk-UA" sz="1800" b="1" dirty="0">
                <a:effectLst/>
                <a:latin typeface="Times New Roman" panose="02020603050405020304" pitchFamily="18" charset="0"/>
                <a:ea typeface="Times New Roman" panose="02020603050405020304" pitchFamily="18" charset="0"/>
              </a:rPr>
              <a:t>Гносеологія як розділ філософії.</a:t>
            </a:r>
            <a:endParaRPr lang="uk-UA" dirty="0"/>
          </a:p>
        </p:txBody>
      </p:sp>
      <p:sp>
        <p:nvSpPr>
          <p:cNvPr id="3" name="Місце для тексту 2">
            <a:extLst>
              <a:ext uri="{FF2B5EF4-FFF2-40B4-BE49-F238E27FC236}">
                <a16:creationId xmlns:a16="http://schemas.microsoft.com/office/drawing/2014/main" id="{A87524BC-BD26-4FB6-93E7-824F6403B54B}"/>
              </a:ext>
            </a:extLst>
          </p:cNvPr>
          <p:cNvSpPr>
            <a:spLocks noGrp="1"/>
          </p:cNvSpPr>
          <p:nvPr>
            <p:ph type="body" idx="1"/>
          </p:nvPr>
        </p:nvSpPr>
        <p:spPr/>
        <p:txBody>
          <a:bodyPr/>
          <a:lstStyle/>
          <a:p>
            <a:r>
              <a:rPr lang="uk-UA" sz="1800" i="1" dirty="0">
                <a:effectLst/>
                <a:latin typeface="Times New Roman" panose="02020603050405020304" pitchFamily="18" charset="0"/>
                <a:ea typeface="Times New Roman" panose="02020603050405020304" pitchFamily="18" charset="0"/>
              </a:rPr>
              <a:t>Гносеологія – розділ філософії, що вивчає взаємовідносини суб’єкта та об’єкта в процесі пізнавальної діяльності; теорія пізнання</a:t>
            </a:r>
            <a:endParaRPr lang="uk-UA" dirty="0"/>
          </a:p>
        </p:txBody>
      </p:sp>
    </p:spTree>
    <p:extLst>
      <p:ext uri="{BB962C8B-B14F-4D97-AF65-F5344CB8AC3E}">
        <p14:creationId xmlns:p14="http://schemas.microsoft.com/office/powerpoint/2010/main" val="37602185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CBE2FA6-800D-4BE9-B2FB-1F65F6BE8AB5}"/>
              </a:ext>
            </a:extLst>
          </p:cNvPr>
          <p:cNvSpPr>
            <a:spLocks noGrp="1"/>
          </p:cNvSpPr>
          <p:nvPr>
            <p:ph type="title"/>
          </p:nvPr>
        </p:nvSpPr>
        <p:spPr/>
        <p:txBody>
          <a:bodyPr/>
          <a:lstStyle/>
          <a:p>
            <a:r>
              <a:rPr lang="uk-UA" sz="1800" spc="-10" dirty="0">
                <a:solidFill>
                  <a:schemeClr val="bg1"/>
                </a:solidFill>
                <a:effectLst/>
                <a:latin typeface="Times New Roman" panose="02020603050405020304" pitchFamily="18" charset="0"/>
                <a:ea typeface="Times New Roman" panose="02020603050405020304" pitchFamily="18" charset="0"/>
              </a:rPr>
              <a:t>До </a:t>
            </a:r>
            <a:r>
              <a:rPr lang="uk-UA" sz="1800" b="1" spc="-10" dirty="0">
                <a:solidFill>
                  <a:schemeClr val="bg1"/>
                </a:solidFill>
                <a:effectLst/>
                <a:latin typeface="Times New Roman" panose="02020603050405020304" pitchFamily="18" charset="0"/>
                <a:ea typeface="Times New Roman" panose="02020603050405020304" pitchFamily="18" charset="0"/>
              </a:rPr>
              <a:t>методів емпіричного пізнання</a:t>
            </a:r>
            <a:r>
              <a:rPr lang="uk-UA" sz="1800" spc="-10" dirty="0">
                <a:solidFill>
                  <a:schemeClr val="bg1"/>
                </a:solidFill>
                <a:effectLst/>
                <a:latin typeface="Times New Roman" panose="02020603050405020304" pitchFamily="18" charset="0"/>
                <a:ea typeface="Times New Roman" panose="02020603050405020304" pitchFamily="18" charset="0"/>
              </a:rPr>
              <a:t> відносять</a:t>
            </a:r>
            <a:br>
              <a:rPr lang="uk-UA" sz="1800" dirty="0">
                <a:solidFill>
                  <a:schemeClr val="bg1"/>
                </a:solidFill>
                <a:effectLst/>
                <a:latin typeface="Times New Roman" panose="02020603050405020304" pitchFamily="18" charset="0"/>
                <a:ea typeface="Times New Roman" panose="02020603050405020304" pitchFamily="18" charset="0"/>
              </a:rPr>
            </a:br>
            <a:endParaRPr lang="uk-UA" dirty="0">
              <a:solidFill>
                <a:schemeClr val="bg1"/>
              </a:solidFill>
            </a:endParaRPr>
          </a:p>
        </p:txBody>
      </p:sp>
      <p:sp>
        <p:nvSpPr>
          <p:cNvPr id="3" name="Місце для тексту 2">
            <a:extLst>
              <a:ext uri="{FF2B5EF4-FFF2-40B4-BE49-F238E27FC236}">
                <a16:creationId xmlns:a16="http://schemas.microsoft.com/office/drawing/2014/main" id="{A87524BC-BD26-4FB6-93E7-824F6403B54B}"/>
              </a:ext>
            </a:extLst>
          </p:cNvPr>
          <p:cNvSpPr>
            <a:spLocks noGrp="1"/>
          </p:cNvSpPr>
          <p:nvPr>
            <p:ph type="body" idx="1"/>
          </p:nvPr>
        </p:nvSpPr>
        <p:spPr>
          <a:xfrm>
            <a:off x="6895559" y="479394"/>
            <a:ext cx="3757545" cy="4482074"/>
          </a:xfrm>
        </p:spPr>
        <p:txBody>
          <a:bodyPr>
            <a:normAutofit fontScale="92500" lnSpcReduction="10000"/>
          </a:bodyPr>
          <a:lstStyle/>
          <a:p>
            <a:pPr marL="342900" lvl="0" indent="-342900" algn="just">
              <a:buFont typeface="Symbol" panose="05050102010706020507" pitchFamily="18" charset="2"/>
              <a:buChar char=""/>
            </a:pPr>
            <a:r>
              <a:rPr lang="uk-UA" sz="1800" i="1" spc="-10" dirty="0">
                <a:solidFill>
                  <a:srgbClr val="000000"/>
                </a:solidFill>
                <a:effectLst/>
                <a:latin typeface="Times New Roman" panose="02020603050405020304" pitchFamily="18" charset="0"/>
                <a:ea typeface="Times New Roman" panose="02020603050405020304" pitchFamily="18" charset="0"/>
              </a:rPr>
              <a:t>спостереження</a:t>
            </a:r>
            <a:r>
              <a:rPr lang="uk-UA" sz="1800" spc="-10" dirty="0">
                <a:solidFill>
                  <a:srgbClr val="000000"/>
                </a:solidFill>
                <a:effectLst/>
                <a:latin typeface="Times New Roman" panose="02020603050405020304" pitchFamily="18" charset="0"/>
                <a:ea typeface="Times New Roman" panose="02020603050405020304" pitchFamily="18" charset="0"/>
              </a:rPr>
              <a:t> (свідоме цілеспрямоване сприйняття досліджуваних явищ з метою їх опису та виміру),</a:t>
            </a:r>
            <a:endParaRPr lang="uk-UA" sz="1800" dirty="0">
              <a:effectLst/>
              <a:latin typeface="Times New Roman" panose="02020603050405020304" pitchFamily="18" charset="0"/>
              <a:ea typeface="Times New Roman" panose="02020603050405020304" pitchFamily="18" charset="0"/>
            </a:endParaRPr>
          </a:p>
          <a:p>
            <a:pPr marL="342900" lvl="0" indent="-342900" algn="just">
              <a:buFont typeface="Symbol" panose="05050102010706020507" pitchFamily="18" charset="2"/>
              <a:buChar char=""/>
            </a:pPr>
            <a:r>
              <a:rPr lang="uk-UA" sz="1800" i="1" spc="-10" dirty="0">
                <a:solidFill>
                  <a:srgbClr val="000000"/>
                </a:solidFill>
                <a:effectLst/>
                <a:latin typeface="Times New Roman" panose="02020603050405020304" pitchFamily="18" charset="0"/>
                <a:ea typeface="Times New Roman" panose="02020603050405020304" pitchFamily="18" charset="0"/>
              </a:rPr>
              <a:t>порівняння</a:t>
            </a:r>
            <a:r>
              <a:rPr lang="uk-UA" sz="1800" spc="-10" dirty="0">
                <a:solidFill>
                  <a:srgbClr val="000000"/>
                </a:solidFill>
                <a:effectLst/>
                <a:latin typeface="Times New Roman" panose="02020603050405020304" pitchFamily="18" charset="0"/>
                <a:ea typeface="Times New Roman" panose="02020603050405020304" pitchFamily="18" charset="0"/>
              </a:rPr>
              <a:t> (вияв спільних та відмінних рис в досліджуваних явищах),</a:t>
            </a:r>
            <a:endParaRPr lang="uk-UA" sz="1800" dirty="0">
              <a:effectLst/>
              <a:latin typeface="Times New Roman" panose="02020603050405020304" pitchFamily="18" charset="0"/>
              <a:ea typeface="Times New Roman" panose="02020603050405020304" pitchFamily="18" charset="0"/>
            </a:endParaRPr>
          </a:p>
          <a:p>
            <a:pPr marL="342900" lvl="0" indent="-342900" algn="just">
              <a:buFont typeface="Symbol" panose="05050102010706020507" pitchFamily="18" charset="2"/>
              <a:buChar char=""/>
            </a:pPr>
            <a:r>
              <a:rPr lang="uk-UA" sz="1800" i="1" spc="-10" dirty="0">
                <a:solidFill>
                  <a:srgbClr val="000000"/>
                </a:solidFill>
                <a:effectLst/>
                <a:latin typeface="Times New Roman" panose="02020603050405020304" pitchFamily="18" charset="0"/>
                <a:ea typeface="Times New Roman" panose="02020603050405020304" pitchFamily="18" charset="0"/>
              </a:rPr>
              <a:t>експеримент</a:t>
            </a:r>
            <a:r>
              <a:rPr lang="uk-UA" sz="1800" spc="-10" dirty="0">
                <a:solidFill>
                  <a:srgbClr val="000000"/>
                </a:solidFill>
                <a:effectLst/>
                <a:latin typeface="Times New Roman" panose="02020603050405020304" pitchFamily="18" charset="0"/>
                <a:ea typeface="Times New Roman" panose="02020603050405020304" pitchFamily="18" charset="0"/>
              </a:rPr>
              <a:t> (цілеспрямоване, активне втручання в протікання досліджуваного явища чи процесу; відтворення його в спеціально створених та контрольованих умовах). </a:t>
            </a:r>
            <a:endParaRPr lang="uk-UA" sz="1800" dirty="0">
              <a:effectLst/>
              <a:latin typeface="Times New Roman" panose="02020603050405020304" pitchFamily="18" charset="0"/>
              <a:ea typeface="Times New Roman" panose="02020603050405020304" pitchFamily="18" charset="0"/>
            </a:endParaRPr>
          </a:p>
          <a:p>
            <a:endParaRPr lang="uk-UA" dirty="0"/>
          </a:p>
        </p:txBody>
      </p:sp>
    </p:spTree>
    <p:extLst>
      <p:ext uri="{BB962C8B-B14F-4D97-AF65-F5344CB8AC3E}">
        <p14:creationId xmlns:p14="http://schemas.microsoft.com/office/powerpoint/2010/main" val="7394795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150AFD6-B113-498A-8CE1-E466C4393153}"/>
              </a:ext>
            </a:extLst>
          </p:cNvPr>
          <p:cNvSpPr>
            <a:spLocks noGrp="1"/>
          </p:cNvSpPr>
          <p:nvPr>
            <p:ph type="title"/>
          </p:nvPr>
        </p:nvSpPr>
        <p:spPr/>
        <p:txBody>
          <a:bodyPr/>
          <a:lstStyle/>
          <a:p>
            <a:r>
              <a:rPr lang="uk-UA" sz="1800" spc="-10" dirty="0">
                <a:solidFill>
                  <a:schemeClr val="bg1"/>
                </a:solidFill>
                <a:effectLst/>
                <a:latin typeface="Times New Roman" panose="02020603050405020304" pitchFamily="18" charset="0"/>
                <a:ea typeface="Times New Roman" panose="02020603050405020304" pitchFamily="18" charset="0"/>
              </a:rPr>
              <a:t>До </a:t>
            </a:r>
            <a:r>
              <a:rPr lang="uk-UA" sz="1800" b="1" spc="-10" dirty="0">
                <a:solidFill>
                  <a:schemeClr val="bg1"/>
                </a:solidFill>
                <a:effectLst/>
                <a:latin typeface="Times New Roman" panose="02020603050405020304" pitchFamily="18" charset="0"/>
                <a:ea typeface="Times New Roman" panose="02020603050405020304" pitchFamily="18" charset="0"/>
              </a:rPr>
              <a:t>методів </a:t>
            </a:r>
            <a:r>
              <a:rPr lang="uk-UA" sz="1800" b="1" spc="-10" dirty="0" err="1">
                <a:solidFill>
                  <a:schemeClr val="bg1"/>
                </a:solidFill>
                <a:effectLst/>
                <a:latin typeface="Times New Roman" panose="02020603050405020304" pitchFamily="18" charset="0"/>
                <a:ea typeface="Times New Roman" panose="02020603050405020304" pitchFamily="18" charset="0"/>
              </a:rPr>
              <a:t>теоретичнчного</a:t>
            </a:r>
            <a:r>
              <a:rPr lang="uk-UA" sz="1800" b="1" spc="-10" dirty="0">
                <a:solidFill>
                  <a:schemeClr val="bg1"/>
                </a:solidFill>
                <a:effectLst/>
                <a:latin typeface="Times New Roman" panose="02020603050405020304" pitchFamily="18" charset="0"/>
                <a:ea typeface="Times New Roman" panose="02020603050405020304" pitchFamily="18" charset="0"/>
              </a:rPr>
              <a:t> пізнання</a:t>
            </a:r>
            <a:r>
              <a:rPr lang="uk-UA" sz="1800" spc="-10" dirty="0">
                <a:solidFill>
                  <a:schemeClr val="bg1"/>
                </a:solidFill>
                <a:effectLst/>
                <a:latin typeface="Times New Roman" panose="02020603050405020304" pitchFamily="18" charset="0"/>
                <a:ea typeface="Times New Roman" panose="02020603050405020304" pitchFamily="18" charset="0"/>
              </a:rPr>
              <a:t> відносять</a:t>
            </a:r>
            <a:br>
              <a:rPr lang="uk-UA" sz="1800" dirty="0">
                <a:effectLst/>
                <a:latin typeface="Times New Roman" panose="02020603050405020304" pitchFamily="18" charset="0"/>
                <a:ea typeface="Times New Roman" panose="02020603050405020304" pitchFamily="18" charset="0"/>
              </a:rPr>
            </a:br>
            <a:endParaRPr lang="uk-UA" dirty="0"/>
          </a:p>
        </p:txBody>
      </p:sp>
      <p:sp>
        <p:nvSpPr>
          <p:cNvPr id="3" name="Місце для тексту 2">
            <a:extLst>
              <a:ext uri="{FF2B5EF4-FFF2-40B4-BE49-F238E27FC236}">
                <a16:creationId xmlns:a16="http://schemas.microsoft.com/office/drawing/2014/main" id="{C89B874C-ECF2-4E87-9064-B55DDEE29B6C}"/>
              </a:ext>
            </a:extLst>
          </p:cNvPr>
          <p:cNvSpPr>
            <a:spLocks noGrp="1"/>
          </p:cNvSpPr>
          <p:nvPr>
            <p:ph type="body" idx="1"/>
          </p:nvPr>
        </p:nvSpPr>
        <p:spPr>
          <a:xfrm>
            <a:off x="6895559" y="381740"/>
            <a:ext cx="4351025" cy="5805996"/>
          </a:xfrm>
        </p:spPr>
        <p:txBody>
          <a:bodyPr>
            <a:normAutofit fontScale="85000" lnSpcReduction="10000"/>
          </a:bodyPr>
          <a:lstStyle/>
          <a:p>
            <a:pPr marL="342900" lvl="0" indent="-342900" algn="just">
              <a:buFont typeface="Symbol" panose="05050102010706020507" pitchFamily="18" charset="2"/>
              <a:buChar char=""/>
            </a:pPr>
            <a:r>
              <a:rPr lang="uk-UA" sz="1800" i="1" spc="-15" dirty="0">
                <a:solidFill>
                  <a:srgbClr val="000000"/>
                </a:solidFill>
                <a:effectLst/>
                <a:latin typeface="Times New Roman" panose="02020603050405020304" pitchFamily="18" charset="0"/>
                <a:ea typeface="Times New Roman" panose="02020603050405020304" pitchFamily="18" charset="0"/>
              </a:rPr>
              <a:t>формалізацію</a:t>
            </a:r>
            <a:r>
              <a:rPr lang="uk-UA" sz="1800" spc="-15" dirty="0">
                <a:solidFill>
                  <a:srgbClr val="000000"/>
                </a:solidFill>
                <a:effectLst/>
                <a:latin typeface="Times New Roman" panose="02020603050405020304" pitchFamily="18" charset="0"/>
                <a:ea typeface="Times New Roman" panose="02020603050405020304" pitchFamily="18" charset="0"/>
              </a:rPr>
              <a:t> (відображення змісту знання в </a:t>
            </a:r>
            <a:r>
              <a:rPr lang="uk-UA" sz="1800" spc="-15" dirty="0" err="1">
                <a:solidFill>
                  <a:srgbClr val="000000"/>
                </a:solidFill>
                <a:effectLst/>
                <a:latin typeface="Times New Roman" panose="02020603050405020304" pitchFamily="18" charset="0"/>
                <a:ea typeface="Times New Roman" panose="02020603050405020304" pitchFamily="18" charset="0"/>
              </a:rPr>
              <a:t>знаково</a:t>
            </a:r>
            <a:r>
              <a:rPr lang="uk-UA" sz="1800" spc="-15" dirty="0">
                <a:solidFill>
                  <a:srgbClr val="000000"/>
                </a:solidFill>
                <a:effectLst/>
                <a:latin typeface="Times New Roman" panose="02020603050405020304" pitchFamily="18" charset="0"/>
                <a:ea typeface="Times New Roman" panose="02020603050405020304" pitchFamily="18" charset="0"/>
              </a:rPr>
              <a:t>-символічному вигляді), </a:t>
            </a:r>
            <a:endParaRPr lang="uk-UA" sz="1800" dirty="0">
              <a:effectLst/>
              <a:latin typeface="Times New Roman" panose="02020603050405020304" pitchFamily="18" charset="0"/>
              <a:ea typeface="Times New Roman" panose="02020603050405020304" pitchFamily="18" charset="0"/>
            </a:endParaRPr>
          </a:p>
          <a:p>
            <a:pPr marL="342900" lvl="0" indent="-342900" algn="just">
              <a:buFont typeface="Symbol" panose="05050102010706020507" pitchFamily="18" charset="2"/>
              <a:buChar char=""/>
            </a:pPr>
            <a:r>
              <a:rPr lang="uk-UA" sz="1800" i="1" spc="-15" dirty="0">
                <a:solidFill>
                  <a:srgbClr val="000000"/>
                </a:solidFill>
                <a:effectLst/>
                <a:latin typeface="Times New Roman" panose="02020603050405020304" pitchFamily="18" charset="0"/>
                <a:ea typeface="Times New Roman" panose="02020603050405020304" pitchFamily="18" charset="0"/>
              </a:rPr>
              <a:t>аксіоматичний метод</a:t>
            </a:r>
            <a:r>
              <a:rPr lang="uk-UA" sz="1800" spc="-15" dirty="0">
                <a:solidFill>
                  <a:srgbClr val="000000"/>
                </a:solidFill>
                <a:effectLst/>
                <a:latin typeface="Times New Roman" panose="02020603050405020304" pitchFamily="18" charset="0"/>
                <a:ea typeface="Times New Roman" panose="02020603050405020304" pitchFamily="18" charset="0"/>
              </a:rPr>
              <a:t> (побудова теорій на аксіомах – положеннях, що не потребують доведення),</a:t>
            </a:r>
            <a:endParaRPr lang="uk-UA" sz="1800" dirty="0">
              <a:effectLst/>
              <a:latin typeface="Times New Roman" panose="02020603050405020304" pitchFamily="18" charset="0"/>
              <a:ea typeface="Times New Roman" panose="02020603050405020304" pitchFamily="18" charset="0"/>
            </a:endParaRPr>
          </a:p>
          <a:p>
            <a:pPr marL="342900" lvl="0" indent="-342900" algn="just">
              <a:buFont typeface="Symbol" panose="05050102010706020507" pitchFamily="18" charset="2"/>
              <a:buChar char=""/>
            </a:pPr>
            <a:r>
              <a:rPr lang="uk-UA" sz="1800" i="1" spc="-15" dirty="0">
                <a:solidFill>
                  <a:srgbClr val="000000"/>
                </a:solidFill>
                <a:effectLst/>
                <a:latin typeface="Times New Roman" panose="02020603050405020304" pitchFamily="18" charset="0"/>
                <a:ea typeface="Times New Roman" panose="02020603050405020304" pitchFamily="18" charset="0"/>
              </a:rPr>
              <a:t>гіпотетико-дедуктивний метод</a:t>
            </a:r>
            <a:r>
              <a:rPr lang="uk-UA" sz="1800" spc="-15" dirty="0">
                <a:solidFill>
                  <a:srgbClr val="000000"/>
                </a:solidFill>
                <a:effectLst/>
                <a:latin typeface="Times New Roman" panose="02020603050405020304" pitchFamily="18" charset="0"/>
                <a:ea typeface="Times New Roman" panose="02020603050405020304" pitchFamily="18" charset="0"/>
              </a:rPr>
              <a:t> (виведення висновків та гіпотез, </a:t>
            </a:r>
            <a:r>
              <a:rPr lang="uk-UA" sz="1800" spc="-15" dirty="0" err="1">
                <a:solidFill>
                  <a:srgbClr val="000000"/>
                </a:solidFill>
                <a:effectLst/>
                <a:latin typeface="Times New Roman" panose="02020603050405020304" pitchFamily="18" charset="0"/>
                <a:ea typeface="Times New Roman" panose="02020603050405020304" pitchFamily="18" charset="0"/>
              </a:rPr>
              <a:t>істиннісне</a:t>
            </a:r>
            <a:r>
              <a:rPr lang="uk-UA" sz="1800" spc="-15" dirty="0">
                <a:solidFill>
                  <a:srgbClr val="000000"/>
                </a:solidFill>
                <a:effectLst/>
                <a:latin typeface="Times New Roman" panose="02020603050405020304" pitchFamily="18" charset="0"/>
                <a:ea typeface="Times New Roman" panose="02020603050405020304" pitchFamily="18" charset="0"/>
              </a:rPr>
              <a:t> значення яких невідоме та носить </a:t>
            </a:r>
            <a:r>
              <a:rPr lang="uk-UA" sz="1800" spc="-15" dirty="0" err="1">
                <a:solidFill>
                  <a:srgbClr val="000000"/>
                </a:solidFill>
                <a:effectLst/>
                <a:latin typeface="Times New Roman" panose="02020603050405020304" pitchFamily="18" charset="0"/>
                <a:ea typeface="Times New Roman" panose="02020603050405020304" pitchFamily="18" charset="0"/>
              </a:rPr>
              <a:t>вірогіднісний</a:t>
            </a:r>
            <a:r>
              <a:rPr lang="uk-UA" sz="1800" spc="-15" dirty="0">
                <a:solidFill>
                  <a:srgbClr val="000000"/>
                </a:solidFill>
                <a:effectLst/>
                <a:latin typeface="Times New Roman" panose="02020603050405020304" pitchFamily="18" charset="0"/>
                <a:ea typeface="Times New Roman" panose="02020603050405020304" pitchFamily="18" charset="0"/>
              </a:rPr>
              <a:t> характер).</a:t>
            </a:r>
            <a:endParaRPr lang="uk-UA" sz="1800" dirty="0">
              <a:effectLst/>
              <a:latin typeface="Times New Roman" panose="02020603050405020304" pitchFamily="18" charset="0"/>
              <a:ea typeface="Times New Roman" panose="02020603050405020304" pitchFamily="18" charset="0"/>
            </a:endParaRPr>
          </a:p>
          <a:p>
            <a:pPr marL="342900" lvl="0" indent="-342900" algn="just">
              <a:buFont typeface="Symbol" panose="05050102010706020507" pitchFamily="18" charset="2"/>
              <a:buChar char=""/>
            </a:pPr>
            <a:r>
              <a:rPr lang="uk-UA" sz="1800" spc="-15" dirty="0" err="1">
                <a:solidFill>
                  <a:srgbClr val="000000"/>
                </a:solidFill>
                <a:effectLst/>
                <a:latin typeface="Times New Roman" panose="02020603050405020304" pitchFamily="18" charset="0"/>
                <a:ea typeface="Times New Roman" panose="02020603050405020304" pitchFamily="18" charset="0"/>
              </a:rPr>
              <a:t>загальнологічні</a:t>
            </a:r>
            <a:r>
              <a:rPr lang="uk-UA" sz="1800" spc="-15" dirty="0">
                <a:solidFill>
                  <a:srgbClr val="000000"/>
                </a:solidFill>
                <a:effectLst/>
                <a:latin typeface="Times New Roman" panose="02020603050405020304" pitchFamily="18" charset="0"/>
                <a:ea typeface="Times New Roman" panose="02020603050405020304" pitchFamily="18" charset="0"/>
              </a:rPr>
              <a:t> методи </a:t>
            </a:r>
            <a:r>
              <a:rPr lang="uk-UA" sz="1800" i="1" spc="-15" dirty="0">
                <a:solidFill>
                  <a:srgbClr val="000000"/>
                </a:solidFill>
                <a:effectLst/>
                <a:latin typeface="Times New Roman" panose="02020603050405020304" pitchFamily="18" charset="0"/>
                <a:ea typeface="Times New Roman" panose="02020603050405020304" pitchFamily="18" charset="0"/>
              </a:rPr>
              <a:t>абстрагування</a:t>
            </a:r>
            <a:r>
              <a:rPr lang="uk-UA" sz="1800" spc="-15" dirty="0">
                <a:solidFill>
                  <a:srgbClr val="000000"/>
                </a:solidFill>
                <a:effectLst/>
                <a:latin typeface="Times New Roman" panose="02020603050405020304" pitchFamily="18" charset="0"/>
                <a:ea typeface="Times New Roman" panose="02020603050405020304" pitchFamily="18" charset="0"/>
              </a:rPr>
              <a:t> (відхід від певн</a:t>
            </a:r>
            <a:r>
              <a:rPr lang="uk-UA" sz="1800" spc="-5" dirty="0">
                <a:solidFill>
                  <a:srgbClr val="000000"/>
                </a:solidFill>
                <a:effectLst/>
                <a:latin typeface="Times New Roman" panose="02020603050405020304" pitchFamily="18" charset="0"/>
                <a:ea typeface="Times New Roman" panose="02020603050405020304" pitchFamily="18" charset="0"/>
              </a:rPr>
              <a:t>их якостей та відношень речей, розгляд їх окремо один від одного в «чистому» вигляді), </a:t>
            </a:r>
            <a:r>
              <a:rPr lang="uk-UA" sz="1800" i="1" spc="-5" dirty="0">
                <a:solidFill>
                  <a:srgbClr val="000000"/>
                </a:solidFill>
                <a:effectLst/>
                <a:latin typeface="Times New Roman" panose="02020603050405020304" pitchFamily="18" charset="0"/>
                <a:ea typeface="Times New Roman" panose="02020603050405020304" pitchFamily="18" charset="0"/>
              </a:rPr>
              <a:t>ідеалізація</a:t>
            </a:r>
            <a:r>
              <a:rPr lang="uk-UA" sz="1800" spc="-5" dirty="0">
                <a:solidFill>
                  <a:srgbClr val="000000"/>
                </a:solidFill>
                <a:effectLst/>
                <a:latin typeface="Times New Roman" panose="02020603050405020304" pitchFamily="18" charset="0"/>
                <a:ea typeface="Times New Roman" panose="02020603050405020304" pitchFamily="18" charset="0"/>
              </a:rPr>
              <a:t> (процес конструювання суто </a:t>
            </a:r>
            <a:r>
              <a:rPr lang="uk-UA" sz="1800" spc="-5" dirty="0" err="1">
                <a:solidFill>
                  <a:srgbClr val="000000"/>
                </a:solidFill>
                <a:effectLst/>
                <a:latin typeface="Times New Roman" panose="02020603050405020304" pitchFamily="18" charset="0"/>
                <a:ea typeface="Times New Roman" panose="02020603050405020304" pitchFamily="18" charset="0"/>
              </a:rPr>
              <a:t>мислительних</a:t>
            </a:r>
            <a:r>
              <a:rPr lang="uk-UA" sz="1800" spc="-5" dirty="0">
                <a:solidFill>
                  <a:srgbClr val="000000"/>
                </a:solidFill>
                <a:effectLst/>
                <a:latin typeface="Times New Roman" panose="02020603050405020304" pitchFamily="18" charset="0"/>
                <a:ea typeface="Times New Roman" panose="02020603050405020304" pitchFamily="18" charset="0"/>
              </a:rPr>
              <a:t> моделей, що мають прототип в реальності), </a:t>
            </a:r>
            <a:r>
              <a:rPr lang="uk-UA" sz="1800" i="1" spc="-5" dirty="0">
                <a:solidFill>
                  <a:srgbClr val="000000"/>
                </a:solidFill>
                <a:effectLst/>
                <a:latin typeface="Times New Roman" panose="02020603050405020304" pitchFamily="18" charset="0"/>
                <a:ea typeface="Times New Roman" panose="02020603050405020304" pitchFamily="18" charset="0"/>
              </a:rPr>
              <a:t>аналіз та синтез</a:t>
            </a:r>
            <a:r>
              <a:rPr lang="uk-UA" sz="1800" spc="-5" dirty="0">
                <a:solidFill>
                  <a:srgbClr val="000000"/>
                </a:solidFill>
                <a:effectLst/>
                <a:latin typeface="Times New Roman" panose="02020603050405020304" pitchFamily="18" charset="0"/>
                <a:ea typeface="Times New Roman" panose="02020603050405020304" pitchFamily="18" charset="0"/>
              </a:rPr>
              <a:t> </a:t>
            </a:r>
            <a:r>
              <a:rPr lang="uk-UA" sz="1800" spc="-15" dirty="0">
                <a:solidFill>
                  <a:srgbClr val="000000"/>
                </a:solidFill>
                <a:effectLst/>
                <a:latin typeface="Times New Roman" panose="02020603050405020304" pitchFamily="18" charset="0"/>
                <a:ea typeface="Times New Roman" panose="02020603050405020304" pitchFamily="18" charset="0"/>
              </a:rPr>
              <a:t>(роз’єднання досліджуваного об’єкта на частини та поєднання в їх систему</a:t>
            </a:r>
            <a:r>
              <a:rPr lang="uk-UA" sz="1800" dirty="0">
                <a:solidFill>
                  <a:srgbClr val="000000"/>
                </a:solidFill>
                <a:effectLst/>
                <a:latin typeface="Times New Roman" panose="02020603050405020304" pitchFamily="18" charset="0"/>
                <a:ea typeface="Times New Roman" panose="02020603050405020304" pitchFamily="18" charset="0"/>
              </a:rPr>
              <a:t>), </a:t>
            </a:r>
            <a:r>
              <a:rPr lang="uk-UA" sz="1800" i="1" dirty="0">
                <a:solidFill>
                  <a:srgbClr val="000000"/>
                </a:solidFill>
                <a:effectLst/>
                <a:latin typeface="Times New Roman" panose="02020603050405020304" pitchFamily="18" charset="0"/>
                <a:ea typeface="Times New Roman" panose="02020603050405020304" pitchFamily="18" charset="0"/>
              </a:rPr>
              <a:t>індукція та дедукція</a:t>
            </a:r>
            <a:r>
              <a:rPr lang="uk-UA" sz="1800" dirty="0">
                <a:solidFill>
                  <a:srgbClr val="000000"/>
                </a:solidFill>
                <a:effectLst/>
                <a:latin typeface="Times New Roman" panose="02020603050405020304" pitchFamily="18" charset="0"/>
                <a:ea typeface="Times New Roman" panose="02020603050405020304" pitchFamily="18" charset="0"/>
              </a:rPr>
              <a:t> (рух пізнання від окремого до загального і навпаки).</a:t>
            </a:r>
            <a:endParaRPr lang="uk-UA" sz="1800" dirty="0">
              <a:effectLst/>
              <a:latin typeface="Times New Roman" panose="02020603050405020304" pitchFamily="18" charset="0"/>
              <a:ea typeface="Times New Roman" panose="02020603050405020304" pitchFamily="18" charset="0"/>
            </a:endParaRPr>
          </a:p>
          <a:p>
            <a:endParaRPr lang="uk-UA" dirty="0"/>
          </a:p>
        </p:txBody>
      </p:sp>
    </p:spTree>
    <p:extLst>
      <p:ext uri="{BB962C8B-B14F-4D97-AF65-F5344CB8AC3E}">
        <p14:creationId xmlns:p14="http://schemas.microsoft.com/office/powerpoint/2010/main" val="23301773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150AFD6-B113-498A-8CE1-E466C4393153}"/>
              </a:ext>
            </a:extLst>
          </p:cNvPr>
          <p:cNvSpPr>
            <a:spLocks noGrp="1"/>
          </p:cNvSpPr>
          <p:nvPr>
            <p:ph type="title"/>
          </p:nvPr>
        </p:nvSpPr>
        <p:spPr/>
        <p:txBody>
          <a:bodyPr/>
          <a:lstStyle/>
          <a:p>
            <a:r>
              <a:rPr lang="uk-UA" sz="1800" b="1" spc="-10" dirty="0">
                <a:solidFill>
                  <a:schemeClr val="bg1"/>
                </a:solidFill>
                <a:effectLst/>
                <a:latin typeface="Times New Roman" panose="02020603050405020304" pitchFamily="18" charset="0"/>
                <a:ea typeface="Times New Roman" panose="02020603050405020304" pitchFamily="18" charset="0"/>
              </a:rPr>
              <a:t>Структурними компонентами теоретичного пізнання</a:t>
            </a:r>
            <a:r>
              <a:rPr lang="uk-UA" sz="1800" spc="-10" dirty="0">
                <a:solidFill>
                  <a:schemeClr val="bg1"/>
                </a:solidFill>
                <a:effectLst/>
                <a:latin typeface="Times New Roman" panose="02020603050405020304" pitchFamily="18" charset="0"/>
                <a:ea typeface="Times New Roman" panose="02020603050405020304" pitchFamily="18" charset="0"/>
              </a:rPr>
              <a:t> є проблема, гіпотеза, теорія, які є вузловими ланками побу</a:t>
            </a:r>
            <a:r>
              <a:rPr lang="uk-UA" sz="1800" spc="5" dirty="0">
                <a:solidFill>
                  <a:schemeClr val="bg1"/>
                </a:solidFill>
                <a:effectLst/>
                <a:latin typeface="Times New Roman" panose="02020603050405020304" pitchFamily="18" charset="0"/>
                <a:ea typeface="Times New Roman" panose="02020603050405020304" pitchFamily="18" charset="0"/>
              </a:rPr>
              <a:t>дови й розвитку знання.</a:t>
            </a:r>
            <a:br>
              <a:rPr lang="uk-UA" sz="1800" dirty="0">
                <a:solidFill>
                  <a:schemeClr val="bg1"/>
                </a:solidFill>
                <a:effectLst/>
                <a:latin typeface="Times New Roman" panose="02020603050405020304" pitchFamily="18" charset="0"/>
                <a:ea typeface="Times New Roman" panose="02020603050405020304" pitchFamily="18" charset="0"/>
              </a:rPr>
            </a:br>
            <a:endParaRPr lang="uk-UA" dirty="0">
              <a:solidFill>
                <a:schemeClr val="bg1"/>
              </a:solidFill>
            </a:endParaRPr>
          </a:p>
        </p:txBody>
      </p:sp>
      <p:sp>
        <p:nvSpPr>
          <p:cNvPr id="3" name="Місце для тексту 2">
            <a:extLst>
              <a:ext uri="{FF2B5EF4-FFF2-40B4-BE49-F238E27FC236}">
                <a16:creationId xmlns:a16="http://schemas.microsoft.com/office/drawing/2014/main" id="{C89B874C-ECF2-4E87-9064-B55DDEE29B6C}"/>
              </a:ext>
            </a:extLst>
          </p:cNvPr>
          <p:cNvSpPr>
            <a:spLocks noGrp="1"/>
          </p:cNvSpPr>
          <p:nvPr>
            <p:ph type="body" idx="1"/>
          </p:nvPr>
        </p:nvSpPr>
        <p:spPr>
          <a:xfrm>
            <a:off x="6904437" y="359546"/>
            <a:ext cx="3757545" cy="6498454"/>
          </a:xfrm>
        </p:spPr>
        <p:txBody>
          <a:bodyPr>
            <a:normAutofit/>
          </a:bodyPr>
          <a:lstStyle/>
          <a:p>
            <a:pPr indent="450215" algn="just"/>
            <a:r>
              <a:rPr lang="uk-UA" sz="1800" b="1" i="1" spc="-5" dirty="0">
                <a:solidFill>
                  <a:srgbClr val="000000"/>
                </a:solidFill>
                <a:effectLst/>
                <a:latin typeface="Times New Roman" panose="02020603050405020304" pitchFamily="18" charset="0"/>
                <a:ea typeface="Times New Roman" panose="02020603050405020304" pitchFamily="18" charset="0"/>
              </a:rPr>
              <a:t>Проблема</a:t>
            </a:r>
            <a:r>
              <a:rPr lang="uk-UA" sz="1800" spc="-5" dirty="0">
                <a:solidFill>
                  <a:srgbClr val="000000"/>
                </a:solidFill>
                <a:effectLst/>
                <a:latin typeface="Times New Roman" panose="02020603050405020304" pitchFamily="18" charset="0"/>
                <a:ea typeface="Times New Roman" panose="02020603050405020304" pitchFamily="18" charset="0"/>
              </a:rPr>
              <a:t> — форма знання, змістом якої є те, що не пізнане люди</a:t>
            </a:r>
            <a:r>
              <a:rPr lang="uk-UA" sz="1800" dirty="0">
                <a:solidFill>
                  <a:srgbClr val="000000"/>
                </a:solidFill>
                <a:effectLst/>
                <a:latin typeface="Times New Roman" panose="02020603050405020304" pitchFamily="18" charset="0"/>
                <a:ea typeface="Times New Roman" panose="02020603050405020304" pitchFamily="18" charset="0"/>
              </a:rPr>
              <a:t>ною, але потребує свого пізнання,</a:t>
            </a:r>
            <a:r>
              <a:rPr lang="uk-UA" sz="1800" spc="-10" dirty="0">
                <a:solidFill>
                  <a:srgbClr val="000000"/>
                </a:solidFill>
                <a:effectLst/>
                <a:latin typeface="Times New Roman" panose="02020603050405020304" pitchFamily="18" charset="0"/>
                <a:ea typeface="Times New Roman" panose="02020603050405020304" pitchFamily="18" charset="0"/>
              </a:rPr>
              <a:t> </a:t>
            </a:r>
            <a:endParaRPr lang="uk-UA" sz="1800" dirty="0">
              <a:effectLst/>
              <a:latin typeface="Times New Roman" panose="02020603050405020304" pitchFamily="18" charset="0"/>
              <a:ea typeface="Times New Roman" panose="02020603050405020304" pitchFamily="18" charset="0"/>
            </a:endParaRPr>
          </a:p>
          <a:p>
            <a:pPr indent="450215" algn="just"/>
            <a:r>
              <a:rPr lang="uk-UA" sz="1800" b="1" i="1" spc="-30" dirty="0">
                <a:solidFill>
                  <a:srgbClr val="000000"/>
                </a:solidFill>
                <a:effectLst/>
                <a:latin typeface="Times New Roman" panose="02020603050405020304" pitchFamily="18" charset="0"/>
                <a:ea typeface="Times New Roman" panose="02020603050405020304" pitchFamily="18" charset="0"/>
              </a:rPr>
              <a:t>Гіпотеза</a:t>
            </a:r>
            <a:r>
              <a:rPr lang="uk-UA" sz="1800" spc="-30" dirty="0">
                <a:solidFill>
                  <a:srgbClr val="000000"/>
                </a:solidFill>
                <a:effectLst/>
                <a:latin typeface="Times New Roman" panose="02020603050405020304" pitchFamily="18" charset="0"/>
                <a:ea typeface="Times New Roman" panose="02020603050405020304" pitchFamily="18" charset="0"/>
              </a:rPr>
              <a:t> — знання з невизначеним ступенем істинності, яке потребує перевірки та обґрунтування</a:t>
            </a:r>
            <a:r>
              <a:rPr lang="uk-UA" sz="1800" spc="-25" dirty="0">
                <a:solidFill>
                  <a:srgbClr val="000000"/>
                </a:solidFill>
                <a:effectLst/>
                <a:latin typeface="Times New Roman" panose="02020603050405020304" pitchFamily="18" charset="0"/>
                <a:ea typeface="Times New Roman" panose="02020603050405020304" pitchFamily="18" charset="0"/>
              </a:rPr>
              <a:t>.</a:t>
            </a:r>
            <a:r>
              <a:rPr lang="uk-UA" sz="1800" dirty="0">
                <a:solidFill>
                  <a:srgbClr val="000000"/>
                </a:solidFill>
                <a:effectLst/>
                <a:latin typeface="Times New Roman" panose="02020603050405020304" pitchFamily="18" charset="0"/>
                <a:ea typeface="Times New Roman" panose="02020603050405020304" pitchFamily="18" charset="0"/>
              </a:rPr>
              <a:t> Якщо гіпотеза доводиться, то вона перетворюється на теорію, якщо ж ні – дана гіпотеза відкидається та формується нова. </a:t>
            </a:r>
            <a:endParaRPr lang="uk-UA" sz="1800" dirty="0">
              <a:effectLst/>
              <a:latin typeface="Times New Roman" panose="02020603050405020304" pitchFamily="18" charset="0"/>
              <a:ea typeface="Times New Roman" panose="02020603050405020304" pitchFamily="18" charset="0"/>
            </a:endParaRPr>
          </a:p>
          <a:p>
            <a:pPr indent="450215" algn="just"/>
            <a:r>
              <a:rPr lang="uk-UA" sz="1800" b="1" i="1" spc="-25" dirty="0">
                <a:solidFill>
                  <a:srgbClr val="000000"/>
                </a:solidFill>
                <a:effectLst/>
                <a:latin typeface="Times New Roman" panose="02020603050405020304" pitchFamily="18" charset="0"/>
                <a:ea typeface="Times New Roman" panose="02020603050405020304" pitchFamily="18" charset="0"/>
              </a:rPr>
              <a:t>Теорія</a:t>
            </a:r>
            <a:r>
              <a:rPr lang="uk-UA" sz="1800" spc="-25" dirty="0">
                <a:solidFill>
                  <a:srgbClr val="000000"/>
                </a:solidFill>
                <a:effectLst/>
                <a:latin typeface="Times New Roman" panose="02020603050405020304" pitchFamily="18" charset="0"/>
                <a:ea typeface="Times New Roman" panose="02020603050405020304" pitchFamily="18" charset="0"/>
              </a:rPr>
              <a:t> — найрозвинутіша форма наукового знання, яка дає ціліс</a:t>
            </a:r>
            <a:r>
              <a:rPr lang="uk-UA" sz="1800" spc="-30" dirty="0">
                <a:solidFill>
                  <a:srgbClr val="000000"/>
                </a:solidFill>
                <a:effectLst/>
                <a:latin typeface="Times New Roman" panose="02020603050405020304" pitchFamily="18" charset="0"/>
                <a:ea typeface="Times New Roman" panose="02020603050405020304" pitchFamily="18" charset="0"/>
              </a:rPr>
              <a:t>не, системне відображення закономірних та сутнісних </a:t>
            </a:r>
            <a:r>
              <a:rPr lang="uk-UA" sz="1800" spc="-30" dirty="0" err="1">
                <a:solidFill>
                  <a:srgbClr val="000000"/>
                </a:solidFill>
                <a:effectLst/>
                <a:latin typeface="Times New Roman" panose="02020603050405020304" pitchFamily="18" charset="0"/>
                <a:ea typeface="Times New Roman" panose="02020603050405020304" pitchFamily="18" charset="0"/>
              </a:rPr>
              <a:t>зв'язків</a:t>
            </a:r>
            <a:r>
              <a:rPr lang="uk-UA" sz="1800" spc="-30" dirty="0">
                <a:solidFill>
                  <a:srgbClr val="000000"/>
                </a:solidFill>
                <a:effectLst/>
                <a:latin typeface="Times New Roman" panose="02020603050405020304" pitchFamily="18" charset="0"/>
                <a:ea typeface="Times New Roman" panose="02020603050405020304" pitchFamily="18" charset="0"/>
              </a:rPr>
              <a:t> пе</a:t>
            </a:r>
            <a:r>
              <a:rPr lang="uk-UA" sz="1800" spc="-40" dirty="0">
                <a:solidFill>
                  <a:srgbClr val="000000"/>
                </a:solidFill>
                <a:effectLst/>
                <a:latin typeface="Times New Roman" panose="02020603050405020304" pitchFamily="18" charset="0"/>
                <a:ea typeface="Times New Roman" panose="02020603050405020304" pitchFamily="18" charset="0"/>
              </a:rPr>
              <a:t>вної сфери дійсності</a:t>
            </a:r>
            <a:r>
              <a:rPr lang="uk-UA" sz="1800" dirty="0">
                <a:solidFill>
                  <a:srgbClr val="000000"/>
                </a:solidFill>
                <a:effectLst/>
                <a:latin typeface="Times New Roman" panose="02020603050405020304" pitchFamily="18" charset="0"/>
                <a:ea typeface="Times New Roman" panose="02020603050405020304" pitchFamily="18" charset="0"/>
              </a:rPr>
              <a:t>. </a:t>
            </a:r>
            <a:r>
              <a:rPr lang="uk-UA" sz="1800" b="1" dirty="0">
                <a:effectLst/>
                <a:latin typeface="Times New Roman" panose="02020603050405020304" pitchFamily="18" charset="0"/>
                <a:ea typeface="Times New Roman" panose="02020603050405020304" pitchFamily="18" charset="0"/>
              </a:rPr>
              <a:t> </a:t>
            </a:r>
            <a:endParaRPr lang="uk-UA" sz="1800" dirty="0">
              <a:effectLst/>
              <a:latin typeface="Times New Roman" panose="02020603050405020304" pitchFamily="18" charset="0"/>
              <a:ea typeface="Times New Roman" panose="02020603050405020304" pitchFamily="18" charset="0"/>
            </a:endParaRPr>
          </a:p>
          <a:p>
            <a:endParaRPr lang="uk-UA" dirty="0"/>
          </a:p>
        </p:txBody>
      </p:sp>
    </p:spTree>
    <p:extLst>
      <p:ext uri="{BB962C8B-B14F-4D97-AF65-F5344CB8AC3E}">
        <p14:creationId xmlns:p14="http://schemas.microsoft.com/office/powerpoint/2010/main" val="29318348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150AFD6-B113-498A-8CE1-E466C4393153}"/>
              </a:ext>
            </a:extLst>
          </p:cNvPr>
          <p:cNvSpPr>
            <a:spLocks noGrp="1"/>
          </p:cNvSpPr>
          <p:nvPr>
            <p:ph type="title"/>
          </p:nvPr>
        </p:nvSpPr>
        <p:spPr>
          <a:xfrm>
            <a:off x="1243731" y="2466861"/>
            <a:ext cx="4351025" cy="2283824"/>
          </a:xfrm>
        </p:spPr>
        <p:txBody>
          <a:bodyPr/>
          <a:lstStyle/>
          <a:p>
            <a:r>
              <a:rPr lang="uk-UA" sz="1800" b="1" dirty="0">
                <a:effectLst/>
                <a:latin typeface="Times New Roman" panose="02020603050405020304" pitchFamily="18" charset="0"/>
                <a:ea typeface="Times New Roman" panose="02020603050405020304" pitchFamily="18" charset="0"/>
              </a:rPr>
              <a:t>Поняття та основні принципи діалектики</a:t>
            </a:r>
            <a:r>
              <a:rPr lang="uk-UA" sz="1800" spc="5" dirty="0">
                <a:solidFill>
                  <a:schemeClr val="bg1"/>
                </a:solidFill>
                <a:effectLst/>
                <a:latin typeface="Times New Roman" panose="02020603050405020304" pitchFamily="18" charset="0"/>
                <a:ea typeface="Times New Roman" panose="02020603050405020304" pitchFamily="18" charset="0"/>
              </a:rPr>
              <a:t>.</a:t>
            </a:r>
            <a:br>
              <a:rPr lang="uk-UA" sz="1800" dirty="0">
                <a:solidFill>
                  <a:schemeClr val="bg1"/>
                </a:solidFill>
                <a:effectLst/>
                <a:latin typeface="Times New Roman" panose="02020603050405020304" pitchFamily="18" charset="0"/>
                <a:ea typeface="Times New Roman" panose="02020603050405020304" pitchFamily="18" charset="0"/>
              </a:rPr>
            </a:br>
            <a:endParaRPr lang="uk-UA" dirty="0">
              <a:solidFill>
                <a:schemeClr val="bg1"/>
              </a:solidFill>
            </a:endParaRPr>
          </a:p>
        </p:txBody>
      </p:sp>
      <p:sp>
        <p:nvSpPr>
          <p:cNvPr id="3" name="Місце для тексту 2">
            <a:extLst>
              <a:ext uri="{FF2B5EF4-FFF2-40B4-BE49-F238E27FC236}">
                <a16:creationId xmlns:a16="http://schemas.microsoft.com/office/drawing/2014/main" id="{C89B874C-ECF2-4E87-9064-B55DDEE29B6C}"/>
              </a:ext>
            </a:extLst>
          </p:cNvPr>
          <p:cNvSpPr>
            <a:spLocks noGrp="1"/>
          </p:cNvSpPr>
          <p:nvPr>
            <p:ph type="body" idx="1"/>
          </p:nvPr>
        </p:nvSpPr>
        <p:spPr>
          <a:xfrm>
            <a:off x="6904437" y="359546"/>
            <a:ext cx="3757545" cy="6498454"/>
          </a:xfrm>
        </p:spPr>
        <p:txBody>
          <a:bodyPr>
            <a:normAutofit/>
          </a:bodyPr>
          <a:lstStyle/>
          <a:p>
            <a:pPr indent="450215" algn="ctr"/>
            <a:r>
              <a:rPr lang="uk-UA" sz="1800" i="1" dirty="0">
                <a:solidFill>
                  <a:schemeClr val="tx1"/>
                </a:solidFill>
                <a:effectLst/>
                <a:latin typeface="Times New Roman" panose="02020603050405020304" pitchFamily="18" charset="0"/>
                <a:ea typeface="Times New Roman" panose="02020603050405020304" pitchFamily="18" charset="0"/>
              </a:rPr>
              <a:t>Діалектика – вчення про найзагальніші закономірності розвитку природи, суспільства та мислення та ґрунтований на ньому метод вивчення; теорія розвитку</a:t>
            </a:r>
            <a:r>
              <a:rPr lang="uk-UA" sz="1800" b="1" dirty="0">
                <a:solidFill>
                  <a:schemeClr val="tx1"/>
                </a:solidFill>
                <a:effectLst/>
                <a:latin typeface="Times New Roman" panose="02020603050405020304" pitchFamily="18" charset="0"/>
                <a:ea typeface="Times New Roman" panose="02020603050405020304" pitchFamily="18" charset="0"/>
              </a:rPr>
              <a:t> </a:t>
            </a:r>
            <a:endParaRPr lang="uk-UA" sz="1800" dirty="0">
              <a:solidFill>
                <a:schemeClr val="tx1"/>
              </a:solidFill>
              <a:effectLst/>
              <a:latin typeface="Times New Roman" panose="02020603050405020304" pitchFamily="18" charset="0"/>
              <a:ea typeface="Times New Roman" panose="02020603050405020304" pitchFamily="18" charset="0"/>
            </a:endParaRPr>
          </a:p>
          <a:p>
            <a:endParaRPr lang="uk-UA" dirty="0"/>
          </a:p>
        </p:txBody>
      </p:sp>
    </p:spTree>
    <p:extLst>
      <p:ext uri="{BB962C8B-B14F-4D97-AF65-F5344CB8AC3E}">
        <p14:creationId xmlns:p14="http://schemas.microsoft.com/office/powerpoint/2010/main" val="33207304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150AFD6-B113-498A-8CE1-E466C4393153}"/>
              </a:ext>
            </a:extLst>
          </p:cNvPr>
          <p:cNvSpPr>
            <a:spLocks noGrp="1"/>
          </p:cNvSpPr>
          <p:nvPr>
            <p:ph type="title"/>
          </p:nvPr>
        </p:nvSpPr>
        <p:spPr>
          <a:xfrm>
            <a:off x="1243731" y="2466861"/>
            <a:ext cx="4351025" cy="2283824"/>
          </a:xfrm>
        </p:spPr>
        <p:txBody>
          <a:bodyPr/>
          <a:lstStyle/>
          <a:p>
            <a:pPr indent="450215" algn="just"/>
            <a:r>
              <a:rPr lang="uk-UA" sz="1800" i="1" dirty="0">
                <a:effectLst/>
                <a:latin typeface="Times New Roman" panose="02020603050405020304" pitchFamily="18" charset="0"/>
                <a:ea typeface="Times New Roman" panose="02020603050405020304" pitchFamily="18" charset="0"/>
              </a:rPr>
              <a:t>Основні принципи матеріалістичної діалектики</a:t>
            </a:r>
            <a:r>
              <a:rPr lang="uk-UA" sz="1800" dirty="0">
                <a:effectLst/>
                <a:latin typeface="Times New Roman" panose="02020603050405020304" pitchFamily="18" charset="0"/>
                <a:ea typeface="Times New Roman" panose="02020603050405020304" pitchFamily="18" charset="0"/>
              </a:rPr>
              <a:t>:</a:t>
            </a:r>
            <a:br>
              <a:rPr lang="uk-UA" sz="1800" dirty="0">
                <a:effectLst/>
                <a:latin typeface="Times New Roman" panose="02020603050405020304" pitchFamily="18" charset="0"/>
                <a:ea typeface="Times New Roman" panose="02020603050405020304" pitchFamily="18" charset="0"/>
              </a:rPr>
            </a:br>
            <a:r>
              <a:rPr lang="uk-UA" sz="1800" dirty="0">
                <a:effectLst/>
                <a:latin typeface="Times New Roman" panose="02020603050405020304" pitchFamily="18" charset="0"/>
                <a:ea typeface="Times New Roman" panose="02020603050405020304" pitchFamily="18" charset="0"/>
              </a:rPr>
              <a:t>1. Принцип матеріальної єдності світу.</a:t>
            </a:r>
            <a:br>
              <a:rPr lang="uk-UA" sz="1800" dirty="0">
                <a:effectLst/>
                <a:latin typeface="Times New Roman" panose="02020603050405020304" pitchFamily="18" charset="0"/>
                <a:ea typeface="Times New Roman" panose="02020603050405020304" pitchFamily="18" charset="0"/>
              </a:rPr>
            </a:br>
            <a:r>
              <a:rPr lang="uk-UA" sz="1800" dirty="0">
                <a:effectLst/>
                <a:latin typeface="Times New Roman" panose="02020603050405020304" pitchFamily="18" charset="0"/>
                <a:ea typeface="Times New Roman" panose="02020603050405020304" pitchFamily="18" charset="0"/>
              </a:rPr>
              <a:t>2. Матеріалістичний детермінізм</a:t>
            </a:r>
            <a:r>
              <a:rPr lang="uk-UA" sz="1800" spc="5" dirty="0">
                <a:solidFill>
                  <a:schemeClr val="bg1"/>
                </a:solidFill>
                <a:effectLst/>
                <a:latin typeface="Times New Roman" panose="02020603050405020304" pitchFamily="18" charset="0"/>
                <a:ea typeface="Times New Roman" panose="02020603050405020304" pitchFamily="18" charset="0"/>
              </a:rPr>
              <a:t>.</a:t>
            </a:r>
            <a:br>
              <a:rPr lang="uk-UA" sz="1800" spc="5" dirty="0">
                <a:solidFill>
                  <a:schemeClr val="bg1"/>
                </a:solidFill>
                <a:effectLst/>
                <a:latin typeface="Times New Roman" panose="02020603050405020304" pitchFamily="18" charset="0"/>
                <a:ea typeface="Times New Roman" panose="02020603050405020304" pitchFamily="18" charset="0"/>
              </a:rPr>
            </a:br>
            <a:r>
              <a:rPr lang="uk-UA" sz="1800" dirty="0">
                <a:effectLst/>
                <a:latin typeface="Times New Roman" panose="02020603050405020304" pitchFamily="18" charset="0"/>
                <a:ea typeface="Times New Roman" panose="02020603050405020304" pitchFamily="18" charset="0"/>
              </a:rPr>
              <a:t>3. Принцип відображення.</a:t>
            </a:r>
            <a:br>
              <a:rPr lang="uk-UA" sz="1800" dirty="0">
                <a:solidFill>
                  <a:schemeClr val="bg1"/>
                </a:solidFill>
                <a:effectLst/>
                <a:latin typeface="Times New Roman" panose="02020603050405020304" pitchFamily="18" charset="0"/>
                <a:ea typeface="Times New Roman" panose="02020603050405020304" pitchFamily="18" charset="0"/>
              </a:rPr>
            </a:br>
            <a:endParaRPr lang="uk-UA" dirty="0">
              <a:solidFill>
                <a:schemeClr val="bg1"/>
              </a:solidFill>
            </a:endParaRPr>
          </a:p>
        </p:txBody>
      </p:sp>
      <p:sp>
        <p:nvSpPr>
          <p:cNvPr id="3" name="Місце для тексту 2">
            <a:extLst>
              <a:ext uri="{FF2B5EF4-FFF2-40B4-BE49-F238E27FC236}">
                <a16:creationId xmlns:a16="http://schemas.microsoft.com/office/drawing/2014/main" id="{C89B874C-ECF2-4E87-9064-B55DDEE29B6C}"/>
              </a:ext>
            </a:extLst>
          </p:cNvPr>
          <p:cNvSpPr>
            <a:spLocks noGrp="1"/>
          </p:cNvSpPr>
          <p:nvPr>
            <p:ph type="body" idx="1"/>
          </p:nvPr>
        </p:nvSpPr>
        <p:spPr>
          <a:xfrm>
            <a:off x="6904437" y="359546"/>
            <a:ext cx="3757545" cy="6498454"/>
          </a:xfrm>
        </p:spPr>
        <p:txBody>
          <a:bodyPr>
            <a:normAutofit/>
          </a:bodyPr>
          <a:lstStyle/>
          <a:p>
            <a:pPr indent="450215" algn="ctr"/>
            <a:r>
              <a:rPr lang="uk-UA" sz="1800" b="1" dirty="0">
                <a:effectLst/>
                <a:latin typeface="Times New Roman" panose="02020603050405020304" pitchFamily="18" charset="0"/>
                <a:ea typeface="Times New Roman" panose="02020603050405020304" pitchFamily="18" charset="0"/>
              </a:rPr>
              <a:t> </a:t>
            </a:r>
            <a:endParaRPr lang="uk-UA" sz="1800" dirty="0">
              <a:effectLst/>
              <a:latin typeface="Times New Roman" panose="02020603050405020304" pitchFamily="18" charset="0"/>
              <a:ea typeface="Times New Roman" panose="02020603050405020304" pitchFamily="18" charset="0"/>
            </a:endParaRPr>
          </a:p>
          <a:p>
            <a:endParaRPr lang="uk-UA" dirty="0"/>
          </a:p>
        </p:txBody>
      </p:sp>
    </p:spTree>
    <p:extLst>
      <p:ext uri="{BB962C8B-B14F-4D97-AF65-F5344CB8AC3E}">
        <p14:creationId xmlns:p14="http://schemas.microsoft.com/office/powerpoint/2010/main" val="1542183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150AFD6-B113-498A-8CE1-E466C4393153}"/>
              </a:ext>
            </a:extLst>
          </p:cNvPr>
          <p:cNvSpPr>
            <a:spLocks noGrp="1"/>
          </p:cNvSpPr>
          <p:nvPr>
            <p:ph type="title"/>
          </p:nvPr>
        </p:nvSpPr>
        <p:spPr>
          <a:xfrm>
            <a:off x="1243731" y="2466861"/>
            <a:ext cx="4351025" cy="2283824"/>
          </a:xfrm>
        </p:spPr>
        <p:txBody>
          <a:bodyPr/>
          <a:lstStyle/>
          <a:p>
            <a:r>
              <a:rPr lang="uk-UA" sz="1800" b="1" dirty="0">
                <a:effectLst/>
                <a:latin typeface="Times New Roman" panose="02020603050405020304" pitchFamily="18" charset="0"/>
                <a:ea typeface="Times New Roman" panose="02020603050405020304" pitchFamily="18" charset="0"/>
              </a:rPr>
              <a:t>6. Основні закони діалектики</a:t>
            </a:r>
            <a:br>
              <a:rPr lang="uk-UA" sz="1800" dirty="0">
                <a:solidFill>
                  <a:schemeClr val="bg1"/>
                </a:solidFill>
                <a:effectLst/>
                <a:latin typeface="Times New Roman" panose="02020603050405020304" pitchFamily="18" charset="0"/>
                <a:ea typeface="Times New Roman" panose="02020603050405020304" pitchFamily="18" charset="0"/>
              </a:rPr>
            </a:br>
            <a:endParaRPr lang="uk-UA" dirty="0">
              <a:solidFill>
                <a:schemeClr val="bg1"/>
              </a:solidFill>
            </a:endParaRPr>
          </a:p>
        </p:txBody>
      </p:sp>
      <p:sp>
        <p:nvSpPr>
          <p:cNvPr id="3" name="Місце для тексту 2">
            <a:extLst>
              <a:ext uri="{FF2B5EF4-FFF2-40B4-BE49-F238E27FC236}">
                <a16:creationId xmlns:a16="http://schemas.microsoft.com/office/drawing/2014/main" id="{C89B874C-ECF2-4E87-9064-B55DDEE29B6C}"/>
              </a:ext>
            </a:extLst>
          </p:cNvPr>
          <p:cNvSpPr>
            <a:spLocks noGrp="1"/>
          </p:cNvSpPr>
          <p:nvPr>
            <p:ph type="body" idx="1"/>
          </p:nvPr>
        </p:nvSpPr>
        <p:spPr>
          <a:xfrm>
            <a:off x="6904437" y="359546"/>
            <a:ext cx="3757545" cy="6498454"/>
          </a:xfrm>
        </p:spPr>
        <p:txBody>
          <a:bodyPr>
            <a:normAutofit/>
          </a:bodyPr>
          <a:lstStyle/>
          <a:p>
            <a:pPr indent="450215" algn="ctr"/>
            <a:r>
              <a:rPr lang="uk-UA" sz="1800" b="1" dirty="0">
                <a:effectLst/>
                <a:latin typeface="Times New Roman" panose="02020603050405020304" pitchFamily="18" charset="0"/>
                <a:ea typeface="Times New Roman" panose="02020603050405020304" pitchFamily="18" charset="0"/>
              </a:rPr>
              <a:t> </a:t>
            </a:r>
            <a:endParaRPr lang="uk-UA" sz="1800" dirty="0">
              <a:effectLst/>
              <a:latin typeface="Times New Roman" panose="02020603050405020304" pitchFamily="18" charset="0"/>
              <a:ea typeface="Times New Roman" panose="02020603050405020304" pitchFamily="18" charset="0"/>
            </a:endParaRPr>
          </a:p>
          <a:p>
            <a:endParaRPr lang="uk-UA" dirty="0"/>
          </a:p>
        </p:txBody>
      </p:sp>
      <p:sp>
        <p:nvSpPr>
          <p:cNvPr id="9" name="TextBox 8">
            <a:extLst>
              <a:ext uri="{FF2B5EF4-FFF2-40B4-BE49-F238E27FC236}">
                <a16:creationId xmlns:a16="http://schemas.microsoft.com/office/drawing/2014/main" id="{2F63448C-2748-4970-8511-5F697824EDDD}"/>
              </a:ext>
            </a:extLst>
          </p:cNvPr>
          <p:cNvSpPr txBox="1"/>
          <p:nvPr/>
        </p:nvSpPr>
        <p:spPr>
          <a:xfrm>
            <a:off x="7288566" y="1331650"/>
            <a:ext cx="3559947" cy="1754326"/>
          </a:xfrm>
          <a:prstGeom prst="rect">
            <a:avLst/>
          </a:prstGeom>
          <a:noFill/>
        </p:spPr>
        <p:txBody>
          <a:bodyPr wrap="square">
            <a:spAutoFit/>
          </a:bodyPr>
          <a:lstStyle/>
          <a:p>
            <a:pPr indent="450215" algn="just"/>
            <a:r>
              <a:rPr lang="uk-UA" sz="1800" dirty="0">
                <a:effectLst/>
                <a:latin typeface="Times New Roman" panose="02020603050405020304" pitchFamily="18" charset="0"/>
                <a:ea typeface="Times New Roman" panose="02020603050405020304" pitchFamily="18" charset="0"/>
              </a:rPr>
              <a:t>Закони діалектики дають відповідь на три фундаментальні питання:</a:t>
            </a:r>
            <a:endParaRPr lang="uk-UA" sz="1600" dirty="0">
              <a:effectLst/>
              <a:latin typeface="Times New Roman" panose="02020603050405020304" pitchFamily="18" charset="0"/>
              <a:ea typeface="Times New Roman" panose="02020603050405020304" pitchFamily="18" charset="0"/>
            </a:endParaRPr>
          </a:p>
          <a:p>
            <a:pPr indent="450215" algn="just"/>
            <a:r>
              <a:rPr lang="uk-UA" sz="1800" dirty="0">
                <a:effectLst/>
                <a:latin typeface="Times New Roman" panose="02020603050405020304" pitchFamily="18" charset="0"/>
                <a:ea typeface="Times New Roman" panose="02020603050405020304" pitchFamily="18" charset="0"/>
              </a:rPr>
              <a:t>1. Джерело розвитку.</a:t>
            </a:r>
            <a:endParaRPr lang="uk-UA" sz="1600" dirty="0">
              <a:effectLst/>
              <a:latin typeface="Times New Roman" panose="02020603050405020304" pitchFamily="18" charset="0"/>
              <a:ea typeface="Times New Roman" panose="02020603050405020304" pitchFamily="18" charset="0"/>
            </a:endParaRPr>
          </a:p>
          <a:p>
            <a:pPr indent="450215" algn="just"/>
            <a:r>
              <a:rPr lang="uk-UA" sz="1800" dirty="0">
                <a:effectLst/>
                <a:latin typeface="Times New Roman" panose="02020603050405020304" pitchFamily="18" charset="0"/>
                <a:ea typeface="Times New Roman" panose="02020603050405020304" pitchFamily="18" charset="0"/>
              </a:rPr>
              <a:t>2. Характер розвитку.</a:t>
            </a:r>
            <a:endParaRPr lang="uk-UA" sz="1600" dirty="0">
              <a:effectLst/>
              <a:latin typeface="Times New Roman" panose="02020603050405020304" pitchFamily="18" charset="0"/>
              <a:ea typeface="Times New Roman" panose="02020603050405020304" pitchFamily="18" charset="0"/>
            </a:endParaRPr>
          </a:p>
          <a:p>
            <a:pPr indent="450215" algn="just"/>
            <a:r>
              <a:rPr lang="uk-UA" sz="1800" dirty="0">
                <a:effectLst/>
                <a:latin typeface="Times New Roman" panose="02020603050405020304" pitchFamily="18" charset="0"/>
                <a:ea typeface="Times New Roman" panose="02020603050405020304" pitchFamily="18" charset="0"/>
              </a:rPr>
              <a:t>3. Напрям розвитку.</a:t>
            </a:r>
            <a:endParaRPr lang="uk-UA"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900504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150AFD6-B113-498A-8CE1-E466C4393153}"/>
              </a:ext>
            </a:extLst>
          </p:cNvPr>
          <p:cNvSpPr>
            <a:spLocks noGrp="1"/>
          </p:cNvSpPr>
          <p:nvPr>
            <p:ph type="title"/>
          </p:nvPr>
        </p:nvSpPr>
        <p:spPr>
          <a:xfrm>
            <a:off x="1243731" y="2466861"/>
            <a:ext cx="4351025" cy="2283824"/>
          </a:xfrm>
        </p:spPr>
        <p:txBody>
          <a:bodyPr/>
          <a:lstStyle/>
          <a:p>
            <a:r>
              <a:rPr lang="uk-UA" sz="1800" dirty="0">
                <a:effectLst/>
                <a:latin typeface="Times New Roman" panose="02020603050405020304" pitchFamily="18" charset="0"/>
                <a:ea typeface="Times New Roman" panose="02020603050405020304" pitchFamily="18" charset="0"/>
              </a:rPr>
              <a:t>1. </a:t>
            </a:r>
            <a:r>
              <a:rPr lang="uk-UA" sz="1800" i="1" dirty="0">
                <a:effectLst/>
                <a:latin typeface="Times New Roman" panose="02020603050405020304" pitchFamily="18" charset="0"/>
                <a:ea typeface="Times New Roman" panose="02020603050405020304" pitchFamily="18" charset="0"/>
              </a:rPr>
              <a:t>Закон єдності та боротьби протилежностей</a:t>
            </a:r>
            <a:r>
              <a:rPr lang="uk-UA" sz="1800" dirty="0">
                <a:effectLst/>
                <a:latin typeface="Times New Roman" panose="02020603050405020304" pitchFamily="18" charset="0"/>
                <a:ea typeface="Times New Roman" panose="02020603050405020304" pitchFamily="18" charset="0"/>
              </a:rPr>
              <a:t>. </a:t>
            </a:r>
            <a:endParaRPr lang="uk-UA" dirty="0">
              <a:solidFill>
                <a:schemeClr val="bg1"/>
              </a:solidFill>
            </a:endParaRPr>
          </a:p>
        </p:txBody>
      </p:sp>
      <p:sp>
        <p:nvSpPr>
          <p:cNvPr id="3" name="Місце для тексту 2">
            <a:extLst>
              <a:ext uri="{FF2B5EF4-FFF2-40B4-BE49-F238E27FC236}">
                <a16:creationId xmlns:a16="http://schemas.microsoft.com/office/drawing/2014/main" id="{C89B874C-ECF2-4E87-9064-B55DDEE29B6C}"/>
              </a:ext>
            </a:extLst>
          </p:cNvPr>
          <p:cNvSpPr>
            <a:spLocks noGrp="1"/>
          </p:cNvSpPr>
          <p:nvPr>
            <p:ph type="body" idx="1"/>
          </p:nvPr>
        </p:nvSpPr>
        <p:spPr>
          <a:xfrm>
            <a:off x="6904437" y="359546"/>
            <a:ext cx="3757545" cy="6498454"/>
          </a:xfrm>
        </p:spPr>
        <p:txBody>
          <a:bodyPr>
            <a:normAutofit/>
          </a:bodyPr>
          <a:lstStyle/>
          <a:p>
            <a:pPr indent="450215" algn="ctr"/>
            <a:r>
              <a:rPr lang="uk-UA" sz="1800" b="1" dirty="0">
                <a:effectLst/>
                <a:latin typeface="Times New Roman" panose="02020603050405020304" pitchFamily="18" charset="0"/>
                <a:ea typeface="Times New Roman" panose="02020603050405020304" pitchFamily="18" charset="0"/>
              </a:rPr>
              <a:t> </a:t>
            </a:r>
            <a:endParaRPr lang="uk-UA" sz="1800" dirty="0">
              <a:effectLst/>
              <a:latin typeface="Times New Roman" panose="02020603050405020304" pitchFamily="18" charset="0"/>
              <a:ea typeface="Times New Roman" panose="02020603050405020304" pitchFamily="18" charset="0"/>
            </a:endParaRPr>
          </a:p>
          <a:p>
            <a:endParaRPr lang="uk-UA" dirty="0"/>
          </a:p>
        </p:txBody>
      </p:sp>
      <p:sp>
        <p:nvSpPr>
          <p:cNvPr id="9" name="TextBox 8">
            <a:extLst>
              <a:ext uri="{FF2B5EF4-FFF2-40B4-BE49-F238E27FC236}">
                <a16:creationId xmlns:a16="http://schemas.microsoft.com/office/drawing/2014/main" id="{2F63448C-2748-4970-8511-5F697824EDDD}"/>
              </a:ext>
            </a:extLst>
          </p:cNvPr>
          <p:cNvSpPr txBox="1"/>
          <p:nvPr/>
        </p:nvSpPr>
        <p:spPr>
          <a:xfrm>
            <a:off x="6454066" y="1331650"/>
            <a:ext cx="5450889" cy="5186035"/>
          </a:xfrm>
          <a:prstGeom prst="rect">
            <a:avLst/>
          </a:prstGeom>
          <a:noFill/>
        </p:spPr>
        <p:txBody>
          <a:bodyPr wrap="square">
            <a:spAutoFit/>
          </a:bodyPr>
          <a:lstStyle/>
          <a:p>
            <a:pPr indent="450215" algn="just"/>
            <a:r>
              <a:rPr lang="ru-RU" sz="1600" cap="all" dirty="0" err="1"/>
              <a:t>Діалектичні</a:t>
            </a:r>
            <a:r>
              <a:rPr lang="ru-RU" sz="1600" cap="all" dirty="0"/>
              <a:t> </a:t>
            </a:r>
            <a:r>
              <a:rPr lang="ru-RU" sz="1600" cap="all" dirty="0" err="1"/>
              <a:t>протилежності</a:t>
            </a:r>
            <a:r>
              <a:rPr lang="ru-RU" sz="1600" cap="all" dirty="0"/>
              <a:t> - </a:t>
            </a:r>
            <a:r>
              <a:rPr lang="ru-RU" sz="1600" cap="all" dirty="0" err="1"/>
              <a:t>це</a:t>
            </a:r>
            <a:r>
              <a:rPr lang="ru-RU" sz="1600" cap="all" dirty="0"/>
              <a:t> </a:t>
            </a:r>
            <a:r>
              <a:rPr lang="ru-RU" sz="1600" cap="all" dirty="0" err="1"/>
              <a:t>такі</a:t>
            </a:r>
            <a:r>
              <a:rPr lang="ru-RU" sz="1600" cap="all" dirty="0"/>
              <a:t> </a:t>
            </a:r>
            <a:r>
              <a:rPr lang="ru-RU" sz="1600" cap="all" dirty="0" err="1"/>
              <a:t>частини</a:t>
            </a:r>
            <a:r>
              <a:rPr lang="ru-RU" sz="1600" cap="all" dirty="0"/>
              <a:t>, </a:t>
            </a:r>
            <a:r>
              <a:rPr lang="ru-RU" sz="1600" cap="all" dirty="0" err="1"/>
              <a:t>моменти</a:t>
            </a:r>
            <a:r>
              <a:rPr lang="ru-RU" sz="1600" cap="all" dirty="0"/>
              <a:t>, </a:t>
            </a:r>
            <a:r>
              <a:rPr lang="ru-RU" sz="1600" cap="all" dirty="0" err="1"/>
              <a:t>сили</a:t>
            </a:r>
            <a:r>
              <a:rPr lang="ru-RU" sz="1600" cap="all" dirty="0"/>
              <a:t>, </a:t>
            </a:r>
            <a:r>
              <a:rPr lang="ru-RU" sz="1600" cap="all" dirty="0" err="1"/>
              <a:t>властивості</a:t>
            </a:r>
            <a:r>
              <a:rPr lang="ru-RU" sz="1600" cap="all" dirty="0"/>
              <a:t> </a:t>
            </a:r>
            <a:r>
              <a:rPr lang="ru-RU" sz="1600" cap="all" dirty="0" err="1"/>
              <a:t>об’єкту</a:t>
            </a:r>
            <a:r>
              <a:rPr lang="ru-RU" sz="1600" cap="all" dirty="0"/>
              <a:t>, </a:t>
            </a:r>
            <a:r>
              <a:rPr lang="ru-RU" sz="1600" cap="all" dirty="0" err="1"/>
              <a:t>які</a:t>
            </a:r>
            <a:r>
              <a:rPr lang="ru-RU" sz="1600" cap="all" dirty="0"/>
              <a:t> </a:t>
            </a:r>
            <a:r>
              <a:rPr lang="ru-RU" sz="1600" cap="all" dirty="0" err="1"/>
              <a:t>залежать</a:t>
            </a:r>
            <a:r>
              <a:rPr lang="ru-RU" sz="1600" cap="all" dirty="0"/>
              <a:t> один </a:t>
            </a:r>
            <a:r>
              <a:rPr lang="ru-RU" sz="1600" cap="all" dirty="0" err="1"/>
              <a:t>від</a:t>
            </a:r>
            <a:r>
              <a:rPr lang="ru-RU" sz="1600" cap="all" dirty="0"/>
              <a:t> одного, </a:t>
            </a:r>
            <a:r>
              <a:rPr lang="ru-RU" sz="1600" cap="all" dirty="0" err="1"/>
              <a:t>взаємообумовлюють</a:t>
            </a:r>
            <a:r>
              <a:rPr lang="ru-RU" sz="1600" cap="all" dirty="0"/>
              <a:t> </a:t>
            </a:r>
            <a:r>
              <a:rPr lang="ru-RU" sz="1600" cap="all" dirty="0" err="1"/>
              <a:t>існування</a:t>
            </a:r>
            <a:r>
              <a:rPr lang="ru-RU" sz="1600" cap="all" dirty="0"/>
              <a:t> один одного, </a:t>
            </a:r>
            <a:r>
              <a:rPr lang="ru-RU" sz="1600" cap="all" dirty="0" err="1"/>
              <a:t>однак</a:t>
            </a:r>
            <a:r>
              <a:rPr lang="ru-RU" sz="1600" cap="all" dirty="0"/>
              <a:t> при </a:t>
            </a:r>
            <a:r>
              <a:rPr lang="ru-RU" sz="1600" cap="all" dirty="0" err="1"/>
              <a:t>цьому</a:t>
            </a:r>
            <a:r>
              <a:rPr lang="ru-RU" sz="1600" cap="all" dirty="0"/>
              <a:t> </a:t>
            </a:r>
            <a:r>
              <a:rPr lang="ru-RU" sz="1600" cap="all" dirty="0" err="1"/>
              <a:t>мають</a:t>
            </a:r>
            <a:r>
              <a:rPr lang="ru-RU" sz="1600" cap="all" dirty="0"/>
              <a:t> </a:t>
            </a:r>
            <a:r>
              <a:rPr lang="ru-RU" sz="1600" cap="all" dirty="0" err="1"/>
              <a:t>зворотну</a:t>
            </a:r>
            <a:r>
              <a:rPr lang="ru-RU" sz="1600" cap="all" dirty="0"/>
              <a:t> </a:t>
            </a:r>
            <a:r>
              <a:rPr lang="ru-RU" sz="1600" cap="all" dirty="0" err="1"/>
              <a:t>спрямованість</a:t>
            </a:r>
            <a:r>
              <a:rPr lang="ru-RU" sz="1600" cap="all" dirty="0"/>
              <a:t> по </a:t>
            </a:r>
            <a:r>
              <a:rPr lang="ru-RU" sz="1600" cap="all" dirty="0" err="1"/>
              <a:t>відношенню</a:t>
            </a:r>
            <a:r>
              <a:rPr lang="ru-RU" sz="1600" cap="all" dirty="0"/>
              <a:t> один до одного та </a:t>
            </a:r>
            <a:r>
              <a:rPr lang="ru-RU" sz="1600" cap="all" dirty="0" err="1"/>
              <a:t>взаємозаперечують</a:t>
            </a:r>
            <a:r>
              <a:rPr lang="ru-RU" sz="1600" cap="all" dirty="0"/>
              <a:t> себе </a:t>
            </a:r>
            <a:r>
              <a:rPr lang="ru-RU" sz="1600" cap="all" dirty="0" err="1"/>
              <a:t>під</a:t>
            </a:r>
            <a:r>
              <a:rPr lang="ru-RU" sz="1600" cap="all" dirty="0"/>
              <a:t> час </a:t>
            </a:r>
            <a:r>
              <a:rPr lang="ru-RU" sz="1600" cap="all" dirty="0" err="1"/>
              <a:t>боротьби</a:t>
            </a:r>
            <a:r>
              <a:rPr lang="ru-RU" sz="1600" cap="all" dirty="0"/>
              <a:t>. </a:t>
            </a:r>
          </a:p>
          <a:p>
            <a:pPr indent="450215" algn="just"/>
            <a:r>
              <a:rPr lang="uk-UA" sz="1600" cap="all" dirty="0"/>
              <a:t>Кожний предмет – це єдність протилежних сторін, властивостей, тенденцій. У кожному предметі, явищі є позитивні й негативні сторони, те, що росте, розвивається, і те, що відживає. Якщо на перший погляд здається, що в процесі розвитку предметів чи явищ відсутні суперечності, то завдання дослідника полягає в тому, щоб віднайти їх. Лише шляхом розкриття внутрішніх суперечностей можна пізнати предмети, їх сутність, закони їх розвитку.</a:t>
            </a:r>
          </a:p>
          <a:p>
            <a:pPr indent="450215" algn="just"/>
            <a:endParaRPr lang="uk-UA" sz="1100" cap="all" dirty="0"/>
          </a:p>
        </p:txBody>
      </p:sp>
    </p:spTree>
    <p:extLst>
      <p:ext uri="{BB962C8B-B14F-4D97-AF65-F5344CB8AC3E}">
        <p14:creationId xmlns:p14="http://schemas.microsoft.com/office/powerpoint/2010/main" val="42530869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331DFEB-4417-430D-A2C2-9C352CF9D3B4}"/>
              </a:ext>
            </a:extLst>
          </p:cNvPr>
          <p:cNvSpPr>
            <a:spLocks noGrp="1"/>
          </p:cNvSpPr>
          <p:nvPr>
            <p:ph type="title"/>
          </p:nvPr>
        </p:nvSpPr>
        <p:spPr/>
        <p:txBody>
          <a:bodyPr/>
          <a:lstStyle/>
          <a:p>
            <a:endParaRPr lang="uk-UA"/>
          </a:p>
        </p:txBody>
      </p:sp>
      <p:sp>
        <p:nvSpPr>
          <p:cNvPr id="3" name="Місце для тексту 2">
            <a:extLst>
              <a:ext uri="{FF2B5EF4-FFF2-40B4-BE49-F238E27FC236}">
                <a16:creationId xmlns:a16="http://schemas.microsoft.com/office/drawing/2014/main" id="{E27D3A82-91DA-4F3C-A23F-820BE00D05BF}"/>
              </a:ext>
            </a:extLst>
          </p:cNvPr>
          <p:cNvSpPr>
            <a:spLocks noGrp="1"/>
          </p:cNvSpPr>
          <p:nvPr>
            <p:ph type="body" idx="1"/>
          </p:nvPr>
        </p:nvSpPr>
        <p:spPr>
          <a:xfrm>
            <a:off x="6686023" y="1316054"/>
            <a:ext cx="5107051" cy="5007006"/>
          </a:xfrm>
        </p:spPr>
        <p:txBody>
          <a:bodyPr>
            <a:normAutofit lnSpcReduction="10000"/>
          </a:bodyPr>
          <a:lstStyle/>
          <a:p>
            <a:pPr algn="just"/>
            <a:r>
              <a:rPr lang="uk-UA" sz="1400" dirty="0">
                <a:solidFill>
                  <a:schemeClr val="tx1"/>
                </a:solidFill>
              </a:rPr>
              <a:t>Що означає "єдність протилежностей"? По-перше, взаємообумовленість протилежностей, тобто існування однієї протилежності передбачає необхідну наявність іншої протилежності. Наприклад, лівий – правий, добро – зло, притягання – відштовхування, низ – верх тощо.</a:t>
            </a:r>
          </a:p>
          <a:p>
            <a:pPr algn="just"/>
            <a:r>
              <a:rPr lang="uk-UA" sz="1400" dirty="0">
                <a:solidFill>
                  <a:schemeClr val="tx1"/>
                </a:solidFill>
              </a:rPr>
              <a:t>По-друге, перехід однієї протилежності в іншу шляхом заперечення одна одної. Протилежності перебувають в боротьбі одна з одною. їх боротьба – це природний закономірний наслідок того, що протилежності всередині предмета чи явища одночасно взаємно обумовлюють і заперечують одна одну.</a:t>
            </a:r>
          </a:p>
          <a:p>
            <a:pPr algn="just"/>
            <a:r>
              <a:rPr lang="uk-UA" sz="1400" dirty="0">
                <a:solidFill>
                  <a:schemeClr val="tx1"/>
                </a:solidFill>
              </a:rPr>
              <a:t>Єдність протилежностей має відносний характер. Це пояснюється тим, що сталість, незмінність предмета чи явища тимчасова, що предмет має свій початок і кінець. А боротьба протилежностей має абсолютний характер, тому що рух (розвиток) не припиняється ні на хвилину в результаті боротьби протилежностей.</a:t>
            </a:r>
          </a:p>
        </p:txBody>
      </p:sp>
    </p:spTree>
    <p:extLst>
      <p:ext uri="{BB962C8B-B14F-4D97-AF65-F5344CB8AC3E}">
        <p14:creationId xmlns:p14="http://schemas.microsoft.com/office/powerpoint/2010/main" val="29296913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5A23678E-225D-4145-9081-BD23EDBC3BD6}"/>
              </a:ext>
            </a:extLst>
          </p:cNvPr>
          <p:cNvSpPr>
            <a:spLocks noGrp="1"/>
          </p:cNvSpPr>
          <p:nvPr>
            <p:ph type="title"/>
          </p:nvPr>
        </p:nvSpPr>
        <p:spPr/>
        <p:txBody>
          <a:bodyPr/>
          <a:lstStyle/>
          <a:p>
            <a:endParaRPr lang="uk-UA"/>
          </a:p>
        </p:txBody>
      </p:sp>
      <p:sp>
        <p:nvSpPr>
          <p:cNvPr id="3" name="Місце для тексту 2">
            <a:extLst>
              <a:ext uri="{FF2B5EF4-FFF2-40B4-BE49-F238E27FC236}">
                <a16:creationId xmlns:a16="http://schemas.microsoft.com/office/drawing/2014/main" id="{34C7C576-85AC-4D99-8DE6-27516693CA67}"/>
              </a:ext>
            </a:extLst>
          </p:cNvPr>
          <p:cNvSpPr>
            <a:spLocks noGrp="1"/>
          </p:cNvSpPr>
          <p:nvPr>
            <p:ph idx="1"/>
          </p:nvPr>
        </p:nvSpPr>
        <p:spPr/>
        <p:txBody>
          <a:bodyPr>
            <a:normAutofit fontScale="85000" lnSpcReduction="10000"/>
          </a:bodyPr>
          <a:lstStyle/>
          <a:p>
            <a:pPr algn="just"/>
            <a:r>
              <a:rPr lang="uk-UA" dirty="0">
                <a:solidFill>
                  <a:schemeClr val="tx1"/>
                </a:solidFill>
              </a:rPr>
              <a:t>Боротьба протилежностей – це складний процес виникнення, розвитку та вирішення суперечностей. Зміст закону єдності й боротьби протилежностей виражається через взаємодію категорій тотожності, відмінності, протилежності, суперечності.</a:t>
            </a:r>
          </a:p>
          <a:p>
            <a:pPr algn="just"/>
            <a:r>
              <a:rPr lang="uk-UA" dirty="0">
                <a:solidFill>
                  <a:schemeClr val="tx1"/>
                </a:solidFill>
              </a:rPr>
              <a:t>Спочатку спостерігається тотожність предмета чи явища. Тотожність виражає рівність, однаковість, "симетричність", єдність взаємовиключних сторін існування предмета, явища. Тотожність полюсів, таких як праве – ліве, плюс – мінус, хороше – погане, обумовлюється самим фактором існування предмета як єдиної цілісної системи, що має певну кількісну та якісну визначеність.</a:t>
            </a:r>
          </a:p>
          <a:p>
            <a:pPr algn="just"/>
            <a:r>
              <a:rPr lang="uk-UA" dirty="0">
                <a:solidFill>
                  <a:schemeClr val="tx1"/>
                </a:solidFill>
              </a:rPr>
              <a:t>Потім з'являється відмінність як початковий ступінь суперечності. Відмінність – це початок роздвоєння єдиного предмета чи явища на протилежні сторони і тенденції.</a:t>
            </a:r>
          </a:p>
          <a:p>
            <a:pPr algn="just"/>
            <a:r>
              <a:rPr lang="uk-UA" dirty="0">
                <a:solidFill>
                  <a:schemeClr val="tx1"/>
                </a:solidFill>
              </a:rPr>
              <a:t>Потім відмінність елементів і тенденцій у процесі розвитку перетворюється в протилежності. Протилежності – це такі сторони і тенденції, внутрішньо властиві предметам і явищам, які, перебуваючи в єдності, взаємно виключають і взаємно обумовлюють одна одну.</a:t>
            </a:r>
          </a:p>
        </p:txBody>
      </p:sp>
    </p:spTree>
    <p:extLst>
      <p:ext uri="{BB962C8B-B14F-4D97-AF65-F5344CB8AC3E}">
        <p14:creationId xmlns:p14="http://schemas.microsoft.com/office/powerpoint/2010/main" val="31194352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F6EBACE4-0A7A-4D83-9008-47DA1EEA1E35}"/>
              </a:ext>
            </a:extLst>
          </p:cNvPr>
          <p:cNvSpPr>
            <a:spLocks noGrp="1"/>
          </p:cNvSpPr>
          <p:nvPr>
            <p:ph type="title"/>
          </p:nvPr>
        </p:nvSpPr>
        <p:spPr/>
        <p:txBody>
          <a:bodyPr/>
          <a:lstStyle/>
          <a:p>
            <a:endParaRPr lang="uk-UA"/>
          </a:p>
        </p:txBody>
      </p:sp>
      <p:sp>
        <p:nvSpPr>
          <p:cNvPr id="5" name="Місце для вмісту 4">
            <a:extLst>
              <a:ext uri="{FF2B5EF4-FFF2-40B4-BE49-F238E27FC236}">
                <a16:creationId xmlns:a16="http://schemas.microsoft.com/office/drawing/2014/main" id="{2165C803-F88A-407E-B6A7-63AF521E4149}"/>
              </a:ext>
            </a:extLst>
          </p:cNvPr>
          <p:cNvSpPr>
            <a:spLocks noGrp="1"/>
          </p:cNvSpPr>
          <p:nvPr>
            <p:ph idx="1"/>
          </p:nvPr>
        </p:nvSpPr>
        <p:spPr>
          <a:xfrm>
            <a:off x="1154954" y="2603499"/>
            <a:ext cx="10732246" cy="4045875"/>
          </a:xfrm>
        </p:spPr>
        <p:txBody>
          <a:bodyPr>
            <a:normAutofit/>
          </a:bodyPr>
          <a:lstStyle/>
          <a:p>
            <a:pPr algn="just"/>
            <a:r>
              <a:rPr lang="uk-UA" dirty="0"/>
              <a:t>А відносини між протилежностями називаються суперечностями. </a:t>
            </a:r>
          </a:p>
          <a:p>
            <a:pPr algn="just"/>
            <a:r>
              <a:rPr lang="uk-UA" b="1" dirty="0"/>
              <a:t>Суперечності</a:t>
            </a:r>
            <a:r>
              <a:rPr lang="uk-UA" dirty="0"/>
              <a:t> – це система відносин, в межах якої протилежності породжують одна одну, </a:t>
            </a:r>
            <a:r>
              <a:rPr lang="uk-UA" dirty="0" err="1"/>
              <a:t>взаємопроникають</a:t>
            </a:r>
            <a:r>
              <a:rPr lang="uk-UA" dirty="0"/>
              <a:t> і переходять одна в одну, породжуючи щось нове. Наприклад, мінливість і спадковість, які є факторами біологічної еволюції, </a:t>
            </a:r>
            <a:r>
              <a:rPr lang="uk-UA" dirty="0" err="1"/>
              <a:t>взаємопроникають</a:t>
            </a:r>
            <a:r>
              <a:rPr lang="uk-UA" dirty="0"/>
              <a:t> і переходять одна в одну, породжуючи кожного разу новий вид живої матерії.</a:t>
            </a:r>
          </a:p>
          <a:p>
            <a:pPr algn="just"/>
            <a:r>
              <a:rPr lang="uk-UA" dirty="0"/>
              <a:t>Суперечності бувають різних видів: внутрішні, зовнішні, основні, неосновні, антагоністичні, неантагоністичні.</a:t>
            </a:r>
          </a:p>
          <a:p>
            <a:pPr algn="just"/>
            <a:r>
              <a:rPr lang="uk-UA" b="1" dirty="0"/>
              <a:t>Внутрішні суперечності </a:t>
            </a:r>
            <a:r>
              <a:rPr lang="uk-UA" dirty="0"/>
              <a:t>– це взаємодія протилежностей у системі внутрішніх відносин предмета (наприклад, соціальні відносини в суспільстві).</a:t>
            </a:r>
          </a:p>
          <a:p>
            <a:pPr algn="just"/>
            <a:r>
              <a:rPr lang="uk-UA" b="1" dirty="0"/>
              <a:t>Зовнішні суперечності</a:t>
            </a:r>
            <a:r>
              <a:rPr lang="uk-UA" dirty="0"/>
              <a:t> – це взаємодія протилежностей, що належать різним предметам (наприклад, будь-яка система і навколишнє середовище).</a:t>
            </a:r>
          </a:p>
        </p:txBody>
      </p:sp>
    </p:spTree>
    <p:extLst>
      <p:ext uri="{BB962C8B-B14F-4D97-AF65-F5344CB8AC3E}">
        <p14:creationId xmlns:p14="http://schemas.microsoft.com/office/powerpoint/2010/main" val="2600495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2764A10-B34D-497C-A47E-363B9A0A1460}"/>
              </a:ext>
            </a:extLst>
          </p:cNvPr>
          <p:cNvSpPr>
            <a:spLocks noGrp="1"/>
          </p:cNvSpPr>
          <p:nvPr>
            <p:ph type="title"/>
          </p:nvPr>
        </p:nvSpPr>
        <p:spPr/>
        <p:txBody>
          <a:bodyPr/>
          <a:lstStyle/>
          <a:p>
            <a:r>
              <a:rPr lang="uk-UA" sz="1800" b="1" dirty="0">
                <a:effectLst/>
                <a:latin typeface="Times New Roman" panose="02020603050405020304" pitchFamily="18" charset="0"/>
                <a:ea typeface="Times New Roman" panose="02020603050405020304" pitchFamily="18" charset="0"/>
              </a:rPr>
              <a:t>Основні проблеми теорії пізнання</a:t>
            </a:r>
            <a:r>
              <a:rPr lang="uk-UA" sz="1800" dirty="0">
                <a:effectLst/>
                <a:latin typeface="Times New Roman" panose="02020603050405020304" pitchFamily="18" charset="0"/>
                <a:ea typeface="Times New Roman" panose="02020603050405020304" pitchFamily="18" charset="0"/>
              </a:rPr>
              <a:t>:</a:t>
            </a:r>
            <a:endParaRPr lang="uk-UA" dirty="0"/>
          </a:p>
        </p:txBody>
      </p:sp>
      <p:sp>
        <p:nvSpPr>
          <p:cNvPr id="3" name="Місце для тексту 2">
            <a:extLst>
              <a:ext uri="{FF2B5EF4-FFF2-40B4-BE49-F238E27FC236}">
                <a16:creationId xmlns:a16="http://schemas.microsoft.com/office/drawing/2014/main" id="{5BE6469F-01B4-44A0-8673-4586E732D2D8}"/>
              </a:ext>
            </a:extLst>
          </p:cNvPr>
          <p:cNvSpPr>
            <a:spLocks noGrp="1"/>
          </p:cNvSpPr>
          <p:nvPr>
            <p:ph type="body" idx="1"/>
          </p:nvPr>
        </p:nvSpPr>
        <p:spPr>
          <a:xfrm>
            <a:off x="6895559" y="1083076"/>
            <a:ext cx="3757545" cy="3878392"/>
          </a:xfrm>
        </p:spPr>
        <p:txBody>
          <a:bodyPr>
            <a:normAutofit/>
          </a:bodyPr>
          <a:lstStyle/>
          <a:p>
            <a:pPr marL="342900" lvl="0" indent="-342900" algn="just">
              <a:buFont typeface="Times New Roman" panose="02020603050405020304" pitchFamily="18" charset="0"/>
              <a:buChar char="-"/>
              <a:tabLst>
                <a:tab pos="-76200" algn="l"/>
              </a:tabLst>
            </a:pPr>
            <a:r>
              <a:rPr lang="uk-UA" sz="1800" dirty="0">
                <a:effectLst/>
                <a:latin typeface="Times New Roman" panose="02020603050405020304" pitchFamily="18" charset="0"/>
                <a:ea typeface="Times New Roman" panose="02020603050405020304" pitchFamily="18" charset="0"/>
              </a:rPr>
              <a:t>пізнаваність світу;</a:t>
            </a:r>
          </a:p>
          <a:p>
            <a:pPr marL="342900" lvl="0" indent="-342900" algn="just">
              <a:buFont typeface="Times New Roman" panose="02020603050405020304" pitchFamily="18" charset="0"/>
              <a:buChar char="-"/>
              <a:tabLst>
                <a:tab pos="-76200" algn="l"/>
              </a:tabLst>
            </a:pPr>
            <a:r>
              <a:rPr lang="uk-UA" sz="1800" dirty="0">
                <a:effectLst/>
                <a:latin typeface="Times New Roman" panose="02020603050405020304" pitchFamily="18" charset="0"/>
                <a:ea typeface="Times New Roman" panose="02020603050405020304" pitchFamily="18" charset="0"/>
              </a:rPr>
              <a:t>форми та методи пізнання; </a:t>
            </a:r>
          </a:p>
          <a:p>
            <a:pPr marL="342900" lvl="0" indent="-342900" algn="just">
              <a:buFont typeface="Times New Roman" panose="02020603050405020304" pitchFamily="18" charset="0"/>
              <a:buChar char="-"/>
              <a:tabLst>
                <a:tab pos="-76200" algn="l"/>
              </a:tabLst>
            </a:pPr>
            <a:r>
              <a:rPr lang="uk-UA" sz="1800" dirty="0">
                <a:effectLst/>
                <a:latin typeface="Times New Roman" panose="02020603050405020304" pitchFamily="18" charset="0"/>
                <a:ea typeface="Times New Roman" panose="02020603050405020304" pitchFamily="18" charset="0"/>
              </a:rPr>
              <a:t>що таке суб’єкт та об’єкт пізнання;</a:t>
            </a:r>
          </a:p>
          <a:p>
            <a:pPr marL="342900" lvl="0" indent="-342900" algn="just">
              <a:buFont typeface="Times New Roman" panose="02020603050405020304" pitchFamily="18" charset="0"/>
              <a:buChar char="-"/>
              <a:tabLst>
                <a:tab pos="-76200" algn="l"/>
              </a:tabLst>
            </a:pPr>
            <a:r>
              <a:rPr lang="uk-UA" sz="1800" dirty="0">
                <a:effectLst/>
                <a:latin typeface="Times New Roman" panose="02020603050405020304" pitchFamily="18" charset="0"/>
                <a:ea typeface="Times New Roman" panose="02020603050405020304" pitchFamily="18" charset="0"/>
              </a:rPr>
              <a:t>поняття істини та її критерії. </a:t>
            </a:r>
          </a:p>
          <a:p>
            <a:endParaRPr lang="uk-UA" dirty="0"/>
          </a:p>
        </p:txBody>
      </p:sp>
    </p:spTree>
    <p:extLst>
      <p:ext uri="{BB962C8B-B14F-4D97-AF65-F5344CB8AC3E}">
        <p14:creationId xmlns:p14="http://schemas.microsoft.com/office/powerpoint/2010/main" val="382049920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DAF8A5E-3FA6-48FA-91E3-89419D803220}"/>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69B36798-B952-47C4-B22F-D16A479EF4CA}"/>
              </a:ext>
            </a:extLst>
          </p:cNvPr>
          <p:cNvSpPr>
            <a:spLocks noGrp="1"/>
          </p:cNvSpPr>
          <p:nvPr>
            <p:ph idx="1"/>
          </p:nvPr>
        </p:nvSpPr>
        <p:spPr/>
        <p:txBody>
          <a:bodyPr>
            <a:normAutofit fontScale="92500" lnSpcReduction="10000"/>
          </a:bodyPr>
          <a:lstStyle/>
          <a:p>
            <a:pPr algn="just"/>
            <a:r>
              <a:rPr lang="uk-UA" b="1" dirty="0">
                <a:solidFill>
                  <a:schemeClr val="tx1"/>
                </a:solidFill>
              </a:rPr>
              <a:t>Основні суперечності </a:t>
            </a:r>
            <a:r>
              <a:rPr lang="uk-UA" dirty="0"/>
              <a:t>– взаємодія протилежностей, які створюють джерело саморозвитку предмета в певний період. Вони можуть проявлятися як складний комплекс глобальних проблем (наприклад, екологічна, енергетична, продовольча тощо).</a:t>
            </a:r>
          </a:p>
          <a:p>
            <a:pPr algn="just"/>
            <a:r>
              <a:rPr lang="uk-UA" dirty="0"/>
              <a:t>Неосновні суперечності впливають на основні, але не визначають їх форму (наприклад, споживча вартість – вартість в ринкових відносинах).</a:t>
            </a:r>
          </a:p>
          <a:p>
            <a:pPr algn="just"/>
            <a:r>
              <a:rPr lang="uk-UA" b="1" dirty="0"/>
              <a:t>Антагоністичні суперечності </a:t>
            </a:r>
            <a:r>
              <a:rPr lang="uk-UA" dirty="0"/>
              <a:t>– це взаємодія протилежностей, що мають максимально діаметральні тенденції своєї еволюції. Вирішення таких суперечностей нерідко здійснюється революційним шляхом, тобто переходом в нову якість.</a:t>
            </a:r>
          </a:p>
          <a:p>
            <a:pPr algn="just"/>
            <a:r>
              <a:rPr lang="uk-UA" dirty="0"/>
              <a:t>Прикладом неантагоністичних суперечностей можуть бути відносини між однотипними соціально-класовими спільнотами.</a:t>
            </a:r>
          </a:p>
          <a:p>
            <a:endParaRPr lang="uk-UA" dirty="0"/>
          </a:p>
        </p:txBody>
      </p:sp>
    </p:spTree>
    <p:extLst>
      <p:ext uri="{BB962C8B-B14F-4D97-AF65-F5344CB8AC3E}">
        <p14:creationId xmlns:p14="http://schemas.microsoft.com/office/powerpoint/2010/main" val="40257017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69E007B-3BB6-4F58-96BC-271CE43C2619}"/>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5A8F573B-9D0D-4217-BCA7-31E5FE4AC114}"/>
              </a:ext>
            </a:extLst>
          </p:cNvPr>
          <p:cNvSpPr>
            <a:spLocks noGrp="1"/>
          </p:cNvSpPr>
          <p:nvPr>
            <p:ph idx="1"/>
          </p:nvPr>
        </p:nvSpPr>
        <p:spPr>
          <a:xfrm>
            <a:off x="1154954" y="2603500"/>
            <a:ext cx="10448161" cy="3859444"/>
          </a:xfrm>
        </p:spPr>
        <p:txBody>
          <a:bodyPr>
            <a:normAutofit fontScale="85000" lnSpcReduction="10000"/>
          </a:bodyPr>
          <a:lstStyle/>
          <a:p>
            <a:pPr algn="just"/>
            <a:r>
              <a:rPr lang="ru-RU" dirty="0" err="1"/>
              <a:t>Кожна</a:t>
            </a:r>
            <a:r>
              <a:rPr lang="ru-RU" dirty="0"/>
              <a:t> конкретна </a:t>
            </a:r>
            <a:r>
              <a:rPr lang="ru-RU" dirty="0" err="1"/>
              <a:t>суперечність</a:t>
            </a:r>
            <a:r>
              <a:rPr lang="ru-RU" dirty="0"/>
              <a:t> </a:t>
            </a:r>
            <a:r>
              <a:rPr lang="ru-RU" dirty="0" err="1"/>
              <a:t>виникає</a:t>
            </a:r>
            <a:r>
              <a:rPr lang="ru-RU" dirty="0"/>
              <a:t> і проходить </a:t>
            </a:r>
            <a:r>
              <a:rPr lang="ru-RU" dirty="0" err="1"/>
              <a:t>певний</a:t>
            </a:r>
            <a:r>
              <a:rPr lang="ru-RU" dirty="0"/>
              <a:t> шлях. </a:t>
            </a:r>
            <a:r>
              <a:rPr lang="ru-RU" dirty="0" err="1"/>
              <a:t>Це</a:t>
            </a:r>
            <a:r>
              <a:rPr lang="ru-RU" dirty="0"/>
              <a:t> не </a:t>
            </a:r>
            <a:r>
              <a:rPr lang="ru-RU" dirty="0" err="1"/>
              <a:t>означає</a:t>
            </a:r>
            <a:r>
              <a:rPr lang="ru-RU" dirty="0"/>
              <a:t>, </a:t>
            </a:r>
            <a:r>
              <a:rPr lang="ru-RU" dirty="0" err="1"/>
              <a:t>що</a:t>
            </a:r>
            <a:r>
              <a:rPr lang="ru-RU" dirty="0"/>
              <a:t> предмет </a:t>
            </a:r>
            <a:r>
              <a:rPr lang="ru-RU" dirty="0" err="1"/>
              <a:t>може</a:t>
            </a:r>
            <a:r>
              <a:rPr lang="ru-RU" dirty="0"/>
              <a:t> бути без </a:t>
            </a:r>
            <a:r>
              <a:rPr lang="ru-RU" dirty="0" err="1"/>
              <a:t>суперечностей</a:t>
            </a:r>
            <a:r>
              <a:rPr lang="ru-RU" dirty="0"/>
              <a:t>. </a:t>
            </a:r>
            <a:r>
              <a:rPr lang="ru-RU" dirty="0" err="1"/>
              <a:t>Мова</a:t>
            </a:r>
            <a:r>
              <a:rPr lang="ru-RU" dirty="0"/>
              <a:t> </a:t>
            </a:r>
            <a:r>
              <a:rPr lang="ru-RU" dirty="0" err="1"/>
              <a:t>йде</a:t>
            </a:r>
            <a:r>
              <a:rPr lang="ru-RU" dirty="0"/>
              <a:t> про ту </a:t>
            </a:r>
            <a:r>
              <a:rPr lang="ru-RU" dirty="0" err="1"/>
              <a:t>чи</a:t>
            </a:r>
            <a:r>
              <a:rPr lang="ru-RU" dirty="0"/>
              <a:t> </a:t>
            </a:r>
            <a:r>
              <a:rPr lang="ru-RU" dirty="0" err="1"/>
              <a:t>іншу</a:t>
            </a:r>
            <a:r>
              <a:rPr lang="ru-RU" dirty="0"/>
              <a:t> </a:t>
            </a:r>
            <a:r>
              <a:rPr lang="ru-RU" dirty="0" err="1"/>
              <a:t>конкретну</a:t>
            </a:r>
            <a:r>
              <a:rPr lang="ru-RU" dirty="0"/>
              <a:t> </a:t>
            </a:r>
            <a:r>
              <a:rPr lang="ru-RU" dirty="0" err="1"/>
              <a:t>суперечність</a:t>
            </a:r>
            <a:r>
              <a:rPr lang="ru-RU" dirty="0"/>
              <a:t>. Предмет же </a:t>
            </a:r>
            <a:r>
              <a:rPr lang="ru-RU" dirty="0" err="1"/>
              <a:t>може</a:t>
            </a:r>
            <a:r>
              <a:rPr lang="ru-RU" dirty="0"/>
              <a:t> </a:t>
            </a:r>
            <a:r>
              <a:rPr lang="ru-RU" dirty="0" err="1"/>
              <a:t>мати</a:t>
            </a:r>
            <a:r>
              <a:rPr lang="ru-RU" dirty="0"/>
              <a:t> </a:t>
            </a:r>
            <a:r>
              <a:rPr lang="ru-RU" dirty="0" err="1"/>
              <a:t>інші</a:t>
            </a:r>
            <a:r>
              <a:rPr lang="ru-RU" dirty="0"/>
              <a:t> </a:t>
            </a:r>
            <a:r>
              <a:rPr lang="ru-RU" dirty="0" err="1"/>
              <a:t>суперечності</a:t>
            </a:r>
            <a:r>
              <a:rPr lang="ru-RU" dirty="0"/>
              <a:t>. Абсолютно </a:t>
            </a:r>
            <a:r>
              <a:rPr lang="ru-RU" dirty="0" err="1"/>
              <a:t>тотожним</a:t>
            </a:r>
            <a:r>
              <a:rPr lang="ru-RU" dirty="0"/>
              <a:t> самому </a:t>
            </a:r>
            <a:r>
              <a:rPr lang="ru-RU" dirty="0" err="1"/>
              <a:t>собі</a:t>
            </a:r>
            <a:r>
              <a:rPr lang="ru-RU" dirty="0"/>
              <a:t> предмет не </a:t>
            </a:r>
            <a:r>
              <a:rPr lang="ru-RU" dirty="0" err="1"/>
              <a:t>може</a:t>
            </a:r>
            <a:r>
              <a:rPr lang="ru-RU" dirty="0"/>
              <a:t> бути. На </a:t>
            </a:r>
            <a:r>
              <a:rPr lang="ru-RU" dirty="0" err="1"/>
              <a:t>певній</a:t>
            </a:r>
            <a:r>
              <a:rPr lang="ru-RU" dirty="0"/>
              <a:t> </a:t>
            </a:r>
            <a:r>
              <a:rPr lang="ru-RU" dirty="0" err="1"/>
              <a:t>стадії</a:t>
            </a:r>
            <a:r>
              <a:rPr lang="ru-RU" dirty="0"/>
              <a:t> </a:t>
            </a:r>
            <a:r>
              <a:rPr lang="ru-RU" dirty="0" err="1"/>
              <a:t>розвитку</a:t>
            </a:r>
            <a:r>
              <a:rPr lang="ru-RU" dirty="0"/>
              <a:t> </a:t>
            </a:r>
            <a:r>
              <a:rPr lang="ru-RU" dirty="0" err="1"/>
              <a:t>окремі</a:t>
            </a:r>
            <a:r>
              <a:rPr lang="ru-RU" dirty="0"/>
              <a:t> </a:t>
            </a:r>
            <a:r>
              <a:rPr lang="ru-RU" dirty="0" err="1"/>
              <a:t>сторони</a:t>
            </a:r>
            <a:r>
              <a:rPr lang="ru-RU" dirty="0"/>
              <a:t> </a:t>
            </a:r>
            <a:r>
              <a:rPr lang="ru-RU" dirty="0" err="1"/>
              <a:t>досягають</a:t>
            </a:r>
            <a:r>
              <a:rPr lang="ru-RU" dirty="0"/>
              <a:t> такого </a:t>
            </a:r>
            <a:r>
              <a:rPr lang="ru-RU" dirty="0" err="1"/>
              <a:t>ступеня</a:t>
            </a:r>
            <a:r>
              <a:rPr lang="ru-RU" dirty="0"/>
              <a:t> </a:t>
            </a:r>
            <a:r>
              <a:rPr lang="ru-RU" dirty="0" err="1"/>
              <a:t>суперечностей</a:t>
            </a:r>
            <a:r>
              <a:rPr lang="ru-RU" dirty="0"/>
              <a:t>, </a:t>
            </a:r>
            <a:r>
              <a:rPr lang="ru-RU" dirty="0" err="1"/>
              <a:t>що</a:t>
            </a:r>
            <a:r>
              <a:rPr lang="ru-RU" dirty="0"/>
              <a:t> </a:t>
            </a:r>
            <a:r>
              <a:rPr lang="ru-RU" dirty="0" err="1"/>
              <a:t>вже</a:t>
            </a:r>
            <a:r>
              <a:rPr lang="ru-RU" dirty="0"/>
              <a:t> не </a:t>
            </a:r>
            <a:r>
              <a:rPr lang="ru-RU" dirty="0" err="1"/>
              <a:t>можуть</a:t>
            </a:r>
            <a:r>
              <a:rPr lang="ru-RU" dirty="0"/>
              <a:t> </a:t>
            </a:r>
            <a:r>
              <a:rPr lang="ru-RU" dirty="0" err="1"/>
              <a:t>існувати</a:t>
            </a:r>
            <a:r>
              <a:rPr lang="ru-RU" dirty="0"/>
              <a:t> в </a:t>
            </a:r>
            <a:r>
              <a:rPr lang="ru-RU" dirty="0" err="1"/>
              <a:t>єдності</a:t>
            </a:r>
            <a:r>
              <a:rPr lang="ru-RU" dirty="0"/>
              <a:t>. </a:t>
            </a:r>
            <a:r>
              <a:rPr lang="ru-RU" dirty="0" err="1"/>
              <a:t>Наступає</a:t>
            </a:r>
            <a:r>
              <a:rPr lang="ru-RU" dirty="0"/>
              <a:t> момент </a:t>
            </a:r>
            <a:r>
              <a:rPr lang="ru-RU" dirty="0" err="1"/>
              <a:t>вирішення</a:t>
            </a:r>
            <a:r>
              <a:rPr lang="ru-RU" dirty="0"/>
              <a:t> </a:t>
            </a:r>
            <a:r>
              <a:rPr lang="ru-RU" dirty="0" err="1"/>
              <a:t>суперечностей</a:t>
            </a:r>
            <a:r>
              <a:rPr lang="ru-RU" dirty="0"/>
              <a:t>. </a:t>
            </a:r>
            <a:r>
              <a:rPr lang="ru-RU" dirty="0" err="1"/>
              <a:t>Це</a:t>
            </a:r>
            <a:r>
              <a:rPr lang="ru-RU" dirty="0"/>
              <a:t> </a:t>
            </a:r>
            <a:r>
              <a:rPr lang="ru-RU" dirty="0" err="1"/>
              <a:t>вирішення</a:t>
            </a:r>
            <a:r>
              <a:rPr lang="ru-RU" dirty="0"/>
              <a:t> </a:t>
            </a:r>
            <a:r>
              <a:rPr lang="ru-RU" dirty="0" err="1"/>
              <a:t>відбувається</a:t>
            </a:r>
            <a:r>
              <a:rPr lang="ru-RU" dirty="0"/>
              <a:t> шляхом </a:t>
            </a:r>
            <a:r>
              <a:rPr lang="ru-RU" dirty="0" err="1"/>
              <a:t>боротьби</a:t>
            </a:r>
            <a:r>
              <a:rPr lang="ru-RU" dirty="0"/>
              <a:t>. </a:t>
            </a:r>
            <a:r>
              <a:rPr lang="ru-RU" dirty="0" err="1"/>
              <a:t>Суперечності</a:t>
            </a:r>
            <a:r>
              <a:rPr lang="ru-RU" dirty="0"/>
              <a:t> не </a:t>
            </a:r>
            <a:r>
              <a:rPr lang="ru-RU" dirty="0" err="1"/>
              <a:t>примиряються</a:t>
            </a:r>
            <a:r>
              <a:rPr lang="ru-RU" dirty="0"/>
              <a:t>, а </a:t>
            </a:r>
            <a:r>
              <a:rPr lang="ru-RU" dirty="0" err="1"/>
              <a:t>лише</a:t>
            </a:r>
            <a:r>
              <a:rPr lang="ru-RU" dirty="0"/>
              <a:t> </a:t>
            </a:r>
            <a:r>
              <a:rPr lang="ru-RU" dirty="0" err="1"/>
              <a:t>долаються</a:t>
            </a:r>
            <a:r>
              <a:rPr lang="ru-RU" dirty="0"/>
              <a:t>.</a:t>
            </a:r>
          </a:p>
          <a:p>
            <a:pPr algn="just"/>
            <a:r>
              <a:rPr lang="ru-RU" dirty="0" err="1"/>
              <a:t>Подолання</a:t>
            </a:r>
            <a:r>
              <a:rPr lang="ru-RU" dirty="0"/>
              <a:t> </a:t>
            </a:r>
            <a:r>
              <a:rPr lang="ru-RU" dirty="0" err="1"/>
              <a:t>суперечностей</a:t>
            </a:r>
            <a:r>
              <a:rPr lang="ru-RU" dirty="0"/>
              <a:t> </a:t>
            </a:r>
            <a:r>
              <a:rPr lang="ru-RU" dirty="0" err="1"/>
              <a:t>означає</a:t>
            </a:r>
            <a:r>
              <a:rPr lang="ru-RU" dirty="0"/>
              <a:t> </a:t>
            </a:r>
            <a:r>
              <a:rPr lang="ru-RU" dirty="0" err="1"/>
              <a:t>усунення</a:t>
            </a:r>
            <a:r>
              <a:rPr lang="ru-RU" dirty="0"/>
              <a:t> старого і </a:t>
            </a:r>
            <a:r>
              <a:rPr lang="ru-RU" dirty="0" err="1"/>
              <a:t>виникнення</a:t>
            </a:r>
            <a:r>
              <a:rPr lang="ru-RU" dirty="0"/>
              <a:t> нового. </a:t>
            </a:r>
            <a:r>
              <a:rPr lang="ru-RU" dirty="0" err="1"/>
              <a:t>Дуже</a:t>
            </a:r>
            <a:r>
              <a:rPr lang="ru-RU" dirty="0"/>
              <a:t> </a:t>
            </a:r>
            <a:r>
              <a:rPr lang="ru-RU" dirty="0" err="1"/>
              <a:t>важливо</a:t>
            </a:r>
            <a:r>
              <a:rPr lang="ru-RU" dirty="0"/>
              <a:t> для </a:t>
            </a:r>
            <a:r>
              <a:rPr lang="ru-RU" dirty="0" err="1"/>
              <a:t>практичної</a:t>
            </a:r>
            <a:r>
              <a:rPr lang="ru-RU" dirty="0"/>
              <a:t> </a:t>
            </a:r>
            <a:r>
              <a:rPr lang="ru-RU" dirty="0" err="1"/>
              <a:t>діяльності</a:t>
            </a:r>
            <a:r>
              <a:rPr lang="ru-RU" dirty="0"/>
              <a:t> знати, "</a:t>
            </a:r>
            <a:r>
              <a:rPr lang="ru-RU" dirty="0" err="1"/>
              <a:t>зловити</a:t>
            </a:r>
            <a:r>
              <a:rPr lang="ru-RU" dirty="0"/>
              <a:t>" момент </a:t>
            </a:r>
            <a:r>
              <a:rPr lang="ru-RU" dirty="0" err="1"/>
              <a:t>вирішення</a:t>
            </a:r>
            <a:r>
              <a:rPr lang="ru-RU" dirty="0"/>
              <a:t> </a:t>
            </a:r>
            <a:r>
              <a:rPr lang="ru-RU" dirty="0" err="1"/>
              <a:t>суперечностей</a:t>
            </a:r>
            <a:r>
              <a:rPr lang="ru-RU" dirty="0"/>
              <a:t>.</a:t>
            </a:r>
          </a:p>
          <a:p>
            <a:pPr algn="just"/>
            <a:r>
              <a:rPr lang="ru-RU" dirty="0" err="1"/>
              <a:t>Боротьба</a:t>
            </a:r>
            <a:r>
              <a:rPr lang="ru-RU" dirty="0"/>
              <a:t> </a:t>
            </a:r>
            <a:r>
              <a:rPr lang="ru-RU" dirty="0" err="1"/>
              <a:t>протилежних</a:t>
            </a:r>
            <a:r>
              <a:rPr lang="ru-RU" dirty="0"/>
              <a:t> сил, </a:t>
            </a:r>
            <a:r>
              <a:rPr lang="ru-RU" dirty="0" err="1"/>
              <a:t>тенденцій</a:t>
            </a:r>
            <a:r>
              <a:rPr lang="ru-RU" dirty="0"/>
              <a:t> і </a:t>
            </a:r>
            <a:r>
              <a:rPr lang="ru-RU" dirty="0" err="1"/>
              <a:t>напрямків</a:t>
            </a:r>
            <a:r>
              <a:rPr lang="ru-RU" dirty="0"/>
              <a:t> </a:t>
            </a:r>
            <a:r>
              <a:rPr lang="ru-RU" dirty="0" err="1"/>
              <a:t>проявляється</a:t>
            </a:r>
            <a:r>
              <a:rPr lang="ru-RU" dirty="0"/>
              <a:t> </a:t>
            </a:r>
            <a:r>
              <a:rPr lang="ru-RU" dirty="0" err="1"/>
              <a:t>всюди</a:t>
            </a:r>
            <a:r>
              <a:rPr lang="ru-RU" dirty="0"/>
              <a:t> і в </a:t>
            </a:r>
            <a:r>
              <a:rPr lang="ru-RU" dirty="0" err="1"/>
              <a:t>усьому</a:t>
            </a:r>
            <a:r>
              <a:rPr lang="ru-RU" dirty="0"/>
              <a:t>, але </a:t>
            </a:r>
            <a:r>
              <a:rPr lang="ru-RU" dirty="0" err="1"/>
              <a:t>ця</a:t>
            </a:r>
            <a:r>
              <a:rPr lang="ru-RU" dirty="0"/>
              <a:t> </a:t>
            </a:r>
            <a:r>
              <a:rPr lang="ru-RU" dirty="0" err="1"/>
              <a:t>боротьба</a:t>
            </a:r>
            <a:r>
              <a:rPr lang="ru-RU" dirty="0"/>
              <a:t> в кожному конкретному </a:t>
            </a:r>
            <a:r>
              <a:rPr lang="ru-RU" dirty="0" err="1"/>
              <a:t>предметі</a:t>
            </a:r>
            <a:r>
              <a:rPr lang="ru-RU" dirty="0"/>
              <a:t> </a:t>
            </a:r>
            <a:r>
              <a:rPr lang="ru-RU" dirty="0" err="1"/>
              <a:t>відбувається</a:t>
            </a:r>
            <a:r>
              <a:rPr lang="ru-RU" dirty="0"/>
              <a:t> у </a:t>
            </a:r>
            <a:r>
              <a:rPr lang="ru-RU" dirty="0" err="1"/>
              <a:t>властивій</a:t>
            </a:r>
            <a:r>
              <a:rPr lang="ru-RU" dirty="0"/>
              <a:t> </a:t>
            </a:r>
            <a:r>
              <a:rPr lang="ru-RU" dirty="0" err="1"/>
              <a:t>йому</a:t>
            </a:r>
            <a:r>
              <a:rPr lang="ru-RU" dirty="0"/>
              <a:t> </a:t>
            </a:r>
            <a:r>
              <a:rPr lang="ru-RU" dirty="0" err="1"/>
              <a:t>специфічній</a:t>
            </a:r>
            <a:r>
              <a:rPr lang="ru-RU" dirty="0"/>
              <a:t> </a:t>
            </a:r>
            <a:r>
              <a:rPr lang="ru-RU" dirty="0" err="1"/>
              <a:t>формі</a:t>
            </a:r>
            <a:r>
              <a:rPr lang="ru-RU" dirty="0"/>
              <a:t>. </a:t>
            </a:r>
            <a:r>
              <a:rPr lang="ru-RU" dirty="0" err="1"/>
              <a:t>Боротьба</a:t>
            </a:r>
            <a:r>
              <a:rPr lang="ru-RU" dirty="0"/>
              <a:t> </a:t>
            </a:r>
            <a:r>
              <a:rPr lang="ru-RU" dirty="0" err="1"/>
              <a:t>протилежностей</a:t>
            </a:r>
            <a:r>
              <a:rPr lang="ru-RU" dirty="0"/>
              <a:t> в предметах і </a:t>
            </a:r>
            <a:r>
              <a:rPr lang="ru-RU" dirty="0" err="1"/>
              <a:t>явищах</a:t>
            </a:r>
            <a:r>
              <a:rPr lang="ru-RU" dirty="0"/>
              <a:t> </a:t>
            </a:r>
            <a:r>
              <a:rPr lang="ru-RU" dirty="0" err="1"/>
              <a:t>виступає</a:t>
            </a:r>
            <a:r>
              <a:rPr lang="ru-RU" dirty="0"/>
              <a:t> як </a:t>
            </a:r>
            <a:r>
              <a:rPr lang="ru-RU" dirty="0" err="1"/>
              <a:t>процес</a:t>
            </a:r>
            <a:r>
              <a:rPr lang="ru-RU" dirty="0"/>
              <a:t>, в </a:t>
            </a:r>
            <a:r>
              <a:rPr lang="ru-RU" dirty="0" err="1"/>
              <a:t>якому</a:t>
            </a:r>
            <a:r>
              <a:rPr lang="ru-RU" dirty="0"/>
              <a:t> є </a:t>
            </a:r>
            <a:r>
              <a:rPr lang="ru-RU" dirty="0" err="1"/>
              <a:t>свої</a:t>
            </a:r>
            <a:r>
              <a:rPr lang="ru-RU" dirty="0"/>
              <a:t> конкретно-</a:t>
            </a:r>
            <a:r>
              <a:rPr lang="ru-RU" dirty="0" err="1"/>
              <a:t>історичні</a:t>
            </a:r>
            <a:r>
              <a:rPr lang="ru-RU" dirty="0"/>
              <a:t> </a:t>
            </a:r>
            <a:r>
              <a:rPr lang="ru-RU" dirty="0" err="1"/>
              <a:t>стадії</a:t>
            </a:r>
            <a:r>
              <a:rPr lang="ru-RU" dirty="0"/>
              <a:t> </a:t>
            </a:r>
            <a:r>
              <a:rPr lang="ru-RU" dirty="0" err="1"/>
              <a:t>розвитку</a:t>
            </a:r>
            <a:r>
              <a:rPr lang="ru-RU" dirty="0"/>
              <a:t> та </a:t>
            </a:r>
            <a:r>
              <a:rPr lang="ru-RU" dirty="0" err="1"/>
              <a:t>змін</a:t>
            </a:r>
            <a:r>
              <a:rPr lang="ru-RU" dirty="0"/>
              <a:t>.</a:t>
            </a:r>
          </a:p>
          <a:p>
            <a:pPr algn="just"/>
            <a:r>
              <a:rPr lang="ru-RU" b="1" i="1" dirty="0" err="1"/>
              <a:t>Всім</a:t>
            </a:r>
            <a:r>
              <a:rPr lang="ru-RU" b="1" i="1" dirty="0"/>
              <a:t> предметам і </a:t>
            </a:r>
            <a:r>
              <a:rPr lang="ru-RU" b="1" i="1" dirty="0" err="1"/>
              <a:t>явищам</a:t>
            </a:r>
            <a:r>
              <a:rPr lang="ru-RU" b="1" i="1" dirty="0"/>
              <a:t> </a:t>
            </a:r>
            <a:r>
              <a:rPr lang="ru-RU" b="1" i="1" dirty="0" err="1"/>
              <a:t>внутрішньо</a:t>
            </a:r>
            <a:r>
              <a:rPr lang="ru-RU" b="1" i="1" dirty="0"/>
              <a:t> </a:t>
            </a:r>
            <a:r>
              <a:rPr lang="ru-RU" b="1" i="1" dirty="0" err="1"/>
              <a:t>властиві</a:t>
            </a:r>
            <a:r>
              <a:rPr lang="ru-RU" b="1" i="1" dirty="0"/>
              <a:t> </a:t>
            </a:r>
            <a:r>
              <a:rPr lang="ru-RU" b="1" i="1" dirty="0" err="1"/>
              <a:t>протилежні</a:t>
            </a:r>
            <a:r>
              <a:rPr lang="ru-RU" b="1" i="1" dirty="0"/>
              <a:t> </a:t>
            </a:r>
            <a:r>
              <a:rPr lang="ru-RU" b="1" i="1" dirty="0" err="1"/>
              <a:t>сторони</a:t>
            </a:r>
            <a:r>
              <a:rPr lang="ru-RU" b="1" i="1" dirty="0"/>
              <a:t>, </a:t>
            </a:r>
            <a:r>
              <a:rPr lang="ru-RU" b="1" i="1" dirty="0" err="1"/>
              <a:t>тенденції</a:t>
            </a:r>
            <a:r>
              <a:rPr lang="ru-RU" b="1" i="1" dirty="0"/>
              <a:t>, </a:t>
            </a:r>
            <a:r>
              <a:rPr lang="ru-RU" b="1" i="1" dirty="0" err="1"/>
              <a:t>що</a:t>
            </a:r>
            <a:r>
              <a:rPr lang="ru-RU" b="1" i="1" dirty="0"/>
              <a:t> </a:t>
            </a:r>
            <a:r>
              <a:rPr lang="ru-RU" b="1" i="1" dirty="0" err="1"/>
              <a:t>знаходяться</a:t>
            </a:r>
            <a:r>
              <a:rPr lang="ru-RU" b="1" i="1" dirty="0"/>
              <a:t> в </a:t>
            </a:r>
            <a:r>
              <a:rPr lang="ru-RU" b="1" i="1" dirty="0" err="1"/>
              <a:t>стані</a:t>
            </a:r>
            <a:r>
              <a:rPr lang="ru-RU" b="1" i="1" dirty="0"/>
              <a:t> </a:t>
            </a:r>
            <a:r>
              <a:rPr lang="ru-RU" b="1" i="1" dirty="0" err="1"/>
              <a:t>єдності</a:t>
            </a:r>
            <a:r>
              <a:rPr lang="ru-RU" b="1" i="1" dirty="0"/>
              <a:t> та </a:t>
            </a:r>
            <a:r>
              <a:rPr lang="ru-RU" b="1" i="1" dirty="0" err="1"/>
              <a:t>боротьби</a:t>
            </a:r>
            <a:r>
              <a:rPr lang="ru-RU" b="1" i="1" dirty="0"/>
              <a:t>; </a:t>
            </a:r>
            <a:r>
              <a:rPr lang="ru-RU" b="1" i="1" dirty="0" err="1"/>
              <a:t>боротьба</a:t>
            </a:r>
            <a:r>
              <a:rPr lang="ru-RU" b="1" i="1" dirty="0"/>
              <a:t> </a:t>
            </a:r>
            <a:r>
              <a:rPr lang="ru-RU" b="1" i="1" dirty="0" err="1"/>
              <a:t>між</a:t>
            </a:r>
            <a:r>
              <a:rPr lang="ru-RU" b="1" i="1" dirty="0"/>
              <a:t> </a:t>
            </a:r>
            <a:r>
              <a:rPr lang="ru-RU" b="1" i="1" dirty="0" err="1"/>
              <a:t>протилежностями</a:t>
            </a:r>
            <a:r>
              <a:rPr lang="ru-RU" b="1" i="1" dirty="0"/>
              <a:t> </a:t>
            </a:r>
            <a:r>
              <a:rPr lang="ru-RU" b="1" i="1" dirty="0" err="1"/>
              <a:t>обумовлює</a:t>
            </a:r>
            <a:r>
              <a:rPr lang="ru-RU" b="1" i="1" dirty="0"/>
              <a:t> </a:t>
            </a:r>
            <a:r>
              <a:rPr lang="ru-RU" b="1" i="1" dirty="0" err="1"/>
              <a:t>внутрішнє</a:t>
            </a:r>
            <a:r>
              <a:rPr lang="ru-RU" b="1" i="1" dirty="0"/>
              <a:t> </a:t>
            </a:r>
            <a:r>
              <a:rPr lang="ru-RU" b="1" i="1" dirty="0" err="1"/>
              <a:t>джерело</a:t>
            </a:r>
            <a:r>
              <a:rPr lang="ru-RU" b="1" i="1" dirty="0"/>
              <a:t> </a:t>
            </a:r>
            <a:r>
              <a:rPr lang="ru-RU" b="1" i="1" dirty="0" err="1"/>
              <a:t>розвитку</a:t>
            </a:r>
            <a:r>
              <a:rPr lang="ru-RU" b="1" i="1" dirty="0"/>
              <a:t>, веде до </a:t>
            </a:r>
            <a:r>
              <a:rPr lang="ru-RU" b="1" i="1" dirty="0" err="1"/>
              <a:t>зростання</a:t>
            </a:r>
            <a:r>
              <a:rPr lang="ru-RU" b="1" i="1" dirty="0"/>
              <a:t> </a:t>
            </a:r>
            <a:r>
              <a:rPr lang="ru-RU" b="1" i="1" dirty="0" err="1"/>
              <a:t>суперечностей</a:t>
            </a:r>
            <a:r>
              <a:rPr lang="ru-RU" b="1" i="1" dirty="0"/>
              <a:t>, </a:t>
            </a:r>
            <a:r>
              <a:rPr lang="ru-RU" b="1" i="1" dirty="0" err="1"/>
              <a:t>які</a:t>
            </a:r>
            <a:r>
              <a:rPr lang="ru-RU" b="1" i="1" dirty="0"/>
              <a:t> </a:t>
            </a:r>
            <a:r>
              <a:rPr lang="ru-RU" b="1" i="1" dirty="0" err="1"/>
              <a:t>вирішуються</a:t>
            </a:r>
            <a:r>
              <a:rPr lang="ru-RU" b="1" i="1" dirty="0"/>
              <a:t> шляхом </a:t>
            </a:r>
            <a:r>
              <a:rPr lang="ru-RU" b="1" i="1" dirty="0" err="1"/>
              <a:t>усунення</a:t>
            </a:r>
            <a:r>
              <a:rPr lang="ru-RU" b="1" i="1" dirty="0"/>
              <a:t> (</a:t>
            </a:r>
            <a:r>
              <a:rPr lang="ru-RU" b="1" i="1" dirty="0" err="1"/>
              <a:t>подолання</a:t>
            </a:r>
            <a:r>
              <a:rPr lang="ru-RU" b="1" i="1" dirty="0"/>
              <a:t>) старого і </a:t>
            </a:r>
            <a:r>
              <a:rPr lang="ru-RU" b="1" i="1" dirty="0" err="1"/>
              <a:t>утвердження</a:t>
            </a:r>
            <a:r>
              <a:rPr lang="ru-RU" b="1" i="1" dirty="0"/>
              <a:t> нового, </a:t>
            </a:r>
            <a:r>
              <a:rPr lang="ru-RU" b="1" i="1" dirty="0" err="1"/>
              <a:t>якому</a:t>
            </a:r>
            <a:r>
              <a:rPr lang="ru-RU" b="1" i="1" dirty="0"/>
              <a:t> </a:t>
            </a:r>
            <a:r>
              <a:rPr lang="ru-RU" b="1" i="1" dirty="0" err="1"/>
              <a:t>також</a:t>
            </a:r>
            <a:r>
              <a:rPr lang="ru-RU" b="1" i="1" dirty="0"/>
              <a:t> </a:t>
            </a:r>
            <a:r>
              <a:rPr lang="ru-RU" b="1" i="1" dirty="0" err="1"/>
              <a:t>властиві</a:t>
            </a:r>
            <a:r>
              <a:rPr lang="ru-RU" b="1" i="1" dirty="0"/>
              <a:t> </a:t>
            </a:r>
            <a:r>
              <a:rPr lang="ru-RU" b="1" i="1" dirty="0" err="1"/>
              <a:t>свої</a:t>
            </a:r>
            <a:r>
              <a:rPr lang="ru-RU" b="1" i="1" dirty="0"/>
              <a:t> </a:t>
            </a:r>
            <a:r>
              <a:rPr lang="ru-RU" b="1" i="1" dirty="0" err="1"/>
              <a:t>протилежності</a:t>
            </a:r>
            <a:r>
              <a:rPr lang="ru-RU" b="1" i="1" dirty="0"/>
              <a:t>.</a:t>
            </a:r>
            <a:endParaRPr lang="uk-UA" b="1" i="1" dirty="0"/>
          </a:p>
        </p:txBody>
      </p:sp>
    </p:spTree>
    <p:extLst>
      <p:ext uri="{BB962C8B-B14F-4D97-AF65-F5344CB8AC3E}">
        <p14:creationId xmlns:p14="http://schemas.microsoft.com/office/powerpoint/2010/main" val="3455085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F0F3826-B0DF-4DC1-A041-DD807266B4FF}"/>
              </a:ext>
            </a:extLst>
          </p:cNvPr>
          <p:cNvSpPr>
            <a:spLocks noGrp="1"/>
          </p:cNvSpPr>
          <p:nvPr>
            <p:ph type="title"/>
          </p:nvPr>
        </p:nvSpPr>
        <p:spPr>
          <a:xfrm>
            <a:off x="1154954" y="2263806"/>
            <a:ext cx="4351025" cy="2697663"/>
          </a:xfrm>
        </p:spPr>
        <p:txBody>
          <a:bodyPr/>
          <a:lstStyle/>
          <a:p>
            <a:pPr indent="450215"/>
            <a:r>
              <a:rPr lang="uk-UA" sz="1800" dirty="0">
                <a:effectLst/>
                <a:latin typeface="Times New Roman" panose="02020603050405020304" pitchFamily="18" charset="0"/>
                <a:ea typeface="Times New Roman" panose="02020603050405020304" pitchFamily="18" charset="0"/>
              </a:rPr>
              <a:t>2. </a:t>
            </a:r>
            <a:r>
              <a:rPr lang="uk-UA" sz="1800" i="1" dirty="0">
                <a:effectLst/>
                <a:latin typeface="Times New Roman" panose="02020603050405020304" pitchFamily="18" charset="0"/>
                <a:ea typeface="Times New Roman" panose="02020603050405020304" pitchFamily="18" charset="0"/>
              </a:rPr>
              <a:t>Закон взаємного переходу кількісних та якісних змін. </a:t>
            </a:r>
            <a:r>
              <a:rPr lang="uk-UA" sz="1800" dirty="0">
                <a:effectLst/>
                <a:latin typeface="Times New Roman" panose="02020603050405020304" pitchFamily="18" charset="0"/>
                <a:ea typeface="Times New Roman" panose="02020603050405020304" pitchFamily="18" charset="0"/>
              </a:rPr>
              <a:t>Даний закон конкретизує перший та виявляє нові аспекти розвитку, передусім в діалектиці кількісних та якісних змін.</a:t>
            </a:r>
            <a:br>
              <a:rPr lang="uk-UA" sz="1800" dirty="0">
                <a:effectLst/>
                <a:latin typeface="Times New Roman" panose="02020603050405020304" pitchFamily="18" charset="0"/>
                <a:ea typeface="Times New Roman" panose="02020603050405020304" pitchFamily="18" charset="0"/>
              </a:rPr>
            </a:br>
            <a:r>
              <a:rPr lang="uk-UA" sz="1800" dirty="0">
                <a:effectLst/>
                <a:latin typeface="Times New Roman" panose="02020603050405020304" pitchFamily="18" charset="0"/>
                <a:ea typeface="Times New Roman" panose="02020603050405020304" pitchFamily="18" charset="0"/>
              </a:rPr>
              <a:t>.</a:t>
            </a:r>
            <a:endParaRPr lang="uk-UA" dirty="0"/>
          </a:p>
        </p:txBody>
      </p:sp>
      <p:sp>
        <p:nvSpPr>
          <p:cNvPr id="3" name="Місце для тексту 2">
            <a:extLst>
              <a:ext uri="{FF2B5EF4-FFF2-40B4-BE49-F238E27FC236}">
                <a16:creationId xmlns:a16="http://schemas.microsoft.com/office/drawing/2014/main" id="{AE9BADAF-F3BF-4512-8623-D24EAF62BE3D}"/>
              </a:ext>
            </a:extLst>
          </p:cNvPr>
          <p:cNvSpPr>
            <a:spLocks noGrp="1"/>
          </p:cNvSpPr>
          <p:nvPr>
            <p:ph type="body" idx="1"/>
          </p:nvPr>
        </p:nvSpPr>
        <p:spPr/>
        <p:txBody>
          <a:bodyPr>
            <a:normAutofit fontScale="70000" lnSpcReduction="20000"/>
          </a:bodyPr>
          <a:lstStyle/>
          <a:p>
            <a:r>
              <a:rPr lang="uk-UA" i="1" dirty="0">
                <a:solidFill>
                  <a:schemeClr val="tx1"/>
                </a:solidFill>
                <a:latin typeface="Times New Roman" panose="02020603050405020304" pitchFamily="18" charset="0"/>
                <a:ea typeface="Times New Roman" panose="02020603050405020304" pitchFamily="18" charset="0"/>
              </a:rPr>
              <a:t>Якість</a:t>
            </a:r>
            <a:r>
              <a:rPr lang="uk-UA" dirty="0">
                <a:solidFill>
                  <a:schemeClr val="tx1"/>
                </a:solidFill>
                <a:latin typeface="Times New Roman" panose="02020603050405020304" pitchFamily="18" charset="0"/>
                <a:ea typeface="Times New Roman" panose="02020603050405020304" pitchFamily="18" charset="0"/>
              </a:rPr>
              <a:t> – характеристика предмету, завдяки якій він є саме цим, а не іншим предметом.</a:t>
            </a:r>
          </a:p>
          <a:p>
            <a:r>
              <a:rPr lang="uk-UA" sz="2000" i="1" dirty="0">
                <a:solidFill>
                  <a:schemeClr val="tx1"/>
                </a:solidFill>
                <a:effectLst/>
                <a:latin typeface="Times New Roman" panose="02020603050405020304" pitchFamily="18" charset="0"/>
                <a:ea typeface="Times New Roman" panose="02020603050405020304" pitchFamily="18" charset="0"/>
              </a:rPr>
              <a:t>Кількість</a:t>
            </a:r>
            <a:r>
              <a:rPr lang="uk-UA" sz="2000" dirty="0">
                <a:solidFill>
                  <a:schemeClr val="tx1"/>
                </a:solidFill>
                <a:effectLst/>
                <a:latin typeface="Times New Roman" panose="02020603050405020304" pitchFamily="18" charset="0"/>
                <a:ea typeface="Times New Roman" panose="02020603050405020304" pitchFamily="18" charset="0"/>
              </a:rPr>
              <a:t> же є такою визначеністю предмета, завдяки якій її можна розділити на окремі частини і зібрати їх воєдино.</a:t>
            </a:r>
          </a:p>
          <a:p>
            <a:r>
              <a:rPr lang="uk-UA" sz="2000" dirty="0">
                <a:solidFill>
                  <a:schemeClr val="tx1"/>
                </a:solidFill>
                <a:effectLst/>
                <a:latin typeface="Times New Roman" panose="02020603050405020304" pitchFamily="18" charset="0"/>
                <a:ea typeface="Times New Roman" panose="02020603050405020304" pitchFamily="18" charset="0"/>
              </a:rPr>
              <a:t>Взаємозв’язок кількісної та якісної визначеності предмета показує категорія </a:t>
            </a:r>
            <a:r>
              <a:rPr lang="uk-UA" sz="2000" i="1" dirty="0">
                <a:solidFill>
                  <a:schemeClr val="tx1"/>
                </a:solidFill>
                <a:effectLst/>
                <a:latin typeface="Times New Roman" panose="02020603050405020304" pitchFamily="18" charset="0"/>
                <a:ea typeface="Times New Roman" panose="02020603050405020304" pitchFamily="18" charset="0"/>
              </a:rPr>
              <a:t>міри</a:t>
            </a:r>
            <a:r>
              <a:rPr lang="uk-UA" sz="2000" dirty="0">
                <a:solidFill>
                  <a:schemeClr val="tx1"/>
                </a:solidFill>
                <a:effectLst/>
                <a:latin typeface="Times New Roman" panose="02020603050405020304" pitchFamily="18" charset="0"/>
                <a:ea typeface="Times New Roman" panose="02020603050405020304" pitchFamily="18" charset="0"/>
              </a:rPr>
              <a:t> – це якісно визначена кількість</a:t>
            </a:r>
            <a:endParaRPr lang="uk-UA" dirty="0">
              <a:solidFill>
                <a:schemeClr val="tx1"/>
              </a:solidFill>
            </a:endParaRPr>
          </a:p>
        </p:txBody>
      </p:sp>
    </p:spTree>
    <p:extLst>
      <p:ext uri="{BB962C8B-B14F-4D97-AF65-F5344CB8AC3E}">
        <p14:creationId xmlns:p14="http://schemas.microsoft.com/office/powerpoint/2010/main" val="394736730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15BE3741-0B23-40E6-8A4D-DCD2F98FA39E}"/>
              </a:ext>
            </a:extLst>
          </p:cNvPr>
          <p:cNvSpPr>
            <a:spLocks noGrp="1"/>
          </p:cNvSpPr>
          <p:nvPr>
            <p:ph type="title"/>
          </p:nvPr>
        </p:nvSpPr>
        <p:spPr/>
        <p:txBody>
          <a:bodyPr/>
          <a:lstStyle/>
          <a:p>
            <a:pPr algn="ctr"/>
            <a:r>
              <a:rPr lang="uk-UA" sz="3600" dirty="0"/>
              <a:t>Якість</a:t>
            </a:r>
            <a:endParaRPr lang="uk-UA" dirty="0"/>
          </a:p>
        </p:txBody>
      </p:sp>
      <p:sp>
        <p:nvSpPr>
          <p:cNvPr id="5" name="Місце для вмісту 4">
            <a:extLst>
              <a:ext uri="{FF2B5EF4-FFF2-40B4-BE49-F238E27FC236}">
                <a16:creationId xmlns:a16="http://schemas.microsoft.com/office/drawing/2014/main" id="{DD5BDCEC-7A21-43D3-98F5-4B8E8DF9CAAF}"/>
              </a:ext>
            </a:extLst>
          </p:cNvPr>
          <p:cNvSpPr>
            <a:spLocks noGrp="1"/>
          </p:cNvSpPr>
          <p:nvPr>
            <p:ph idx="1"/>
          </p:nvPr>
        </p:nvSpPr>
        <p:spPr>
          <a:xfrm>
            <a:off x="736848" y="2405849"/>
            <a:ext cx="11212496" cy="4234648"/>
          </a:xfrm>
        </p:spPr>
        <p:txBody>
          <a:bodyPr>
            <a:normAutofit/>
          </a:bodyPr>
          <a:lstStyle/>
          <a:p>
            <a:r>
              <a:rPr lang="uk-UA" sz="1200" dirty="0"/>
              <a:t>Щоб зрозуміти сутність цього закону, необхідно дати визначення категорій "якість", "кількість", "міра".</a:t>
            </a:r>
          </a:p>
          <a:p>
            <a:r>
              <a:rPr lang="uk-UA" sz="1200" dirty="0"/>
              <a:t>Якість. Необхідно розрізняти поняття "якість" у побутовому і філософському розумінні. В побуті, в повсякденні слово "якість" відображає ступінь цінності речі, її позитивну чи негативну оцінку з погляду задоволення тієї чи іншої потреби людини.</a:t>
            </a:r>
          </a:p>
          <a:p>
            <a:r>
              <a:rPr lang="uk-UA" sz="1200" dirty="0"/>
              <a:t>Зовсім інше значення має слово "якість" у філософії. В повсякденному житті ми стикаємося з великим розмаїттям явищ, процесів, предметів. При цьому багато з них не мають ніякого відношення до потреб людини. Але ми все-таки розрізняємо одні предмети та явища від інших (рослина і тварина, вода і кислота, пісок і глина...). Це пояснюється тим, що кожний предмет має свою якісну визначеність, що відрізняє його від інших предметів. Те, що характерно для певної речі, що відрізняє її від іншої, ми й називаємо в філософії якістю.</a:t>
            </a:r>
          </a:p>
          <a:p>
            <a:r>
              <a:rPr lang="uk-UA" sz="1200" dirty="0"/>
              <a:t>Якісною визначеністю характеризуються тіла як живої, так і неживої природи, а також всі явища суспільного життя. Наприклад, певна якість властива живим організмам, що можуть існувати лише за наявності обміну речовин з навколишнім середовищем. Ця якість і відрізняє живу природу від неживої, органічну від неорганічної. Ще приклад: золото – метал, що має певну питому вагу, не окисляється, не піддається дії кислот і т. д.</a:t>
            </a:r>
          </a:p>
          <a:p>
            <a:r>
              <a:rPr lang="uk-UA" sz="1200" dirty="0"/>
              <a:t>Ми бачимо, що якість тут розуміється як сукупність ряду суттєвих ознак. Крім цього треба враховувати, що якість внутрішньо притаманна предмету, явищу, нерозривно зв'язана із самим існуванням предметів і явищ. Втрачаючи свою якість, предметні явища перестають бути тим, чим вони були раніше.</a:t>
            </a:r>
          </a:p>
          <a:p>
            <a:r>
              <a:rPr lang="uk-UA" sz="1200" dirty="0"/>
              <a:t>Якісні відмінності властиві не лише різним предметам та явищам. Вони існують і між різними стадіями розвитку одного і того самого предмета чи явища (дитинство, юність, мужніння, старість).</a:t>
            </a:r>
          </a:p>
          <a:p>
            <a:r>
              <a:rPr lang="uk-UA" sz="1200" b="1" dirty="0"/>
              <a:t>Якість</a:t>
            </a:r>
            <a:r>
              <a:rPr lang="uk-UA" sz="1200" dirty="0"/>
              <a:t> – це внутрішня визначеність предметів та явищ, сукупність їх суттєвих рис, сторін, що робить їх певними предметами і явищами.</a:t>
            </a:r>
          </a:p>
        </p:txBody>
      </p:sp>
    </p:spTree>
    <p:extLst>
      <p:ext uri="{BB962C8B-B14F-4D97-AF65-F5344CB8AC3E}">
        <p14:creationId xmlns:p14="http://schemas.microsoft.com/office/powerpoint/2010/main" val="246312406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E996C10-1F4C-41B9-BCAA-6CC975C4CE61}"/>
              </a:ext>
            </a:extLst>
          </p:cNvPr>
          <p:cNvSpPr>
            <a:spLocks noGrp="1"/>
          </p:cNvSpPr>
          <p:nvPr>
            <p:ph type="title"/>
          </p:nvPr>
        </p:nvSpPr>
        <p:spPr/>
        <p:txBody>
          <a:bodyPr/>
          <a:lstStyle/>
          <a:p>
            <a:pPr algn="ctr"/>
            <a:r>
              <a:rPr lang="uk-UA" dirty="0"/>
              <a:t>Властивість </a:t>
            </a:r>
          </a:p>
        </p:txBody>
      </p:sp>
      <p:sp>
        <p:nvSpPr>
          <p:cNvPr id="3" name="Місце для вмісту 2">
            <a:extLst>
              <a:ext uri="{FF2B5EF4-FFF2-40B4-BE49-F238E27FC236}">
                <a16:creationId xmlns:a16="http://schemas.microsoft.com/office/drawing/2014/main" id="{37F34B88-6155-4007-9196-7986EFC17172}"/>
              </a:ext>
            </a:extLst>
          </p:cNvPr>
          <p:cNvSpPr>
            <a:spLocks noGrp="1"/>
          </p:cNvSpPr>
          <p:nvPr>
            <p:ph idx="1"/>
          </p:nvPr>
        </p:nvSpPr>
        <p:spPr>
          <a:xfrm>
            <a:off x="1154954" y="2379217"/>
            <a:ext cx="10270607" cy="4057094"/>
          </a:xfrm>
        </p:spPr>
        <p:txBody>
          <a:bodyPr>
            <a:normAutofit fontScale="62500" lnSpcReduction="20000"/>
          </a:bodyPr>
          <a:lstStyle/>
          <a:p>
            <a:r>
              <a:rPr lang="uk-UA" dirty="0"/>
              <a:t>Початкові показники про якісні відмінності предметів і явищ дають нам органи чуттів. Навколишня дійсність, що діє на органи чуттів, викликає у нас певні відчуття (тепло, холод, колір...). Ці відчуття і дають нам змогу судити про якість речей.</a:t>
            </a:r>
          </a:p>
          <a:p>
            <a:r>
              <a:rPr lang="uk-UA" dirty="0"/>
              <a:t>Але відчуття дають знання лише про окремі сторони чи ознаки речей, а не знання в цілому. Відчуття не здатні відрізнити суттєве від несуттєвого. А для визначення якості необхідно виділити корінні, суттєві ознаки чи властивості. Це дає мислення. Отже, пізнання якості починається з пізнання властивостей.</a:t>
            </a:r>
          </a:p>
          <a:p>
            <a:r>
              <a:rPr lang="uk-UA" dirty="0"/>
              <a:t>Властивість – це будь-яка ознака, якою один предмет чи явище відрізняється від інших або подібний до них.</a:t>
            </a:r>
          </a:p>
          <a:p>
            <a:r>
              <a:rPr lang="uk-UA" dirty="0"/>
              <a:t>Якість проявляється через властивість, і пізнати якість того чи іншого предмета або явища ми можемо лише за властивостями, що проявляє ця якість. Наприклад, електричний струм, який якісно може бути охарактеризований як потік електронів, проявляє себе через такі властивості: при проходженні по провіднику нагріває його, створює магнітне поле навколо провідника, при проходженні через розріджені гази викликає їх світіння тощо.</a:t>
            </a:r>
          </a:p>
          <a:p>
            <a:r>
              <a:rPr lang="uk-UA" dirty="0"/>
              <a:t>Кожна властивість речі проявляється лише у взаємодії із іншими речами. Наприклад, властивість магніту притягувати залізо проявляється у процесі взаємодії магніту із залізом. Властивість деяких металів окислятися проявляється при їх стиканні з киснем.</a:t>
            </a:r>
          </a:p>
          <a:p>
            <a:r>
              <a:rPr lang="uk-UA" dirty="0"/>
              <a:t>Предмети та явища матеріального світу мають, як правило, декілька властивостей. Але не можна зводити якість до простої суми властивостей. Зміна окремих властивостей у певних умовах не змінює сутності речі, вона може навіть втратити ту чи іншу властивість, але річ не перестає бути тією самою річчю. Інша справа якість. Вона характеризує річ в цілому. Її зміна означає зміну сутності речі. Якість відображає відносну стійкість, постійність предмета. Завдяки якості предмет є те, що він є.</a:t>
            </a:r>
          </a:p>
          <a:p>
            <a:r>
              <a:rPr lang="uk-UA" dirty="0"/>
              <a:t>Не можна провести абсолютну межу між якістю і властивістю, тому що якість – це найбільш суттєві властивості, що визначають всі інші властивості і без яких річ перестає бути певною річчю.</a:t>
            </a:r>
          </a:p>
          <a:p>
            <a:r>
              <a:rPr lang="uk-UA" dirty="0"/>
              <a:t>Якісні зміни означають припинення існування певного предмета, перетворення його в інший предмет. Наприклад, відомо, що деякі провідники при температурах, близьких до абсолютного нуля, втрачають опір і стають надпровідниками. Проходячи по надпровідникові, електричний струм не нагріває його тобто втрачає одну зі своїх властивостей. Але від цього він не перестає бути струмом. Зупинка ж потоку електронів означає зникнення електричного струму,</a:t>
            </a:r>
          </a:p>
        </p:txBody>
      </p:sp>
    </p:spTree>
    <p:extLst>
      <p:ext uri="{BB962C8B-B14F-4D97-AF65-F5344CB8AC3E}">
        <p14:creationId xmlns:p14="http://schemas.microsoft.com/office/powerpoint/2010/main" val="367073689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5786921-A194-4D39-8BF3-58E54C029B4A}"/>
              </a:ext>
            </a:extLst>
          </p:cNvPr>
          <p:cNvSpPr>
            <a:spLocks noGrp="1"/>
          </p:cNvSpPr>
          <p:nvPr>
            <p:ph type="title"/>
          </p:nvPr>
        </p:nvSpPr>
        <p:spPr/>
        <p:txBody>
          <a:bodyPr/>
          <a:lstStyle/>
          <a:p>
            <a:pPr algn="ctr"/>
            <a:r>
              <a:rPr lang="uk-UA" dirty="0"/>
              <a:t>Кількість</a:t>
            </a:r>
          </a:p>
        </p:txBody>
      </p:sp>
      <p:sp>
        <p:nvSpPr>
          <p:cNvPr id="3" name="Місце для вмісту 2">
            <a:extLst>
              <a:ext uri="{FF2B5EF4-FFF2-40B4-BE49-F238E27FC236}">
                <a16:creationId xmlns:a16="http://schemas.microsoft.com/office/drawing/2014/main" id="{75724386-33B7-4C54-919F-3C2C472D4CB0}"/>
              </a:ext>
            </a:extLst>
          </p:cNvPr>
          <p:cNvSpPr>
            <a:spLocks noGrp="1"/>
          </p:cNvSpPr>
          <p:nvPr>
            <p:ph idx="1"/>
          </p:nvPr>
        </p:nvSpPr>
        <p:spPr>
          <a:xfrm>
            <a:off x="825624" y="2603500"/>
            <a:ext cx="11256886" cy="4254500"/>
          </a:xfrm>
        </p:spPr>
        <p:txBody>
          <a:bodyPr>
            <a:normAutofit fontScale="85000" lnSpcReduction="20000"/>
          </a:bodyPr>
          <a:lstStyle/>
          <a:p>
            <a:r>
              <a:rPr lang="uk-UA" dirty="0"/>
              <a:t>Якість предметів і явищ не існує поза зв'язком з їх кількісною характеристикою. Це теж дуже важливий аспект предметів і явищ.</a:t>
            </a:r>
          </a:p>
          <a:p>
            <a:r>
              <a:rPr lang="uk-UA" b="1" dirty="0"/>
              <a:t>Кількість</a:t>
            </a:r>
            <a:r>
              <a:rPr lang="uk-UA" dirty="0"/>
              <a:t> – це зовнішня характеристика предметів і явищ, що характеризує їх з боку ступеня розвитку властивостей: об'єму, числа, швидкості руху тощо.</a:t>
            </a:r>
          </a:p>
          <a:p>
            <a:r>
              <a:rPr lang="uk-UA" dirty="0"/>
              <a:t>Кількість має свої особливості порівняно з якістю, По-перше, зміна кількості в певних межах не викликає суттєвих змін речей та явищ. Межі кількості більш рухливі, еластичні, ніж межі якості. Адже коли предмет втрачає свою якість, то перестає бути тим, чим він був. Цього не відбувається стосовно кількості. По-друге, для характеристики предмета з кількісного боку немає ніякого значення зміст предмета, його якість. Нас не цікавить матеріал предмета, Називаючи число п'ять, нас не цікавить, означає воно кількість пальців на руці чи пелюстки квітки.</a:t>
            </a:r>
          </a:p>
          <a:p>
            <a:r>
              <a:rPr lang="uk-UA" dirty="0"/>
              <a:t>Кількість і якість існують об'єктивно. В предметах і явищах вони перебувають в нерозривній єдності. Ми лише в свідомості можемо розглядати їх окремо. Поняття якості дає нам змогу зловити момент сталості в речах. Поняття ж кількості дає можливість відобразити мінливість речей.</a:t>
            </a:r>
          </a:p>
          <a:p>
            <a:r>
              <a:rPr lang="uk-UA" dirty="0"/>
              <a:t>Отже, кількість і якість характеризують предмети і явища з різних сторін. Але вони не відірвані одне від одного. Між ними існує тісний зв'язок і взаємообумовленість. Ця взаємообумовленість проявляється в тому, що, по-перше, кількісна характеристика тієї чи іншої речі уточнює її якісну характеристику. Так, уточнюючи якість, особливість елементарних часток, ми, як правило, не лише зазначаємо їх фізичні та хімічні властивості, а й цікавимося величиною їх електричного заряду, маси тощо. По-друге, будь-яка якість завжди має свої чітко визначені кількісні межі. Наприклад, вода існує в межах 0–100 °С.</a:t>
            </a:r>
          </a:p>
        </p:txBody>
      </p:sp>
    </p:spTree>
    <p:extLst>
      <p:ext uri="{BB962C8B-B14F-4D97-AF65-F5344CB8AC3E}">
        <p14:creationId xmlns:p14="http://schemas.microsoft.com/office/powerpoint/2010/main" val="140998231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A0F1181-88AD-45C9-8E94-A0F3E7B94E3C}"/>
              </a:ext>
            </a:extLst>
          </p:cNvPr>
          <p:cNvSpPr>
            <a:spLocks noGrp="1"/>
          </p:cNvSpPr>
          <p:nvPr>
            <p:ph type="title"/>
          </p:nvPr>
        </p:nvSpPr>
        <p:spPr/>
        <p:txBody>
          <a:bodyPr/>
          <a:lstStyle/>
          <a:p>
            <a:pPr algn="ctr"/>
            <a:r>
              <a:rPr lang="uk-UA" dirty="0"/>
              <a:t>Міра</a:t>
            </a:r>
          </a:p>
        </p:txBody>
      </p:sp>
      <p:sp>
        <p:nvSpPr>
          <p:cNvPr id="3" name="Місце для вмісту 2">
            <a:extLst>
              <a:ext uri="{FF2B5EF4-FFF2-40B4-BE49-F238E27FC236}">
                <a16:creationId xmlns:a16="http://schemas.microsoft.com/office/drawing/2014/main" id="{4BF1AC8A-6667-4D67-948F-27EE7BEB8A88}"/>
              </a:ext>
            </a:extLst>
          </p:cNvPr>
          <p:cNvSpPr>
            <a:spLocks noGrp="1"/>
          </p:cNvSpPr>
          <p:nvPr>
            <p:ph idx="1"/>
          </p:nvPr>
        </p:nvSpPr>
        <p:spPr/>
        <p:txBody>
          <a:bodyPr>
            <a:normAutofit fontScale="92500" lnSpcReduction="20000"/>
          </a:bodyPr>
          <a:lstStyle/>
          <a:p>
            <a:pPr algn="just"/>
            <a:r>
              <a:rPr lang="uk-UA" dirty="0"/>
              <a:t>Взаємозв'язок кількості та якості виражається в понятті "міра". Єдність кількості і якості називається мірою. Все має знаходитися в певних кількісних межах. Тепло необхідне для росту рослин, але спека губить їх. Те саме з вологою. Можна дати таке визначення міри.</a:t>
            </a:r>
          </a:p>
          <a:p>
            <a:pPr algn="just"/>
            <a:r>
              <a:rPr lang="uk-UA" b="1" i="1" dirty="0"/>
              <a:t>Міра</a:t>
            </a:r>
            <a:r>
              <a:rPr lang="uk-UA" dirty="0"/>
              <a:t> – це та межа зміни кількості, всередині якої предмет зберігає свою якісну визначеність. </a:t>
            </a:r>
            <a:r>
              <a:rPr lang="uk-UA" b="1" i="1" dirty="0"/>
              <a:t>Міра</a:t>
            </a:r>
            <a:r>
              <a:rPr lang="uk-UA" dirty="0"/>
              <a:t> – це межа буття предметів.</a:t>
            </a:r>
          </a:p>
          <a:p>
            <a:pPr algn="just"/>
            <a:r>
              <a:rPr lang="uk-UA" dirty="0"/>
              <a:t>Єдність кількості і якості зберігається лише в межах міри. Якщо кількісні зміни здійснюються в цих межах, то вони не викликають якісних змін. Якщо вони виходять за межі міри, то вони супроводжуються якісними змінами предметів і явищ.</a:t>
            </a:r>
          </a:p>
          <a:p>
            <a:pPr algn="just"/>
            <a:r>
              <a:rPr lang="uk-UA" dirty="0"/>
              <a:t>Наука накопичила великий фактичний матеріал, який свідчить, що розвиток у світі відбувається шляхом переходу кількісних змін в якісні і навпаки. Звідси висновок: взаємний перехід кількісних змін в якісні – це всезагальний закон розвитку.</a:t>
            </a:r>
          </a:p>
        </p:txBody>
      </p:sp>
    </p:spTree>
    <p:extLst>
      <p:ext uri="{BB962C8B-B14F-4D97-AF65-F5344CB8AC3E}">
        <p14:creationId xmlns:p14="http://schemas.microsoft.com/office/powerpoint/2010/main" val="415740366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F0F3826-B0DF-4DC1-A041-DD807266B4FF}"/>
              </a:ext>
            </a:extLst>
          </p:cNvPr>
          <p:cNvSpPr>
            <a:spLocks noGrp="1"/>
          </p:cNvSpPr>
          <p:nvPr>
            <p:ph type="title"/>
          </p:nvPr>
        </p:nvSpPr>
        <p:spPr>
          <a:xfrm>
            <a:off x="1154954" y="2263806"/>
            <a:ext cx="4351025" cy="2697663"/>
          </a:xfrm>
        </p:spPr>
        <p:txBody>
          <a:bodyPr/>
          <a:lstStyle/>
          <a:p>
            <a:pPr indent="450215"/>
            <a:br>
              <a:rPr lang="uk-UA" sz="1800" dirty="0">
                <a:effectLst/>
                <a:latin typeface="Times New Roman" panose="02020603050405020304" pitchFamily="18" charset="0"/>
                <a:ea typeface="Times New Roman" panose="02020603050405020304" pitchFamily="18" charset="0"/>
              </a:rPr>
            </a:br>
            <a:r>
              <a:rPr lang="uk-UA" sz="1800" dirty="0">
                <a:effectLst/>
                <a:latin typeface="Times New Roman" panose="02020603050405020304" pitchFamily="18" charset="0"/>
                <a:ea typeface="Times New Roman" panose="02020603050405020304" pitchFamily="18" charset="0"/>
              </a:rPr>
              <a:t>3. </a:t>
            </a:r>
            <a:r>
              <a:rPr lang="uk-UA" sz="1800" i="1" dirty="0">
                <a:effectLst/>
                <a:latin typeface="Times New Roman" panose="02020603050405020304" pitchFamily="18" charset="0"/>
                <a:ea typeface="Times New Roman" panose="02020603050405020304" pitchFamily="18" charset="0"/>
              </a:rPr>
              <a:t>Закон заперечення </a:t>
            </a:r>
            <a:r>
              <a:rPr lang="uk-UA" sz="1800" i="1" dirty="0" err="1">
                <a:effectLst/>
                <a:latin typeface="Times New Roman" panose="02020603050405020304" pitchFamily="18" charset="0"/>
                <a:ea typeface="Times New Roman" panose="02020603050405020304" pitchFamily="18" charset="0"/>
              </a:rPr>
              <a:t>заперечення</a:t>
            </a:r>
            <a:r>
              <a:rPr lang="uk-UA" sz="1800" dirty="0">
                <a:effectLst/>
                <a:latin typeface="Times New Roman" panose="02020603050405020304" pitchFamily="18" charset="0"/>
                <a:ea typeface="Times New Roman" panose="02020603050405020304" pitchFamily="18" charset="0"/>
              </a:rPr>
              <a:t> виражає спрямованість, спадкоємність розвитку та його форму. </a:t>
            </a:r>
            <a:endParaRPr lang="uk-UA" dirty="0"/>
          </a:p>
        </p:txBody>
      </p:sp>
      <p:sp>
        <p:nvSpPr>
          <p:cNvPr id="3" name="Місце для тексту 2">
            <a:extLst>
              <a:ext uri="{FF2B5EF4-FFF2-40B4-BE49-F238E27FC236}">
                <a16:creationId xmlns:a16="http://schemas.microsoft.com/office/drawing/2014/main" id="{AE9BADAF-F3BF-4512-8623-D24EAF62BE3D}"/>
              </a:ext>
            </a:extLst>
          </p:cNvPr>
          <p:cNvSpPr>
            <a:spLocks noGrp="1"/>
          </p:cNvSpPr>
          <p:nvPr>
            <p:ph type="body" idx="1"/>
          </p:nvPr>
        </p:nvSpPr>
        <p:spPr>
          <a:xfrm>
            <a:off x="6895559" y="852256"/>
            <a:ext cx="4707555" cy="5069150"/>
          </a:xfrm>
        </p:spPr>
        <p:txBody>
          <a:bodyPr>
            <a:normAutofit fontScale="92500" lnSpcReduction="20000"/>
          </a:bodyPr>
          <a:lstStyle/>
          <a:p>
            <a:pPr algn="just"/>
            <a:r>
              <a:rPr lang="uk-UA" dirty="0">
                <a:solidFill>
                  <a:schemeClr val="tx1"/>
                </a:solidFill>
                <a:latin typeface="Times New Roman" panose="02020603050405020304" pitchFamily="18" charset="0"/>
                <a:ea typeface="Times New Roman" panose="02020603050405020304" pitchFamily="18" charset="0"/>
              </a:rPr>
              <a:t>	Найважливішою категорією закону є категорія «заперечення», що виражає:</a:t>
            </a:r>
          </a:p>
          <a:p>
            <a:pPr algn="just"/>
            <a:r>
              <a:rPr lang="uk-UA" dirty="0">
                <a:solidFill>
                  <a:schemeClr val="tx1"/>
                </a:solidFill>
                <a:latin typeface="Times New Roman" panose="02020603050405020304" pitchFamily="18" charset="0"/>
                <a:ea typeface="Times New Roman" panose="02020603050405020304" pitchFamily="18" charset="0"/>
              </a:rPr>
              <a:t> а) процес знищення предмету в результаті дії переважно зовнішніх сил і чинників, тобто, припинення існування даного предмету як цілісної системи, кінець його розвитку (зовнішнє, «видиме» заперечення, деструкція); </a:t>
            </a:r>
          </a:p>
          <a:p>
            <a:pPr algn="just"/>
            <a:r>
              <a:rPr lang="uk-UA" dirty="0">
                <a:solidFill>
                  <a:schemeClr val="tx1"/>
                </a:solidFill>
                <a:latin typeface="Times New Roman" panose="02020603050405020304" pitchFamily="18" charset="0"/>
                <a:ea typeface="Times New Roman" panose="02020603050405020304" pitchFamily="18" charset="0"/>
              </a:rPr>
              <a:t>б) самозаперечення як внутрішній момент розвитку з утриманням позитивного змісту </a:t>
            </a:r>
            <a:r>
              <a:rPr lang="uk-UA" dirty="0" err="1">
                <a:solidFill>
                  <a:schemeClr val="tx1"/>
                </a:solidFill>
                <a:latin typeface="Times New Roman" panose="02020603050405020304" pitchFamily="18" charset="0"/>
                <a:ea typeface="Times New Roman" panose="02020603050405020304" pitchFamily="18" charset="0"/>
              </a:rPr>
              <a:t>заперечуваного</a:t>
            </a:r>
            <a:r>
              <a:rPr lang="uk-UA" dirty="0">
                <a:solidFill>
                  <a:schemeClr val="tx1"/>
                </a:solidFill>
                <a:latin typeface="Times New Roman" panose="02020603050405020304" pitchFamily="18" charset="0"/>
                <a:ea typeface="Times New Roman" panose="02020603050405020304" pitchFamily="18" charset="0"/>
              </a:rPr>
              <a:t> («зняття»). В процесі розвитку обидва види заперечення тісно взаємопов'язані, але визначальну роль зрештою грає внутрішнє заперечення.</a:t>
            </a:r>
            <a:endParaRPr lang="uk-UA" dirty="0">
              <a:solidFill>
                <a:schemeClr val="tx1"/>
              </a:solidFill>
            </a:endParaRPr>
          </a:p>
        </p:txBody>
      </p:sp>
    </p:spTree>
    <p:extLst>
      <p:ext uri="{BB962C8B-B14F-4D97-AF65-F5344CB8AC3E}">
        <p14:creationId xmlns:p14="http://schemas.microsoft.com/office/powerpoint/2010/main" val="131200876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75B8CC72-54BF-4753-8EFA-C9BDDBDD6981}"/>
              </a:ext>
            </a:extLst>
          </p:cNvPr>
          <p:cNvSpPr>
            <a:spLocks noGrp="1"/>
          </p:cNvSpPr>
          <p:nvPr>
            <p:ph type="title"/>
          </p:nvPr>
        </p:nvSpPr>
        <p:spPr/>
        <p:txBody>
          <a:bodyPr/>
          <a:lstStyle/>
          <a:p>
            <a:endParaRPr lang="uk-UA"/>
          </a:p>
        </p:txBody>
      </p:sp>
      <p:sp>
        <p:nvSpPr>
          <p:cNvPr id="5" name="Місце для вмісту 4">
            <a:extLst>
              <a:ext uri="{FF2B5EF4-FFF2-40B4-BE49-F238E27FC236}">
                <a16:creationId xmlns:a16="http://schemas.microsoft.com/office/drawing/2014/main" id="{2B28C286-0285-4C38-B8BE-307F71F88F12}"/>
              </a:ext>
            </a:extLst>
          </p:cNvPr>
          <p:cNvSpPr>
            <a:spLocks noGrp="1"/>
          </p:cNvSpPr>
          <p:nvPr>
            <p:ph idx="1"/>
          </p:nvPr>
        </p:nvSpPr>
        <p:spPr>
          <a:xfrm>
            <a:off x="1154954" y="2603500"/>
            <a:ext cx="10128564" cy="3948220"/>
          </a:xfrm>
        </p:spPr>
        <p:txBody>
          <a:bodyPr>
            <a:normAutofit fontScale="92500" lnSpcReduction="20000"/>
          </a:bodyPr>
          <a:lstStyle/>
          <a:p>
            <a:pPr algn="just"/>
            <a:r>
              <a:rPr lang="ru-RU" dirty="0" err="1"/>
              <a:t>Всі</a:t>
            </a:r>
            <a:r>
              <a:rPr lang="ru-RU" dirty="0"/>
              <a:t> </a:t>
            </a:r>
            <a:r>
              <a:rPr lang="ru-RU" dirty="0" err="1"/>
              <a:t>явища</a:t>
            </a:r>
            <a:r>
              <a:rPr lang="ru-RU" dirty="0"/>
              <a:t> </a:t>
            </a:r>
            <a:r>
              <a:rPr lang="ru-RU" dirty="0" err="1"/>
              <a:t>природи</a:t>
            </a:r>
            <a:r>
              <a:rPr lang="ru-RU" dirty="0"/>
              <a:t> та </a:t>
            </a:r>
            <a:r>
              <a:rPr lang="ru-RU" dirty="0" err="1"/>
              <a:t>суспільства</a:t>
            </a:r>
            <a:r>
              <a:rPr lang="ru-RU" dirty="0"/>
              <a:t> </a:t>
            </a:r>
            <a:r>
              <a:rPr lang="ru-RU" dirty="0" err="1"/>
              <a:t>розвиваються</a:t>
            </a:r>
            <a:r>
              <a:rPr lang="ru-RU" dirty="0"/>
              <a:t> через </a:t>
            </a:r>
            <a:r>
              <a:rPr lang="ru-RU" dirty="0" err="1"/>
              <a:t>заперечення</a:t>
            </a:r>
            <a:r>
              <a:rPr lang="ru-RU" dirty="0"/>
              <a:t>. </a:t>
            </a:r>
            <a:r>
              <a:rPr lang="ru-RU" dirty="0" err="1"/>
              <a:t>Процес</a:t>
            </a:r>
            <a:r>
              <a:rPr lang="ru-RU" dirty="0"/>
              <a:t> </a:t>
            </a:r>
            <a:r>
              <a:rPr lang="ru-RU" dirty="0" err="1"/>
              <a:t>розвитку</a:t>
            </a:r>
            <a:r>
              <a:rPr lang="ru-RU" dirty="0"/>
              <a:t> </a:t>
            </a:r>
            <a:r>
              <a:rPr lang="ru-RU" dirty="0" err="1"/>
              <a:t>був</a:t>
            </a:r>
            <a:r>
              <a:rPr lang="ru-RU" dirty="0"/>
              <a:t> би </a:t>
            </a:r>
            <a:r>
              <a:rPr lang="ru-RU" dirty="0" err="1"/>
              <a:t>неможливим</a:t>
            </a:r>
            <a:r>
              <a:rPr lang="ru-RU" dirty="0"/>
              <a:t> без </a:t>
            </a:r>
            <a:r>
              <a:rPr lang="ru-RU" dirty="0" err="1"/>
              <a:t>заперечення</a:t>
            </a:r>
            <a:r>
              <a:rPr lang="ru-RU" dirty="0"/>
              <a:t> старого </a:t>
            </a:r>
            <a:r>
              <a:rPr lang="ru-RU" dirty="0" err="1"/>
              <a:t>новим</a:t>
            </a:r>
            <a:r>
              <a:rPr lang="ru-RU" dirty="0"/>
              <a:t>. Так, з </a:t>
            </a:r>
            <a:r>
              <a:rPr lang="ru-RU" dirty="0" err="1"/>
              <a:t>насіння</a:t>
            </a:r>
            <a:r>
              <a:rPr lang="ru-RU" dirty="0"/>
              <a:t> </a:t>
            </a:r>
            <a:r>
              <a:rPr lang="ru-RU" dirty="0" err="1"/>
              <a:t>розвивається</a:t>
            </a:r>
            <a:r>
              <a:rPr lang="ru-RU" dirty="0"/>
              <a:t> </a:t>
            </a:r>
            <a:r>
              <a:rPr lang="ru-RU" dirty="0" err="1"/>
              <a:t>рослина</a:t>
            </a:r>
            <a:r>
              <a:rPr lang="ru-RU" dirty="0"/>
              <a:t>, а </a:t>
            </a:r>
            <a:r>
              <a:rPr lang="ru-RU" dirty="0" err="1"/>
              <a:t>саме</a:t>
            </a:r>
            <a:r>
              <a:rPr lang="ru-RU" dirty="0"/>
              <a:t> </a:t>
            </a:r>
            <a:r>
              <a:rPr lang="ru-RU" dirty="0" err="1"/>
              <a:t>насіння</a:t>
            </a:r>
            <a:r>
              <a:rPr lang="ru-RU" dirty="0"/>
              <a:t> </a:t>
            </a:r>
            <a:r>
              <a:rPr lang="ru-RU" dirty="0" err="1"/>
              <a:t>зникає</a:t>
            </a:r>
            <a:r>
              <a:rPr lang="ru-RU" dirty="0"/>
              <a:t>, в </a:t>
            </a:r>
            <a:r>
              <a:rPr lang="ru-RU" dirty="0" err="1"/>
              <a:t>тваринному</a:t>
            </a:r>
            <a:r>
              <a:rPr lang="ru-RU" dirty="0"/>
              <a:t> </a:t>
            </a:r>
            <a:r>
              <a:rPr lang="ru-RU" dirty="0" err="1"/>
              <a:t>світі</a:t>
            </a:r>
            <a:r>
              <a:rPr lang="ru-RU" dirty="0"/>
              <a:t> </a:t>
            </a:r>
            <a:r>
              <a:rPr lang="ru-RU" dirty="0" err="1"/>
              <a:t>гігантські</a:t>
            </a:r>
            <a:r>
              <a:rPr lang="ru-RU" dirty="0"/>
              <a:t> </a:t>
            </a:r>
            <a:r>
              <a:rPr lang="ru-RU" dirty="0" err="1"/>
              <a:t>плазуни</a:t>
            </a:r>
            <a:r>
              <a:rPr lang="ru-RU" dirty="0"/>
              <a:t> </a:t>
            </a:r>
            <a:r>
              <a:rPr lang="ru-RU" dirty="0" err="1"/>
              <a:t>були</a:t>
            </a:r>
            <a:r>
              <a:rPr lang="ru-RU" dirty="0"/>
              <a:t> </a:t>
            </a:r>
            <a:r>
              <a:rPr lang="ru-RU" dirty="0" err="1"/>
              <a:t>замінені</a:t>
            </a:r>
            <a:r>
              <a:rPr lang="ru-RU" dirty="0"/>
              <a:t> </a:t>
            </a:r>
            <a:r>
              <a:rPr lang="ru-RU" dirty="0" err="1"/>
              <a:t>більш</a:t>
            </a:r>
            <a:r>
              <a:rPr lang="ru-RU" dirty="0"/>
              <a:t> </a:t>
            </a:r>
            <a:r>
              <a:rPr lang="ru-RU" dirty="0" err="1"/>
              <a:t>високоорганізованими</a:t>
            </a:r>
            <a:r>
              <a:rPr lang="ru-RU" dirty="0"/>
              <a:t> </a:t>
            </a:r>
            <a:r>
              <a:rPr lang="ru-RU" dirty="0" err="1"/>
              <a:t>організмами</a:t>
            </a:r>
            <a:r>
              <a:rPr lang="ru-RU" dirty="0"/>
              <a:t> – </a:t>
            </a:r>
            <a:r>
              <a:rPr lang="ru-RU" dirty="0" err="1"/>
              <a:t>ссавцями</a:t>
            </a:r>
            <a:r>
              <a:rPr lang="ru-RU" dirty="0"/>
              <a:t>. </a:t>
            </a:r>
            <a:r>
              <a:rPr lang="ru-RU" dirty="0" err="1"/>
              <a:t>Виникнення</a:t>
            </a:r>
            <a:r>
              <a:rPr lang="ru-RU" dirty="0"/>
              <a:t> нового </a:t>
            </a:r>
            <a:r>
              <a:rPr lang="ru-RU" dirty="0" err="1"/>
              <a:t>суспільного</a:t>
            </a:r>
            <a:r>
              <a:rPr lang="ru-RU" dirty="0"/>
              <a:t> устрою є </a:t>
            </a:r>
            <a:r>
              <a:rPr lang="ru-RU" dirty="0" err="1"/>
              <a:t>заперечення</a:t>
            </a:r>
            <a:r>
              <a:rPr lang="ru-RU" dirty="0"/>
              <a:t> старого устрою, </a:t>
            </a:r>
            <a:r>
              <a:rPr lang="ru-RU" dirty="0" err="1"/>
              <a:t>заміна</a:t>
            </a:r>
            <a:r>
              <a:rPr lang="ru-RU" dirty="0"/>
              <a:t> </a:t>
            </a:r>
            <a:r>
              <a:rPr lang="ru-RU" dirty="0" err="1"/>
              <a:t>його</a:t>
            </a:r>
            <a:r>
              <a:rPr lang="ru-RU" dirty="0"/>
              <a:t> </a:t>
            </a:r>
            <a:r>
              <a:rPr lang="ru-RU" dirty="0" err="1"/>
              <a:t>новим</a:t>
            </a:r>
            <a:r>
              <a:rPr lang="ru-RU" dirty="0"/>
              <a:t>. У </a:t>
            </a:r>
            <a:r>
              <a:rPr lang="ru-RU" dirty="0" err="1"/>
              <a:t>людському</a:t>
            </a:r>
            <a:r>
              <a:rPr lang="ru-RU" dirty="0"/>
              <a:t> </a:t>
            </a:r>
            <a:r>
              <a:rPr lang="ru-RU" dirty="0" err="1"/>
              <a:t>пізнанні</a:t>
            </a:r>
            <a:r>
              <a:rPr lang="ru-RU" dirty="0"/>
              <a:t> </a:t>
            </a:r>
            <a:r>
              <a:rPr lang="ru-RU" dirty="0" err="1"/>
              <a:t>незнання</a:t>
            </a:r>
            <a:r>
              <a:rPr lang="ru-RU" dirty="0"/>
              <a:t> переходить в </a:t>
            </a:r>
            <a:r>
              <a:rPr lang="ru-RU" dirty="0" err="1"/>
              <a:t>знання</a:t>
            </a:r>
            <a:r>
              <a:rPr lang="ru-RU" dirty="0"/>
              <a:t>, </a:t>
            </a:r>
            <a:r>
              <a:rPr lang="ru-RU" dirty="0" err="1"/>
              <a:t>помилка</a:t>
            </a:r>
            <a:r>
              <a:rPr lang="ru-RU" dirty="0"/>
              <a:t> </a:t>
            </a:r>
            <a:r>
              <a:rPr lang="ru-RU" dirty="0" err="1"/>
              <a:t>замінюється</a:t>
            </a:r>
            <a:r>
              <a:rPr lang="ru-RU" dirty="0"/>
              <a:t> </a:t>
            </a:r>
            <a:r>
              <a:rPr lang="ru-RU" dirty="0" err="1"/>
              <a:t>істиною</a:t>
            </a:r>
            <a:r>
              <a:rPr lang="ru-RU" dirty="0"/>
              <a:t>. </a:t>
            </a:r>
            <a:r>
              <a:rPr lang="ru-RU" dirty="0" err="1"/>
              <a:t>Перехід</a:t>
            </a:r>
            <a:r>
              <a:rPr lang="ru-RU" dirty="0"/>
              <a:t> </a:t>
            </a:r>
            <a:r>
              <a:rPr lang="ru-RU" dirty="0" err="1"/>
              <a:t>від</a:t>
            </a:r>
            <a:r>
              <a:rPr lang="ru-RU" dirty="0"/>
              <a:t> </a:t>
            </a:r>
            <a:r>
              <a:rPr lang="ru-RU" dirty="0" err="1"/>
              <a:t>простої</a:t>
            </a:r>
            <a:r>
              <a:rPr lang="ru-RU" dirty="0"/>
              <a:t> </a:t>
            </a:r>
            <a:r>
              <a:rPr lang="ru-RU" dirty="0" err="1"/>
              <a:t>форми</a:t>
            </a:r>
            <a:r>
              <a:rPr lang="ru-RU" dirty="0"/>
              <a:t> руху до </a:t>
            </a:r>
            <a:r>
              <a:rPr lang="ru-RU" dirty="0" err="1"/>
              <a:t>більш</a:t>
            </a:r>
            <a:r>
              <a:rPr lang="ru-RU" dirty="0"/>
              <a:t> </a:t>
            </a:r>
            <a:r>
              <a:rPr lang="ru-RU" dirty="0" err="1"/>
              <a:t>складної</a:t>
            </a:r>
            <a:r>
              <a:rPr lang="ru-RU" dirty="0"/>
              <a:t> </a:t>
            </a:r>
            <a:r>
              <a:rPr lang="ru-RU" dirty="0" err="1"/>
              <a:t>також</a:t>
            </a:r>
            <a:r>
              <a:rPr lang="ru-RU" dirty="0"/>
              <a:t> є прикладом </a:t>
            </a:r>
            <a:r>
              <a:rPr lang="ru-RU" dirty="0" err="1"/>
              <a:t>заперечення</a:t>
            </a:r>
            <a:r>
              <a:rPr lang="ru-RU" dirty="0"/>
              <a:t>. В </a:t>
            </a:r>
            <a:r>
              <a:rPr lang="ru-RU" dirty="0" err="1"/>
              <a:t>жодній</a:t>
            </a:r>
            <a:r>
              <a:rPr lang="ru-RU" dirty="0"/>
              <a:t> </a:t>
            </a:r>
            <a:r>
              <a:rPr lang="ru-RU" dirty="0" err="1"/>
              <a:t>сфері</a:t>
            </a:r>
            <a:r>
              <a:rPr lang="ru-RU" dirty="0"/>
              <a:t> </a:t>
            </a:r>
            <a:r>
              <a:rPr lang="ru-RU" dirty="0" err="1"/>
              <a:t>існуючої</a:t>
            </a:r>
            <a:r>
              <a:rPr lang="ru-RU" dirty="0"/>
              <a:t> </a:t>
            </a:r>
            <a:r>
              <a:rPr lang="ru-RU" dirty="0" err="1"/>
              <a:t>реальності</a:t>
            </a:r>
            <a:r>
              <a:rPr lang="ru-RU" dirty="0"/>
              <a:t> не </a:t>
            </a:r>
            <a:r>
              <a:rPr lang="ru-RU" dirty="0" err="1"/>
              <a:t>може</a:t>
            </a:r>
            <a:r>
              <a:rPr lang="ru-RU" dirty="0"/>
              <a:t> </a:t>
            </a:r>
            <a:r>
              <a:rPr lang="ru-RU" dirty="0" err="1"/>
              <a:t>відбуватися</a:t>
            </a:r>
            <a:r>
              <a:rPr lang="ru-RU" dirty="0"/>
              <a:t> </a:t>
            </a:r>
            <a:r>
              <a:rPr lang="ru-RU" dirty="0" err="1"/>
              <a:t>розвиток</a:t>
            </a:r>
            <a:r>
              <a:rPr lang="ru-RU" dirty="0"/>
              <a:t>, </a:t>
            </a:r>
            <a:r>
              <a:rPr lang="ru-RU" dirty="0" err="1"/>
              <a:t>що</a:t>
            </a:r>
            <a:r>
              <a:rPr lang="ru-RU" dirty="0"/>
              <a:t> не </a:t>
            </a:r>
            <a:r>
              <a:rPr lang="ru-RU" dirty="0" err="1"/>
              <a:t>заперечував</a:t>
            </a:r>
            <a:r>
              <a:rPr lang="ru-RU" dirty="0"/>
              <a:t> би </a:t>
            </a:r>
            <a:r>
              <a:rPr lang="ru-RU" dirty="0" err="1"/>
              <a:t>своїх</a:t>
            </a:r>
            <a:r>
              <a:rPr lang="ru-RU" dirty="0"/>
              <a:t> </a:t>
            </a:r>
            <a:r>
              <a:rPr lang="ru-RU" dirty="0" err="1"/>
              <a:t>попередніх</a:t>
            </a:r>
            <a:r>
              <a:rPr lang="ru-RU" dirty="0"/>
              <a:t> форм </a:t>
            </a:r>
            <a:r>
              <a:rPr lang="ru-RU" dirty="0" err="1"/>
              <a:t>існування</a:t>
            </a:r>
            <a:r>
              <a:rPr lang="ru-RU" dirty="0"/>
              <a:t>.</a:t>
            </a:r>
          </a:p>
          <a:p>
            <a:pPr algn="just"/>
            <a:r>
              <a:rPr lang="ru-RU" dirty="0"/>
              <a:t>Але </a:t>
            </a:r>
            <a:r>
              <a:rPr lang="ru-RU" dirty="0" err="1"/>
              <a:t>розуміти</a:t>
            </a:r>
            <a:r>
              <a:rPr lang="ru-RU" dirty="0"/>
              <a:t> </a:t>
            </a:r>
            <a:r>
              <a:rPr lang="ru-RU" dirty="0" err="1"/>
              <a:t>заперечення</a:t>
            </a:r>
            <a:r>
              <a:rPr lang="ru-RU" dirty="0"/>
              <a:t> </a:t>
            </a:r>
            <a:r>
              <a:rPr lang="ru-RU" dirty="0" err="1"/>
              <a:t>можна</a:t>
            </a:r>
            <a:r>
              <a:rPr lang="ru-RU" dirty="0"/>
              <a:t> </a:t>
            </a:r>
            <a:r>
              <a:rPr lang="ru-RU" dirty="0" err="1"/>
              <a:t>по-різному</a:t>
            </a:r>
            <a:r>
              <a:rPr lang="ru-RU" dirty="0"/>
              <a:t>. </a:t>
            </a:r>
            <a:r>
              <a:rPr lang="ru-RU" dirty="0" err="1"/>
              <a:t>Діалектичне</a:t>
            </a:r>
            <a:r>
              <a:rPr lang="ru-RU" dirty="0"/>
              <a:t> </a:t>
            </a:r>
            <a:r>
              <a:rPr lang="ru-RU" dirty="0" err="1"/>
              <a:t>тлумачення</a:t>
            </a:r>
            <a:r>
              <a:rPr lang="ru-RU" dirty="0"/>
              <a:t> </a:t>
            </a:r>
            <a:r>
              <a:rPr lang="ru-RU" dirty="0" err="1"/>
              <a:t>принципово</a:t>
            </a:r>
            <a:r>
              <a:rPr lang="ru-RU" dirty="0"/>
              <a:t> </a:t>
            </a:r>
            <a:r>
              <a:rPr lang="ru-RU" dirty="0" err="1"/>
              <a:t>відрізняється</a:t>
            </a:r>
            <a:r>
              <a:rPr lang="ru-RU" dirty="0"/>
              <a:t> </a:t>
            </a:r>
            <a:r>
              <a:rPr lang="ru-RU" dirty="0" err="1"/>
              <a:t>від</a:t>
            </a:r>
            <a:r>
              <a:rPr lang="ru-RU" dirty="0"/>
              <a:t> </a:t>
            </a:r>
            <a:r>
              <a:rPr lang="ru-RU" dirty="0" err="1"/>
              <a:t>метафізичного</a:t>
            </a:r>
            <a:r>
              <a:rPr lang="ru-RU" dirty="0"/>
              <a:t>. Для </a:t>
            </a:r>
            <a:r>
              <a:rPr lang="ru-RU" dirty="0" err="1"/>
              <a:t>метафізики</a:t>
            </a:r>
            <a:r>
              <a:rPr lang="ru-RU" dirty="0"/>
              <a:t> </a:t>
            </a:r>
            <a:r>
              <a:rPr lang="ru-RU" dirty="0" err="1"/>
              <a:t>заперечувати</a:t>
            </a:r>
            <a:r>
              <a:rPr lang="ru-RU" dirty="0"/>
              <a:t> – значить </a:t>
            </a:r>
            <a:r>
              <a:rPr lang="ru-RU" dirty="0" err="1"/>
              <a:t>ліквідувати</a:t>
            </a:r>
            <a:r>
              <a:rPr lang="ru-RU" dirty="0"/>
              <a:t>, </a:t>
            </a:r>
            <a:r>
              <a:rPr lang="ru-RU" dirty="0" err="1"/>
              <a:t>відкинути</a:t>
            </a:r>
            <a:r>
              <a:rPr lang="ru-RU" dirty="0"/>
              <a:t>, </a:t>
            </a:r>
            <a:r>
              <a:rPr lang="ru-RU" dirty="0" err="1"/>
              <a:t>знищити</a:t>
            </a:r>
            <a:r>
              <a:rPr lang="ru-RU" dirty="0"/>
              <a:t> без </a:t>
            </a:r>
            <a:r>
              <a:rPr lang="ru-RU" dirty="0" err="1"/>
              <a:t>залишку</a:t>
            </a:r>
            <a:r>
              <a:rPr lang="ru-RU" dirty="0"/>
              <a:t>, без </a:t>
            </a:r>
            <a:r>
              <a:rPr lang="ru-RU" dirty="0" err="1"/>
              <a:t>утримання</a:t>
            </a:r>
            <a:r>
              <a:rPr lang="ru-RU" dirty="0"/>
              <a:t> позитивного. Тут </a:t>
            </a:r>
            <a:r>
              <a:rPr lang="ru-RU" dirty="0" err="1"/>
              <a:t>відсутнє</a:t>
            </a:r>
            <a:r>
              <a:rPr lang="ru-RU" dirty="0"/>
              <a:t> </a:t>
            </a:r>
            <a:r>
              <a:rPr lang="ru-RU" dirty="0" err="1"/>
              <a:t>уявлення</a:t>
            </a:r>
            <a:r>
              <a:rPr lang="ru-RU" dirty="0"/>
              <a:t> про </a:t>
            </a:r>
            <a:r>
              <a:rPr lang="ru-RU" dirty="0" err="1"/>
              <a:t>процес</a:t>
            </a:r>
            <a:r>
              <a:rPr lang="ru-RU" dirty="0"/>
              <a:t> </a:t>
            </a:r>
            <a:r>
              <a:rPr lang="ru-RU" dirty="0" err="1"/>
              <a:t>розвитку</a:t>
            </a:r>
            <a:r>
              <a:rPr lang="ru-RU" dirty="0"/>
              <a:t>. </a:t>
            </a:r>
            <a:r>
              <a:rPr lang="ru-RU" dirty="0" err="1"/>
              <a:t>Це</a:t>
            </a:r>
            <a:r>
              <a:rPr lang="ru-RU" dirty="0"/>
              <a:t> </a:t>
            </a:r>
            <a:r>
              <a:rPr lang="ru-RU" dirty="0" err="1"/>
              <a:t>шкідливо</a:t>
            </a:r>
            <a:r>
              <a:rPr lang="ru-RU" dirty="0"/>
              <a:t> </a:t>
            </a:r>
            <a:r>
              <a:rPr lang="ru-RU" dirty="0" err="1"/>
              <a:t>може</a:t>
            </a:r>
            <a:r>
              <a:rPr lang="ru-RU" dirty="0"/>
              <a:t> </a:t>
            </a:r>
            <a:r>
              <a:rPr lang="ru-RU" dirty="0" err="1"/>
              <a:t>відображатися</a:t>
            </a:r>
            <a:r>
              <a:rPr lang="ru-RU" dirty="0"/>
              <a:t> в </a:t>
            </a:r>
            <a:r>
              <a:rPr lang="ru-RU" dirty="0" err="1"/>
              <a:t>суспільному</a:t>
            </a:r>
            <a:r>
              <a:rPr lang="ru-RU" dirty="0"/>
              <a:t> </a:t>
            </a:r>
            <a:r>
              <a:rPr lang="ru-RU" dirty="0" err="1"/>
              <a:t>житті</a:t>
            </a:r>
            <a:r>
              <a:rPr lang="ru-RU" dirty="0"/>
              <a:t>. </a:t>
            </a:r>
            <a:r>
              <a:rPr lang="ru-RU" dirty="0" err="1"/>
              <a:t>Зокрема</a:t>
            </a:r>
            <a:r>
              <a:rPr lang="ru-RU" dirty="0"/>
              <a:t>, </a:t>
            </a:r>
            <a:r>
              <a:rPr lang="ru-RU" dirty="0" err="1"/>
              <a:t>повне</a:t>
            </a:r>
            <a:r>
              <a:rPr lang="ru-RU" dirty="0"/>
              <a:t> </a:t>
            </a:r>
            <a:r>
              <a:rPr lang="ru-RU" dirty="0" err="1"/>
              <a:t>метафізичне</a:t>
            </a:r>
            <a:r>
              <a:rPr lang="ru-RU" dirty="0"/>
              <a:t> </a:t>
            </a:r>
            <a:r>
              <a:rPr lang="ru-RU" dirty="0" err="1"/>
              <a:t>заперечення</a:t>
            </a:r>
            <a:r>
              <a:rPr lang="ru-RU" dirty="0"/>
              <a:t>, "</a:t>
            </a:r>
            <a:r>
              <a:rPr lang="ru-RU" dirty="0" err="1"/>
              <a:t>відкидання</a:t>
            </a:r>
            <a:r>
              <a:rPr lang="ru-RU" dirty="0"/>
              <a:t>" </a:t>
            </a:r>
            <a:r>
              <a:rPr lang="ru-RU" dirty="0" err="1"/>
              <a:t>досягнень</a:t>
            </a:r>
            <a:r>
              <a:rPr lang="ru-RU" dirty="0"/>
              <a:t> </a:t>
            </a:r>
            <a:r>
              <a:rPr lang="ru-RU" dirty="0" err="1"/>
              <a:t>попередньої</a:t>
            </a:r>
            <a:r>
              <a:rPr lang="ru-RU" dirty="0"/>
              <a:t> </a:t>
            </a:r>
            <a:r>
              <a:rPr lang="ru-RU" dirty="0" err="1"/>
              <a:t>культури</a:t>
            </a:r>
            <a:r>
              <a:rPr lang="ru-RU" dirty="0"/>
              <a:t> та </a:t>
            </a:r>
            <a:r>
              <a:rPr lang="ru-RU" dirty="0" err="1"/>
              <a:t>створення</a:t>
            </a:r>
            <a:r>
              <a:rPr lang="ru-RU" dirty="0"/>
              <a:t> "нового </a:t>
            </a:r>
            <a:r>
              <a:rPr lang="ru-RU" dirty="0" err="1"/>
              <a:t>мистецтва</a:t>
            </a:r>
            <a:r>
              <a:rPr lang="ru-RU" dirty="0"/>
              <a:t>" на пустому </a:t>
            </a:r>
            <a:r>
              <a:rPr lang="ru-RU" dirty="0" err="1"/>
              <a:t>місці</a:t>
            </a:r>
            <a:r>
              <a:rPr lang="ru-RU" dirty="0"/>
              <a:t> негативно </a:t>
            </a:r>
            <a:r>
              <a:rPr lang="ru-RU" dirty="0" err="1"/>
              <a:t>впливає</a:t>
            </a:r>
            <a:r>
              <a:rPr lang="ru-RU" dirty="0"/>
              <a:t> на </a:t>
            </a:r>
            <a:r>
              <a:rPr lang="ru-RU" dirty="0" err="1"/>
              <a:t>розвиток</a:t>
            </a:r>
            <a:r>
              <a:rPr lang="ru-RU" dirty="0"/>
              <a:t> </a:t>
            </a:r>
            <a:r>
              <a:rPr lang="ru-RU" dirty="0" err="1"/>
              <a:t>світової</a:t>
            </a:r>
            <a:r>
              <a:rPr lang="ru-RU" dirty="0"/>
              <a:t> </a:t>
            </a:r>
            <a:r>
              <a:rPr lang="ru-RU" dirty="0" err="1"/>
              <a:t>культури</a:t>
            </a:r>
            <a:r>
              <a:rPr lang="ru-RU" dirty="0"/>
              <a:t> </a:t>
            </a:r>
            <a:r>
              <a:rPr lang="ru-RU" dirty="0" err="1"/>
              <a:t>взагалі</a:t>
            </a:r>
            <a:r>
              <a:rPr lang="ru-RU" dirty="0"/>
              <a:t>.</a:t>
            </a:r>
          </a:p>
        </p:txBody>
      </p:sp>
    </p:spTree>
    <p:extLst>
      <p:ext uri="{BB962C8B-B14F-4D97-AF65-F5344CB8AC3E}">
        <p14:creationId xmlns:p14="http://schemas.microsoft.com/office/powerpoint/2010/main" val="94309943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1DFDFC-8527-453B-83AC-88CA230A6204}"/>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B4EE3FF4-35F2-40A4-90D4-50D8E8B19865}"/>
              </a:ext>
            </a:extLst>
          </p:cNvPr>
          <p:cNvSpPr>
            <a:spLocks noGrp="1"/>
          </p:cNvSpPr>
          <p:nvPr>
            <p:ph idx="1"/>
          </p:nvPr>
        </p:nvSpPr>
        <p:spPr/>
        <p:txBody>
          <a:bodyPr/>
          <a:lstStyle/>
          <a:p>
            <a:pPr algn="just"/>
            <a:r>
              <a:rPr lang="ru-RU" dirty="0" err="1"/>
              <a:t>Метафізика</a:t>
            </a:r>
            <a:r>
              <a:rPr lang="ru-RU" dirty="0"/>
              <a:t> </a:t>
            </a:r>
            <a:r>
              <a:rPr lang="ru-RU" dirty="0" err="1"/>
              <a:t>абсолютизує</a:t>
            </a:r>
            <a:r>
              <a:rPr lang="ru-RU" dirty="0"/>
              <a:t> момент </a:t>
            </a:r>
            <a:r>
              <a:rPr lang="ru-RU" dirty="0" err="1"/>
              <a:t>подолання</a:t>
            </a:r>
            <a:r>
              <a:rPr lang="ru-RU" dirty="0"/>
              <a:t> в </a:t>
            </a:r>
            <a:r>
              <a:rPr lang="ru-RU" dirty="0" err="1"/>
              <a:t>запереченні</a:t>
            </a:r>
            <a:r>
              <a:rPr lang="ru-RU" dirty="0"/>
              <a:t>. </a:t>
            </a:r>
            <a:r>
              <a:rPr lang="ru-RU" dirty="0" err="1"/>
              <a:t>Однак</a:t>
            </a:r>
            <a:r>
              <a:rPr lang="ru-RU" dirty="0"/>
              <a:t> </a:t>
            </a:r>
            <a:r>
              <a:rPr lang="ru-RU" dirty="0" err="1"/>
              <a:t>повного</a:t>
            </a:r>
            <a:r>
              <a:rPr lang="ru-RU" dirty="0"/>
              <a:t> </a:t>
            </a:r>
            <a:r>
              <a:rPr lang="ru-RU" dirty="0" err="1"/>
              <a:t>подолання</a:t>
            </a:r>
            <a:r>
              <a:rPr lang="ru-RU" dirty="0"/>
              <a:t> в </a:t>
            </a:r>
            <a:r>
              <a:rPr lang="ru-RU" dirty="0" err="1"/>
              <a:t>природі</a:t>
            </a:r>
            <a:r>
              <a:rPr lang="ru-RU" dirty="0"/>
              <a:t> </a:t>
            </a:r>
            <a:r>
              <a:rPr lang="ru-RU" dirty="0" err="1"/>
              <a:t>немає</a:t>
            </a:r>
            <a:r>
              <a:rPr lang="ru-RU" dirty="0"/>
              <a:t> і бути не </a:t>
            </a:r>
            <a:r>
              <a:rPr lang="ru-RU" dirty="0" err="1"/>
              <a:t>може</a:t>
            </a:r>
            <a:r>
              <a:rPr lang="ru-RU" dirty="0"/>
              <a:t>, </a:t>
            </a:r>
            <a:r>
              <a:rPr lang="ru-RU" dirty="0" err="1"/>
              <a:t>бо</a:t>
            </a:r>
            <a:r>
              <a:rPr lang="ru-RU" dirty="0"/>
              <a:t> сама </a:t>
            </a:r>
            <a:r>
              <a:rPr lang="ru-RU" dirty="0" err="1"/>
              <a:t>матерія</a:t>
            </a:r>
            <a:r>
              <a:rPr lang="ru-RU" dirty="0"/>
              <a:t> </a:t>
            </a:r>
            <a:r>
              <a:rPr lang="ru-RU" dirty="0" err="1"/>
              <a:t>незнищувана</a:t>
            </a:r>
            <a:r>
              <a:rPr lang="ru-RU" dirty="0"/>
              <a:t>, не </a:t>
            </a:r>
            <a:r>
              <a:rPr lang="ru-RU" dirty="0" err="1"/>
              <a:t>перетворюється</a:t>
            </a:r>
            <a:r>
              <a:rPr lang="ru-RU" dirty="0"/>
              <a:t> в </a:t>
            </a:r>
            <a:r>
              <a:rPr lang="ru-RU" dirty="0" err="1"/>
              <a:t>повне</a:t>
            </a:r>
            <a:r>
              <a:rPr lang="ru-RU" dirty="0"/>
              <a:t> </a:t>
            </a:r>
            <a:r>
              <a:rPr lang="ru-RU" dirty="0" err="1"/>
              <a:t>небуття</a:t>
            </a:r>
            <a:r>
              <a:rPr lang="ru-RU" dirty="0"/>
              <a:t>. </a:t>
            </a:r>
            <a:r>
              <a:rPr lang="ru-RU" dirty="0" err="1"/>
              <a:t>Наприклад</a:t>
            </a:r>
            <a:r>
              <a:rPr lang="ru-RU" dirty="0"/>
              <a:t>, зерно </a:t>
            </a:r>
            <a:r>
              <a:rPr lang="ru-RU" dirty="0" err="1"/>
              <a:t>може</a:t>
            </a:r>
            <a:r>
              <a:rPr lang="ru-RU" dirty="0"/>
              <a:t> </a:t>
            </a:r>
            <a:r>
              <a:rPr lang="ru-RU" dirty="0" err="1"/>
              <a:t>вирости</a:t>
            </a:r>
            <a:r>
              <a:rPr lang="ru-RU" dirty="0"/>
              <a:t>, </a:t>
            </a:r>
            <a:r>
              <a:rPr lang="ru-RU" dirty="0" err="1"/>
              <a:t>перетворитися</a:t>
            </a:r>
            <a:r>
              <a:rPr lang="ru-RU" dirty="0"/>
              <a:t> в </a:t>
            </a:r>
            <a:r>
              <a:rPr lang="ru-RU" dirty="0" err="1"/>
              <a:t>стеблину</a:t>
            </a:r>
            <a:r>
              <a:rPr lang="ru-RU" dirty="0"/>
              <a:t>, </a:t>
            </a:r>
            <a:r>
              <a:rPr lang="ru-RU" dirty="0" err="1"/>
              <a:t>рослину</a:t>
            </a:r>
            <a:r>
              <a:rPr lang="ru-RU" dirty="0"/>
              <a:t>. Але </a:t>
            </a:r>
            <a:r>
              <a:rPr lang="ru-RU" dirty="0" err="1"/>
              <a:t>може</a:t>
            </a:r>
            <a:r>
              <a:rPr lang="ru-RU" dirty="0"/>
              <a:t> бути і </a:t>
            </a:r>
            <a:r>
              <a:rPr lang="ru-RU" dirty="0" err="1"/>
              <a:t>розмелене</a:t>
            </a:r>
            <a:r>
              <a:rPr lang="ru-RU" dirty="0"/>
              <a:t> в муку, </a:t>
            </a:r>
            <a:r>
              <a:rPr lang="ru-RU" dirty="0" err="1"/>
              <a:t>з'їдене</a:t>
            </a:r>
            <a:r>
              <a:rPr lang="ru-RU" dirty="0"/>
              <a:t> пташкою, </a:t>
            </a:r>
            <a:r>
              <a:rPr lang="ru-RU" dirty="0" err="1"/>
              <a:t>людиною</a:t>
            </a:r>
            <a:r>
              <a:rPr lang="ru-RU" dirty="0"/>
              <a:t>, </a:t>
            </a:r>
            <a:r>
              <a:rPr lang="ru-RU" dirty="0" err="1"/>
              <a:t>перетворитися</a:t>
            </a:r>
            <a:r>
              <a:rPr lang="ru-RU" dirty="0"/>
              <a:t> в </a:t>
            </a:r>
            <a:r>
              <a:rPr lang="ru-RU" dirty="0" err="1"/>
              <a:t>тіло</a:t>
            </a:r>
            <a:r>
              <a:rPr lang="ru-RU" dirty="0"/>
              <a:t> пташки, </a:t>
            </a:r>
            <a:r>
              <a:rPr lang="ru-RU" dirty="0" err="1"/>
              <a:t>людини</a:t>
            </a:r>
            <a:r>
              <a:rPr lang="ru-RU" dirty="0"/>
              <a:t>.</a:t>
            </a:r>
          </a:p>
          <a:p>
            <a:pPr algn="just"/>
            <a:r>
              <a:rPr lang="ru-RU" dirty="0"/>
              <a:t>Таким чином, </a:t>
            </a:r>
            <a:r>
              <a:rPr lang="ru-RU" dirty="0" err="1"/>
              <a:t>заперечення</a:t>
            </a:r>
            <a:r>
              <a:rPr lang="ru-RU" dirty="0"/>
              <a:t> </a:t>
            </a:r>
            <a:r>
              <a:rPr lang="ru-RU" dirty="0" err="1"/>
              <a:t>може</a:t>
            </a:r>
            <a:r>
              <a:rPr lang="ru-RU" dirty="0"/>
              <a:t> </a:t>
            </a:r>
            <a:r>
              <a:rPr lang="ru-RU" dirty="0" err="1"/>
              <a:t>виступати</a:t>
            </a:r>
            <a:r>
              <a:rPr lang="ru-RU" dirty="0"/>
              <a:t> і в </a:t>
            </a:r>
            <a:r>
              <a:rPr lang="ru-RU" dirty="0" err="1"/>
              <a:t>формі</a:t>
            </a:r>
            <a:r>
              <a:rPr lang="ru-RU" dirty="0"/>
              <a:t> </a:t>
            </a:r>
            <a:r>
              <a:rPr lang="ru-RU" dirty="0" err="1"/>
              <a:t>знищення</a:t>
            </a:r>
            <a:r>
              <a:rPr lang="ru-RU" dirty="0"/>
              <a:t>, </a:t>
            </a:r>
            <a:r>
              <a:rPr lang="ru-RU" dirty="0" err="1"/>
              <a:t>загибелі</a:t>
            </a:r>
            <a:r>
              <a:rPr lang="ru-RU" dirty="0"/>
              <a:t> </a:t>
            </a:r>
            <a:r>
              <a:rPr lang="ru-RU" dirty="0" err="1"/>
              <a:t>певного</a:t>
            </a:r>
            <a:r>
              <a:rPr lang="ru-RU" dirty="0"/>
              <a:t> </a:t>
            </a:r>
            <a:r>
              <a:rPr lang="ru-RU" dirty="0" err="1"/>
              <a:t>явища</a:t>
            </a:r>
            <a:r>
              <a:rPr lang="ru-RU" dirty="0"/>
              <a:t> і в </a:t>
            </a:r>
            <a:r>
              <a:rPr lang="ru-RU" dirty="0" err="1"/>
              <a:t>формі</a:t>
            </a:r>
            <a:r>
              <a:rPr lang="ru-RU" dirty="0"/>
              <a:t> переходу </a:t>
            </a:r>
            <a:r>
              <a:rPr lang="ru-RU" dirty="0" err="1"/>
              <a:t>його</a:t>
            </a:r>
            <a:r>
              <a:rPr lang="ru-RU" dirty="0"/>
              <a:t> </a:t>
            </a:r>
            <a:r>
              <a:rPr lang="ru-RU" dirty="0" err="1"/>
              <a:t>від</a:t>
            </a:r>
            <a:r>
              <a:rPr lang="ru-RU" dirty="0"/>
              <a:t> </a:t>
            </a:r>
            <a:r>
              <a:rPr lang="ru-RU" dirty="0" err="1"/>
              <a:t>нижчої</a:t>
            </a:r>
            <a:r>
              <a:rPr lang="ru-RU" dirty="0"/>
              <a:t> </a:t>
            </a:r>
            <a:r>
              <a:rPr lang="ru-RU" dirty="0" err="1"/>
              <a:t>стадії</a:t>
            </a:r>
            <a:r>
              <a:rPr lang="ru-RU" dirty="0"/>
              <a:t> </a:t>
            </a:r>
            <a:r>
              <a:rPr lang="ru-RU" dirty="0" err="1"/>
              <a:t>розвитку</a:t>
            </a:r>
            <a:r>
              <a:rPr lang="ru-RU" dirty="0"/>
              <a:t> до </a:t>
            </a:r>
            <a:r>
              <a:rPr lang="ru-RU" dirty="0" err="1"/>
              <a:t>вищої</a:t>
            </a:r>
            <a:r>
              <a:rPr lang="ru-RU" dirty="0"/>
              <a:t>. З </a:t>
            </a:r>
            <a:r>
              <a:rPr lang="ru-RU" dirty="0" err="1"/>
              <a:t>погляду</a:t>
            </a:r>
            <a:r>
              <a:rPr lang="ru-RU" dirty="0"/>
              <a:t> </a:t>
            </a:r>
            <a:r>
              <a:rPr lang="ru-RU" dirty="0" err="1"/>
              <a:t>розвитку</a:t>
            </a:r>
            <a:r>
              <a:rPr lang="ru-RU" dirty="0"/>
              <a:t> </a:t>
            </a:r>
            <a:r>
              <a:rPr lang="ru-RU" dirty="0" err="1"/>
              <a:t>важливо</a:t>
            </a:r>
            <a:r>
              <a:rPr lang="ru-RU" dirty="0"/>
              <a:t>, </a:t>
            </a:r>
            <a:r>
              <a:rPr lang="ru-RU" dirty="0" err="1"/>
              <a:t>звичайно</a:t>
            </a:r>
            <a:r>
              <a:rPr lang="ru-RU" dirty="0"/>
              <a:t>, </a:t>
            </a:r>
            <a:r>
              <a:rPr lang="ru-RU" dirty="0" err="1"/>
              <a:t>таке</a:t>
            </a:r>
            <a:r>
              <a:rPr lang="ru-RU" dirty="0"/>
              <a:t> </a:t>
            </a:r>
            <a:r>
              <a:rPr lang="ru-RU" dirty="0" err="1"/>
              <a:t>заперечення</a:t>
            </a:r>
            <a:r>
              <a:rPr lang="ru-RU" dirty="0"/>
              <a:t>, за </a:t>
            </a:r>
            <a:r>
              <a:rPr lang="ru-RU" dirty="0" err="1"/>
              <a:t>якого</a:t>
            </a:r>
            <a:r>
              <a:rPr lang="ru-RU" dirty="0"/>
              <a:t> </a:t>
            </a:r>
            <a:r>
              <a:rPr lang="ru-RU" dirty="0" err="1"/>
              <a:t>зберігається</a:t>
            </a:r>
            <a:r>
              <a:rPr lang="ru-RU" dirty="0"/>
              <a:t> </a:t>
            </a:r>
            <a:r>
              <a:rPr lang="ru-RU" dirty="0" err="1"/>
              <a:t>можливість</a:t>
            </a:r>
            <a:r>
              <a:rPr lang="ru-RU" dirty="0"/>
              <a:t> </a:t>
            </a:r>
            <a:r>
              <a:rPr lang="ru-RU" dirty="0" err="1"/>
              <a:t>прогресивного</a:t>
            </a:r>
            <a:r>
              <a:rPr lang="ru-RU" dirty="0"/>
              <a:t> </a:t>
            </a:r>
            <a:r>
              <a:rPr lang="ru-RU" dirty="0" err="1"/>
              <a:t>розвитку</a:t>
            </a:r>
            <a:r>
              <a:rPr lang="ru-RU" dirty="0"/>
              <a:t> </a:t>
            </a:r>
            <a:r>
              <a:rPr lang="ru-RU" dirty="0" err="1"/>
              <a:t>певного</a:t>
            </a:r>
            <a:r>
              <a:rPr lang="ru-RU" dirty="0"/>
              <a:t> </a:t>
            </a:r>
            <a:r>
              <a:rPr lang="ru-RU" dirty="0" err="1"/>
              <a:t>явища</a:t>
            </a:r>
            <a:r>
              <a:rPr lang="ru-RU" dirty="0"/>
              <a:t>.</a:t>
            </a:r>
          </a:p>
          <a:p>
            <a:endParaRPr lang="uk-UA" dirty="0"/>
          </a:p>
        </p:txBody>
      </p:sp>
    </p:spTree>
    <p:extLst>
      <p:ext uri="{BB962C8B-B14F-4D97-AF65-F5344CB8AC3E}">
        <p14:creationId xmlns:p14="http://schemas.microsoft.com/office/powerpoint/2010/main" val="40841341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CBE2FA6-800D-4BE9-B2FB-1F65F6BE8AB5}"/>
              </a:ext>
            </a:extLst>
          </p:cNvPr>
          <p:cNvSpPr>
            <a:spLocks noGrp="1"/>
          </p:cNvSpPr>
          <p:nvPr>
            <p:ph type="title"/>
          </p:nvPr>
        </p:nvSpPr>
        <p:spPr/>
        <p:txBody>
          <a:bodyPr/>
          <a:lstStyle/>
          <a:p>
            <a:pPr marL="457200" indent="526415" algn="just"/>
            <a:r>
              <a:rPr lang="uk-UA" sz="1800" i="1" dirty="0">
                <a:effectLst/>
                <a:latin typeface="Times New Roman" panose="02020603050405020304" pitchFamily="18" charset="0"/>
                <a:ea typeface="Times New Roman" panose="02020603050405020304" pitchFamily="18" charset="0"/>
              </a:rPr>
              <a:t>Суб’єкт пізнання</a:t>
            </a:r>
            <a:r>
              <a:rPr lang="uk-UA" sz="1800" dirty="0">
                <a:effectLst/>
                <a:latin typeface="Times New Roman" panose="02020603050405020304" pitchFamily="18" charset="0"/>
                <a:ea typeface="Times New Roman" panose="02020603050405020304" pitchFamily="18" charset="0"/>
              </a:rPr>
              <a:t> – активно діючий, наділений волею та здатністю до пізнання індивід, група людей, соціальна група; той, хто пізнає. </a:t>
            </a:r>
            <a:br>
              <a:rPr lang="uk-UA" sz="1800" dirty="0">
                <a:effectLst/>
                <a:latin typeface="Times New Roman" panose="02020603050405020304" pitchFamily="18" charset="0"/>
                <a:ea typeface="Times New Roman" panose="02020603050405020304" pitchFamily="18" charset="0"/>
              </a:rPr>
            </a:br>
            <a:endParaRPr lang="uk-UA" dirty="0"/>
          </a:p>
        </p:txBody>
      </p:sp>
      <p:sp>
        <p:nvSpPr>
          <p:cNvPr id="3" name="Місце для тексту 2">
            <a:extLst>
              <a:ext uri="{FF2B5EF4-FFF2-40B4-BE49-F238E27FC236}">
                <a16:creationId xmlns:a16="http://schemas.microsoft.com/office/drawing/2014/main" id="{A87524BC-BD26-4FB6-93E7-824F6403B54B}"/>
              </a:ext>
            </a:extLst>
          </p:cNvPr>
          <p:cNvSpPr>
            <a:spLocks noGrp="1"/>
          </p:cNvSpPr>
          <p:nvPr>
            <p:ph type="body" idx="1"/>
          </p:nvPr>
        </p:nvSpPr>
        <p:spPr>
          <a:xfrm>
            <a:off x="6895559" y="2677643"/>
            <a:ext cx="4512247" cy="2506915"/>
          </a:xfrm>
        </p:spPr>
        <p:txBody>
          <a:bodyPr/>
          <a:lstStyle/>
          <a:p>
            <a:pPr algn="just"/>
            <a:r>
              <a:rPr lang="uk-UA" i="1" dirty="0">
                <a:latin typeface="Times New Roman" panose="02020603050405020304" pitchFamily="18" charset="0"/>
                <a:ea typeface="Times New Roman" panose="02020603050405020304" pitchFamily="18" charset="0"/>
              </a:rPr>
              <a:t>Об’єкт пізнання</a:t>
            </a:r>
            <a:r>
              <a:rPr lang="uk-UA" dirty="0">
                <a:latin typeface="Times New Roman" panose="02020603050405020304" pitchFamily="18" charset="0"/>
                <a:ea typeface="Times New Roman" panose="02020603050405020304" pitchFamily="18" charset="0"/>
              </a:rPr>
              <a:t> – те, на що спрямована пізнавальна діяльність суб’єкта</a:t>
            </a:r>
            <a:endParaRPr lang="uk-UA" dirty="0"/>
          </a:p>
        </p:txBody>
      </p:sp>
    </p:spTree>
    <p:extLst>
      <p:ext uri="{BB962C8B-B14F-4D97-AF65-F5344CB8AC3E}">
        <p14:creationId xmlns:p14="http://schemas.microsoft.com/office/powerpoint/2010/main" val="289540595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B111475-EB35-4D3E-90B0-C626E0536DEF}"/>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D5D4338B-F150-46E3-B6F5-DB81A4D25D0A}"/>
              </a:ext>
            </a:extLst>
          </p:cNvPr>
          <p:cNvSpPr>
            <a:spLocks noGrp="1"/>
          </p:cNvSpPr>
          <p:nvPr>
            <p:ph idx="1"/>
          </p:nvPr>
        </p:nvSpPr>
        <p:spPr/>
        <p:txBody>
          <a:bodyPr/>
          <a:lstStyle/>
          <a:p>
            <a:pPr marL="0" indent="0" algn="just">
              <a:buNone/>
            </a:pPr>
            <a:r>
              <a:rPr lang="ru-RU" dirty="0" err="1"/>
              <a:t>Діалектичному</a:t>
            </a:r>
            <a:r>
              <a:rPr lang="ru-RU" dirty="0"/>
              <a:t> </a:t>
            </a:r>
            <a:r>
              <a:rPr lang="ru-RU" dirty="0" err="1"/>
              <a:t>запереченню</a:t>
            </a:r>
            <a:r>
              <a:rPr lang="ru-RU" dirty="0"/>
              <a:t> </a:t>
            </a:r>
            <a:r>
              <a:rPr lang="ru-RU" dirty="0" err="1"/>
              <a:t>властиві</a:t>
            </a:r>
            <a:r>
              <a:rPr lang="ru-RU" dirty="0"/>
              <a:t> </a:t>
            </a:r>
            <a:r>
              <a:rPr lang="ru-RU" dirty="0" err="1"/>
              <a:t>такі</a:t>
            </a:r>
            <a:r>
              <a:rPr lang="ru-RU" dirty="0"/>
              <a:t> </a:t>
            </a:r>
            <a:r>
              <a:rPr lang="ru-RU" dirty="0" err="1"/>
              <a:t>риси</a:t>
            </a:r>
            <a:r>
              <a:rPr lang="ru-RU" dirty="0"/>
              <a:t>:</a:t>
            </a:r>
          </a:p>
          <a:p>
            <a:pPr algn="just"/>
            <a:r>
              <a:rPr lang="ru-RU" dirty="0" err="1"/>
              <a:t>заперечення</a:t>
            </a:r>
            <a:r>
              <a:rPr lang="ru-RU" dirty="0"/>
              <a:t> – </a:t>
            </a:r>
            <a:r>
              <a:rPr lang="ru-RU" dirty="0" err="1"/>
              <a:t>це</a:t>
            </a:r>
            <a:r>
              <a:rPr lang="ru-RU" dirty="0"/>
              <a:t> </a:t>
            </a:r>
            <a:r>
              <a:rPr lang="ru-RU" dirty="0" err="1"/>
              <a:t>подолання</a:t>
            </a:r>
            <a:r>
              <a:rPr lang="ru-RU" dirty="0"/>
              <a:t> старого, </a:t>
            </a:r>
            <a:r>
              <a:rPr lang="ru-RU" dirty="0" err="1"/>
              <a:t>що</a:t>
            </a:r>
            <a:r>
              <a:rPr lang="ru-RU" dirty="0"/>
              <a:t> </a:t>
            </a:r>
            <a:r>
              <a:rPr lang="ru-RU" dirty="0" err="1"/>
              <a:t>віджило</a:t>
            </a:r>
            <a:r>
              <a:rPr lang="ru-RU" dirty="0"/>
              <a:t>, </a:t>
            </a:r>
            <a:r>
              <a:rPr lang="ru-RU" dirty="0" err="1"/>
              <a:t>заважає</a:t>
            </a:r>
            <a:r>
              <a:rPr lang="ru-RU" dirty="0"/>
              <a:t> </a:t>
            </a:r>
            <a:r>
              <a:rPr lang="ru-RU" dirty="0" err="1"/>
              <a:t>розвиткові</a:t>
            </a:r>
            <a:r>
              <a:rPr lang="ru-RU" dirty="0"/>
              <a:t>;</a:t>
            </a:r>
          </a:p>
          <a:p>
            <a:pPr algn="just"/>
            <a:r>
              <a:rPr lang="ru-RU" dirty="0" err="1"/>
              <a:t>заперечення</a:t>
            </a:r>
            <a:r>
              <a:rPr lang="ru-RU" dirty="0"/>
              <a:t> є </a:t>
            </a:r>
            <a:r>
              <a:rPr lang="ru-RU" dirty="0" err="1"/>
              <a:t>збереження</a:t>
            </a:r>
            <a:r>
              <a:rPr lang="ru-RU" dirty="0"/>
              <a:t> </a:t>
            </a:r>
            <a:r>
              <a:rPr lang="ru-RU" dirty="0" err="1"/>
              <a:t>всього</a:t>
            </a:r>
            <a:r>
              <a:rPr lang="ru-RU" dirty="0"/>
              <a:t> позитивного, </a:t>
            </a:r>
            <a:r>
              <a:rPr lang="ru-RU" dirty="0" err="1"/>
              <a:t>здатного</a:t>
            </a:r>
            <a:r>
              <a:rPr lang="ru-RU" dirty="0"/>
              <a:t> </a:t>
            </a:r>
            <a:r>
              <a:rPr lang="ru-RU" dirty="0" err="1"/>
              <a:t>розвиватися</a:t>
            </a:r>
            <a:r>
              <a:rPr lang="ru-RU" dirty="0"/>
              <a:t>. </a:t>
            </a:r>
            <a:r>
              <a:rPr lang="ru-RU" dirty="0" err="1"/>
              <a:t>Цей</a:t>
            </a:r>
            <a:r>
              <a:rPr lang="ru-RU" dirty="0"/>
              <a:t> </a:t>
            </a:r>
            <a:r>
              <a:rPr lang="ru-RU" dirty="0" err="1"/>
              <a:t>процес</a:t>
            </a:r>
            <a:r>
              <a:rPr lang="ru-RU" dirty="0"/>
              <a:t> у </a:t>
            </a:r>
            <a:r>
              <a:rPr lang="ru-RU" dirty="0" err="1"/>
              <a:t>філософській</a:t>
            </a:r>
            <a:r>
              <a:rPr lang="ru-RU" dirty="0"/>
              <a:t> </a:t>
            </a:r>
            <a:r>
              <a:rPr lang="ru-RU" dirty="0" err="1"/>
              <a:t>літературі</a:t>
            </a:r>
            <a:r>
              <a:rPr lang="ru-RU" dirty="0"/>
              <a:t> </a:t>
            </a:r>
            <a:r>
              <a:rPr lang="ru-RU" dirty="0" err="1"/>
              <a:t>називається</a:t>
            </a:r>
            <a:r>
              <a:rPr lang="ru-RU" dirty="0"/>
              <a:t> "</a:t>
            </a:r>
            <a:r>
              <a:rPr lang="ru-RU" dirty="0" err="1"/>
              <a:t>зняття</a:t>
            </a:r>
            <a:r>
              <a:rPr lang="ru-RU" dirty="0"/>
              <a:t>". "</a:t>
            </a:r>
            <a:r>
              <a:rPr lang="ru-RU" dirty="0" err="1"/>
              <a:t>Зняти</a:t>
            </a:r>
            <a:r>
              <a:rPr lang="ru-RU" dirty="0"/>
              <a:t>" – </a:t>
            </a:r>
            <a:r>
              <a:rPr lang="ru-RU" dirty="0" err="1"/>
              <a:t>це</a:t>
            </a:r>
            <a:r>
              <a:rPr lang="ru-RU" dirty="0"/>
              <a:t> </a:t>
            </a:r>
            <a:r>
              <a:rPr lang="ru-RU" dirty="0" err="1"/>
              <a:t>означає</a:t>
            </a:r>
            <a:r>
              <a:rPr lang="ru-RU" dirty="0"/>
              <a:t> </a:t>
            </a:r>
            <a:r>
              <a:rPr lang="ru-RU" dirty="0" err="1"/>
              <a:t>подолати</a:t>
            </a:r>
            <a:r>
              <a:rPr lang="ru-RU" dirty="0"/>
              <a:t> </a:t>
            </a:r>
            <a:r>
              <a:rPr lang="ru-RU" dirty="0" err="1"/>
              <a:t>старе</a:t>
            </a:r>
            <a:r>
              <a:rPr lang="ru-RU" dirty="0"/>
              <a:t> й </a:t>
            </a:r>
            <a:r>
              <a:rPr lang="ru-RU" dirty="0" err="1"/>
              <a:t>одночасно</a:t>
            </a:r>
            <a:r>
              <a:rPr lang="ru-RU" dirty="0"/>
              <a:t> </a:t>
            </a:r>
            <a:r>
              <a:rPr lang="ru-RU" dirty="0" err="1"/>
              <a:t>зберегти</a:t>
            </a:r>
            <a:r>
              <a:rPr lang="ru-RU" dirty="0"/>
              <a:t>, </a:t>
            </a:r>
            <a:r>
              <a:rPr lang="ru-RU" dirty="0" err="1"/>
              <a:t>утримати</a:t>
            </a:r>
            <a:r>
              <a:rPr lang="ru-RU" dirty="0"/>
              <a:t> те </a:t>
            </a:r>
            <a:r>
              <a:rPr lang="ru-RU" dirty="0" err="1"/>
              <a:t>краще</a:t>
            </a:r>
            <a:r>
              <a:rPr lang="ru-RU" dirty="0"/>
              <a:t>, </a:t>
            </a:r>
            <a:r>
              <a:rPr lang="ru-RU" dirty="0" err="1"/>
              <a:t>що</a:t>
            </a:r>
            <a:r>
              <a:rPr lang="ru-RU" dirty="0"/>
              <a:t> </a:t>
            </a:r>
            <a:r>
              <a:rPr lang="ru-RU" dirty="0" err="1"/>
              <a:t>досягнуто</a:t>
            </a:r>
            <a:r>
              <a:rPr lang="ru-RU" dirty="0"/>
              <a:t> на </a:t>
            </a:r>
            <a:r>
              <a:rPr lang="ru-RU" dirty="0" err="1"/>
              <a:t>попередній</a:t>
            </a:r>
            <a:r>
              <a:rPr lang="ru-RU" dirty="0"/>
              <a:t> </a:t>
            </a:r>
            <a:r>
              <a:rPr lang="ru-RU" dirty="0" err="1"/>
              <a:t>стадії</a:t>
            </a:r>
            <a:r>
              <a:rPr lang="ru-RU" dirty="0"/>
              <a:t>. Без </a:t>
            </a:r>
            <a:r>
              <a:rPr lang="ru-RU" dirty="0" err="1"/>
              <a:t>наступництва</a:t>
            </a:r>
            <a:r>
              <a:rPr lang="ru-RU" dirty="0"/>
              <a:t>, </a:t>
            </a:r>
            <a:r>
              <a:rPr lang="ru-RU" dirty="0" err="1"/>
              <a:t>спадкоємності</a:t>
            </a:r>
            <a:r>
              <a:rPr lang="ru-RU" dirty="0"/>
              <a:t> не </a:t>
            </a:r>
            <a:r>
              <a:rPr lang="ru-RU" dirty="0" err="1"/>
              <a:t>може</a:t>
            </a:r>
            <a:r>
              <a:rPr lang="ru-RU" dirty="0"/>
              <a:t> бути </a:t>
            </a:r>
            <a:r>
              <a:rPr lang="ru-RU" dirty="0" err="1"/>
              <a:t>розвитку</a:t>
            </a:r>
            <a:r>
              <a:rPr lang="ru-RU" dirty="0"/>
              <a:t>.</a:t>
            </a:r>
            <a:endParaRPr lang="uk-UA" dirty="0"/>
          </a:p>
        </p:txBody>
      </p:sp>
    </p:spTree>
    <p:extLst>
      <p:ext uri="{BB962C8B-B14F-4D97-AF65-F5344CB8AC3E}">
        <p14:creationId xmlns:p14="http://schemas.microsoft.com/office/powerpoint/2010/main" val="343279442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6190BB9-276D-44B2-8AF8-4A5CF872DC1D}"/>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6892EB1A-F802-4C18-A26B-D7AAEC80D9B5}"/>
              </a:ext>
            </a:extLst>
          </p:cNvPr>
          <p:cNvSpPr>
            <a:spLocks noGrp="1"/>
          </p:cNvSpPr>
          <p:nvPr>
            <p:ph idx="1"/>
          </p:nvPr>
        </p:nvSpPr>
        <p:spPr/>
        <p:txBody>
          <a:bodyPr>
            <a:normAutofit fontScale="85000" lnSpcReduction="10000"/>
          </a:bodyPr>
          <a:lstStyle/>
          <a:p>
            <a:r>
              <a:rPr lang="ru-RU" dirty="0" err="1"/>
              <a:t>Старе</a:t>
            </a:r>
            <a:r>
              <a:rPr lang="ru-RU" dirty="0"/>
              <a:t> і </a:t>
            </a:r>
            <a:r>
              <a:rPr lang="ru-RU" dirty="0" err="1"/>
              <a:t>нове</a:t>
            </a:r>
            <a:r>
              <a:rPr lang="ru-RU" dirty="0"/>
              <a:t> – </a:t>
            </a:r>
            <a:r>
              <a:rPr lang="ru-RU" dirty="0" err="1"/>
              <a:t>це</a:t>
            </a:r>
            <a:r>
              <a:rPr lang="ru-RU" dirty="0"/>
              <a:t> </a:t>
            </a:r>
            <a:r>
              <a:rPr lang="ru-RU" dirty="0" err="1"/>
              <a:t>дві</a:t>
            </a:r>
            <a:r>
              <a:rPr lang="ru-RU" dirty="0"/>
              <a:t> </a:t>
            </a:r>
            <a:r>
              <a:rPr lang="ru-RU" dirty="0" err="1"/>
              <a:t>сторони</a:t>
            </a:r>
            <a:r>
              <a:rPr lang="ru-RU" dirty="0"/>
              <a:t> </a:t>
            </a:r>
            <a:r>
              <a:rPr lang="ru-RU" dirty="0" err="1"/>
              <a:t>заперечення</a:t>
            </a:r>
            <a:r>
              <a:rPr lang="ru-RU" dirty="0"/>
              <a:t>. </a:t>
            </a:r>
            <a:r>
              <a:rPr lang="ru-RU" dirty="0" err="1"/>
              <a:t>Нове</a:t>
            </a:r>
            <a:r>
              <a:rPr lang="ru-RU" dirty="0"/>
              <a:t> – </a:t>
            </a:r>
            <a:r>
              <a:rPr lang="ru-RU" dirty="0" err="1"/>
              <a:t>це</a:t>
            </a:r>
            <a:r>
              <a:rPr lang="ru-RU" dirty="0"/>
              <a:t> те, </a:t>
            </a:r>
            <a:r>
              <a:rPr lang="ru-RU" dirty="0" err="1"/>
              <a:t>що</a:t>
            </a:r>
            <a:r>
              <a:rPr lang="ru-RU" dirty="0"/>
              <a:t> </a:t>
            </a:r>
            <a:r>
              <a:rPr lang="ru-RU" dirty="0" err="1"/>
              <a:t>найбільш</a:t>
            </a:r>
            <a:r>
              <a:rPr lang="ru-RU" dirty="0"/>
              <a:t> </a:t>
            </a:r>
            <a:r>
              <a:rPr lang="ru-RU" dirty="0" err="1"/>
              <a:t>повно</a:t>
            </a:r>
            <a:r>
              <a:rPr lang="ru-RU" dirty="0"/>
              <a:t> </a:t>
            </a:r>
            <a:r>
              <a:rPr lang="ru-RU" dirty="0" err="1"/>
              <a:t>відповідає</a:t>
            </a:r>
            <a:r>
              <a:rPr lang="ru-RU" dirty="0"/>
              <a:t> </a:t>
            </a:r>
            <a:r>
              <a:rPr lang="ru-RU" dirty="0" err="1"/>
              <a:t>об'єктивним</a:t>
            </a:r>
            <a:r>
              <a:rPr lang="ru-RU" dirty="0"/>
              <a:t> потребам </a:t>
            </a:r>
            <a:r>
              <a:rPr lang="ru-RU" dirty="0" err="1"/>
              <a:t>розвитку</a:t>
            </a:r>
            <a:r>
              <a:rPr lang="ru-RU" dirty="0"/>
              <a:t>. </a:t>
            </a:r>
            <a:r>
              <a:rPr lang="ru-RU" dirty="0" err="1"/>
              <a:t>Воно</a:t>
            </a:r>
            <a:r>
              <a:rPr lang="ru-RU" dirty="0"/>
              <a:t> </a:t>
            </a:r>
            <a:r>
              <a:rPr lang="ru-RU" dirty="0" err="1"/>
              <a:t>необхідне</a:t>
            </a:r>
            <a:r>
              <a:rPr lang="ru-RU" dirty="0"/>
              <a:t>, тому росте і </a:t>
            </a:r>
            <a:r>
              <a:rPr lang="ru-RU" dirty="0" err="1"/>
              <a:t>розвивається</a:t>
            </a:r>
            <a:r>
              <a:rPr lang="ru-RU" dirty="0"/>
              <a:t>, </a:t>
            </a:r>
            <a:r>
              <a:rPr lang="ru-RU" dirty="0" err="1"/>
              <a:t>має</a:t>
            </a:r>
            <a:r>
              <a:rPr lang="ru-RU" dirty="0"/>
              <a:t> перспективу, </a:t>
            </a:r>
            <a:r>
              <a:rPr lang="ru-RU" dirty="0" err="1"/>
              <a:t>майбутнє</a:t>
            </a:r>
            <a:r>
              <a:rPr lang="ru-RU" dirty="0"/>
              <a:t>. </a:t>
            </a:r>
            <a:r>
              <a:rPr lang="ru-RU" dirty="0" err="1"/>
              <a:t>Старе</a:t>
            </a:r>
            <a:r>
              <a:rPr lang="ru-RU" dirty="0"/>
              <a:t> – те, </a:t>
            </a:r>
            <a:r>
              <a:rPr lang="ru-RU" dirty="0" err="1"/>
              <a:t>що</a:t>
            </a:r>
            <a:r>
              <a:rPr lang="ru-RU" dirty="0"/>
              <a:t> </a:t>
            </a:r>
            <a:r>
              <a:rPr lang="ru-RU" dirty="0" err="1"/>
              <a:t>перестає</a:t>
            </a:r>
            <a:r>
              <a:rPr lang="ru-RU" dirty="0"/>
              <a:t> </a:t>
            </a:r>
            <a:r>
              <a:rPr lang="ru-RU" dirty="0" err="1"/>
              <a:t>або</a:t>
            </a:r>
            <a:r>
              <a:rPr lang="ru-RU" dirty="0"/>
              <a:t> </a:t>
            </a:r>
            <a:r>
              <a:rPr lang="ru-RU" dirty="0" err="1"/>
              <a:t>вже</a:t>
            </a:r>
            <a:r>
              <a:rPr lang="ru-RU" dirty="0"/>
              <a:t> перестало </a:t>
            </a:r>
            <a:r>
              <a:rPr lang="ru-RU" dirty="0" err="1"/>
              <a:t>відповідати</a:t>
            </a:r>
            <a:r>
              <a:rPr lang="ru-RU" dirty="0"/>
              <a:t> </a:t>
            </a:r>
            <a:r>
              <a:rPr lang="ru-RU" dirty="0" err="1"/>
              <a:t>об'єктивним</a:t>
            </a:r>
            <a:r>
              <a:rPr lang="ru-RU" dirty="0"/>
              <a:t>, потребам </a:t>
            </a:r>
            <a:r>
              <a:rPr lang="ru-RU" dirty="0" err="1"/>
              <a:t>розвитку</a:t>
            </a:r>
            <a:r>
              <a:rPr lang="ru-RU" dirty="0"/>
              <a:t>. </a:t>
            </a:r>
            <a:r>
              <a:rPr lang="ru-RU" dirty="0" err="1"/>
              <a:t>Воно</a:t>
            </a:r>
            <a:r>
              <a:rPr lang="ru-RU" dirty="0"/>
              <a:t> не </a:t>
            </a:r>
            <a:r>
              <a:rPr lang="ru-RU" dirty="0" err="1"/>
              <a:t>здатне</a:t>
            </a:r>
            <a:r>
              <a:rPr lang="ru-RU" dirty="0"/>
              <a:t> </a:t>
            </a:r>
            <a:r>
              <a:rPr lang="ru-RU" dirty="0" err="1"/>
              <a:t>розвиватися</a:t>
            </a:r>
            <a:r>
              <a:rPr lang="ru-RU" dirty="0"/>
              <a:t>, </a:t>
            </a:r>
            <a:r>
              <a:rPr lang="ru-RU" dirty="0" err="1"/>
              <a:t>більш</a:t>
            </a:r>
            <a:r>
              <a:rPr lang="ru-RU" dirty="0"/>
              <a:t> того, </a:t>
            </a:r>
            <a:r>
              <a:rPr lang="ru-RU" dirty="0" err="1"/>
              <a:t>воно</a:t>
            </a:r>
            <a:r>
              <a:rPr lang="ru-RU" dirty="0"/>
              <a:t> </a:t>
            </a:r>
            <a:r>
              <a:rPr lang="ru-RU" dirty="0" err="1"/>
              <a:t>стримує</a:t>
            </a:r>
            <a:r>
              <a:rPr lang="ru-RU" dirty="0"/>
              <a:t> і </a:t>
            </a:r>
            <a:r>
              <a:rPr lang="ru-RU" dirty="0" err="1"/>
              <a:t>навіть</a:t>
            </a:r>
            <a:r>
              <a:rPr lang="ru-RU" dirty="0"/>
              <a:t> </a:t>
            </a:r>
            <a:r>
              <a:rPr lang="ru-RU" dirty="0" err="1"/>
              <a:t>гальмує</a:t>
            </a:r>
            <a:r>
              <a:rPr lang="ru-RU" dirty="0"/>
              <a:t> </a:t>
            </a:r>
            <a:r>
              <a:rPr lang="ru-RU" dirty="0" err="1"/>
              <a:t>розвиток</a:t>
            </a:r>
            <a:r>
              <a:rPr lang="ru-RU" dirty="0"/>
              <a:t>. Як правило, </a:t>
            </a:r>
            <a:r>
              <a:rPr lang="ru-RU" dirty="0" err="1"/>
              <a:t>воно</a:t>
            </a:r>
            <a:r>
              <a:rPr lang="ru-RU" dirty="0"/>
              <a:t> не </a:t>
            </a:r>
            <a:r>
              <a:rPr lang="ru-RU" dirty="0" err="1"/>
              <a:t>хоче</a:t>
            </a:r>
            <a:r>
              <a:rPr lang="ru-RU" dirty="0"/>
              <a:t> </a:t>
            </a:r>
            <a:r>
              <a:rPr lang="ru-RU" dirty="0" err="1"/>
              <a:t>відійти</a:t>
            </a:r>
            <a:r>
              <a:rPr lang="ru-RU" dirty="0"/>
              <a:t> </a:t>
            </a:r>
            <a:r>
              <a:rPr lang="ru-RU" dirty="0" err="1"/>
              <a:t>від</a:t>
            </a:r>
            <a:r>
              <a:rPr lang="ru-RU" dirty="0"/>
              <a:t> </a:t>
            </a:r>
            <a:r>
              <a:rPr lang="ru-RU" dirty="0" err="1"/>
              <a:t>життя</a:t>
            </a:r>
            <a:r>
              <a:rPr lang="ru-RU" dirty="0"/>
              <a:t> без опору, без </a:t>
            </a:r>
            <a:r>
              <a:rPr lang="ru-RU" dirty="0" err="1"/>
              <a:t>боротьби</a:t>
            </a:r>
            <a:r>
              <a:rPr lang="ru-RU" dirty="0"/>
              <a:t>. Разом </a:t>
            </a:r>
            <a:r>
              <a:rPr lang="ru-RU" dirty="0" err="1"/>
              <a:t>із</a:t>
            </a:r>
            <a:r>
              <a:rPr lang="ru-RU" dirty="0"/>
              <a:t> </a:t>
            </a:r>
            <a:r>
              <a:rPr lang="ru-RU" dirty="0" err="1"/>
              <a:t>тим</a:t>
            </a:r>
            <a:r>
              <a:rPr lang="ru-RU" dirty="0"/>
              <a:t>, </a:t>
            </a:r>
            <a:r>
              <a:rPr lang="ru-RU" dirty="0" err="1"/>
              <a:t>поняття</a:t>
            </a:r>
            <a:r>
              <a:rPr lang="ru-RU" dirty="0"/>
              <a:t> "</a:t>
            </a:r>
            <a:r>
              <a:rPr lang="ru-RU" dirty="0" err="1"/>
              <a:t>старе</a:t>
            </a:r>
            <a:r>
              <a:rPr lang="ru-RU" dirty="0"/>
              <a:t>" не </a:t>
            </a:r>
            <a:r>
              <a:rPr lang="ru-RU" dirty="0" err="1"/>
              <a:t>слід</a:t>
            </a:r>
            <a:r>
              <a:rPr lang="ru-RU" dirty="0"/>
              <a:t> </a:t>
            </a:r>
            <a:r>
              <a:rPr lang="ru-RU" dirty="0" err="1"/>
              <a:t>ототожнювати</a:t>
            </a:r>
            <a:r>
              <a:rPr lang="ru-RU" dirty="0"/>
              <a:t> з </a:t>
            </a:r>
            <a:r>
              <a:rPr lang="ru-RU" dirty="0" err="1"/>
              <a:t>поняттям</a:t>
            </a:r>
            <a:r>
              <a:rPr lang="ru-RU" dirty="0"/>
              <a:t> "</a:t>
            </a:r>
            <a:r>
              <a:rPr lang="ru-RU" dirty="0" err="1"/>
              <a:t>реакційне</a:t>
            </a:r>
            <a:r>
              <a:rPr lang="ru-RU" dirty="0"/>
              <a:t>". Не все </a:t>
            </a:r>
            <a:r>
              <a:rPr lang="ru-RU" dirty="0" err="1"/>
              <a:t>старе</a:t>
            </a:r>
            <a:r>
              <a:rPr lang="ru-RU" dirty="0"/>
              <a:t> </a:t>
            </a:r>
            <a:r>
              <a:rPr lang="ru-RU" dirty="0" err="1"/>
              <a:t>реакційне</a:t>
            </a:r>
            <a:r>
              <a:rPr lang="ru-RU" dirty="0"/>
              <a:t> (</a:t>
            </a:r>
            <a:r>
              <a:rPr lang="ru-RU" dirty="0" err="1"/>
              <a:t>вчорашній</a:t>
            </a:r>
            <a:r>
              <a:rPr lang="ru-RU" dirty="0"/>
              <a:t> день – </a:t>
            </a:r>
            <a:r>
              <a:rPr lang="ru-RU" dirty="0" err="1"/>
              <a:t>старий</a:t>
            </a:r>
            <a:r>
              <a:rPr lang="ru-RU" dirty="0"/>
              <a:t>, але не </a:t>
            </a:r>
            <a:r>
              <a:rPr lang="ru-RU" dirty="0" err="1"/>
              <a:t>реакційний</a:t>
            </a:r>
            <a:r>
              <a:rPr lang="ru-RU" dirty="0"/>
              <a:t>). До старого </a:t>
            </a:r>
            <a:r>
              <a:rPr lang="ru-RU" dirty="0" err="1"/>
              <a:t>слід</a:t>
            </a:r>
            <a:r>
              <a:rPr lang="ru-RU" dirty="0"/>
              <a:t> </a:t>
            </a:r>
            <a:r>
              <a:rPr lang="ru-RU" dirty="0" err="1"/>
              <a:t>підходити</a:t>
            </a:r>
            <a:r>
              <a:rPr lang="ru-RU" dirty="0"/>
              <a:t> конкретно-</a:t>
            </a:r>
            <a:r>
              <a:rPr lang="ru-RU" dirty="0" err="1"/>
              <a:t>історично</a:t>
            </a:r>
            <a:r>
              <a:rPr lang="ru-RU" dirty="0"/>
              <a:t>. Не все </a:t>
            </a:r>
            <a:r>
              <a:rPr lang="ru-RU" dirty="0" err="1"/>
              <a:t>старе</a:t>
            </a:r>
            <a:r>
              <a:rPr lang="ru-RU" dirty="0"/>
              <a:t> </a:t>
            </a:r>
            <a:r>
              <a:rPr lang="ru-RU" dirty="0" err="1"/>
              <a:t>слід</a:t>
            </a:r>
            <a:r>
              <a:rPr lang="ru-RU" dirty="0"/>
              <a:t> </a:t>
            </a:r>
            <a:r>
              <a:rPr lang="ru-RU" dirty="0" err="1"/>
              <a:t>відкидати</a:t>
            </a:r>
            <a:r>
              <a:rPr lang="ru-RU" dirty="0"/>
              <a:t> </a:t>
            </a:r>
            <a:r>
              <a:rPr lang="ru-RU" dirty="0" err="1"/>
              <a:t>безумовно</a:t>
            </a:r>
            <a:r>
              <a:rPr lang="ru-RU" dirty="0"/>
              <a:t>, </a:t>
            </a:r>
            <a:r>
              <a:rPr lang="ru-RU" dirty="0" err="1"/>
              <a:t>наприклад</a:t>
            </a:r>
            <a:r>
              <a:rPr lang="ru-RU" dirty="0"/>
              <a:t>, </a:t>
            </a:r>
            <a:r>
              <a:rPr lang="ru-RU" dirty="0" err="1"/>
              <a:t>народні</a:t>
            </a:r>
            <a:r>
              <a:rPr lang="ru-RU" dirty="0"/>
              <a:t> </a:t>
            </a:r>
            <a:r>
              <a:rPr lang="ru-RU" dirty="0" err="1"/>
              <a:t>традиції</a:t>
            </a:r>
            <a:r>
              <a:rPr lang="ru-RU" dirty="0"/>
              <a:t>.</a:t>
            </a:r>
          </a:p>
          <a:p>
            <a:pPr marL="0" indent="0">
              <a:buNone/>
            </a:pPr>
            <a:r>
              <a:rPr lang="ru-RU" dirty="0"/>
              <a:t>У </a:t>
            </a:r>
            <a:r>
              <a:rPr lang="ru-RU" dirty="0" err="1"/>
              <a:t>природі</a:t>
            </a:r>
            <a:r>
              <a:rPr lang="ru-RU" dirty="0"/>
              <a:t> і </a:t>
            </a:r>
            <a:r>
              <a:rPr lang="ru-RU" dirty="0" err="1"/>
              <a:t>суспільстві</a:t>
            </a:r>
            <a:r>
              <a:rPr lang="ru-RU" dirty="0"/>
              <a:t> </a:t>
            </a:r>
            <a:r>
              <a:rPr lang="ru-RU" dirty="0" err="1"/>
              <a:t>здійснюється</a:t>
            </a:r>
            <a:r>
              <a:rPr lang="ru-RU" dirty="0"/>
              <a:t> </a:t>
            </a:r>
            <a:r>
              <a:rPr lang="ru-RU" dirty="0" err="1"/>
              <a:t>невблаганний</a:t>
            </a:r>
            <a:r>
              <a:rPr lang="ru-RU" dirty="0"/>
              <a:t> </a:t>
            </a:r>
            <a:r>
              <a:rPr lang="ru-RU" dirty="0" err="1"/>
              <a:t>процес</a:t>
            </a:r>
            <a:r>
              <a:rPr lang="ru-RU" dirty="0"/>
              <a:t> переходу </a:t>
            </a:r>
            <a:r>
              <a:rPr lang="ru-RU" dirty="0" err="1"/>
              <a:t>від</a:t>
            </a:r>
            <a:r>
              <a:rPr lang="ru-RU" dirty="0"/>
              <a:t> старого до нового, </a:t>
            </a:r>
            <a:r>
              <a:rPr lang="ru-RU" dirty="0" err="1"/>
              <a:t>процес</a:t>
            </a:r>
            <a:r>
              <a:rPr lang="ru-RU" dirty="0"/>
              <a:t> </a:t>
            </a:r>
            <a:r>
              <a:rPr lang="ru-RU" dirty="0" err="1"/>
              <a:t>відмирання</a:t>
            </a:r>
            <a:r>
              <a:rPr lang="ru-RU" dirty="0"/>
              <a:t> старого та </a:t>
            </a:r>
            <a:r>
              <a:rPr lang="ru-RU" dirty="0" err="1"/>
              <a:t>утвердження</a:t>
            </a:r>
            <a:r>
              <a:rPr lang="ru-RU" dirty="0"/>
              <a:t> нового. </a:t>
            </a:r>
            <a:r>
              <a:rPr lang="ru-RU" dirty="0" err="1"/>
              <a:t>Старе</a:t>
            </a:r>
            <a:r>
              <a:rPr lang="ru-RU" dirty="0"/>
              <a:t> і </a:t>
            </a:r>
            <a:r>
              <a:rPr lang="ru-RU" dirty="0" err="1"/>
              <a:t>нове</a:t>
            </a:r>
            <a:r>
              <a:rPr lang="ru-RU" dirty="0"/>
              <a:t> </a:t>
            </a:r>
            <a:r>
              <a:rPr lang="ru-RU" dirty="0" err="1"/>
              <a:t>нерозривно</a:t>
            </a:r>
            <a:r>
              <a:rPr lang="ru-RU" dirty="0"/>
              <a:t> </a:t>
            </a:r>
            <a:r>
              <a:rPr lang="ru-RU" dirty="0" err="1"/>
              <a:t>пов'язані</a:t>
            </a:r>
            <a:r>
              <a:rPr lang="ru-RU" dirty="0"/>
              <a:t> </a:t>
            </a:r>
            <a:r>
              <a:rPr lang="ru-RU" dirty="0" err="1"/>
              <a:t>одне</a:t>
            </a:r>
            <a:r>
              <a:rPr lang="ru-RU" dirty="0"/>
              <a:t> з одним в </a:t>
            </a:r>
            <a:r>
              <a:rPr lang="ru-RU" dirty="0" err="1"/>
              <a:t>процесі</a:t>
            </a:r>
            <a:r>
              <a:rPr lang="ru-RU" dirty="0"/>
              <a:t> </a:t>
            </a:r>
            <a:r>
              <a:rPr lang="ru-RU" dirty="0" err="1"/>
              <a:t>розвитку</a:t>
            </a:r>
            <a:r>
              <a:rPr lang="ru-RU" dirty="0"/>
              <a:t>. </a:t>
            </a:r>
            <a:r>
              <a:rPr lang="ru-RU" dirty="0" err="1"/>
              <a:t>Це</a:t>
            </a:r>
            <a:r>
              <a:rPr lang="ru-RU" dirty="0"/>
              <a:t> </a:t>
            </a:r>
            <a:r>
              <a:rPr lang="ru-RU" dirty="0" err="1"/>
              <a:t>проявляється</a:t>
            </a:r>
            <a:r>
              <a:rPr lang="ru-RU" dirty="0"/>
              <a:t> в таких аспектах:</a:t>
            </a:r>
          </a:p>
          <a:p>
            <a:r>
              <a:rPr lang="ru-RU" dirty="0" err="1"/>
              <a:t>нове</a:t>
            </a:r>
            <a:r>
              <a:rPr lang="ru-RU" dirty="0"/>
              <a:t> </a:t>
            </a:r>
            <a:r>
              <a:rPr lang="ru-RU" dirty="0" err="1"/>
              <a:t>випливає</a:t>
            </a:r>
            <a:r>
              <a:rPr lang="ru-RU" dirty="0"/>
              <a:t> </a:t>
            </a:r>
            <a:r>
              <a:rPr lang="ru-RU" dirty="0" err="1"/>
              <a:t>зі</a:t>
            </a:r>
            <a:r>
              <a:rPr lang="ru-RU" dirty="0"/>
              <a:t> старого </a:t>
            </a:r>
            <a:r>
              <a:rPr lang="ru-RU" dirty="0" err="1"/>
              <a:t>відповідно</a:t>
            </a:r>
            <a:r>
              <a:rPr lang="ru-RU" dirty="0"/>
              <a:t> до </a:t>
            </a:r>
            <a:r>
              <a:rPr lang="ru-RU" dirty="0" err="1"/>
              <a:t>специфічних</a:t>
            </a:r>
            <a:r>
              <a:rPr lang="ru-RU" dirty="0"/>
              <a:t> </a:t>
            </a:r>
            <a:r>
              <a:rPr lang="ru-RU" dirty="0" err="1"/>
              <a:t>законів</a:t>
            </a:r>
            <a:r>
              <a:rPr lang="ru-RU" dirty="0"/>
              <a:t> </a:t>
            </a:r>
            <a:r>
              <a:rPr lang="ru-RU" dirty="0" err="1"/>
              <a:t>розвитку</a:t>
            </a:r>
            <a:r>
              <a:rPr lang="ru-RU" dirty="0"/>
              <a:t>;</a:t>
            </a:r>
          </a:p>
          <a:p>
            <a:r>
              <a:rPr lang="ru-RU" dirty="0"/>
              <a:t> </a:t>
            </a:r>
            <a:r>
              <a:rPr lang="ru-RU" dirty="0" err="1"/>
              <a:t>нове</a:t>
            </a:r>
            <a:r>
              <a:rPr lang="ru-RU" dirty="0"/>
              <a:t> </a:t>
            </a:r>
            <a:r>
              <a:rPr lang="ru-RU" dirty="0" err="1"/>
              <a:t>використовує</a:t>
            </a:r>
            <a:r>
              <a:rPr lang="ru-RU" dirty="0"/>
              <a:t> для </a:t>
            </a:r>
            <a:r>
              <a:rPr lang="ru-RU" dirty="0" err="1"/>
              <a:t>свого</a:t>
            </a:r>
            <a:r>
              <a:rPr lang="ru-RU" dirty="0"/>
              <a:t> </a:t>
            </a:r>
            <a:r>
              <a:rPr lang="ru-RU" dirty="0" err="1"/>
              <a:t>розвитку</a:t>
            </a:r>
            <a:r>
              <a:rPr lang="ru-RU" dirty="0"/>
              <a:t> все </a:t>
            </a:r>
            <a:r>
              <a:rPr lang="ru-RU" dirty="0" err="1"/>
              <a:t>позитивне</a:t>
            </a:r>
            <a:r>
              <a:rPr lang="ru-RU" dirty="0"/>
              <a:t>, </a:t>
            </a:r>
            <a:r>
              <a:rPr lang="ru-RU" dirty="0" err="1"/>
              <a:t>що</a:t>
            </a:r>
            <a:r>
              <a:rPr lang="ru-RU" dirty="0"/>
              <a:t> є в старому.</a:t>
            </a:r>
            <a:endParaRPr lang="uk-UA" dirty="0"/>
          </a:p>
        </p:txBody>
      </p:sp>
    </p:spTree>
    <p:extLst>
      <p:ext uri="{BB962C8B-B14F-4D97-AF65-F5344CB8AC3E}">
        <p14:creationId xmlns:p14="http://schemas.microsoft.com/office/powerpoint/2010/main" val="188798662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B97853F-08AC-43B5-A1B4-CCE0D78467E8}"/>
              </a:ext>
            </a:extLst>
          </p:cNvPr>
          <p:cNvSpPr>
            <a:spLocks noGrp="1"/>
          </p:cNvSpPr>
          <p:nvPr>
            <p:ph type="title"/>
          </p:nvPr>
        </p:nvSpPr>
        <p:spPr/>
        <p:txBody>
          <a:bodyPr/>
          <a:lstStyle/>
          <a:p>
            <a:pPr algn="ctr"/>
            <a:r>
              <a:rPr lang="ru-RU" dirty="0" err="1"/>
              <a:t>самозаперечення</a:t>
            </a:r>
            <a:endParaRPr lang="uk-UA" b="1" dirty="0"/>
          </a:p>
        </p:txBody>
      </p:sp>
      <p:sp>
        <p:nvSpPr>
          <p:cNvPr id="3" name="Місце для вмісту 2">
            <a:extLst>
              <a:ext uri="{FF2B5EF4-FFF2-40B4-BE49-F238E27FC236}">
                <a16:creationId xmlns:a16="http://schemas.microsoft.com/office/drawing/2014/main" id="{01201034-D815-4661-86A1-1040EC8D463F}"/>
              </a:ext>
            </a:extLst>
          </p:cNvPr>
          <p:cNvSpPr>
            <a:spLocks noGrp="1"/>
          </p:cNvSpPr>
          <p:nvPr>
            <p:ph idx="1"/>
          </p:nvPr>
        </p:nvSpPr>
        <p:spPr/>
        <p:txBody>
          <a:bodyPr>
            <a:normAutofit fontScale="85000" lnSpcReduction="10000"/>
          </a:bodyPr>
          <a:lstStyle/>
          <a:p>
            <a:pPr algn="just"/>
            <a:r>
              <a:rPr lang="ru-RU" dirty="0" err="1"/>
              <a:t>Діалектика</a:t>
            </a:r>
            <a:r>
              <a:rPr lang="ru-RU" dirty="0"/>
              <a:t> </a:t>
            </a:r>
            <a:r>
              <a:rPr lang="ru-RU" dirty="0" err="1"/>
              <a:t>розглядає</a:t>
            </a:r>
            <a:r>
              <a:rPr lang="ru-RU" dirty="0"/>
              <a:t> </a:t>
            </a:r>
            <a:r>
              <a:rPr lang="ru-RU" dirty="0" err="1"/>
              <a:t>заперечення</a:t>
            </a:r>
            <a:r>
              <a:rPr lang="ru-RU" dirty="0"/>
              <a:t> не як акт </a:t>
            </a:r>
            <a:r>
              <a:rPr lang="ru-RU" dirty="0" err="1"/>
              <a:t>втручання</a:t>
            </a:r>
            <a:r>
              <a:rPr lang="ru-RU" dirty="0"/>
              <a:t> </a:t>
            </a:r>
            <a:r>
              <a:rPr lang="ru-RU" dirty="0" err="1"/>
              <a:t>зовнішньої</a:t>
            </a:r>
            <a:r>
              <a:rPr lang="ru-RU" dirty="0"/>
              <a:t> </a:t>
            </a:r>
            <a:r>
              <a:rPr lang="ru-RU" dirty="0" err="1"/>
              <a:t>сили</a:t>
            </a:r>
            <a:r>
              <a:rPr lang="ru-RU" dirty="0"/>
              <a:t>, а як </a:t>
            </a:r>
            <a:r>
              <a:rPr lang="ru-RU" dirty="0" err="1"/>
              <a:t>самозаперечення</a:t>
            </a:r>
            <a:r>
              <a:rPr lang="ru-RU" dirty="0"/>
              <a:t>, </a:t>
            </a:r>
            <a:r>
              <a:rPr lang="ru-RU" dirty="0" err="1"/>
              <a:t>тобто</a:t>
            </a:r>
            <a:r>
              <a:rPr lang="ru-RU" dirty="0"/>
              <a:t> </a:t>
            </a:r>
            <a:r>
              <a:rPr lang="ru-RU" dirty="0" err="1"/>
              <a:t>перехід</a:t>
            </a:r>
            <a:r>
              <a:rPr lang="ru-RU" dirty="0"/>
              <a:t> </a:t>
            </a:r>
            <a:r>
              <a:rPr lang="ru-RU" dirty="0" err="1"/>
              <a:t>явища</a:t>
            </a:r>
            <a:r>
              <a:rPr lang="ru-RU" dirty="0"/>
              <a:t> в свою </a:t>
            </a:r>
            <a:r>
              <a:rPr lang="ru-RU" dirty="0" err="1"/>
              <a:t>протилежність</a:t>
            </a:r>
            <a:r>
              <a:rPr lang="ru-RU" dirty="0"/>
              <a:t>, де </a:t>
            </a:r>
            <a:r>
              <a:rPr lang="ru-RU" dirty="0" err="1"/>
              <a:t>заперечуване</a:t>
            </a:r>
            <a:r>
              <a:rPr lang="ru-RU" dirty="0"/>
              <a:t> і те, </a:t>
            </a:r>
            <a:r>
              <a:rPr lang="ru-RU" dirty="0" err="1"/>
              <a:t>що</a:t>
            </a:r>
            <a:r>
              <a:rPr lang="ru-RU" dirty="0"/>
              <a:t> </a:t>
            </a:r>
            <a:r>
              <a:rPr lang="ru-RU" dirty="0" err="1"/>
              <a:t>заперечує</a:t>
            </a:r>
            <a:r>
              <a:rPr lang="ru-RU" dirty="0"/>
              <a:t>, – </a:t>
            </a:r>
            <a:r>
              <a:rPr lang="ru-RU" dirty="0" err="1"/>
              <a:t>це</a:t>
            </a:r>
            <a:r>
              <a:rPr lang="ru-RU" dirty="0"/>
              <a:t> </a:t>
            </a:r>
            <a:r>
              <a:rPr lang="ru-RU" dirty="0" err="1"/>
              <a:t>сторони</a:t>
            </a:r>
            <a:r>
              <a:rPr lang="ru-RU" dirty="0"/>
              <a:t> </a:t>
            </a:r>
            <a:r>
              <a:rPr lang="ru-RU" dirty="0" err="1"/>
              <a:t>єдиної</a:t>
            </a:r>
            <a:r>
              <a:rPr lang="ru-RU" dirty="0"/>
              <a:t> </a:t>
            </a:r>
            <a:r>
              <a:rPr lang="ru-RU" dirty="0" err="1"/>
              <a:t>суперечності</a:t>
            </a:r>
            <a:r>
              <a:rPr lang="ru-RU" dirty="0"/>
              <a:t>. </a:t>
            </a:r>
            <a:r>
              <a:rPr lang="ru-RU" dirty="0" err="1"/>
              <a:t>Таке</a:t>
            </a:r>
            <a:r>
              <a:rPr lang="ru-RU" dirty="0"/>
              <a:t> </a:t>
            </a:r>
            <a:r>
              <a:rPr lang="ru-RU" dirty="0" err="1"/>
              <a:t>заперечення</a:t>
            </a:r>
            <a:r>
              <a:rPr lang="ru-RU" dirty="0"/>
              <a:t> </a:t>
            </a:r>
            <a:r>
              <a:rPr lang="ru-RU" dirty="0" err="1"/>
              <a:t>готується</a:t>
            </a:r>
            <a:r>
              <a:rPr lang="ru-RU" dirty="0"/>
              <a:t> </a:t>
            </a:r>
            <a:r>
              <a:rPr lang="ru-RU" dirty="0" err="1"/>
              <a:t>внутрішніми</a:t>
            </a:r>
            <a:r>
              <a:rPr lang="ru-RU" dirty="0"/>
              <a:t> причинами на </a:t>
            </a:r>
            <a:r>
              <a:rPr lang="ru-RU" dirty="0" err="1"/>
              <a:t>попередній</a:t>
            </a:r>
            <a:r>
              <a:rPr lang="ru-RU" dirty="0"/>
              <a:t> </a:t>
            </a:r>
            <a:r>
              <a:rPr lang="ru-RU" dirty="0" err="1"/>
              <a:t>стадії</a:t>
            </a:r>
            <a:r>
              <a:rPr lang="ru-RU" dirty="0"/>
              <a:t> </a:t>
            </a:r>
            <a:r>
              <a:rPr lang="ru-RU" dirty="0" err="1"/>
              <a:t>розвитку</a:t>
            </a:r>
            <a:r>
              <a:rPr lang="ru-RU" dirty="0"/>
              <a:t> </a:t>
            </a:r>
            <a:r>
              <a:rPr lang="ru-RU" dirty="0" err="1"/>
              <a:t>певного</a:t>
            </a:r>
            <a:r>
              <a:rPr lang="ru-RU" dirty="0"/>
              <a:t> предмета </a:t>
            </a:r>
            <a:r>
              <a:rPr lang="ru-RU" dirty="0" err="1"/>
              <a:t>чи</a:t>
            </a:r>
            <a:r>
              <a:rPr lang="ru-RU" dirty="0"/>
              <a:t> </a:t>
            </a:r>
            <a:r>
              <a:rPr lang="ru-RU" dirty="0" err="1"/>
              <a:t>явища</a:t>
            </a:r>
            <a:r>
              <a:rPr lang="ru-RU" dirty="0"/>
              <a:t>. </a:t>
            </a:r>
            <a:r>
              <a:rPr lang="ru-RU" dirty="0" err="1"/>
              <a:t>Цими</a:t>
            </a:r>
            <a:r>
              <a:rPr lang="ru-RU" dirty="0"/>
              <a:t> </a:t>
            </a:r>
            <a:r>
              <a:rPr lang="ru-RU" dirty="0" err="1"/>
              <a:t>внутрішніми</a:t>
            </a:r>
            <a:r>
              <a:rPr lang="ru-RU" dirty="0"/>
              <a:t> причинами є </a:t>
            </a:r>
            <a:r>
              <a:rPr lang="ru-RU" dirty="0" err="1"/>
              <a:t>боротьба</a:t>
            </a:r>
            <a:r>
              <a:rPr lang="ru-RU" dirty="0"/>
              <a:t> </a:t>
            </a:r>
            <a:r>
              <a:rPr lang="ru-RU" dirty="0" err="1"/>
              <a:t>протилежностей</a:t>
            </a:r>
            <a:r>
              <a:rPr lang="ru-RU" dirty="0"/>
              <a:t>. Тут </a:t>
            </a:r>
            <a:r>
              <a:rPr lang="ru-RU" dirty="0" err="1"/>
              <a:t>перемагає</a:t>
            </a:r>
            <a:r>
              <a:rPr lang="ru-RU" dirty="0"/>
              <a:t> </a:t>
            </a:r>
            <a:r>
              <a:rPr lang="ru-RU" dirty="0" err="1"/>
              <a:t>прогресивна</a:t>
            </a:r>
            <a:r>
              <a:rPr lang="ru-RU" dirty="0"/>
              <a:t> сторона, </a:t>
            </a:r>
            <a:r>
              <a:rPr lang="ru-RU" dirty="0" err="1"/>
              <a:t>життєстверджувальна</a:t>
            </a:r>
            <a:r>
              <a:rPr lang="ru-RU" dirty="0"/>
              <a:t>, </a:t>
            </a:r>
            <a:r>
              <a:rPr lang="ru-RU" dirty="0" err="1"/>
              <a:t>життєздатна</a:t>
            </a:r>
            <a:r>
              <a:rPr lang="ru-RU" dirty="0"/>
              <a:t>, яка </a:t>
            </a:r>
            <a:r>
              <a:rPr lang="ru-RU" dirty="0" err="1"/>
              <a:t>містить</a:t>
            </a:r>
            <a:r>
              <a:rPr lang="ru-RU" dirty="0"/>
              <a:t> у </a:t>
            </a:r>
            <a:r>
              <a:rPr lang="ru-RU" dirty="0" err="1"/>
              <a:t>собі</a:t>
            </a:r>
            <a:r>
              <a:rPr lang="ru-RU" dirty="0"/>
              <a:t> </a:t>
            </a:r>
            <a:r>
              <a:rPr lang="ru-RU" dirty="0" err="1"/>
              <a:t>передумови</a:t>
            </a:r>
            <a:r>
              <a:rPr lang="ru-RU" dirty="0"/>
              <a:t> </a:t>
            </a:r>
            <a:r>
              <a:rPr lang="ru-RU" dirty="0" err="1"/>
              <a:t>подальшого</a:t>
            </a:r>
            <a:r>
              <a:rPr lang="ru-RU" dirty="0"/>
              <a:t> руху вперед, </a:t>
            </a:r>
            <a:r>
              <a:rPr lang="ru-RU" dirty="0" err="1"/>
              <a:t>розвитку</a:t>
            </a:r>
            <a:r>
              <a:rPr lang="ru-RU" dirty="0"/>
              <a:t> Того, </a:t>
            </a:r>
            <a:r>
              <a:rPr lang="ru-RU" dirty="0" err="1"/>
              <a:t>що</a:t>
            </a:r>
            <a:r>
              <a:rPr lang="ru-RU" dirty="0"/>
              <a:t> </a:t>
            </a:r>
            <a:r>
              <a:rPr lang="ru-RU" dirty="0" err="1"/>
              <a:t>заперечується</a:t>
            </a:r>
            <a:r>
              <a:rPr lang="ru-RU" dirty="0"/>
              <a:t>.</a:t>
            </a:r>
          </a:p>
          <a:p>
            <a:pPr algn="just"/>
            <a:r>
              <a:rPr lang="ru-RU" dirty="0" err="1"/>
              <a:t>Заперечення</a:t>
            </a:r>
            <a:r>
              <a:rPr lang="ru-RU" dirty="0"/>
              <a:t> з </a:t>
            </a:r>
            <a:r>
              <a:rPr lang="ru-RU" dirty="0" err="1"/>
              <a:t>погляду</a:t>
            </a:r>
            <a:r>
              <a:rPr lang="ru-RU" dirty="0"/>
              <a:t> </a:t>
            </a:r>
            <a:r>
              <a:rPr lang="ru-RU" dirty="0" err="1"/>
              <a:t>діалектики</a:t>
            </a:r>
            <a:r>
              <a:rPr lang="ru-RU" dirty="0"/>
              <a:t> і </a:t>
            </a:r>
            <a:r>
              <a:rPr lang="ru-RU" dirty="0" err="1"/>
              <a:t>абсолютне</a:t>
            </a:r>
            <a:r>
              <a:rPr lang="ru-RU" dirty="0"/>
              <a:t>, і </a:t>
            </a:r>
            <a:r>
              <a:rPr lang="ru-RU" dirty="0" err="1"/>
              <a:t>відносне</a:t>
            </a:r>
            <a:r>
              <a:rPr lang="ru-RU" dirty="0"/>
              <a:t>. </a:t>
            </a:r>
            <a:r>
              <a:rPr lang="ru-RU" dirty="0" err="1"/>
              <a:t>Абсолютне</a:t>
            </a:r>
            <a:r>
              <a:rPr lang="ru-RU" dirty="0"/>
              <a:t> в тому </a:t>
            </a:r>
            <a:r>
              <a:rPr lang="ru-RU" dirty="0" err="1"/>
              <a:t>розумінні</a:t>
            </a:r>
            <a:r>
              <a:rPr lang="ru-RU" dirty="0"/>
              <a:t>, </a:t>
            </a:r>
            <a:r>
              <a:rPr lang="ru-RU" dirty="0" err="1"/>
              <a:t>що</a:t>
            </a:r>
            <a:r>
              <a:rPr lang="ru-RU" dirty="0"/>
              <a:t> будь-</a:t>
            </a:r>
            <a:r>
              <a:rPr lang="ru-RU" dirty="0" err="1"/>
              <a:t>який</a:t>
            </a:r>
            <a:r>
              <a:rPr lang="ru-RU" dirty="0"/>
              <a:t> </a:t>
            </a:r>
            <a:r>
              <a:rPr lang="ru-RU" dirty="0" err="1"/>
              <a:t>розвиток</a:t>
            </a:r>
            <a:r>
              <a:rPr lang="ru-RU" dirty="0"/>
              <a:t> </a:t>
            </a:r>
            <a:r>
              <a:rPr lang="ru-RU" dirty="0" err="1"/>
              <a:t>здійснюється</a:t>
            </a:r>
            <a:r>
              <a:rPr lang="ru-RU" dirty="0"/>
              <a:t> у </a:t>
            </a:r>
            <a:r>
              <a:rPr lang="ru-RU" dirty="0" err="1"/>
              <a:t>формі</a:t>
            </a:r>
            <a:r>
              <a:rPr lang="ru-RU" dirty="0"/>
              <a:t> </a:t>
            </a:r>
            <a:r>
              <a:rPr lang="ru-RU" dirty="0" err="1"/>
              <a:t>заперечення</a:t>
            </a:r>
            <a:r>
              <a:rPr lang="ru-RU" dirty="0"/>
              <a:t>. </a:t>
            </a:r>
            <a:r>
              <a:rPr lang="ru-RU" dirty="0" err="1"/>
              <a:t>Відносне</a:t>
            </a:r>
            <a:r>
              <a:rPr lang="ru-RU" dirty="0"/>
              <a:t> тому, </a:t>
            </a:r>
            <a:r>
              <a:rPr lang="ru-RU" dirty="0" err="1"/>
              <a:t>що</a:t>
            </a:r>
            <a:r>
              <a:rPr lang="ru-RU" dirty="0"/>
              <a:t> </a:t>
            </a:r>
            <a:r>
              <a:rPr lang="ru-RU" dirty="0" err="1"/>
              <a:t>передбачає</a:t>
            </a:r>
            <a:r>
              <a:rPr lang="ru-RU" dirty="0"/>
              <a:t> не </a:t>
            </a:r>
            <a:r>
              <a:rPr lang="ru-RU" dirty="0" err="1"/>
              <a:t>повне</a:t>
            </a:r>
            <a:r>
              <a:rPr lang="ru-RU" dirty="0"/>
              <a:t> </a:t>
            </a:r>
            <a:r>
              <a:rPr lang="ru-RU" dirty="0" err="1"/>
              <a:t>заперечення</a:t>
            </a:r>
            <a:r>
              <a:rPr lang="ru-RU" dirty="0"/>
              <a:t>, не </a:t>
            </a:r>
            <a:r>
              <a:rPr lang="ru-RU" dirty="0" err="1"/>
              <a:t>абсолютне</a:t>
            </a:r>
            <a:r>
              <a:rPr lang="ru-RU" dirty="0"/>
              <a:t> </a:t>
            </a:r>
            <a:r>
              <a:rPr lang="ru-RU" dirty="0" err="1"/>
              <a:t>знищення</a:t>
            </a:r>
            <a:r>
              <a:rPr lang="ru-RU" dirty="0"/>
              <a:t>, а </a:t>
            </a:r>
            <a:r>
              <a:rPr lang="ru-RU" dirty="0" err="1"/>
              <a:t>збереження</a:t>
            </a:r>
            <a:r>
              <a:rPr lang="ru-RU" dirty="0"/>
              <a:t> </a:t>
            </a:r>
            <a:r>
              <a:rPr lang="ru-RU" dirty="0" err="1"/>
              <a:t>певних</a:t>
            </a:r>
            <a:r>
              <a:rPr lang="ru-RU" dirty="0"/>
              <a:t> </a:t>
            </a:r>
            <a:r>
              <a:rPr lang="ru-RU" dirty="0" err="1"/>
              <a:t>сторін</a:t>
            </a:r>
            <a:r>
              <a:rPr lang="ru-RU" dirty="0"/>
              <a:t>, </a:t>
            </a:r>
            <a:r>
              <a:rPr lang="ru-RU" dirty="0" err="1"/>
              <a:t>що</a:t>
            </a:r>
            <a:r>
              <a:rPr lang="ru-RU" dirty="0"/>
              <a:t> </a:t>
            </a:r>
            <a:r>
              <a:rPr lang="ru-RU" dirty="0" err="1"/>
              <a:t>необхідні</a:t>
            </a:r>
            <a:r>
              <a:rPr lang="ru-RU" dirty="0"/>
              <a:t> для </a:t>
            </a:r>
            <a:r>
              <a:rPr lang="ru-RU" dirty="0" err="1"/>
              <a:t>подальшого</a:t>
            </a:r>
            <a:r>
              <a:rPr lang="ru-RU" dirty="0"/>
              <a:t> </a:t>
            </a:r>
            <a:r>
              <a:rPr lang="ru-RU" dirty="0" err="1"/>
              <a:t>прогресивного</a:t>
            </a:r>
            <a:r>
              <a:rPr lang="ru-RU" dirty="0"/>
              <a:t> </a:t>
            </a:r>
            <a:r>
              <a:rPr lang="ru-RU" dirty="0" err="1"/>
              <a:t>розвитку</a:t>
            </a:r>
            <a:r>
              <a:rPr lang="ru-RU" dirty="0"/>
              <a:t>.</a:t>
            </a:r>
          </a:p>
          <a:p>
            <a:pPr algn="just"/>
            <a:r>
              <a:rPr lang="ru-RU" dirty="0" err="1"/>
              <a:t>Процес</a:t>
            </a:r>
            <a:r>
              <a:rPr lang="ru-RU" dirty="0"/>
              <a:t> </a:t>
            </a:r>
            <a:r>
              <a:rPr lang="ru-RU" dirty="0" err="1"/>
              <a:t>розвитку</a:t>
            </a:r>
            <a:r>
              <a:rPr lang="ru-RU" dirty="0"/>
              <a:t> в </a:t>
            </a:r>
            <a:r>
              <a:rPr lang="ru-RU" dirty="0" err="1"/>
              <a:t>об'єктивному</a:t>
            </a:r>
            <a:r>
              <a:rPr lang="ru-RU" dirty="0"/>
              <a:t> </a:t>
            </a:r>
            <a:r>
              <a:rPr lang="ru-RU" dirty="0" err="1"/>
              <a:t>світі</a:t>
            </a:r>
            <a:r>
              <a:rPr lang="ru-RU" dirty="0"/>
              <a:t> </a:t>
            </a:r>
            <a:r>
              <a:rPr lang="ru-RU" dirty="0" err="1"/>
              <a:t>ніколи</a:t>
            </a:r>
            <a:r>
              <a:rPr lang="ru-RU" dirty="0"/>
              <a:t> не </a:t>
            </a:r>
            <a:r>
              <a:rPr lang="ru-RU" dirty="0" err="1"/>
              <a:t>припиняється</a:t>
            </a:r>
            <a:r>
              <a:rPr lang="ru-RU" dirty="0"/>
              <a:t>. </a:t>
            </a:r>
            <a:r>
              <a:rPr lang="ru-RU" dirty="0" err="1"/>
              <a:t>Кожне</a:t>
            </a:r>
            <a:r>
              <a:rPr lang="ru-RU" dirty="0"/>
              <a:t> </a:t>
            </a:r>
            <a:r>
              <a:rPr lang="ru-RU" dirty="0" err="1"/>
              <a:t>заперечення</a:t>
            </a:r>
            <a:r>
              <a:rPr lang="ru-RU" dirty="0"/>
              <a:t> </a:t>
            </a:r>
            <a:r>
              <a:rPr lang="ru-RU" dirty="0" err="1"/>
              <a:t>спричиняє</a:t>
            </a:r>
            <a:r>
              <a:rPr lang="ru-RU" dirty="0"/>
              <a:t> </a:t>
            </a:r>
            <a:r>
              <a:rPr lang="ru-RU" dirty="0" err="1"/>
              <a:t>нове</a:t>
            </a:r>
            <a:r>
              <a:rPr lang="ru-RU" dirty="0"/>
              <a:t> </a:t>
            </a:r>
            <a:r>
              <a:rPr lang="ru-RU" dirty="0" err="1"/>
              <a:t>заперечення</a:t>
            </a:r>
            <a:r>
              <a:rPr lang="ru-RU" dirty="0"/>
              <a:t>, яке </a:t>
            </a:r>
            <a:r>
              <a:rPr lang="ru-RU" dirty="0" err="1"/>
              <a:t>внутрішньо</a:t>
            </a:r>
            <a:r>
              <a:rPr lang="ru-RU" dirty="0"/>
              <a:t> </a:t>
            </a:r>
            <a:r>
              <a:rPr lang="ru-RU" dirty="0" err="1"/>
              <a:t>пов'язане</a:t>
            </a:r>
            <a:r>
              <a:rPr lang="ru-RU" dirty="0"/>
              <a:t> з першим. </a:t>
            </a:r>
            <a:r>
              <a:rPr lang="ru-RU" dirty="0" err="1"/>
              <a:t>Зміна</a:t>
            </a:r>
            <a:r>
              <a:rPr lang="ru-RU" dirty="0"/>
              <a:t> одного </a:t>
            </a:r>
            <a:r>
              <a:rPr lang="ru-RU" dirty="0" err="1"/>
              <a:t>заперечення</a:t>
            </a:r>
            <a:r>
              <a:rPr lang="ru-RU" dirty="0"/>
              <a:t> </a:t>
            </a:r>
            <a:r>
              <a:rPr lang="ru-RU" dirty="0" err="1"/>
              <a:t>іншим</a:t>
            </a:r>
            <a:r>
              <a:rPr lang="ru-RU" dirty="0"/>
              <a:t> </a:t>
            </a:r>
            <a:r>
              <a:rPr lang="ru-RU" dirty="0" err="1"/>
              <a:t>виражається</a:t>
            </a:r>
            <a:r>
              <a:rPr lang="ru-RU" dirty="0"/>
              <a:t> </a:t>
            </a:r>
            <a:r>
              <a:rPr lang="ru-RU" dirty="0" err="1"/>
              <a:t>поняттям</a:t>
            </a:r>
            <a:r>
              <a:rPr lang="ru-RU" dirty="0"/>
              <a:t> </a:t>
            </a:r>
            <a:r>
              <a:rPr lang="ru-RU" dirty="0" err="1"/>
              <a:t>заперечення</a:t>
            </a:r>
            <a:r>
              <a:rPr lang="ru-RU" dirty="0"/>
              <a:t> </a:t>
            </a:r>
            <a:r>
              <a:rPr lang="ru-RU" dirty="0" err="1"/>
              <a:t>заперечення</a:t>
            </a:r>
            <a:r>
              <a:rPr lang="ru-RU" dirty="0"/>
              <a:t>.</a:t>
            </a:r>
            <a:endParaRPr lang="uk-UA" dirty="0"/>
          </a:p>
        </p:txBody>
      </p:sp>
    </p:spTree>
    <p:extLst>
      <p:ext uri="{BB962C8B-B14F-4D97-AF65-F5344CB8AC3E}">
        <p14:creationId xmlns:p14="http://schemas.microsoft.com/office/powerpoint/2010/main" val="236570558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F0F3826-B0DF-4DC1-A041-DD807266B4FF}"/>
              </a:ext>
            </a:extLst>
          </p:cNvPr>
          <p:cNvSpPr>
            <a:spLocks noGrp="1"/>
          </p:cNvSpPr>
          <p:nvPr>
            <p:ph type="title"/>
          </p:nvPr>
        </p:nvSpPr>
        <p:spPr>
          <a:xfrm>
            <a:off x="1154954" y="2263806"/>
            <a:ext cx="4351025" cy="2697663"/>
          </a:xfrm>
        </p:spPr>
        <p:txBody>
          <a:bodyPr/>
          <a:lstStyle/>
          <a:p>
            <a:pPr indent="450215"/>
            <a:br>
              <a:rPr lang="uk-UA" sz="1800" dirty="0">
                <a:effectLst/>
                <a:latin typeface="Times New Roman" panose="02020603050405020304" pitchFamily="18" charset="0"/>
                <a:ea typeface="Times New Roman" panose="02020603050405020304" pitchFamily="18" charset="0"/>
              </a:rPr>
            </a:br>
            <a:r>
              <a:rPr lang="uk-UA" sz="1800" b="1" dirty="0">
                <a:effectLst/>
                <a:latin typeface="Times New Roman" panose="02020603050405020304" pitchFamily="18" charset="0"/>
                <a:ea typeface="Times New Roman" panose="02020603050405020304" pitchFamily="18" charset="0"/>
              </a:rPr>
              <a:t>Характеристика основних категорій діалектики</a:t>
            </a:r>
            <a:r>
              <a:rPr lang="uk-UA" sz="1800" dirty="0">
                <a:effectLst/>
                <a:latin typeface="Times New Roman" panose="02020603050405020304" pitchFamily="18" charset="0"/>
                <a:ea typeface="Times New Roman" panose="02020603050405020304" pitchFamily="18" charset="0"/>
              </a:rPr>
              <a:t>.</a:t>
            </a:r>
            <a:endParaRPr lang="uk-UA" dirty="0"/>
          </a:p>
        </p:txBody>
      </p:sp>
      <p:sp>
        <p:nvSpPr>
          <p:cNvPr id="3" name="Місце для тексту 2">
            <a:extLst>
              <a:ext uri="{FF2B5EF4-FFF2-40B4-BE49-F238E27FC236}">
                <a16:creationId xmlns:a16="http://schemas.microsoft.com/office/drawing/2014/main" id="{AE9BADAF-F3BF-4512-8623-D24EAF62BE3D}"/>
              </a:ext>
            </a:extLst>
          </p:cNvPr>
          <p:cNvSpPr>
            <a:spLocks noGrp="1"/>
          </p:cNvSpPr>
          <p:nvPr>
            <p:ph type="body" idx="1"/>
          </p:nvPr>
        </p:nvSpPr>
        <p:spPr>
          <a:xfrm>
            <a:off x="6895559" y="506027"/>
            <a:ext cx="3757545" cy="4455441"/>
          </a:xfrm>
        </p:spPr>
        <p:txBody>
          <a:bodyPr>
            <a:normAutofit/>
          </a:bodyPr>
          <a:lstStyle/>
          <a:p>
            <a:pPr marL="285750" indent="-285750">
              <a:buFont typeface="Arial" panose="020B0604020202020204" pitchFamily="34" charset="0"/>
              <a:buChar char="•"/>
            </a:pPr>
            <a:r>
              <a:rPr lang="uk-UA" sz="1800" b="1" i="1" dirty="0">
                <a:solidFill>
                  <a:schemeClr val="tx1"/>
                </a:solidFill>
                <a:effectLst/>
                <a:latin typeface="Times New Roman" panose="02020603050405020304" pitchFamily="18" charset="0"/>
                <a:ea typeface="Times New Roman" panose="02020603050405020304" pitchFamily="18" charset="0"/>
              </a:rPr>
              <a:t>Причина і наслідок.</a:t>
            </a:r>
          </a:p>
          <a:p>
            <a:pPr marL="285750" indent="-285750">
              <a:buFont typeface="Arial" panose="020B0604020202020204" pitchFamily="34" charset="0"/>
              <a:buChar char="•"/>
            </a:pPr>
            <a:r>
              <a:rPr lang="uk-UA" sz="1800" b="1" i="1" dirty="0">
                <a:solidFill>
                  <a:schemeClr val="tx1"/>
                </a:solidFill>
                <a:effectLst/>
                <a:latin typeface="Times New Roman" panose="02020603050405020304" pitchFamily="18" charset="0"/>
                <a:ea typeface="Times New Roman" panose="02020603050405020304" pitchFamily="18" charset="0"/>
              </a:rPr>
              <a:t>Необхідність та випадковість</a:t>
            </a:r>
            <a:endParaRPr lang="uk-UA" sz="1800" b="1" i="1" dirty="0">
              <a:solidFill>
                <a:schemeClr val="tx1"/>
              </a:solidFill>
              <a:latin typeface="Times New Roman" panose="02020603050405020304" pitchFamily="18" charset="0"/>
              <a:ea typeface="Times New Roman" panose="02020603050405020304" pitchFamily="18" charset="0"/>
            </a:endParaRPr>
          </a:p>
          <a:p>
            <a:pPr marL="285750" indent="-285750">
              <a:buFont typeface="Arial" panose="020B0604020202020204" pitchFamily="34" charset="0"/>
              <a:buChar char="•"/>
            </a:pPr>
            <a:r>
              <a:rPr lang="uk-UA" sz="1800" b="1" i="1" dirty="0">
                <a:solidFill>
                  <a:schemeClr val="tx1"/>
                </a:solidFill>
                <a:effectLst/>
                <a:latin typeface="Times New Roman" panose="02020603050405020304" pitchFamily="18" charset="0"/>
                <a:ea typeface="Times New Roman" panose="02020603050405020304" pitchFamily="18" charset="0"/>
              </a:rPr>
              <a:t>Загальне та одиничне</a:t>
            </a:r>
          </a:p>
          <a:p>
            <a:pPr marL="285750" indent="-285750">
              <a:buFont typeface="Arial" panose="020B0604020202020204" pitchFamily="34" charset="0"/>
              <a:buChar char="•"/>
            </a:pPr>
            <a:r>
              <a:rPr lang="uk-UA" sz="1800" b="1" i="1" dirty="0">
                <a:solidFill>
                  <a:schemeClr val="tx1"/>
                </a:solidFill>
                <a:effectLst/>
                <a:latin typeface="Times New Roman" panose="02020603050405020304" pitchFamily="18" charset="0"/>
                <a:ea typeface="Times New Roman" panose="02020603050405020304" pitchFamily="18" charset="0"/>
              </a:rPr>
              <a:t>Зміст та форма</a:t>
            </a:r>
          </a:p>
          <a:p>
            <a:pPr marL="285750" indent="-285750">
              <a:buFont typeface="Arial" panose="020B0604020202020204" pitchFamily="34" charset="0"/>
              <a:buChar char="•"/>
            </a:pPr>
            <a:r>
              <a:rPr lang="uk-UA" sz="1800" b="1" i="1" dirty="0">
                <a:solidFill>
                  <a:schemeClr val="tx1"/>
                </a:solidFill>
                <a:effectLst/>
                <a:latin typeface="Times New Roman" panose="02020603050405020304" pitchFamily="18" charset="0"/>
                <a:ea typeface="Times New Roman" panose="02020603050405020304" pitchFamily="18" charset="0"/>
              </a:rPr>
              <a:t>Сутність та явище</a:t>
            </a:r>
          </a:p>
          <a:p>
            <a:pPr marL="285750" indent="-285750">
              <a:buFont typeface="Arial" panose="020B0604020202020204" pitchFamily="34" charset="0"/>
              <a:buChar char="•"/>
            </a:pPr>
            <a:r>
              <a:rPr lang="uk-UA" sz="1800" b="1" i="1" dirty="0">
                <a:solidFill>
                  <a:schemeClr val="tx1"/>
                </a:solidFill>
                <a:effectLst/>
                <a:latin typeface="Times New Roman" panose="02020603050405020304" pitchFamily="18" charset="0"/>
                <a:ea typeface="Times New Roman" panose="02020603050405020304" pitchFamily="18" charset="0"/>
              </a:rPr>
              <a:t>Можливість та дійсність.</a:t>
            </a:r>
          </a:p>
          <a:p>
            <a:endParaRPr lang="uk-UA" dirty="0"/>
          </a:p>
        </p:txBody>
      </p:sp>
    </p:spTree>
    <p:extLst>
      <p:ext uri="{BB962C8B-B14F-4D97-AF65-F5344CB8AC3E}">
        <p14:creationId xmlns:p14="http://schemas.microsoft.com/office/powerpoint/2010/main" val="122206865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2BAD653-01B8-41D1-A924-01D1AD445DAC}"/>
              </a:ext>
            </a:extLst>
          </p:cNvPr>
          <p:cNvSpPr>
            <a:spLocks noGrp="1"/>
          </p:cNvSpPr>
          <p:nvPr>
            <p:ph type="title"/>
          </p:nvPr>
        </p:nvSpPr>
        <p:spPr>
          <a:xfrm>
            <a:off x="1154954" y="2677644"/>
            <a:ext cx="4941046" cy="2657835"/>
          </a:xfrm>
        </p:spPr>
        <p:txBody>
          <a:bodyPr/>
          <a:lstStyle/>
          <a:p>
            <a:r>
              <a:rPr lang="uk-UA" dirty="0"/>
              <a:t>Сутність – явище</a:t>
            </a:r>
          </a:p>
        </p:txBody>
      </p:sp>
      <p:sp>
        <p:nvSpPr>
          <p:cNvPr id="3" name="Місце для тексту 2">
            <a:extLst>
              <a:ext uri="{FF2B5EF4-FFF2-40B4-BE49-F238E27FC236}">
                <a16:creationId xmlns:a16="http://schemas.microsoft.com/office/drawing/2014/main" id="{9F20B675-7104-4A16-8A6A-452A40BDF53A}"/>
              </a:ext>
            </a:extLst>
          </p:cNvPr>
          <p:cNvSpPr>
            <a:spLocks noGrp="1"/>
          </p:cNvSpPr>
          <p:nvPr>
            <p:ph type="body" idx="1"/>
          </p:nvPr>
        </p:nvSpPr>
        <p:spPr>
          <a:xfrm>
            <a:off x="6471821" y="648071"/>
            <a:ext cx="5154111" cy="5912528"/>
          </a:xfrm>
        </p:spPr>
        <p:txBody>
          <a:bodyPr>
            <a:normAutofit/>
          </a:bodyPr>
          <a:lstStyle/>
          <a:p>
            <a:pPr algn="just"/>
            <a:r>
              <a:rPr lang="uk-UA" sz="1000" dirty="0">
                <a:solidFill>
                  <a:schemeClr val="tx1"/>
                </a:solidFill>
              </a:rPr>
              <a:t>Будь-якому розвиткові властива взаємодія сутності і явища. Категорія сутності відображає внутрішні, глибинні, стійкі і необхідні зв'язки й відносини предмета, явища чи процесу, які визначають їх природу. Категорія явища відображає зовнішні, більш рухливі, видимі, змінювані характеристики предметів. У сутності переважає необхідне і загальне, в явищі – випадкове й одиничне. Явище і сутність – діалектично пов'язані між собою протилежності. Вони не збігаються одне з одним. Інколи це проявляється досить чітко: зовнішні, поверхові риси предмета, явища чи процесу можуть маскувати, перекручувати їх сутність. Так, міраж – це явище, що виникає внаслідок викривлення променів світла атмосферою.</a:t>
            </a:r>
          </a:p>
          <a:p>
            <a:pPr algn="just"/>
            <a:r>
              <a:rPr lang="uk-UA" sz="1000" dirty="0">
                <a:solidFill>
                  <a:schemeClr val="tx1"/>
                </a:solidFill>
              </a:rPr>
              <a:t>Разом із тим явище і сутність передбачають одне одного. Сутність проявляє себе в явищах, а явище є проявом сутності. Пізнання сутності досягається шляхом пізнання явищ. Відношення сутності і явища є закон: якщо явище існує, то воно обумовлене певною сутністю і, навпаки, якщо є певна сутність, вона обов'язково має "явитися". Хоча будь-який прояв може бути специфічним залежно від специфіки предмета чи явища. Так, веселка – явище, сутність якого полягає в переломленні світла у краплях води; хвороба проявляється в її симптомах; розташування ошурок на картоні, під яким знаходиться магніт, свідчить про одне з явищ, в якому проявляється сутність магнетизму. Сутність може проявлятися в різних формах. Так, сутність будь-якої держави полягає в насильстві, яке проявляється в багатьох формах: від штрафу за неправильний перехід дороги до смертної кари за певні злочини.</a:t>
            </a:r>
          </a:p>
          <a:p>
            <a:pPr algn="just"/>
            <a:r>
              <a:rPr lang="uk-UA" sz="1000" dirty="0">
                <a:solidFill>
                  <a:schemeClr val="tx1"/>
                </a:solidFill>
              </a:rPr>
              <a:t>Слід підкреслити, що поняття сутності не передбачає якогось певного жорсткого, фіксованого рівня реальності чи межі пізнання. Людське пізнання рухається від явищ до сутності, заглиблюючись далі від сутності першого порядку до сутності другого порядку і так далі. Цим самим розкриваються причинні зв'язки, закономірності, тенденції розвитку певних сфер буття. Сутність і явище – це категорії, що вказують напрямок, шлях постійного, безкінечного поглиблення людського пізнання.</a:t>
            </a:r>
          </a:p>
        </p:txBody>
      </p:sp>
    </p:spTree>
    <p:extLst>
      <p:ext uri="{BB962C8B-B14F-4D97-AF65-F5344CB8AC3E}">
        <p14:creationId xmlns:p14="http://schemas.microsoft.com/office/powerpoint/2010/main" val="341568270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339806A-5D71-4208-BB90-7ED2F46D66D9}"/>
              </a:ext>
            </a:extLst>
          </p:cNvPr>
          <p:cNvSpPr>
            <a:spLocks noGrp="1"/>
          </p:cNvSpPr>
          <p:nvPr>
            <p:ph type="title"/>
          </p:nvPr>
        </p:nvSpPr>
        <p:spPr>
          <a:xfrm>
            <a:off x="754602" y="1544716"/>
            <a:ext cx="5341398" cy="4057094"/>
          </a:xfrm>
        </p:spPr>
        <p:txBody>
          <a:bodyPr/>
          <a:lstStyle/>
          <a:p>
            <a:r>
              <a:rPr lang="uk-UA" dirty="0"/>
              <a:t>Причина – наслідок</a:t>
            </a:r>
          </a:p>
        </p:txBody>
      </p:sp>
      <p:sp>
        <p:nvSpPr>
          <p:cNvPr id="3" name="Місце для тексту 2">
            <a:extLst>
              <a:ext uri="{FF2B5EF4-FFF2-40B4-BE49-F238E27FC236}">
                <a16:creationId xmlns:a16="http://schemas.microsoft.com/office/drawing/2014/main" id="{D7431F14-10E9-4952-BE93-882BDE49C075}"/>
              </a:ext>
            </a:extLst>
          </p:cNvPr>
          <p:cNvSpPr>
            <a:spLocks noGrp="1"/>
          </p:cNvSpPr>
          <p:nvPr>
            <p:ph type="body" idx="1"/>
          </p:nvPr>
        </p:nvSpPr>
        <p:spPr>
          <a:xfrm>
            <a:off x="6732232" y="337351"/>
            <a:ext cx="5261499" cy="6906828"/>
          </a:xfrm>
        </p:spPr>
        <p:txBody>
          <a:bodyPr>
            <a:normAutofit/>
          </a:bodyPr>
          <a:lstStyle/>
          <a:p>
            <a:pPr algn="just"/>
            <a:r>
              <a:rPr lang="uk-UA" sz="1200" dirty="0">
                <a:solidFill>
                  <a:schemeClr val="tx1"/>
                </a:solidFill>
              </a:rPr>
              <a:t>Основну роль у філософському пізнанні відіграє принцип детермінізму. Цей принцип відображає той факт, що всі процеси в світі детерміновані, тобто виникають, розвиваються і зникають закономірно, внаслідок певних причин, обумовлені ними. Причина – це таке явище, яке породжує інше або зумовлює в ньому певні зміни.</a:t>
            </a:r>
          </a:p>
          <a:p>
            <a:pPr algn="just"/>
            <a:r>
              <a:rPr lang="uk-UA" sz="1200" dirty="0">
                <a:solidFill>
                  <a:schemeClr val="tx1"/>
                </a:solidFill>
              </a:rPr>
              <a:t>Явище (або зміни в ньому), породжене причиною, називається наслідком.</a:t>
            </a:r>
          </a:p>
          <a:p>
            <a:pPr algn="just"/>
            <a:r>
              <a:rPr lang="uk-UA" sz="1200" dirty="0">
                <a:solidFill>
                  <a:schemeClr val="tx1"/>
                </a:solidFill>
              </a:rPr>
              <a:t>Причина і наслідок </a:t>
            </a:r>
            <a:r>
              <a:rPr lang="uk-UA" sz="1200" dirty="0" err="1">
                <a:solidFill>
                  <a:schemeClr val="tx1"/>
                </a:solidFill>
              </a:rPr>
              <a:t>взаємообумовлюють</a:t>
            </a:r>
            <a:r>
              <a:rPr lang="uk-UA" sz="1200" dirty="0">
                <a:solidFill>
                  <a:schemeClr val="tx1"/>
                </a:solidFill>
              </a:rPr>
              <a:t> одне одного. Про це свідчать такі риси:</a:t>
            </a:r>
          </a:p>
          <a:p>
            <a:pPr algn="just"/>
            <a:r>
              <a:rPr lang="uk-UA" sz="1200" dirty="0">
                <a:solidFill>
                  <a:schemeClr val="tx1"/>
                </a:solidFill>
              </a:rPr>
              <a:t>– вони пов'язані генетично;</a:t>
            </a:r>
          </a:p>
          <a:p>
            <a:pPr algn="just"/>
            <a:r>
              <a:rPr lang="uk-UA" sz="1200" dirty="0">
                <a:solidFill>
                  <a:schemeClr val="tx1"/>
                </a:solidFill>
              </a:rPr>
              <a:t>– асинхронні в часі (причина, потім наслідок);</a:t>
            </a:r>
          </a:p>
          <a:p>
            <a:pPr algn="just"/>
            <a:r>
              <a:rPr lang="uk-UA" sz="1200" dirty="0">
                <a:solidFill>
                  <a:schemeClr val="tx1"/>
                </a:solidFill>
              </a:rPr>
              <a:t>– виникнення наслідку впливає на причину, зумовлюючи в ній зміни, в тому числі шляхом опосередкованих взаємозв'язків, які і є причиною;</a:t>
            </a:r>
          </a:p>
          <a:p>
            <a:pPr algn="just"/>
            <a:r>
              <a:rPr lang="uk-UA" sz="1200" dirty="0">
                <a:solidFill>
                  <a:schemeClr val="tx1"/>
                </a:solidFill>
              </a:rPr>
              <a:t>– реалізація причинно-наслідкового зв'язку залежить від умов, тому взаємозв'язок причини і наслідку містить в собі елемент невизначеності, неоднозначності. Так, вплив людини на природу такий, що може зруйнувати рівновагу природних процесів на планеті, а ця загроза екологічної кризи виступає причиною суттєвої зміни стратегії діяльності людства.</a:t>
            </a:r>
          </a:p>
        </p:txBody>
      </p:sp>
    </p:spTree>
    <p:extLst>
      <p:ext uri="{BB962C8B-B14F-4D97-AF65-F5344CB8AC3E}">
        <p14:creationId xmlns:p14="http://schemas.microsoft.com/office/powerpoint/2010/main" val="157116720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3E8D7EB-4D96-4C79-A1A3-0CA21FB3174A}"/>
              </a:ext>
            </a:extLst>
          </p:cNvPr>
          <p:cNvSpPr>
            <a:spLocks noGrp="1"/>
          </p:cNvSpPr>
          <p:nvPr>
            <p:ph type="title"/>
          </p:nvPr>
        </p:nvSpPr>
        <p:spPr/>
        <p:txBody>
          <a:bodyPr/>
          <a:lstStyle/>
          <a:p>
            <a:r>
              <a:rPr lang="uk-UA" dirty="0"/>
              <a:t>Необхідність – випадковість</a:t>
            </a:r>
          </a:p>
        </p:txBody>
      </p:sp>
      <p:sp>
        <p:nvSpPr>
          <p:cNvPr id="3" name="Місце для тексту 2">
            <a:extLst>
              <a:ext uri="{FF2B5EF4-FFF2-40B4-BE49-F238E27FC236}">
                <a16:creationId xmlns:a16="http://schemas.microsoft.com/office/drawing/2014/main" id="{090EC67A-DC83-4D73-A4D7-2B8C808F5843}"/>
              </a:ext>
            </a:extLst>
          </p:cNvPr>
          <p:cNvSpPr>
            <a:spLocks noGrp="1"/>
          </p:cNvSpPr>
          <p:nvPr>
            <p:ph type="body" idx="1"/>
          </p:nvPr>
        </p:nvSpPr>
        <p:spPr>
          <a:xfrm>
            <a:off x="6460553" y="1313894"/>
            <a:ext cx="5382258" cy="5619565"/>
          </a:xfrm>
        </p:spPr>
        <p:txBody>
          <a:bodyPr>
            <a:normAutofit fontScale="85000" lnSpcReduction="20000"/>
          </a:bodyPr>
          <a:lstStyle/>
          <a:p>
            <a:pPr algn="just"/>
            <a:r>
              <a:rPr lang="uk-UA" dirty="0">
                <a:solidFill>
                  <a:schemeClr val="tx1"/>
                </a:solidFill>
              </a:rPr>
              <a:t>Всі явища в світі взаємопов'язані, взаємообумовлені. Категорії необхідності і випадковості відображають певні аспекти цього взаємозв'язку. Необхідність – це обумовлений зв'язок явищ, за якого поява "події – причини" неминуче викликає певне "явище – наслідок". Випадковість – це такий зв'язок причини і наслідку, за якого причинність допускає реалізацію будь-якого наслідку із багатьох можливих альтернатив. При цьому, який саме конкретний варіант зв'язку здійсниться, залежить від збігу обставин, від умов, яких не можна точно передбачити і вирахувати.</a:t>
            </a:r>
          </a:p>
          <a:p>
            <a:pPr algn="just"/>
            <a:r>
              <a:rPr lang="uk-UA" dirty="0">
                <a:solidFill>
                  <a:schemeClr val="tx1"/>
                </a:solidFill>
              </a:rPr>
              <a:t>Випадковість є форма прояву необхідності. їй властиві непостійність, невизначеність. Але і необхідність, і випадковість можуть бути пов'язані із сутністю явищ, подій. Так, суттєві зміни, що відбуваються в сучасному суспільстві, мають необхідний характер, випадковим явищем є конкретні політичні діячі чи партії, що спрямовують, реалізують ці зміни</a:t>
            </a:r>
            <a:r>
              <a:rPr lang="uk-UA" dirty="0"/>
              <a:t>.</a:t>
            </a:r>
          </a:p>
        </p:txBody>
      </p:sp>
    </p:spTree>
    <p:extLst>
      <p:ext uri="{BB962C8B-B14F-4D97-AF65-F5344CB8AC3E}">
        <p14:creationId xmlns:p14="http://schemas.microsoft.com/office/powerpoint/2010/main" val="76944927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1BA5814-5323-4118-A0FC-3128A7B5B2D4}"/>
              </a:ext>
            </a:extLst>
          </p:cNvPr>
          <p:cNvSpPr>
            <a:spLocks noGrp="1"/>
          </p:cNvSpPr>
          <p:nvPr>
            <p:ph type="title"/>
          </p:nvPr>
        </p:nvSpPr>
        <p:spPr/>
        <p:txBody>
          <a:bodyPr/>
          <a:lstStyle/>
          <a:p>
            <a:r>
              <a:rPr lang="uk-UA" dirty="0"/>
              <a:t>Можливість – дійсність</a:t>
            </a:r>
          </a:p>
        </p:txBody>
      </p:sp>
      <p:sp>
        <p:nvSpPr>
          <p:cNvPr id="3" name="Місце для тексту 2">
            <a:extLst>
              <a:ext uri="{FF2B5EF4-FFF2-40B4-BE49-F238E27FC236}">
                <a16:creationId xmlns:a16="http://schemas.microsoft.com/office/drawing/2014/main" id="{A985B4EE-4EBC-48E1-BFC7-D62BB97BA2D4}"/>
              </a:ext>
            </a:extLst>
          </p:cNvPr>
          <p:cNvSpPr>
            <a:spLocks noGrp="1"/>
          </p:cNvSpPr>
          <p:nvPr>
            <p:ph type="body" idx="1"/>
          </p:nvPr>
        </p:nvSpPr>
        <p:spPr>
          <a:xfrm>
            <a:off x="6525088" y="1198485"/>
            <a:ext cx="5397623" cy="5485251"/>
          </a:xfrm>
        </p:spPr>
        <p:txBody>
          <a:bodyPr>
            <a:normAutofit fontScale="92500" lnSpcReduction="20000"/>
          </a:bodyPr>
          <a:lstStyle/>
          <a:p>
            <a:pPr algn="just"/>
            <a:r>
              <a:rPr lang="uk-UA" dirty="0">
                <a:solidFill>
                  <a:schemeClr val="tx1"/>
                </a:solidFill>
              </a:rPr>
              <a:t>Можливість і дійсність – це два послідовних ступені, етапи становлення і розвитку явища, його рух від причини до наслідку в природі, суспільстві та мисленні. Категорія можливість відображає об'єктивні, необхідні умови і тенденції виникнення і розвитку предмета, явища. Категорія дійсності виражає ступінь і форму реалізації можливого. Дійсність є конкретною існуючою формою предмета. Направленість об'єктивного розвитку в світі виключає будь-який варіант крім руху від можливого до дійсного. Сьогодення диктує людству два варіанти можливої майбутньої дійсності: або воно сформує таку технологію свого розвитку, за якої буде успішно функціонувати в гармонії з природою, або загине внаслідок глобальної екологічної катастрофи.</a:t>
            </a:r>
          </a:p>
        </p:txBody>
      </p:sp>
    </p:spTree>
    <p:extLst>
      <p:ext uri="{BB962C8B-B14F-4D97-AF65-F5344CB8AC3E}">
        <p14:creationId xmlns:p14="http://schemas.microsoft.com/office/powerpoint/2010/main" val="428968161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08CA17D-093B-4CC6-90CB-86AF442C1278}"/>
              </a:ext>
            </a:extLst>
          </p:cNvPr>
          <p:cNvSpPr>
            <a:spLocks noGrp="1"/>
          </p:cNvSpPr>
          <p:nvPr>
            <p:ph type="title"/>
          </p:nvPr>
        </p:nvSpPr>
        <p:spPr>
          <a:xfrm>
            <a:off x="799847" y="2349170"/>
            <a:ext cx="5432277" cy="2444771"/>
          </a:xfrm>
        </p:spPr>
        <p:txBody>
          <a:bodyPr/>
          <a:lstStyle/>
          <a:p>
            <a:r>
              <a:rPr lang="uk-UA" dirty="0"/>
              <a:t>Одиничне і загальне</a:t>
            </a:r>
            <a:br>
              <a:rPr lang="uk-UA" dirty="0"/>
            </a:br>
            <a:endParaRPr lang="uk-UA" dirty="0"/>
          </a:p>
        </p:txBody>
      </p:sp>
      <p:sp>
        <p:nvSpPr>
          <p:cNvPr id="3" name="Місце для тексту 2">
            <a:extLst>
              <a:ext uri="{FF2B5EF4-FFF2-40B4-BE49-F238E27FC236}">
                <a16:creationId xmlns:a16="http://schemas.microsoft.com/office/drawing/2014/main" id="{2C37C9ED-EA11-4E4D-8C64-9199D6F045A1}"/>
              </a:ext>
            </a:extLst>
          </p:cNvPr>
          <p:cNvSpPr>
            <a:spLocks noGrp="1"/>
          </p:cNvSpPr>
          <p:nvPr>
            <p:ph type="body" idx="1"/>
          </p:nvPr>
        </p:nvSpPr>
        <p:spPr>
          <a:xfrm>
            <a:off x="6895559" y="630315"/>
            <a:ext cx="4325816" cy="5956915"/>
          </a:xfrm>
        </p:spPr>
        <p:txBody>
          <a:bodyPr>
            <a:normAutofit fontScale="62500" lnSpcReduction="20000"/>
          </a:bodyPr>
          <a:lstStyle/>
          <a:p>
            <a:endParaRPr lang="uk-UA" dirty="0"/>
          </a:p>
          <a:p>
            <a:pPr algn="just"/>
            <a:r>
              <a:rPr lang="uk-UA" dirty="0">
                <a:solidFill>
                  <a:schemeClr val="tx1"/>
                </a:solidFill>
              </a:rPr>
              <a:t>Зв'язок одиничного і загального має всеохоплюючий характер. Він властивий всім явищам, предметам, процесам, а також людському мисленню. Пізнання світу передбачає вміння порівнювати предмети, явища, виявляти їх подібність і різницю" усвідомлювати одиничний характер реальних предметів, класифікувати їх. Під загальним розуміють властивості і відношення предмета, явища чи процесу, тотожні властивостям інших явищ, процесів, предметів. Категорія одиничне характеризує окремий предмет, явище, процес, що відрізняється за своїми просторовими, часовими та іншими властивостями від подібних йому предметів, явищ, процесії. Одиничне має специфічні характеристики, які становлять його унікальну визначеність.</a:t>
            </a:r>
          </a:p>
          <a:p>
            <a:pPr algn="just"/>
            <a:r>
              <a:rPr lang="uk-UA" dirty="0">
                <a:solidFill>
                  <a:schemeClr val="tx1"/>
                </a:solidFill>
              </a:rPr>
              <a:t>Одиничне і загальне перебувають у діалектичному зв'язку. Загальне не існує само по собі, в "чистому" вигляді. Воно завжди реалізується в одиничному і через одиничне. Одиничне, в свою чергу, входить у ту чи іншу групу предметів і має в собі певні загальні риси. Так, загальним для всіх цивілізованих народів є наявність демократичної держави, але кожний з них реалізує державу в особливій формі, яка може мати унікальні, неповторні аспекти.</a:t>
            </a:r>
          </a:p>
        </p:txBody>
      </p:sp>
    </p:spTree>
    <p:extLst>
      <p:ext uri="{BB962C8B-B14F-4D97-AF65-F5344CB8AC3E}">
        <p14:creationId xmlns:p14="http://schemas.microsoft.com/office/powerpoint/2010/main" val="220601475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015D47A-7C9D-4666-A7C7-BD9DE61E3D5B}"/>
              </a:ext>
            </a:extLst>
          </p:cNvPr>
          <p:cNvSpPr>
            <a:spLocks noGrp="1"/>
          </p:cNvSpPr>
          <p:nvPr>
            <p:ph type="title"/>
          </p:nvPr>
        </p:nvSpPr>
        <p:spPr/>
        <p:txBody>
          <a:bodyPr/>
          <a:lstStyle/>
          <a:p>
            <a:r>
              <a:rPr lang="uk-UA" dirty="0"/>
              <a:t>Форма – зміст</a:t>
            </a:r>
          </a:p>
        </p:txBody>
      </p:sp>
      <p:sp>
        <p:nvSpPr>
          <p:cNvPr id="3" name="Місце для тексту 2">
            <a:extLst>
              <a:ext uri="{FF2B5EF4-FFF2-40B4-BE49-F238E27FC236}">
                <a16:creationId xmlns:a16="http://schemas.microsoft.com/office/drawing/2014/main" id="{7681BED2-955D-4455-8111-3EFE31662255}"/>
              </a:ext>
            </a:extLst>
          </p:cNvPr>
          <p:cNvSpPr>
            <a:spLocks noGrp="1"/>
          </p:cNvSpPr>
          <p:nvPr>
            <p:ph type="body" idx="1"/>
          </p:nvPr>
        </p:nvSpPr>
        <p:spPr>
          <a:xfrm>
            <a:off x="6686023" y="1251751"/>
            <a:ext cx="5335479" cy="5153487"/>
          </a:xfrm>
        </p:spPr>
        <p:txBody>
          <a:bodyPr>
            <a:normAutofit fontScale="85000" lnSpcReduction="20000"/>
          </a:bodyPr>
          <a:lstStyle/>
          <a:p>
            <a:pPr algn="just"/>
            <a:r>
              <a:rPr lang="uk-UA" dirty="0">
                <a:solidFill>
                  <a:schemeClr val="tx1"/>
                </a:solidFill>
              </a:rPr>
              <a:t>Під змістом розуміють єдність суттєвих, необхідних елементів, їх взаємодію, що визначає основний тип, характер конкретного предмета, явища, процесу. Форма – зовнішнє упорядкування цієї єдності, її стійкий прояв, спосіб існування певного змісту.</a:t>
            </a:r>
          </a:p>
          <a:p>
            <a:pPr algn="just"/>
            <a:r>
              <a:rPr lang="uk-UA" dirty="0">
                <a:solidFill>
                  <a:schemeClr val="tx1"/>
                </a:solidFill>
              </a:rPr>
              <a:t>Форма і зміст відображають різні, але нерозривно пов'язані між собою сторони одного і того самого предмета чи процесу: зміст оформлений, а форма змістовна. У співвідношенні форми і змісту більш рухливим, мобільним є зміст, він обумовлює розвиток форми. Особливо це помітно в соціальних процесах. Застарілі форми і методи можуть гальмувати розвиток того чи іншого процесу. Але нові форми, ефективні методи впорядкованості процесу здатні здійснювати могутній стимулюючий вплив на його подальший розвиток.</a:t>
            </a:r>
          </a:p>
        </p:txBody>
      </p:sp>
    </p:spTree>
    <p:extLst>
      <p:ext uri="{BB962C8B-B14F-4D97-AF65-F5344CB8AC3E}">
        <p14:creationId xmlns:p14="http://schemas.microsoft.com/office/powerpoint/2010/main" val="34968956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CBE2FA6-800D-4BE9-B2FB-1F65F6BE8AB5}"/>
              </a:ext>
            </a:extLst>
          </p:cNvPr>
          <p:cNvSpPr>
            <a:spLocks noGrp="1"/>
          </p:cNvSpPr>
          <p:nvPr>
            <p:ph type="title"/>
          </p:nvPr>
        </p:nvSpPr>
        <p:spPr/>
        <p:txBody>
          <a:bodyPr/>
          <a:lstStyle/>
          <a:p>
            <a:r>
              <a:rPr lang="uk-UA" sz="1800" i="1" dirty="0">
                <a:effectLst/>
                <a:latin typeface="Times New Roman" panose="02020603050405020304" pitchFamily="18" charset="0"/>
                <a:ea typeface="Times New Roman" panose="02020603050405020304" pitchFamily="18" charset="0"/>
              </a:rPr>
              <a:t>Гносеологічний оптимізм</a:t>
            </a:r>
            <a:endParaRPr lang="uk-UA" dirty="0"/>
          </a:p>
        </p:txBody>
      </p:sp>
      <p:sp>
        <p:nvSpPr>
          <p:cNvPr id="3" name="Місце для тексту 2">
            <a:extLst>
              <a:ext uri="{FF2B5EF4-FFF2-40B4-BE49-F238E27FC236}">
                <a16:creationId xmlns:a16="http://schemas.microsoft.com/office/drawing/2014/main" id="{A87524BC-BD26-4FB6-93E7-824F6403B54B}"/>
              </a:ext>
            </a:extLst>
          </p:cNvPr>
          <p:cNvSpPr>
            <a:spLocks noGrp="1"/>
          </p:cNvSpPr>
          <p:nvPr>
            <p:ph type="body" idx="1"/>
          </p:nvPr>
        </p:nvSpPr>
        <p:spPr/>
        <p:txBody>
          <a:bodyPr/>
          <a:lstStyle/>
          <a:p>
            <a:r>
              <a:rPr lang="uk-UA" dirty="0">
                <a:latin typeface="Times New Roman" panose="02020603050405020304" pitchFamily="18" charset="0"/>
                <a:ea typeface="Times New Roman" panose="02020603050405020304" pitchFamily="18" charset="0"/>
              </a:rPr>
              <a:t>– філософська концепція, за якою світ пізнаваний в принципі, досягнення істини про нього можливе</a:t>
            </a:r>
            <a:endParaRPr lang="uk-UA" dirty="0"/>
          </a:p>
        </p:txBody>
      </p:sp>
    </p:spTree>
    <p:extLst>
      <p:ext uri="{BB962C8B-B14F-4D97-AF65-F5344CB8AC3E}">
        <p14:creationId xmlns:p14="http://schemas.microsoft.com/office/powerpoint/2010/main" val="90222685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12A72FA-0C3F-4209-B4DC-216D2F48D409}"/>
              </a:ext>
            </a:extLst>
          </p:cNvPr>
          <p:cNvSpPr>
            <a:spLocks noGrp="1"/>
          </p:cNvSpPr>
          <p:nvPr>
            <p:ph type="title"/>
          </p:nvPr>
        </p:nvSpPr>
        <p:spPr/>
        <p:txBody>
          <a:bodyPr/>
          <a:lstStyle/>
          <a:p>
            <a:endParaRPr lang="uk-UA"/>
          </a:p>
        </p:txBody>
      </p:sp>
      <p:sp>
        <p:nvSpPr>
          <p:cNvPr id="3" name="Місце для тексту 2">
            <a:extLst>
              <a:ext uri="{FF2B5EF4-FFF2-40B4-BE49-F238E27FC236}">
                <a16:creationId xmlns:a16="http://schemas.microsoft.com/office/drawing/2014/main" id="{716FA764-41F8-49BD-A98F-D7BB45EF8A01}"/>
              </a:ext>
            </a:extLst>
          </p:cNvPr>
          <p:cNvSpPr>
            <a:spLocks noGrp="1"/>
          </p:cNvSpPr>
          <p:nvPr>
            <p:ph type="body" idx="1"/>
          </p:nvPr>
        </p:nvSpPr>
        <p:spPr/>
        <p:txBody>
          <a:bodyPr/>
          <a:lstStyle/>
          <a:p>
            <a:endParaRPr lang="uk-UA"/>
          </a:p>
        </p:txBody>
      </p:sp>
    </p:spTree>
    <p:extLst>
      <p:ext uri="{BB962C8B-B14F-4D97-AF65-F5344CB8AC3E}">
        <p14:creationId xmlns:p14="http://schemas.microsoft.com/office/powerpoint/2010/main" val="13689842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CBE2FA6-800D-4BE9-B2FB-1F65F6BE8AB5}"/>
              </a:ext>
            </a:extLst>
          </p:cNvPr>
          <p:cNvSpPr>
            <a:spLocks noGrp="1"/>
          </p:cNvSpPr>
          <p:nvPr>
            <p:ph type="title"/>
          </p:nvPr>
        </p:nvSpPr>
        <p:spPr/>
        <p:txBody>
          <a:bodyPr/>
          <a:lstStyle/>
          <a:p>
            <a:r>
              <a:rPr lang="uk-UA" sz="1800" i="1" dirty="0">
                <a:effectLst/>
                <a:latin typeface="Times New Roman" panose="02020603050405020304" pitchFamily="18" charset="0"/>
                <a:ea typeface="Times New Roman" panose="02020603050405020304" pitchFamily="18" charset="0"/>
              </a:rPr>
              <a:t>Скептицизм</a:t>
            </a:r>
            <a:r>
              <a:rPr lang="uk-UA" sz="1800" dirty="0">
                <a:effectLst/>
                <a:latin typeface="Times New Roman" panose="02020603050405020304" pitchFamily="18" charset="0"/>
                <a:ea typeface="Times New Roman" panose="02020603050405020304" pitchFamily="18" charset="0"/>
              </a:rPr>
              <a:t> – </a:t>
            </a:r>
            <a:endParaRPr lang="uk-UA" dirty="0"/>
          </a:p>
        </p:txBody>
      </p:sp>
      <p:sp>
        <p:nvSpPr>
          <p:cNvPr id="3" name="Місце для тексту 2">
            <a:extLst>
              <a:ext uri="{FF2B5EF4-FFF2-40B4-BE49-F238E27FC236}">
                <a16:creationId xmlns:a16="http://schemas.microsoft.com/office/drawing/2014/main" id="{A87524BC-BD26-4FB6-93E7-824F6403B54B}"/>
              </a:ext>
            </a:extLst>
          </p:cNvPr>
          <p:cNvSpPr>
            <a:spLocks noGrp="1"/>
          </p:cNvSpPr>
          <p:nvPr>
            <p:ph type="body" idx="1"/>
          </p:nvPr>
        </p:nvSpPr>
        <p:spPr/>
        <p:txBody>
          <a:bodyPr/>
          <a:lstStyle/>
          <a:p>
            <a:r>
              <a:rPr lang="uk-UA" dirty="0">
                <a:latin typeface="Times New Roman" panose="02020603050405020304" pitchFamily="18" charset="0"/>
                <a:ea typeface="Times New Roman" panose="02020603050405020304" pitchFamily="18" charset="0"/>
              </a:rPr>
              <a:t>філософська концепція, що піддає сумніву пізнаваність об’єктивної дійсності</a:t>
            </a:r>
            <a:endParaRPr lang="uk-UA" dirty="0"/>
          </a:p>
        </p:txBody>
      </p:sp>
    </p:spTree>
    <p:extLst>
      <p:ext uri="{BB962C8B-B14F-4D97-AF65-F5344CB8AC3E}">
        <p14:creationId xmlns:p14="http://schemas.microsoft.com/office/powerpoint/2010/main" val="41456751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CBE2FA6-800D-4BE9-B2FB-1F65F6BE8AB5}"/>
              </a:ext>
            </a:extLst>
          </p:cNvPr>
          <p:cNvSpPr>
            <a:spLocks noGrp="1"/>
          </p:cNvSpPr>
          <p:nvPr>
            <p:ph type="title"/>
          </p:nvPr>
        </p:nvSpPr>
        <p:spPr/>
        <p:txBody>
          <a:bodyPr/>
          <a:lstStyle/>
          <a:p>
            <a:r>
              <a:rPr lang="uk-UA" sz="1800" i="1" dirty="0">
                <a:effectLst/>
                <a:latin typeface="Times New Roman" panose="02020603050405020304" pitchFamily="18" charset="0"/>
                <a:ea typeface="Times New Roman" panose="02020603050405020304" pitchFamily="18" charset="0"/>
              </a:rPr>
              <a:t>Агностицизм</a:t>
            </a:r>
            <a:r>
              <a:rPr lang="uk-UA" sz="1800" dirty="0">
                <a:effectLst/>
                <a:latin typeface="Times New Roman" panose="02020603050405020304" pitchFamily="18" charset="0"/>
                <a:ea typeface="Times New Roman" panose="02020603050405020304" pitchFamily="18" charset="0"/>
              </a:rPr>
              <a:t> – </a:t>
            </a:r>
            <a:endParaRPr lang="uk-UA" dirty="0"/>
          </a:p>
        </p:txBody>
      </p:sp>
      <p:sp>
        <p:nvSpPr>
          <p:cNvPr id="3" name="Місце для тексту 2">
            <a:extLst>
              <a:ext uri="{FF2B5EF4-FFF2-40B4-BE49-F238E27FC236}">
                <a16:creationId xmlns:a16="http://schemas.microsoft.com/office/drawing/2014/main" id="{A87524BC-BD26-4FB6-93E7-824F6403B54B}"/>
              </a:ext>
            </a:extLst>
          </p:cNvPr>
          <p:cNvSpPr>
            <a:spLocks noGrp="1"/>
          </p:cNvSpPr>
          <p:nvPr>
            <p:ph type="body" idx="1"/>
          </p:nvPr>
        </p:nvSpPr>
        <p:spPr/>
        <p:txBody>
          <a:bodyPr/>
          <a:lstStyle/>
          <a:p>
            <a:r>
              <a:rPr lang="uk-UA" dirty="0">
                <a:latin typeface="Times New Roman" panose="02020603050405020304" pitchFamily="18" charset="0"/>
                <a:ea typeface="Times New Roman" panose="02020603050405020304" pitchFamily="18" charset="0"/>
              </a:rPr>
              <a:t>філософська концепція, яка повністю чи частково заперечує можливість пізнання світу</a:t>
            </a:r>
            <a:endParaRPr lang="uk-UA" dirty="0"/>
          </a:p>
        </p:txBody>
      </p:sp>
    </p:spTree>
    <p:extLst>
      <p:ext uri="{BB962C8B-B14F-4D97-AF65-F5344CB8AC3E}">
        <p14:creationId xmlns:p14="http://schemas.microsoft.com/office/powerpoint/2010/main" val="12840732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CBE2FA6-800D-4BE9-B2FB-1F65F6BE8AB5}"/>
              </a:ext>
            </a:extLst>
          </p:cNvPr>
          <p:cNvSpPr>
            <a:spLocks noGrp="1"/>
          </p:cNvSpPr>
          <p:nvPr>
            <p:ph type="title"/>
          </p:nvPr>
        </p:nvSpPr>
        <p:spPr/>
        <p:txBody>
          <a:bodyPr/>
          <a:lstStyle/>
          <a:p>
            <a:r>
              <a:rPr lang="uk-UA" sz="1800" i="1" dirty="0">
                <a:effectLst/>
                <a:latin typeface="Times New Roman" panose="02020603050405020304" pitchFamily="18" charset="0"/>
                <a:ea typeface="Times New Roman" panose="02020603050405020304" pitchFamily="18" charset="0"/>
              </a:rPr>
              <a:t>Соліпсизм</a:t>
            </a:r>
            <a:r>
              <a:rPr lang="uk-UA" sz="1800" dirty="0">
                <a:effectLst/>
                <a:latin typeface="Times New Roman" panose="02020603050405020304" pitchFamily="18" charset="0"/>
                <a:ea typeface="Times New Roman" panose="02020603050405020304" pitchFamily="18" charset="0"/>
              </a:rPr>
              <a:t> – </a:t>
            </a:r>
            <a:endParaRPr lang="uk-UA" dirty="0"/>
          </a:p>
        </p:txBody>
      </p:sp>
      <p:sp>
        <p:nvSpPr>
          <p:cNvPr id="3" name="Місце для тексту 2">
            <a:extLst>
              <a:ext uri="{FF2B5EF4-FFF2-40B4-BE49-F238E27FC236}">
                <a16:creationId xmlns:a16="http://schemas.microsoft.com/office/drawing/2014/main" id="{A87524BC-BD26-4FB6-93E7-824F6403B54B}"/>
              </a:ext>
            </a:extLst>
          </p:cNvPr>
          <p:cNvSpPr>
            <a:spLocks noGrp="1"/>
          </p:cNvSpPr>
          <p:nvPr>
            <p:ph type="body" idx="1"/>
          </p:nvPr>
        </p:nvSpPr>
        <p:spPr/>
        <p:txBody>
          <a:bodyPr/>
          <a:lstStyle/>
          <a:p>
            <a:r>
              <a:rPr lang="uk-UA" dirty="0">
                <a:latin typeface="Times New Roman" panose="02020603050405020304" pitchFamily="18" charset="0"/>
                <a:ea typeface="Times New Roman" panose="02020603050405020304" pitchFamily="18" charset="0"/>
              </a:rPr>
              <a:t>філософська концепція, яка єдино реальним вважає існування одиничного «Я», яке «створює» світ у своїй свідомості</a:t>
            </a:r>
            <a:endParaRPr lang="uk-UA" dirty="0"/>
          </a:p>
        </p:txBody>
      </p:sp>
    </p:spTree>
    <p:extLst>
      <p:ext uri="{BB962C8B-B14F-4D97-AF65-F5344CB8AC3E}">
        <p14:creationId xmlns:p14="http://schemas.microsoft.com/office/powerpoint/2010/main" val="7303552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CBE2FA6-800D-4BE9-B2FB-1F65F6BE8AB5}"/>
              </a:ext>
            </a:extLst>
          </p:cNvPr>
          <p:cNvSpPr>
            <a:spLocks noGrp="1"/>
          </p:cNvSpPr>
          <p:nvPr>
            <p:ph type="title"/>
          </p:nvPr>
        </p:nvSpPr>
        <p:spPr/>
        <p:txBody>
          <a:bodyPr/>
          <a:lstStyle/>
          <a:p>
            <a:r>
              <a:rPr lang="uk-UA" sz="1800" b="1" dirty="0">
                <a:effectLst/>
                <a:latin typeface="Times New Roman" panose="02020603050405020304" pitchFamily="18" charset="0"/>
                <a:ea typeface="Times New Roman" panose="02020603050405020304" pitchFamily="18" charset="0"/>
              </a:rPr>
              <a:t>2. Основні форми пізнання.</a:t>
            </a:r>
            <a:endParaRPr lang="uk-UA" dirty="0"/>
          </a:p>
        </p:txBody>
      </p:sp>
      <p:sp>
        <p:nvSpPr>
          <p:cNvPr id="3" name="Місце для тексту 2">
            <a:extLst>
              <a:ext uri="{FF2B5EF4-FFF2-40B4-BE49-F238E27FC236}">
                <a16:creationId xmlns:a16="http://schemas.microsoft.com/office/drawing/2014/main" id="{A87524BC-BD26-4FB6-93E7-824F6403B54B}"/>
              </a:ext>
            </a:extLst>
          </p:cNvPr>
          <p:cNvSpPr>
            <a:spLocks noGrp="1"/>
          </p:cNvSpPr>
          <p:nvPr>
            <p:ph type="body" idx="1"/>
          </p:nvPr>
        </p:nvSpPr>
        <p:spPr/>
        <p:txBody>
          <a:bodyPr/>
          <a:lstStyle/>
          <a:p>
            <a:r>
              <a:rPr lang="uk-UA" sz="1800" u="sng" dirty="0">
                <a:effectLst/>
                <a:latin typeface="Times New Roman" panose="02020603050405020304" pitchFamily="18" charset="0"/>
                <a:ea typeface="Times New Roman" panose="02020603050405020304" pitchFamily="18" charset="0"/>
              </a:rPr>
              <a:t>Процес пізнання відбувається на двох основних рівнях</a:t>
            </a:r>
            <a:r>
              <a:rPr lang="uk-UA" sz="1800" dirty="0">
                <a:effectLst/>
                <a:latin typeface="Times New Roman" panose="02020603050405020304" pitchFamily="18" charset="0"/>
                <a:ea typeface="Times New Roman" panose="02020603050405020304" pitchFamily="18" charset="0"/>
              </a:rPr>
              <a:t>, на кожному з яких присутні певні форми пізнання – </a:t>
            </a:r>
            <a:r>
              <a:rPr lang="uk-UA" sz="1800" b="1" dirty="0">
                <a:effectLst/>
                <a:latin typeface="Times New Roman" panose="02020603050405020304" pitchFamily="18" charset="0"/>
                <a:ea typeface="Times New Roman" panose="02020603050405020304" pitchFamily="18" charset="0"/>
              </a:rPr>
              <a:t>чуттєве</a:t>
            </a:r>
            <a:r>
              <a:rPr lang="uk-UA" sz="1800" dirty="0">
                <a:effectLst/>
                <a:latin typeface="Times New Roman" panose="02020603050405020304" pitchFamily="18" charset="0"/>
                <a:ea typeface="Times New Roman" panose="02020603050405020304" pitchFamily="18" charset="0"/>
              </a:rPr>
              <a:t> та </a:t>
            </a:r>
            <a:r>
              <a:rPr lang="uk-UA" sz="1800" b="1" dirty="0">
                <a:effectLst/>
                <a:latin typeface="Times New Roman" panose="02020603050405020304" pitchFamily="18" charset="0"/>
                <a:ea typeface="Times New Roman" panose="02020603050405020304" pitchFamily="18" charset="0"/>
              </a:rPr>
              <a:t>раціональне</a:t>
            </a:r>
            <a:r>
              <a:rPr lang="uk-UA" sz="1800" dirty="0">
                <a:effectLst/>
                <a:latin typeface="Times New Roman" panose="02020603050405020304" pitchFamily="18" charset="0"/>
                <a:ea typeface="Times New Roman" panose="02020603050405020304" pitchFamily="18" charset="0"/>
              </a:rPr>
              <a:t> пізнання. </a:t>
            </a:r>
            <a:endParaRPr lang="uk-UA" dirty="0"/>
          </a:p>
        </p:txBody>
      </p:sp>
    </p:spTree>
    <p:extLst>
      <p:ext uri="{BB962C8B-B14F-4D97-AF65-F5344CB8AC3E}">
        <p14:creationId xmlns:p14="http://schemas.microsoft.com/office/powerpoint/2010/main" val="286648676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Зал засідань">
  <a:themeElements>
    <a:clrScheme name="Зал засідань">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Зал засідань">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Зал засідань">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231</TotalTime>
  <Words>5106</Words>
  <Application>Microsoft Office PowerPoint</Application>
  <PresentationFormat>Широкий екран</PresentationFormat>
  <Paragraphs>195</Paragraphs>
  <Slides>50</Slides>
  <Notes>0</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50</vt:i4>
      </vt:variant>
    </vt:vector>
  </HeadingPairs>
  <TitlesOfParts>
    <vt:vector size="56" baseType="lpstr">
      <vt:lpstr>Arial</vt:lpstr>
      <vt:lpstr>Century Gothic</vt:lpstr>
      <vt:lpstr>Symbol</vt:lpstr>
      <vt:lpstr>Times New Roman</vt:lpstr>
      <vt:lpstr>Wingdings 3</vt:lpstr>
      <vt:lpstr>Зал засідань</vt:lpstr>
      <vt:lpstr>. Гносеологія</vt:lpstr>
      <vt:lpstr>Гносеологія як розділ філософії.</vt:lpstr>
      <vt:lpstr>Основні проблеми теорії пізнання:</vt:lpstr>
      <vt:lpstr>Суб’єкт пізнання – активно діючий, наділений волею та здатністю до пізнання індивід, група людей, соціальна група; той, хто пізнає.  </vt:lpstr>
      <vt:lpstr>Гносеологічний оптимізм</vt:lpstr>
      <vt:lpstr>Скептицизм – </vt:lpstr>
      <vt:lpstr>Агностицизм – </vt:lpstr>
      <vt:lpstr>Соліпсизм – </vt:lpstr>
      <vt:lpstr>2. Основні форми пізнання.</vt:lpstr>
      <vt:lpstr>Основними формами чуттєвого пізнання є відчуття, сприйняття та уявлення. </vt:lpstr>
      <vt:lpstr>Чуттєве пізнання – це пізнання на основі органів чуттів. </vt:lpstr>
      <vt:lpstr>Раціональне пізнання здійснюється на рівні мислення. </vt:lpstr>
      <vt:lpstr>3. Поняття, ознаки, види істини. Критерії істини</vt:lpstr>
      <vt:lpstr>Відносна істина</vt:lpstr>
      <vt:lpstr>Критерії істини</vt:lpstr>
      <vt:lpstr>Практика</vt:lpstr>
      <vt:lpstr>4. Наука як основна форма пізнання</vt:lpstr>
      <vt:lpstr>Наука як основна форма пізнання</vt:lpstr>
      <vt:lpstr>наукове пізнання має два фундаментальних рівні – емпіричний та теоретичний</vt:lpstr>
      <vt:lpstr>До методів емпіричного пізнання відносять </vt:lpstr>
      <vt:lpstr>До методів теоретичнчного пізнання відносять </vt:lpstr>
      <vt:lpstr>Структурними компонентами теоретичного пізнання є проблема, гіпотеза, теорія, які є вузловими ланками побудови й розвитку знання. </vt:lpstr>
      <vt:lpstr>Поняття та основні принципи діалектики. </vt:lpstr>
      <vt:lpstr>Основні принципи матеріалістичної діалектики: 1. Принцип матеріальної єдності світу. 2. Матеріалістичний детермінізм. 3. Принцип відображення. </vt:lpstr>
      <vt:lpstr>6. Основні закони діалектики </vt:lpstr>
      <vt:lpstr>1. Закон єдності та боротьби протилежностей. </vt:lpstr>
      <vt:lpstr>Презентація PowerPoint</vt:lpstr>
      <vt:lpstr>Презентація PowerPoint</vt:lpstr>
      <vt:lpstr>Презентація PowerPoint</vt:lpstr>
      <vt:lpstr>Презентація PowerPoint</vt:lpstr>
      <vt:lpstr>Презентація PowerPoint</vt:lpstr>
      <vt:lpstr>2. Закон взаємного переходу кількісних та якісних змін. Даний закон конкретизує перший та виявляє нові аспекти розвитку, передусім в діалектиці кількісних та якісних змін. .</vt:lpstr>
      <vt:lpstr>Якість</vt:lpstr>
      <vt:lpstr>Властивість </vt:lpstr>
      <vt:lpstr>Кількість</vt:lpstr>
      <vt:lpstr>Міра</vt:lpstr>
      <vt:lpstr> 3. Закон заперечення заперечення виражає спрямованість, спадкоємність розвитку та його форму. </vt:lpstr>
      <vt:lpstr>Презентація PowerPoint</vt:lpstr>
      <vt:lpstr>Презентація PowerPoint</vt:lpstr>
      <vt:lpstr>Презентація PowerPoint</vt:lpstr>
      <vt:lpstr>Презентація PowerPoint</vt:lpstr>
      <vt:lpstr>самозаперечення</vt:lpstr>
      <vt:lpstr> Характеристика основних категорій діалектики.</vt:lpstr>
      <vt:lpstr>Сутність – явище</vt:lpstr>
      <vt:lpstr>Причина – наслідок</vt:lpstr>
      <vt:lpstr>Необхідність – випадковість</vt:lpstr>
      <vt:lpstr>Можливість – дійсність</vt:lpstr>
      <vt:lpstr>Одиничне і загальне </vt:lpstr>
      <vt:lpstr>Форма – зміст</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Гносеологія</dc:title>
  <dc:creator>Admin</dc:creator>
  <cp:lastModifiedBy>Admin</cp:lastModifiedBy>
  <cp:revision>5</cp:revision>
  <dcterms:created xsi:type="dcterms:W3CDTF">2021-11-30T14:49:55Z</dcterms:created>
  <dcterms:modified xsi:type="dcterms:W3CDTF">2022-11-07T08:45:13Z</dcterms:modified>
</cp:coreProperties>
</file>