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71" r:id="rId16"/>
    <p:sldId id="304"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301803-9DFE-4BBD-83FE-39A39ABFD349}" type="datetimeFigureOut">
              <a:rPr lang="ru-RU" smtClean="0"/>
              <a:t>21.09.2020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AB3A0-11AF-4455-AFEC-7A91334DEEC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0AB3A0-11AF-4455-AFEC-7A91334DEEC3}" type="slidenum">
              <a:rPr lang="ru-RU" smtClean="0"/>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5D2F3D-CFB5-4601-9BF0-FC658E1F9F28}" type="datetimeFigureOut">
              <a:rPr lang="ru-RU" smtClean="0"/>
              <a:t>21.09.2020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D2F3D-CFB5-4601-9BF0-FC658E1F9F28}" type="datetimeFigureOut">
              <a:rPr lang="ru-RU" smtClean="0"/>
              <a:t>21.09.2020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D2F3D-CFB5-4601-9BF0-FC658E1F9F28}" type="datetimeFigureOut">
              <a:rPr lang="ru-RU" smtClean="0"/>
              <a:t>21.09.2020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D2F3D-CFB5-4601-9BF0-FC658E1F9F28}" type="datetimeFigureOut">
              <a:rPr lang="ru-RU" smtClean="0"/>
              <a:t>21.09.2020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5D2F3D-CFB5-4601-9BF0-FC658E1F9F28}" type="datetimeFigureOut">
              <a:rPr lang="ru-RU" smtClean="0"/>
              <a:t>21.09.2020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5D2F3D-CFB5-4601-9BF0-FC658E1F9F28}" type="datetimeFigureOut">
              <a:rPr lang="ru-RU" smtClean="0"/>
              <a:t>21.09.2020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5D2F3D-CFB5-4601-9BF0-FC658E1F9F28}" type="datetimeFigureOut">
              <a:rPr lang="ru-RU" smtClean="0"/>
              <a:t>21.09.2020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5D2F3D-CFB5-4601-9BF0-FC658E1F9F28}" type="datetimeFigureOut">
              <a:rPr lang="ru-RU" smtClean="0"/>
              <a:t>21.09.2020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5D2F3D-CFB5-4601-9BF0-FC658E1F9F28}" type="datetimeFigureOut">
              <a:rPr lang="ru-RU" smtClean="0"/>
              <a:t>21.09.2020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5D2F3D-CFB5-4601-9BF0-FC658E1F9F28}" type="datetimeFigureOut">
              <a:rPr lang="ru-RU" smtClean="0"/>
              <a:t>21.09.2020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5D2F3D-CFB5-4601-9BF0-FC658E1F9F28}" type="datetimeFigureOut">
              <a:rPr lang="ru-RU" smtClean="0"/>
              <a:t>21.09.2020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B4DFD5-27B5-4D60-9617-B0AB3597E4F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D2F3D-CFB5-4601-9BF0-FC658E1F9F28}" type="datetimeFigureOut">
              <a:rPr lang="ru-RU" smtClean="0"/>
              <a:t>21.09.2020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4DFD5-27B5-4D60-9617-B0AB3597E4F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84785"/>
            <a:ext cx="7702624" cy="1872207"/>
          </a:xfrm>
        </p:spPr>
        <p:txBody>
          <a:bodyPr>
            <a:normAutofit/>
          </a:bodyPr>
          <a:lstStyle/>
          <a:p>
            <a:pPr algn="r"/>
            <a:r>
              <a:rPr lang="uk-UA" sz="5400" dirty="0" smtClean="0">
                <a:solidFill>
                  <a:schemeClr val="bg1"/>
                </a:solidFill>
              </a:rPr>
              <a:t>Лекція 2</a:t>
            </a:r>
            <a:endParaRPr lang="ru-RU" sz="5400" dirty="0">
              <a:solidFill>
                <a:schemeClr val="bg1"/>
              </a:solidFill>
            </a:endParaRPr>
          </a:p>
        </p:txBody>
      </p:sp>
      <p:sp>
        <p:nvSpPr>
          <p:cNvPr id="3" name="Подзаголовок 2"/>
          <p:cNvSpPr>
            <a:spLocks noGrp="1"/>
          </p:cNvSpPr>
          <p:nvPr>
            <p:ph type="subTitle" idx="1"/>
          </p:nvPr>
        </p:nvSpPr>
        <p:spPr>
          <a:xfrm>
            <a:off x="1371600" y="3429000"/>
            <a:ext cx="6400800" cy="2209800"/>
          </a:xfrm>
        </p:spPr>
        <p:txBody>
          <a:bodyPr>
            <a:normAutofit/>
          </a:bodyPr>
          <a:lstStyle/>
          <a:p>
            <a:r>
              <a:rPr lang="uk-UA" sz="3600" b="1" dirty="0">
                <a:solidFill>
                  <a:schemeClr val="bg1"/>
                </a:solidFill>
              </a:rPr>
              <a:t>ТЕХНОЛОГІЇ  ВИГОТОВЛЕННЯ  КОРПУСНИХ  ДЕТАЛЕЙ</a:t>
            </a:r>
            <a:endParaRPr lang="ru-RU"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1512168"/>
          </a:xfrm>
        </p:spPr>
        <p:txBody>
          <a:bodyPr>
            <a:normAutofit/>
          </a:bodyPr>
          <a:lstStyle/>
          <a:p>
            <a:pPr marL="0" indent="277813" algn="just">
              <a:buNone/>
            </a:pPr>
            <a:r>
              <a:rPr lang="uk-UA" sz="2000" dirty="0"/>
              <a:t> </a:t>
            </a:r>
            <a:r>
              <a:rPr lang="uk-UA" sz="2000" dirty="0">
                <a:solidFill>
                  <a:schemeClr val="bg1"/>
                </a:solidFill>
              </a:rPr>
              <a:t>5. Корпусні деталі типу кронштейнів, підшипникових опор  тощо. </a:t>
            </a:r>
            <a:endParaRPr lang="ru-RU" sz="2000" dirty="0">
              <a:solidFill>
                <a:schemeClr val="bg1"/>
              </a:solidFill>
            </a:endParaRPr>
          </a:p>
          <a:p>
            <a:pPr marL="0" indent="277813" algn="just">
              <a:buNone/>
            </a:pPr>
            <a:r>
              <a:rPr lang="uk-UA" sz="2000" dirty="0">
                <a:solidFill>
                  <a:schemeClr val="bg1"/>
                </a:solidFill>
              </a:rPr>
              <a:t> </a:t>
            </a:r>
            <a:r>
              <a:rPr lang="uk-UA" sz="2000" dirty="0" smtClean="0">
                <a:solidFill>
                  <a:schemeClr val="bg1"/>
                </a:solidFill>
              </a:rPr>
              <a:t>Ця </a:t>
            </a:r>
            <a:r>
              <a:rPr lang="uk-UA" sz="2000" dirty="0">
                <a:solidFill>
                  <a:schemeClr val="bg1"/>
                </a:solidFill>
              </a:rPr>
              <a:t>група об’єднує найбільш прості за конструкцією корпусні деталі, які виконують функції додаткових опор для забезпечення потрібної точності відносного положення окремих механізмів, валів, зубчастих коліс.</a:t>
            </a:r>
            <a:endParaRPr lang="ru-RU" sz="2000" dirty="0">
              <a:solidFill>
                <a:schemeClr val="bg1"/>
              </a:solidFill>
            </a:endParaRPr>
          </a:p>
        </p:txBody>
      </p:sp>
      <p:pic>
        <p:nvPicPr>
          <p:cNvPr id="4" name="Рисунок 3" descr="https://agrotender.com.ua/pics/z/pic/0l907q7inkccf70vvs51gpql53_64933.jpg"/>
          <p:cNvPicPr/>
          <p:nvPr/>
        </p:nvPicPr>
        <p:blipFill>
          <a:blip r:embed="rId2" cstate="print"/>
          <a:srcRect/>
          <a:stretch>
            <a:fillRect/>
          </a:stretch>
        </p:blipFill>
        <p:spPr bwMode="auto">
          <a:xfrm>
            <a:off x="1403648" y="2276872"/>
            <a:ext cx="5930195" cy="355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62500" lnSpcReduction="20000"/>
          </a:bodyPr>
          <a:lstStyle/>
          <a:p>
            <a:pPr marL="82550" indent="195263" algn="just">
              <a:buNone/>
            </a:pPr>
            <a:r>
              <a:rPr lang="uk-UA" dirty="0">
                <a:solidFill>
                  <a:schemeClr val="bg1"/>
                </a:solidFill>
              </a:rPr>
              <a:t>Корпусні деталі мають основні </a:t>
            </a:r>
            <a:r>
              <a:rPr lang="uk-UA" dirty="0" err="1">
                <a:solidFill>
                  <a:schemeClr val="bg1"/>
                </a:solidFill>
              </a:rPr>
              <a:t>базуючі</a:t>
            </a:r>
            <a:r>
              <a:rPr lang="uk-UA" dirty="0">
                <a:solidFill>
                  <a:schemeClr val="bg1"/>
                </a:solidFill>
              </a:rPr>
              <a:t> поверхні звичайно у вигляді площини або комбінації площин, за допомогою яких вони приєднуються до деталей – основами (станинами, рамами чи іншими корпусними деталями) і зберігають правильне відносне положення в машині. Як допоміжні бази, за допомогою яких забезпечують правильне відносне положення в машині інших приєднуваних до них деталей, можуть бути використані поверхні отворів (для встановлення опор, валів, шпинделів, черв’яків) і площини, а також їх комбінації. У більшості корпусних деталей є також різні дрібні  різьові кріпильні отвори. Вони призначені для підведення мастильних матеріалів до поверхонь, що труться, і для фіксації досягнутого положення приєднуваних складальних одиниць. </a:t>
            </a:r>
            <a:endParaRPr lang="ru-RU" dirty="0">
              <a:solidFill>
                <a:schemeClr val="bg1"/>
              </a:solidFill>
            </a:endParaRPr>
          </a:p>
          <a:p>
            <a:pPr marL="82550" indent="195263" algn="just">
              <a:buNone/>
            </a:pPr>
            <a:r>
              <a:rPr lang="uk-UA" dirty="0">
                <a:solidFill>
                  <a:schemeClr val="bg1"/>
                </a:solidFill>
              </a:rPr>
              <a:t> </a:t>
            </a:r>
            <a:r>
              <a:rPr lang="uk-UA" dirty="0" smtClean="0">
                <a:solidFill>
                  <a:schemeClr val="bg1"/>
                </a:solidFill>
              </a:rPr>
              <a:t>Робота </a:t>
            </a:r>
            <a:r>
              <a:rPr lang="uk-UA" dirty="0">
                <a:solidFill>
                  <a:schemeClr val="bg1"/>
                </a:solidFill>
              </a:rPr>
              <a:t>машини та її механізмів означає формування розмірних зв’язків, що забезпечують виконання службового призначення. У розмірних зв’язках машини чи окремих вузлів корпусна деталь бере участь розмірами і відносними поворотами своїх поверхонь. Ці розмірні та кутові параметри деталі безпосередньо визначають точність положення одного комплекту допоміжних баз відносно другого або точність положення допоміжних баз відносно основних баз деталі. У відповідності з цим до точності геометричної форми, розмірів і відносних поворотів </a:t>
            </a:r>
            <a:r>
              <a:rPr lang="uk-UA" dirty="0" err="1">
                <a:solidFill>
                  <a:schemeClr val="bg1"/>
                </a:solidFill>
              </a:rPr>
              <a:t>базуючих</a:t>
            </a:r>
            <a:r>
              <a:rPr lang="uk-UA" dirty="0">
                <a:solidFill>
                  <a:schemeClr val="bg1"/>
                </a:solidFill>
              </a:rPr>
              <a:t> поверхонь корпусних деталей висуваються підвищені вимоги. </a:t>
            </a:r>
            <a:endParaRPr lang="ru-RU" dirty="0">
              <a:solidFill>
                <a:schemeClr val="bg1"/>
              </a:solidFill>
            </a:endParaRP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a:bodyPr>
          <a:lstStyle/>
          <a:p>
            <a:r>
              <a:rPr lang="uk-UA" sz="3500" dirty="0">
                <a:solidFill>
                  <a:schemeClr val="bg1"/>
                </a:solidFill>
              </a:rPr>
              <a:t>2.1.2.Технічні вимоги </a:t>
            </a:r>
            <a:r>
              <a:rPr lang="uk-UA" sz="3500" dirty="0" smtClean="0">
                <a:solidFill>
                  <a:schemeClr val="bg1"/>
                </a:solidFill>
              </a:rPr>
              <a:t/>
            </a:r>
            <a:br>
              <a:rPr lang="uk-UA" sz="3500" dirty="0" smtClean="0">
                <a:solidFill>
                  <a:schemeClr val="bg1"/>
                </a:solidFill>
              </a:rPr>
            </a:br>
            <a:r>
              <a:rPr lang="uk-UA" sz="3500" dirty="0" smtClean="0">
                <a:solidFill>
                  <a:schemeClr val="bg1"/>
                </a:solidFill>
              </a:rPr>
              <a:t>до </a:t>
            </a:r>
            <a:r>
              <a:rPr lang="uk-UA" sz="3500" dirty="0">
                <a:solidFill>
                  <a:schemeClr val="bg1"/>
                </a:solidFill>
              </a:rPr>
              <a:t>корпусних </a:t>
            </a:r>
            <a:r>
              <a:rPr lang="uk-UA" sz="3500" dirty="0" smtClean="0">
                <a:solidFill>
                  <a:schemeClr val="bg1"/>
                </a:solidFill>
              </a:rPr>
              <a:t>деталей</a:t>
            </a:r>
            <a:endParaRPr lang="ru-RU" sz="3500" dirty="0">
              <a:solidFill>
                <a:schemeClr val="bg1"/>
              </a:solidFill>
            </a:endParaRPr>
          </a:p>
        </p:txBody>
      </p:sp>
      <p:sp>
        <p:nvSpPr>
          <p:cNvPr id="3" name="Содержимое 2"/>
          <p:cNvSpPr>
            <a:spLocks noGrp="1"/>
          </p:cNvSpPr>
          <p:nvPr>
            <p:ph idx="1"/>
          </p:nvPr>
        </p:nvSpPr>
        <p:spPr>
          <a:xfrm>
            <a:off x="457200" y="1988840"/>
            <a:ext cx="8229600" cy="4137323"/>
          </a:xfrm>
        </p:spPr>
        <p:txBody>
          <a:bodyPr>
            <a:normAutofit fontScale="70000" lnSpcReduction="20000"/>
          </a:bodyPr>
          <a:lstStyle/>
          <a:p>
            <a:pPr marL="0" indent="360363" algn="just">
              <a:buNone/>
            </a:pPr>
            <a:r>
              <a:rPr lang="uk-UA" dirty="0" smtClean="0">
                <a:solidFill>
                  <a:schemeClr val="bg1"/>
                </a:solidFill>
              </a:rPr>
              <a:t> </a:t>
            </a:r>
            <a:r>
              <a:rPr lang="uk-UA" dirty="0">
                <a:solidFill>
                  <a:schemeClr val="bg1"/>
                </a:solidFill>
              </a:rPr>
              <a:t>До корпусних деталей висувають комплекс технічних вимог, які визначаються в кожному конкретному випадку, в першу чергу, виходячи зі службового призначення деталі. Дотримання технічних вимог означає формування потрібних фізико-механічних властивостей матеріалу деталі, одержання необхідної міцності та вібростійкості, забезпечення потрібної геометричної точності деталі та створення умов для зручності виконання механоскладальних і експлуатаційних робіт. Технічні вимоги, що стосуються параметрів геометричної точності деталі, дотримуються в результаті обробки різанням на різних етапах технологічного процесу виготовлення корпусної деталі. В залежності від конструктивного виконання та складності до корпусних деталей висуваються такі технічні вимоги, що характеризують різні параметри їх геометричної точності:</a:t>
            </a:r>
            <a:endParaRPr lang="ru-RU"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uk-UA" sz="3200" dirty="0">
                <a:solidFill>
                  <a:schemeClr val="bg1"/>
                </a:solidFill>
              </a:rPr>
              <a:t>Технічні вимоги до корпусних деталей</a:t>
            </a:r>
            <a:endParaRPr lang="ru-RU" sz="3200" dirty="0">
              <a:solidFill>
                <a:schemeClr val="bg1"/>
              </a:solidFill>
            </a:endParaRPr>
          </a:p>
        </p:txBody>
      </p:sp>
      <p:sp>
        <p:nvSpPr>
          <p:cNvPr id="3" name="Содержимое 2"/>
          <p:cNvSpPr>
            <a:spLocks noGrp="1"/>
          </p:cNvSpPr>
          <p:nvPr>
            <p:ph idx="1"/>
          </p:nvPr>
        </p:nvSpPr>
        <p:spPr>
          <a:xfrm>
            <a:off x="457200" y="1196752"/>
            <a:ext cx="8229600" cy="5256584"/>
          </a:xfrm>
        </p:spPr>
        <p:txBody>
          <a:bodyPr>
            <a:normAutofit fontScale="62500" lnSpcReduction="20000"/>
          </a:bodyPr>
          <a:lstStyle/>
          <a:p>
            <a:pPr marL="0" indent="360363" algn="just">
              <a:buNone/>
            </a:pPr>
            <a:r>
              <a:rPr lang="uk-UA" dirty="0">
                <a:solidFill>
                  <a:schemeClr val="bg1"/>
                </a:solidFill>
              </a:rPr>
              <a:t> 1. Точність геометричної форми плоских </a:t>
            </a:r>
            <a:r>
              <a:rPr lang="uk-UA" dirty="0" err="1">
                <a:solidFill>
                  <a:schemeClr val="bg1"/>
                </a:solidFill>
              </a:rPr>
              <a:t>базуючих</a:t>
            </a:r>
            <a:r>
              <a:rPr lang="uk-UA" dirty="0">
                <a:solidFill>
                  <a:schemeClr val="bg1"/>
                </a:solidFill>
              </a:rPr>
              <a:t> поверхонь. Вона регламентується як прямолінійність поверхні в заданому напрямку на певній довжині і як площинність поверхні в межах її габаритів. Для поверхонь розміром до 500 мм відхилення від площинності та паралельності звичайно знаходяться в межах 0,01…0,07 мм, а у відповідальних корпусів – 0,002…0,005 мм. </a:t>
            </a:r>
            <a:endParaRPr lang="ru-RU" dirty="0">
              <a:solidFill>
                <a:schemeClr val="bg1"/>
              </a:solidFill>
            </a:endParaRPr>
          </a:p>
          <a:p>
            <a:pPr marL="0" indent="360363" algn="just">
              <a:buNone/>
            </a:pPr>
            <a:r>
              <a:rPr lang="uk-UA" dirty="0" smtClean="0">
                <a:solidFill>
                  <a:schemeClr val="bg1"/>
                </a:solidFill>
              </a:rPr>
              <a:t>2</a:t>
            </a:r>
            <a:r>
              <a:rPr lang="uk-UA" dirty="0">
                <a:solidFill>
                  <a:schemeClr val="bg1"/>
                </a:solidFill>
              </a:rPr>
              <a:t>. Точність відносного повороту плоских </a:t>
            </a:r>
            <a:r>
              <a:rPr lang="uk-UA" dirty="0" err="1">
                <a:solidFill>
                  <a:schemeClr val="bg1"/>
                </a:solidFill>
              </a:rPr>
              <a:t>базуючих</a:t>
            </a:r>
            <a:r>
              <a:rPr lang="uk-UA" dirty="0">
                <a:solidFill>
                  <a:schemeClr val="bg1"/>
                </a:solidFill>
              </a:rPr>
              <a:t> поверхонь. Граничні відхилення від паралельності чи перпендикулярності однієї площини поверхні відносно іншої складають 0,015/200…0,1/200, а для деталей підвищеної точності – 0,003/200…0,01/200. </a:t>
            </a:r>
            <a:endParaRPr lang="ru-RU" dirty="0">
              <a:solidFill>
                <a:schemeClr val="bg1"/>
              </a:solidFill>
            </a:endParaRPr>
          </a:p>
          <a:p>
            <a:pPr marL="0" indent="360363" algn="just">
              <a:buNone/>
            </a:pPr>
            <a:r>
              <a:rPr lang="uk-UA" dirty="0" smtClean="0">
                <a:solidFill>
                  <a:schemeClr val="bg1"/>
                </a:solidFill>
              </a:rPr>
              <a:t>3</a:t>
            </a:r>
            <a:r>
              <a:rPr lang="uk-UA" dirty="0">
                <a:solidFill>
                  <a:schemeClr val="bg1"/>
                </a:solidFill>
              </a:rPr>
              <a:t>. Точність відстані між двома паралельними площинами. Для більшості деталей вона знаходиться в межах 0,02…0,5 мм, а у корпусних деталей підвищеної точності – 0,005…0,01 мм. </a:t>
            </a:r>
            <a:endParaRPr lang="ru-RU" dirty="0">
              <a:solidFill>
                <a:schemeClr val="bg1"/>
              </a:solidFill>
            </a:endParaRPr>
          </a:p>
          <a:p>
            <a:pPr marL="0" indent="360363" algn="just">
              <a:buNone/>
            </a:pPr>
            <a:r>
              <a:rPr lang="uk-UA" dirty="0" smtClean="0">
                <a:solidFill>
                  <a:schemeClr val="bg1"/>
                </a:solidFill>
              </a:rPr>
              <a:t>4. </a:t>
            </a:r>
            <a:r>
              <a:rPr lang="uk-UA" dirty="0">
                <a:solidFill>
                  <a:schemeClr val="bg1"/>
                </a:solidFill>
              </a:rPr>
              <a:t>Точність діаметральних розмірів і геометричної форми отворів. Діаметральні розміри головних отворів, які виконують в основному роль баз під підшипники, відповідають 6…11 квалітетам. Відхилення геометричної форми отворів – некруглість у поперечному перерізі та </a:t>
            </a:r>
            <a:r>
              <a:rPr lang="uk-UA" dirty="0" err="1">
                <a:solidFill>
                  <a:schemeClr val="bg1"/>
                </a:solidFill>
              </a:rPr>
              <a:t>конусоподібність</a:t>
            </a:r>
            <a:r>
              <a:rPr lang="uk-UA" dirty="0">
                <a:solidFill>
                  <a:schemeClr val="bg1"/>
                </a:solidFill>
              </a:rPr>
              <a:t> чи зігнутість у поздовжньому обмежують в межах 1/5…1/2 допуску на діаметр отвору. </a:t>
            </a:r>
            <a:endParaRPr lang="ru-RU"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uk-UA" sz="3200" dirty="0">
                <a:solidFill>
                  <a:schemeClr val="bg1"/>
                </a:solidFill>
              </a:rPr>
              <a:t>Технічні вимоги до корпусних деталей</a:t>
            </a:r>
            <a:endParaRPr lang="ru-RU" sz="3200" dirty="0">
              <a:solidFill>
                <a:schemeClr val="bg1"/>
              </a:solidFill>
            </a:endParaRPr>
          </a:p>
        </p:txBody>
      </p:sp>
      <p:sp>
        <p:nvSpPr>
          <p:cNvPr id="3" name="Содержимое 2"/>
          <p:cNvSpPr>
            <a:spLocks noGrp="1"/>
          </p:cNvSpPr>
          <p:nvPr>
            <p:ph idx="1"/>
          </p:nvPr>
        </p:nvSpPr>
        <p:spPr>
          <a:xfrm>
            <a:off x="457200" y="1196752"/>
            <a:ext cx="8229600" cy="5256584"/>
          </a:xfrm>
        </p:spPr>
        <p:txBody>
          <a:bodyPr>
            <a:normAutofit fontScale="62500" lnSpcReduction="20000"/>
          </a:bodyPr>
          <a:lstStyle/>
          <a:p>
            <a:pPr marL="0" indent="360363" algn="just">
              <a:buNone/>
            </a:pPr>
            <a:r>
              <a:rPr lang="uk-UA" dirty="0" smtClean="0">
                <a:solidFill>
                  <a:schemeClr val="bg1"/>
                </a:solidFill>
              </a:rPr>
              <a:t>5</a:t>
            </a:r>
            <a:r>
              <a:rPr lang="uk-UA" dirty="0">
                <a:solidFill>
                  <a:schemeClr val="bg1"/>
                </a:solidFill>
              </a:rPr>
              <a:t>. Точність відносного кутового положення осей отворів. Відхилення від паралельності та перпендикулярності осей головних отворів відносно плоских поверхонь складають 0,01/200…0,15/200, граничні кутові відхилення осі одного отвору відносно осі іншого – 0,005/200…0,01/200. </a:t>
            </a:r>
            <a:endParaRPr lang="ru-RU" dirty="0">
              <a:solidFill>
                <a:schemeClr val="bg1"/>
              </a:solidFill>
            </a:endParaRPr>
          </a:p>
          <a:p>
            <a:pPr marL="0" indent="360363" algn="just">
              <a:buNone/>
            </a:pPr>
            <a:r>
              <a:rPr lang="uk-UA" dirty="0" smtClean="0">
                <a:solidFill>
                  <a:schemeClr val="bg1"/>
                </a:solidFill>
              </a:rPr>
              <a:t>6. </a:t>
            </a:r>
            <a:r>
              <a:rPr lang="uk-UA" dirty="0">
                <a:solidFill>
                  <a:schemeClr val="bg1"/>
                </a:solidFill>
              </a:rPr>
              <a:t>Точність відстані від осей головних отворів до </a:t>
            </a:r>
            <a:r>
              <a:rPr lang="uk-UA" dirty="0" err="1">
                <a:solidFill>
                  <a:schemeClr val="bg1"/>
                </a:solidFill>
              </a:rPr>
              <a:t>базуючої</a:t>
            </a:r>
            <a:r>
              <a:rPr lang="uk-UA" dirty="0">
                <a:solidFill>
                  <a:schemeClr val="bg1"/>
                </a:solidFill>
              </a:rPr>
              <a:t> площини для більшості деталей складає 0,02…0,5 мм, точність відстаней між осями головних отворів – 0,01…0,15 мм, співвісність отворів – в межах 0,002…0,05 мм. </a:t>
            </a:r>
            <a:endParaRPr lang="ru-RU" dirty="0">
              <a:solidFill>
                <a:schemeClr val="bg1"/>
              </a:solidFill>
            </a:endParaRPr>
          </a:p>
          <a:p>
            <a:pPr marL="0" indent="360363" algn="just">
              <a:buNone/>
            </a:pPr>
            <a:r>
              <a:rPr lang="uk-UA" dirty="0" smtClean="0">
                <a:solidFill>
                  <a:schemeClr val="bg1"/>
                </a:solidFill>
              </a:rPr>
              <a:t>7</a:t>
            </a:r>
            <a:r>
              <a:rPr lang="uk-UA" dirty="0">
                <a:solidFill>
                  <a:schemeClr val="bg1"/>
                </a:solidFill>
              </a:rPr>
              <a:t>. Параметр шорсткості плоских </a:t>
            </a:r>
            <a:r>
              <a:rPr lang="uk-UA" dirty="0" err="1">
                <a:solidFill>
                  <a:schemeClr val="bg1"/>
                </a:solidFill>
              </a:rPr>
              <a:t>базуючих</a:t>
            </a:r>
            <a:r>
              <a:rPr lang="uk-UA" dirty="0">
                <a:solidFill>
                  <a:schemeClr val="bg1"/>
                </a:solidFill>
              </a:rPr>
              <a:t> поверхонь </a:t>
            </a:r>
            <a:r>
              <a:rPr lang="uk-UA" dirty="0" err="1">
                <a:solidFill>
                  <a:schemeClr val="bg1"/>
                </a:solidFill>
              </a:rPr>
              <a:t>Ra</a:t>
            </a:r>
            <a:r>
              <a:rPr lang="uk-UA" dirty="0">
                <a:solidFill>
                  <a:schemeClr val="bg1"/>
                </a:solidFill>
              </a:rPr>
              <a:t> = 2,5…0,63 мкм, параметр шорсткості поверхонь головних отворів </a:t>
            </a:r>
            <a:r>
              <a:rPr lang="uk-UA" dirty="0" err="1">
                <a:solidFill>
                  <a:schemeClr val="bg1"/>
                </a:solidFill>
              </a:rPr>
              <a:t>Ra</a:t>
            </a:r>
            <a:r>
              <a:rPr lang="uk-UA" dirty="0">
                <a:solidFill>
                  <a:schemeClr val="bg1"/>
                </a:solidFill>
              </a:rPr>
              <a:t> = 1,25…0,16 мкм, а для відповідальних деталей – до </a:t>
            </a:r>
            <a:r>
              <a:rPr lang="uk-UA" dirty="0" err="1">
                <a:solidFill>
                  <a:schemeClr val="bg1"/>
                </a:solidFill>
              </a:rPr>
              <a:t>Ra</a:t>
            </a:r>
            <a:r>
              <a:rPr lang="uk-UA" dirty="0">
                <a:solidFill>
                  <a:schemeClr val="bg1"/>
                </a:solidFill>
              </a:rPr>
              <a:t> = 0,08 мкм</a:t>
            </a:r>
            <a:r>
              <a:rPr lang="uk-UA" dirty="0" smtClean="0">
                <a:solidFill>
                  <a:schemeClr val="bg1"/>
                </a:solidFill>
              </a:rPr>
              <a:t>.</a:t>
            </a:r>
          </a:p>
          <a:p>
            <a:pPr marL="0" indent="360363" algn="just">
              <a:buNone/>
            </a:pPr>
            <a:r>
              <a:rPr lang="uk-UA" dirty="0">
                <a:solidFill>
                  <a:schemeClr val="bg1"/>
                </a:solidFill>
              </a:rPr>
              <a:t> Наведені параметри точності є загальними для всього різноманіття різних за конструкцією корпусних деталей машин. У багатьох випадках допустимі відхилення регламентуються відповідними стандартами. У конкретних же випадках, на всі розміри корпусних деталей, що входять в розмірні ланцюги машини, вузла чи механізму, відхилення необхідно визначати аналітично на підставі вибраних методів рішення тих розмірних ланцюгів, ланками яких є відповідні відстані, розміри чи координати положення поверхонь корпусних деталей.</a:t>
            </a:r>
            <a:endParaRPr lang="ru-RU"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uk-UA" sz="3600" dirty="0">
                <a:solidFill>
                  <a:schemeClr val="bg1"/>
                </a:solidFill>
              </a:rPr>
              <a:t>2.1.3.Матеріали та способи виготовлення заготовок</a:t>
            </a:r>
            <a:endParaRPr lang="ru-RU" sz="3600" dirty="0">
              <a:solidFill>
                <a:schemeClr val="bg1"/>
              </a:solidFill>
            </a:endParaRPr>
          </a:p>
        </p:txBody>
      </p:sp>
      <p:sp>
        <p:nvSpPr>
          <p:cNvPr id="3" name="Содержимое 2"/>
          <p:cNvSpPr>
            <a:spLocks noGrp="1"/>
          </p:cNvSpPr>
          <p:nvPr>
            <p:ph idx="1"/>
          </p:nvPr>
        </p:nvSpPr>
        <p:spPr>
          <a:xfrm>
            <a:off x="461707" y="1700808"/>
            <a:ext cx="8229600" cy="4536504"/>
          </a:xfrm>
        </p:spPr>
        <p:txBody>
          <a:bodyPr>
            <a:noAutofit/>
          </a:bodyPr>
          <a:lstStyle/>
          <a:p>
            <a:pPr marL="0" indent="360363" algn="just">
              <a:buNone/>
            </a:pPr>
            <a:r>
              <a:rPr lang="uk-UA" sz="2000" dirty="0">
                <a:solidFill>
                  <a:schemeClr val="bg1"/>
                </a:solidFill>
              </a:rPr>
              <a:t>Марку матеріалу для виготовлення корпусних деталей вибирають, виходячи із службового призначення корпуса та умов його роботи. При цьому враховують вплив властивостей матеріалу на такі конструктивні параметри, як міцність та жорсткість конструкції, вібростійкість, зносостійкість окремих поверхонь, габарити і масу деталі. Одночасно необхідно враховувати технологічні фактори, які визначають методи одержання заготовки, оброблюваність матеріалу і пов’язані з цим грошові затрати. Як матеріал для виготовлення різних корпусних деталей застосовують, головним чином, сірий чавун, рідше вуглецеву сталь, використовують також кувальний чавун, леговану сталь і сплави кольорових металів. Сірий чавун є основним конструктивним матеріалом для виготовлення корпусних деталей. При відносно невисокій вартості він має добрі ливарні властивості, що дозволяє отримувати виливки складної конфігурації. </a:t>
            </a:r>
            <a:endParaRPr lang="ru-RU" sz="2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fontScale="62500" lnSpcReduction="20000"/>
          </a:bodyPr>
          <a:lstStyle/>
          <a:p>
            <a:pPr marL="0" indent="363538" algn="just">
              <a:buNone/>
            </a:pPr>
            <a:r>
              <a:rPr lang="uk-UA" dirty="0">
                <a:solidFill>
                  <a:schemeClr val="bg1"/>
                </a:solidFill>
              </a:rPr>
              <a:t>Сірий чавун добре обробляється і має непогані фізико-механічні властивості, які можна змінювати у потрібному напрямку за допомогою модифікації чавуну і термічної обробки. Виливки з сірого чавуну мають високу циклічну в’язкість, що сприяє демпфіруванню коливань. Корпусні деталі металорізальних верстатів, корпуси сільськогосподарських і </a:t>
            </a:r>
            <a:r>
              <a:rPr lang="uk-UA" dirty="0" err="1">
                <a:solidFill>
                  <a:schemeClr val="bg1"/>
                </a:solidFill>
              </a:rPr>
              <a:t>підйомно</a:t>
            </a:r>
            <a:r>
              <a:rPr lang="uk-UA" dirty="0">
                <a:solidFill>
                  <a:schemeClr val="bg1"/>
                </a:solidFill>
              </a:rPr>
              <a:t>-транспортних машин, корпуси різних стаціонарних редукторів, </a:t>
            </a:r>
            <a:r>
              <a:rPr lang="uk-UA" dirty="0" err="1">
                <a:solidFill>
                  <a:schemeClr val="bg1"/>
                </a:solidFill>
              </a:rPr>
              <a:t>центробіжних</a:t>
            </a:r>
            <a:r>
              <a:rPr lang="uk-UA" dirty="0">
                <a:solidFill>
                  <a:schemeClr val="bg1"/>
                </a:solidFill>
              </a:rPr>
              <a:t> насосів виготовляють з сірого чавуну марок СЧ15, СЧ18, СЧ21. Для мало навантажених деталей типу кришок, плит, піддонів застосовують чавун СЧ12</a:t>
            </a:r>
            <a:r>
              <a:rPr lang="uk-UA" dirty="0" smtClean="0">
                <a:solidFill>
                  <a:schemeClr val="bg1"/>
                </a:solidFill>
              </a:rPr>
              <a:t>.</a:t>
            </a:r>
            <a:endParaRPr lang="en-US" dirty="0" smtClean="0">
              <a:solidFill>
                <a:schemeClr val="bg1"/>
              </a:solidFill>
            </a:endParaRPr>
          </a:p>
          <a:p>
            <a:pPr marL="0" indent="363538" algn="just">
              <a:buNone/>
            </a:pPr>
            <a:r>
              <a:rPr lang="uk-UA" dirty="0">
                <a:solidFill>
                  <a:schemeClr val="bg1"/>
                </a:solidFill>
              </a:rPr>
              <a:t>Корпусні деталі з напрямними, до яких висуваються підвищені вимоги щодо зносостійкості, виготовляють з сірого чавуну СЧ21 і модифікованого чавуну марок СЧ32, СЧ35. Модифікування чавуну сприяє отриманню необхідної форми графіту, зокрема, шароподібного, створенню однорідної структури і підвищенню його міцності. Воно здійснюється шляхом введення в чавун присадок феросиліцію, </a:t>
            </a:r>
            <a:r>
              <a:rPr lang="uk-UA" dirty="0" err="1">
                <a:solidFill>
                  <a:schemeClr val="bg1"/>
                </a:solidFill>
              </a:rPr>
              <a:t>сілікоалюмінію</a:t>
            </a:r>
            <a:r>
              <a:rPr lang="uk-UA" dirty="0">
                <a:solidFill>
                  <a:schemeClr val="bg1"/>
                </a:solidFill>
              </a:rPr>
              <a:t>, церію, магнію і тощо</a:t>
            </a:r>
            <a:r>
              <a:rPr lang="uk-UA" dirty="0" smtClean="0">
                <a:solidFill>
                  <a:schemeClr val="bg1"/>
                </a:solidFill>
              </a:rPr>
              <a:t>.</a:t>
            </a:r>
            <a:endParaRPr lang="en-US" dirty="0" smtClean="0">
              <a:solidFill>
                <a:schemeClr val="bg1"/>
              </a:solidFill>
            </a:endParaRPr>
          </a:p>
          <a:p>
            <a:pPr marL="0" indent="363538" algn="just">
              <a:buNone/>
            </a:pPr>
            <a:r>
              <a:rPr lang="uk-UA" dirty="0">
                <a:solidFill>
                  <a:schemeClr val="bg1"/>
                </a:solidFill>
              </a:rPr>
              <a:t>Виливки прецизійних верстатів повинні мати однорідну </a:t>
            </a:r>
            <a:r>
              <a:rPr lang="uk-UA" dirty="0" err="1">
                <a:solidFill>
                  <a:schemeClr val="bg1"/>
                </a:solidFill>
              </a:rPr>
              <a:t>безпористу</a:t>
            </a:r>
            <a:r>
              <a:rPr lang="uk-UA" dirty="0">
                <a:solidFill>
                  <a:schemeClr val="bg1"/>
                </a:solidFill>
              </a:rPr>
              <a:t> структуру і мати високі фізико-механічні властивості, рівномірну нормовану твердість, зносостійкість та добру оброблюваність.</a:t>
            </a:r>
            <a:endParaRPr lang="ru-RU" dirty="0">
              <a:solidFill>
                <a:schemeClr val="bg1"/>
              </a:solidFill>
            </a:endParaRPr>
          </a:p>
          <a:p>
            <a:pPr marL="0" indent="0">
              <a:buNone/>
            </a:pPr>
            <a:endParaRPr lang="ru-RU" dirty="0"/>
          </a:p>
        </p:txBody>
      </p:sp>
    </p:spTree>
    <p:extLst>
      <p:ext uri="{BB962C8B-B14F-4D97-AF65-F5344CB8AC3E}">
        <p14:creationId xmlns:p14="http://schemas.microsoft.com/office/powerpoint/2010/main" val="89455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48672"/>
          </a:xfrm>
        </p:spPr>
        <p:txBody>
          <a:bodyPr>
            <a:noAutofit/>
          </a:bodyPr>
          <a:lstStyle/>
          <a:p>
            <a:pPr marL="0" indent="360363" algn="just">
              <a:buNone/>
            </a:pPr>
            <a:r>
              <a:rPr lang="uk-UA" sz="2000" dirty="0" smtClean="0">
                <a:solidFill>
                  <a:schemeClr val="bg1"/>
                </a:solidFill>
              </a:rPr>
              <a:t>Для </a:t>
            </a:r>
            <a:r>
              <a:rPr lang="uk-UA" sz="2000" dirty="0">
                <a:solidFill>
                  <a:schemeClr val="bg1"/>
                </a:solidFill>
              </a:rPr>
              <a:t>одержання тонкостінних виливок застосовують чавуни з підвищеним змістом фосфору, який сприяє поліпшенню ливарних властивостей, а також високим змістом вуглецю (до 3,6 %) і кремнію (до 2,8 %). Плити супутників роблять зі сталей 30Л, 40Х, 12ХН3А, 20Х3ВМФ. Корпусні деталі ходової частини машин, що працюють під великим навантаженням, виконують з сірого чавуну СЧ21, СЧ24, а також з кувального чавуну </a:t>
            </a:r>
            <a:r>
              <a:rPr lang="uk-UA" sz="2000" dirty="0" smtClean="0">
                <a:solidFill>
                  <a:schemeClr val="bg1"/>
                </a:solidFill>
              </a:rPr>
              <a:t/>
            </a:r>
            <a:br>
              <a:rPr lang="uk-UA" sz="2000" dirty="0" smtClean="0">
                <a:solidFill>
                  <a:schemeClr val="bg1"/>
                </a:solidFill>
              </a:rPr>
            </a:br>
            <a:r>
              <a:rPr lang="uk-UA" sz="2000" dirty="0" smtClean="0">
                <a:solidFill>
                  <a:schemeClr val="bg1"/>
                </a:solidFill>
              </a:rPr>
              <a:t>К4 </a:t>
            </a:r>
            <a:r>
              <a:rPr lang="uk-UA" sz="2000" dirty="0">
                <a:solidFill>
                  <a:schemeClr val="bg1"/>
                </a:solidFill>
              </a:rPr>
              <a:t>35-10</a:t>
            </a:r>
            <a:r>
              <a:rPr lang="uk-UA" sz="2000" dirty="0" smtClean="0">
                <a:solidFill>
                  <a:schemeClr val="bg1"/>
                </a:solidFill>
              </a:rPr>
              <a:t>.</a:t>
            </a:r>
            <a:endParaRPr lang="en-US" sz="2000" dirty="0" smtClean="0">
              <a:solidFill>
                <a:schemeClr val="bg1"/>
              </a:solidFill>
            </a:endParaRPr>
          </a:p>
          <a:p>
            <a:pPr marL="0" indent="360363" algn="just">
              <a:buNone/>
            </a:pPr>
            <a:r>
              <a:rPr lang="uk-UA" sz="2000" dirty="0">
                <a:solidFill>
                  <a:schemeClr val="bg1"/>
                </a:solidFill>
              </a:rPr>
              <a:t>Для одержання підвищеної міцності картери задніх мостів автомобілів великої вантажопідйомності виготовляють з ливарних сталей 40Л, 40ЛК. Кувальний чавун і ливарні сталі застосовують також для виготовлення корпусних деталей сільськогосподарських і дорожніх машин, які піддаються вібраціям, ударним і знакозмінним навантаженням</a:t>
            </a:r>
            <a:r>
              <a:rPr lang="uk-UA" sz="2000" dirty="0" smtClean="0">
                <a:solidFill>
                  <a:schemeClr val="bg1"/>
                </a:solidFill>
              </a:rPr>
              <a:t>.</a:t>
            </a:r>
            <a:endParaRPr lang="en-US" sz="2000" dirty="0" smtClean="0">
              <a:solidFill>
                <a:schemeClr val="bg1"/>
              </a:solidFill>
            </a:endParaRPr>
          </a:p>
          <a:p>
            <a:pPr marL="0" indent="360363" algn="just">
              <a:buNone/>
            </a:pPr>
            <a:r>
              <a:rPr lang="uk-UA" sz="2000" dirty="0">
                <a:solidFill>
                  <a:schemeClr val="bg1"/>
                </a:solidFill>
              </a:rPr>
              <a:t>Блоки циліндрів, головки блоків різних двигунів роблять з чавуну марок СЧ21, СЧ24 і алюмінієвих сплавів. Корпуси високо напірних насосів, компресорів виготовляють з чавунів підвищеної міцності СЧ24, СЧ28 або сталевого лиття, корпуси парових турбін, що працюють при температурі 250…400 ºС і високому тиску – з модифікованих чавунів підвищеної міцності або вуглецевої сталі 30Л.</a:t>
            </a:r>
            <a:endParaRPr lang="ru-RU" sz="20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fontScale="62500" lnSpcReduction="20000"/>
          </a:bodyPr>
          <a:lstStyle/>
          <a:p>
            <a:pPr marL="0" indent="277813" algn="just">
              <a:buNone/>
            </a:pPr>
            <a:r>
              <a:rPr lang="uk-UA" dirty="0" smtClean="0">
                <a:solidFill>
                  <a:schemeClr val="bg1"/>
                </a:solidFill>
              </a:rPr>
              <a:t>Для </a:t>
            </a:r>
            <a:r>
              <a:rPr lang="uk-UA" dirty="0">
                <a:solidFill>
                  <a:schemeClr val="bg1"/>
                </a:solidFill>
              </a:rPr>
              <a:t>корпусів парових турбін застосовують також леговані (молібденові та </a:t>
            </a:r>
            <a:r>
              <a:rPr lang="uk-UA" dirty="0" err="1">
                <a:solidFill>
                  <a:schemeClr val="bg1"/>
                </a:solidFill>
              </a:rPr>
              <a:t>хромомолібденові</a:t>
            </a:r>
            <a:r>
              <a:rPr lang="uk-UA" dirty="0">
                <a:solidFill>
                  <a:schemeClr val="bg1"/>
                </a:solidFill>
              </a:rPr>
              <a:t>) сталі. Корпуси електродвигунів відливають зі сталі 15Л. Корпусні деталі, що працюють стикаючись з агресивним середовищем, кислотами, лугами, морською водою, виготовляють з корозійностійких матеріалів, зокрема, легованих хромистих чи хромонікелевих сталей 12Х18Н9Т, 20Х23Н13, а також бронзи і ливарної латуні ЛК80-3Л</a:t>
            </a:r>
            <a:r>
              <a:rPr lang="uk-UA" dirty="0" smtClean="0">
                <a:solidFill>
                  <a:schemeClr val="bg1"/>
                </a:solidFill>
              </a:rPr>
              <a:t>.</a:t>
            </a:r>
            <a:endParaRPr lang="en-US" dirty="0" smtClean="0">
              <a:solidFill>
                <a:schemeClr val="bg1"/>
              </a:solidFill>
            </a:endParaRPr>
          </a:p>
          <a:p>
            <a:pPr marL="0" indent="277813" algn="just">
              <a:buNone/>
            </a:pPr>
            <a:r>
              <a:rPr lang="uk-UA" dirty="0">
                <a:solidFill>
                  <a:schemeClr val="bg1"/>
                </a:solidFill>
              </a:rPr>
              <a:t>Для корпусних деталей малої маси широко застосовують алюмінієві та магнієві сплави АЛ4, АЛ8, АЛ10В, АЛ13. Одержання з них точних виливок під тиском дозволяє значно зменшити трудомісткість обробки деталей різанням. Корпусні деталі з легких сплавів широко використовують в авіації та транспортному машинобудуванні. Зварені корпусні деталі редукторів, зварені деталі типу кронштейнів, косинців у більшості випадків виготовляють з листової </a:t>
            </a:r>
            <a:r>
              <a:rPr lang="uk-UA" dirty="0" err="1">
                <a:solidFill>
                  <a:schemeClr val="bg1"/>
                </a:solidFill>
              </a:rPr>
              <a:t>маловуглецевої</a:t>
            </a:r>
            <a:r>
              <a:rPr lang="uk-UA" dirty="0">
                <a:solidFill>
                  <a:schemeClr val="bg1"/>
                </a:solidFill>
              </a:rPr>
              <a:t> сталі Ст3, Ст4</a:t>
            </a:r>
            <a:r>
              <a:rPr lang="uk-UA" dirty="0" smtClean="0">
                <a:solidFill>
                  <a:schemeClr val="bg1"/>
                </a:solidFill>
              </a:rPr>
              <a:t>.</a:t>
            </a:r>
            <a:endParaRPr lang="en-US" dirty="0">
              <a:solidFill>
                <a:schemeClr val="bg1"/>
              </a:solidFill>
            </a:endParaRPr>
          </a:p>
          <a:p>
            <a:pPr marL="0" indent="277813" algn="just">
              <a:buNone/>
            </a:pPr>
            <a:r>
              <a:rPr lang="uk-UA" dirty="0">
                <a:solidFill>
                  <a:schemeClr val="bg1"/>
                </a:solidFill>
              </a:rPr>
              <a:t>Штампозварені картери задніх мостів автомобілів роблять з листової сталі 35, 40. У порівнянні з литими картерами вони мають менші габарити і масу, що дозволяє отримувати більш високий коефіцієнт використання металу</a:t>
            </a:r>
            <a:r>
              <a:rPr lang="uk-UA" dirty="0" smtClean="0">
                <a:solidFill>
                  <a:schemeClr val="bg1"/>
                </a:solidFill>
              </a:rPr>
              <a:t>.</a:t>
            </a:r>
            <a:endParaRPr lang="ru-RU"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fontScale="70000" lnSpcReduction="20000"/>
          </a:bodyPr>
          <a:lstStyle/>
          <a:p>
            <a:pPr marL="0" indent="360363" algn="just">
              <a:buNone/>
            </a:pPr>
            <a:r>
              <a:rPr lang="uk-UA" dirty="0">
                <a:solidFill>
                  <a:schemeClr val="bg1"/>
                </a:solidFill>
              </a:rPr>
              <a:t>Заготовки корпусних деталей виготовляють литтям або зварюванням. Виливані заготовки одержують литтям у формувальну суміш, у кокіль, в оболонкові форми, під тиском, для дрібних і легких деталей застосовують лиття за виплавлюваними моделями. Зварені заготовки одержують різанням або штампуванням окремих елементів з листового чи профільного прокату з наступним зварюванням. Лиття у формувальну суміш є найпоширенішим способом одержання заготовок корпусних деталей внаслідок його універсальності та відносно незначних початкових затрат. Вибір того чи іншого методу формування залежить від конструктивних форм і розмірів виливки, потрібної точності та серійності виробництва. Ручне формування застосовують для одержання різних виливок в одиничному і серійному виробництвах і при виготовленні великих деталей. Формування в ґрунт застосовують переважно в одиничному виробництві для одержання виливок середніх і великих розмірів, формування в опоках – у всіх випадках, коли є необхідні парні опоки.</a:t>
            </a:r>
            <a:endParaRPr lang="ru-RU"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Зміст</a:t>
            </a:r>
            <a:endParaRPr lang="ru-RU" dirty="0">
              <a:solidFill>
                <a:schemeClr val="bg1"/>
              </a:solidFill>
            </a:endParaRPr>
          </a:p>
        </p:txBody>
      </p:sp>
      <p:sp>
        <p:nvSpPr>
          <p:cNvPr id="3" name="Содержимое 2"/>
          <p:cNvSpPr>
            <a:spLocks noGrp="1"/>
          </p:cNvSpPr>
          <p:nvPr>
            <p:ph idx="1"/>
          </p:nvPr>
        </p:nvSpPr>
        <p:spPr>
          <a:xfrm>
            <a:off x="467544" y="1484784"/>
            <a:ext cx="8229600" cy="4929411"/>
          </a:xfrm>
        </p:spPr>
        <p:txBody>
          <a:bodyPr>
            <a:normAutofit fontScale="77500" lnSpcReduction="20000"/>
          </a:bodyPr>
          <a:lstStyle/>
          <a:p>
            <a:pPr>
              <a:buNone/>
            </a:pPr>
            <a:r>
              <a:rPr lang="uk-UA" dirty="0">
                <a:solidFill>
                  <a:schemeClr val="bg1"/>
                </a:solidFill>
              </a:rPr>
              <a:t>1.1</a:t>
            </a:r>
            <a:r>
              <a:rPr lang="uk-UA" dirty="0" smtClean="0">
                <a:solidFill>
                  <a:schemeClr val="bg1"/>
                </a:solidFill>
              </a:rPr>
              <a:t>.</a:t>
            </a:r>
            <a:r>
              <a:rPr lang="en-US" dirty="0" smtClean="0">
                <a:solidFill>
                  <a:schemeClr val="bg1"/>
                </a:solidFill>
              </a:rPr>
              <a:t> </a:t>
            </a:r>
            <a:r>
              <a:rPr lang="uk-UA" dirty="0" smtClean="0">
                <a:solidFill>
                  <a:schemeClr val="bg1"/>
                </a:solidFill>
              </a:rPr>
              <a:t>Службове </a:t>
            </a:r>
            <a:r>
              <a:rPr lang="uk-UA" dirty="0">
                <a:solidFill>
                  <a:schemeClr val="bg1"/>
                </a:solidFill>
              </a:rPr>
              <a:t>призначення станин, конструктивні види</a:t>
            </a:r>
            <a:endParaRPr lang="ru-RU" dirty="0">
              <a:solidFill>
                <a:schemeClr val="bg1"/>
              </a:solidFill>
            </a:endParaRPr>
          </a:p>
          <a:p>
            <a:pPr>
              <a:buNone/>
            </a:pPr>
            <a:r>
              <a:rPr lang="uk-UA" dirty="0">
                <a:solidFill>
                  <a:schemeClr val="bg1"/>
                </a:solidFill>
              </a:rPr>
              <a:t>1.2</a:t>
            </a:r>
            <a:r>
              <a:rPr lang="uk-UA" dirty="0" smtClean="0">
                <a:solidFill>
                  <a:schemeClr val="bg1"/>
                </a:solidFill>
              </a:rPr>
              <a:t>.</a:t>
            </a:r>
            <a:r>
              <a:rPr lang="en-US" dirty="0" smtClean="0">
                <a:solidFill>
                  <a:schemeClr val="bg1"/>
                </a:solidFill>
              </a:rPr>
              <a:t> </a:t>
            </a:r>
            <a:r>
              <a:rPr lang="uk-UA" dirty="0" smtClean="0">
                <a:solidFill>
                  <a:schemeClr val="bg1"/>
                </a:solidFill>
              </a:rPr>
              <a:t>Технічні </a:t>
            </a:r>
            <a:r>
              <a:rPr lang="uk-UA" dirty="0">
                <a:solidFill>
                  <a:schemeClr val="bg1"/>
                </a:solidFill>
              </a:rPr>
              <a:t>вимоги до корпусних деталей</a:t>
            </a:r>
            <a:endParaRPr lang="ru-RU" dirty="0">
              <a:solidFill>
                <a:schemeClr val="bg1"/>
              </a:solidFill>
            </a:endParaRPr>
          </a:p>
          <a:p>
            <a:pPr>
              <a:buNone/>
            </a:pPr>
            <a:r>
              <a:rPr lang="uk-UA" dirty="0">
                <a:solidFill>
                  <a:schemeClr val="bg1"/>
                </a:solidFill>
              </a:rPr>
              <a:t>1.3</a:t>
            </a:r>
            <a:r>
              <a:rPr lang="uk-UA" dirty="0" smtClean="0">
                <a:solidFill>
                  <a:schemeClr val="bg1"/>
                </a:solidFill>
              </a:rPr>
              <a:t>.</a:t>
            </a:r>
            <a:r>
              <a:rPr lang="en-US" dirty="0" smtClean="0">
                <a:solidFill>
                  <a:schemeClr val="bg1"/>
                </a:solidFill>
              </a:rPr>
              <a:t> </a:t>
            </a:r>
            <a:r>
              <a:rPr lang="uk-UA" dirty="0" smtClean="0">
                <a:solidFill>
                  <a:schemeClr val="bg1"/>
                </a:solidFill>
              </a:rPr>
              <a:t>Матеріали </a:t>
            </a:r>
            <a:r>
              <a:rPr lang="uk-UA" dirty="0">
                <a:solidFill>
                  <a:schemeClr val="bg1"/>
                </a:solidFill>
              </a:rPr>
              <a:t>та способи виготовлення заготовок</a:t>
            </a:r>
            <a:endParaRPr lang="ru-RU" dirty="0">
              <a:solidFill>
                <a:schemeClr val="bg1"/>
              </a:solidFill>
            </a:endParaRPr>
          </a:p>
          <a:p>
            <a:pPr>
              <a:buNone/>
            </a:pPr>
            <a:r>
              <a:rPr lang="uk-UA" dirty="0">
                <a:solidFill>
                  <a:schemeClr val="bg1"/>
                </a:solidFill>
              </a:rPr>
              <a:t>1.4. Основні способи базування</a:t>
            </a:r>
            <a:endParaRPr lang="ru-RU" dirty="0">
              <a:solidFill>
                <a:schemeClr val="bg1"/>
              </a:solidFill>
            </a:endParaRPr>
          </a:p>
          <a:p>
            <a:pPr>
              <a:buNone/>
            </a:pPr>
            <a:r>
              <a:rPr lang="uk-UA" dirty="0">
                <a:solidFill>
                  <a:schemeClr val="bg1"/>
                </a:solidFill>
              </a:rPr>
              <a:t>1.5</a:t>
            </a:r>
            <a:r>
              <a:rPr lang="uk-UA" dirty="0" smtClean="0">
                <a:solidFill>
                  <a:schemeClr val="bg1"/>
                </a:solidFill>
              </a:rPr>
              <a:t>.</a:t>
            </a:r>
            <a:r>
              <a:rPr lang="en-US" dirty="0" smtClean="0">
                <a:solidFill>
                  <a:schemeClr val="bg1"/>
                </a:solidFill>
              </a:rPr>
              <a:t> </a:t>
            </a:r>
            <a:r>
              <a:rPr lang="uk-UA" dirty="0" smtClean="0">
                <a:solidFill>
                  <a:schemeClr val="bg1"/>
                </a:solidFill>
              </a:rPr>
              <a:t>Маршрутні </a:t>
            </a:r>
            <a:r>
              <a:rPr lang="uk-UA" dirty="0">
                <a:solidFill>
                  <a:schemeClr val="bg1"/>
                </a:solidFill>
              </a:rPr>
              <a:t>технології виготовлення корпусних деталей</a:t>
            </a:r>
            <a:endParaRPr lang="ru-RU" dirty="0">
              <a:solidFill>
                <a:schemeClr val="bg1"/>
              </a:solidFill>
            </a:endParaRPr>
          </a:p>
          <a:p>
            <a:pPr>
              <a:buNone/>
            </a:pPr>
            <a:r>
              <a:rPr lang="uk-UA" dirty="0">
                <a:solidFill>
                  <a:schemeClr val="bg1"/>
                </a:solidFill>
              </a:rPr>
              <a:t>1.6</a:t>
            </a:r>
            <a:r>
              <a:rPr lang="uk-UA" dirty="0" smtClean="0">
                <a:solidFill>
                  <a:schemeClr val="bg1"/>
                </a:solidFill>
              </a:rPr>
              <a:t>.</a:t>
            </a:r>
            <a:r>
              <a:rPr lang="en-US" dirty="0" smtClean="0">
                <a:solidFill>
                  <a:schemeClr val="bg1"/>
                </a:solidFill>
              </a:rPr>
              <a:t> </a:t>
            </a:r>
            <a:r>
              <a:rPr lang="uk-UA" dirty="0" smtClean="0">
                <a:solidFill>
                  <a:schemeClr val="bg1"/>
                </a:solidFill>
              </a:rPr>
              <a:t>Основні </a:t>
            </a:r>
            <a:r>
              <a:rPr lang="uk-UA" dirty="0">
                <a:solidFill>
                  <a:schemeClr val="bg1"/>
                </a:solidFill>
              </a:rPr>
              <a:t>технологічні операції при обробці заготовок</a:t>
            </a:r>
            <a:endParaRPr lang="ru-RU" dirty="0">
              <a:solidFill>
                <a:schemeClr val="bg1"/>
              </a:solidFill>
            </a:endParaRPr>
          </a:p>
          <a:p>
            <a:pPr>
              <a:buNone/>
            </a:pPr>
            <a:r>
              <a:rPr lang="uk-UA" dirty="0">
                <a:solidFill>
                  <a:schemeClr val="bg1"/>
                </a:solidFill>
              </a:rPr>
              <a:t>1.7</a:t>
            </a:r>
            <a:r>
              <a:rPr lang="uk-UA" dirty="0" smtClean="0">
                <a:solidFill>
                  <a:schemeClr val="bg1"/>
                </a:solidFill>
              </a:rPr>
              <a:t>.</a:t>
            </a:r>
            <a:r>
              <a:rPr lang="en-US" dirty="0" smtClean="0">
                <a:solidFill>
                  <a:schemeClr val="bg1"/>
                </a:solidFill>
              </a:rPr>
              <a:t> </a:t>
            </a:r>
            <a:r>
              <a:rPr lang="uk-UA" dirty="0" smtClean="0">
                <a:solidFill>
                  <a:schemeClr val="bg1"/>
                </a:solidFill>
              </a:rPr>
              <a:t>Верстати </a:t>
            </a:r>
            <a:r>
              <a:rPr lang="uk-UA" dirty="0">
                <a:solidFill>
                  <a:schemeClr val="bg1"/>
                </a:solidFill>
              </a:rPr>
              <a:t>для обробки заготовок  корпусних деталей</a:t>
            </a:r>
            <a:endParaRPr lang="ru-RU" dirty="0">
              <a:solidFill>
                <a:schemeClr val="bg1"/>
              </a:solidFill>
            </a:endParaRPr>
          </a:p>
          <a:p>
            <a:pPr>
              <a:buNone/>
            </a:pPr>
            <a:r>
              <a:rPr lang="uk-UA" dirty="0">
                <a:solidFill>
                  <a:schemeClr val="bg1"/>
                </a:solidFill>
              </a:rPr>
              <a:t>1.8</a:t>
            </a:r>
            <a:r>
              <a:rPr lang="uk-UA" dirty="0" smtClean="0">
                <a:solidFill>
                  <a:schemeClr val="bg1"/>
                </a:solidFill>
              </a:rPr>
              <a:t>.</a:t>
            </a:r>
            <a:r>
              <a:rPr lang="en-US" dirty="0" smtClean="0">
                <a:solidFill>
                  <a:schemeClr val="bg1"/>
                </a:solidFill>
              </a:rPr>
              <a:t> </a:t>
            </a:r>
            <a:r>
              <a:rPr lang="uk-UA" dirty="0" smtClean="0">
                <a:solidFill>
                  <a:schemeClr val="bg1"/>
                </a:solidFill>
              </a:rPr>
              <a:t>Інструментальне </a:t>
            </a:r>
            <a:r>
              <a:rPr lang="uk-UA" dirty="0">
                <a:solidFill>
                  <a:schemeClr val="bg1"/>
                </a:solidFill>
              </a:rPr>
              <a:t>забезпечення обробки заготовок</a:t>
            </a:r>
            <a:endParaRPr lang="ru-RU" dirty="0">
              <a:solidFill>
                <a:schemeClr val="bg1"/>
              </a:solidFill>
            </a:endParaRPr>
          </a:p>
          <a:p>
            <a:pPr>
              <a:buNone/>
            </a:pPr>
            <a:r>
              <a:rPr lang="uk-UA" dirty="0">
                <a:solidFill>
                  <a:schemeClr val="bg1"/>
                </a:solidFill>
              </a:rPr>
              <a:t>1.9</a:t>
            </a:r>
            <a:r>
              <a:rPr lang="uk-UA" dirty="0" smtClean="0">
                <a:solidFill>
                  <a:schemeClr val="bg1"/>
                </a:solidFill>
              </a:rPr>
              <a:t>.</a:t>
            </a:r>
            <a:r>
              <a:rPr lang="en-US" dirty="0" smtClean="0">
                <a:solidFill>
                  <a:schemeClr val="bg1"/>
                </a:solidFill>
              </a:rPr>
              <a:t> </a:t>
            </a:r>
            <a:r>
              <a:rPr lang="uk-UA" dirty="0" smtClean="0">
                <a:solidFill>
                  <a:schemeClr val="bg1"/>
                </a:solidFill>
              </a:rPr>
              <a:t>Технічне </a:t>
            </a:r>
            <a:r>
              <a:rPr lang="uk-UA" dirty="0">
                <a:solidFill>
                  <a:schemeClr val="bg1"/>
                </a:solidFill>
              </a:rPr>
              <a:t>нормування процесу обробки заготовок</a:t>
            </a:r>
            <a:endParaRPr lang="ru-RU" dirty="0">
              <a:solidFill>
                <a:schemeClr val="bg1"/>
              </a:solidFill>
            </a:endParaRPr>
          </a:p>
          <a:p>
            <a:pPr>
              <a:buNone/>
            </a:pPr>
            <a:r>
              <a:rPr lang="uk-UA" dirty="0">
                <a:solidFill>
                  <a:schemeClr val="bg1"/>
                </a:solidFill>
              </a:rPr>
              <a:t>1.10</a:t>
            </a:r>
            <a:r>
              <a:rPr lang="uk-UA" dirty="0" smtClean="0">
                <a:solidFill>
                  <a:schemeClr val="bg1"/>
                </a:solidFill>
              </a:rPr>
              <a:t>.</a:t>
            </a:r>
            <a:r>
              <a:rPr lang="en-US" dirty="0" smtClean="0">
                <a:solidFill>
                  <a:schemeClr val="bg1"/>
                </a:solidFill>
              </a:rPr>
              <a:t> </a:t>
            </a:r>
            <a:r>
              <a:rPr lang="uk-UA" dirty="0" smtClean="0">
                <a:solidFill>
                  <a:schemeClr val="bg1"/>
                </a:solidFill>
              </a:rPr>
              <a:t>Контроль </a:t>
            </a:r>
            <a:r>
              <a:rPr lang="uk-UA" dirty="0">
                <a:solidFill>
                  <a:schemeClr val="bg1"/>
                </a:solidFill>
              </a:rPr>
              <a:t>параметрів точності розмірів і якості поверхонь корпусних деталей</a:t>
            </a:r>
            <a:endParaRPr lang="ru-RU" dirty="0">
              <a:solidFill>
                <a:schemeClr val="bg1"/>
              </a:solidFill>
            </a:endParaRPr>
          </a:p>
          <a:p>
            <a:pPr>
              <a:buNone/>
            </a:pPr>
            <a:r>
              <a:rPr lang="uk-UA" dirty="0">
                <a:solidFill>
                  <a:schemeClr val="bg1"/>
                </a:solidFill>
              </a:rPr>
              <a:t>Висновки і пропозиції.</a:t>
            </a:r>
            <a:endParaRPr lang="ru-RU"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62500" lnSpcReduction="20000"/>
          </a:bodyPr>
          <a:lstStyle/>
          <a:p>
            <a:pPr marL="0" indent="360363" algn="just">
              <a:buNone/>
            </a:pPr>
            <a:r>
              <a:rPr lang="uk-UA" dirty="0">
                <a:solidFill>
                  <a:schemeClr val="bg1"/>
                </a:solidFill>
              </a:rPr>
              <a:t>Машинне формування по металевих моделях застосовують для одержання дрібних і середніх виливок в серійному і масовому виробництві. Лиття в кокіль або в металеву форму застосовують в серійному і масовому виробництві для заготовок з кольорових сплавів, чавуну і сталі. Литтям в кокіль виготовляють заготовки розмірами до 1,5 м, вагою звичайно – до 85 кг. Лиття під тиском застосовують для одержання заготовок корпусних деталей з кольорових сплавів (цинкових, магнієвих, алюмінієвих, мідних). Литтям під тиском можуть бути одержані заготовки складної форми, фасонні, тонкостінні з отворами різних розмірів, внутрішніми і зовнішніми різями. Заготовки, одержані литтям під тиском, мають високі механічні властивості та гарний зовнішній вигляд. В деяких випадках для одержання невеликих тонкостінних виливок корпусних деталей застосовують лиття в оболонкові форми. Цим способом одержують виливки заготовок з різних матеріалів розмірами до 500…700 мм і вагою до 30 кг. Всі заготовки необхідно піддавати термічній обробці. Вид термічної обробки і режими визначають в залежності від матеріалу виливки, її призначення, конструктивної форми і технічних вимог. Виливки з сірого чавуну, як правило, піддають низькотемпературному відпалюванню для зняття внутрішніх напружень, підвищення в’язкості, запобігання жолоблення і створення тріщин при механічній обробці та експлуатації.</a:t>
            </a:r>
            <a:endParaRPr lang="ru-RU"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bg1"/>
                </a:solidFill>
              </a:rPr>
              <a:t>2.1.4. Основні способи базування заготовок корпусних деталей</a:t>
            </a:r>
            <a:endParaRPr lang="ru-RU" dirty="0">
              <a:solidFill>
                <a:schemeClr val="bg1"/>
              </a:solidFill>
            </a:endParaRPr>
          </a:p>
        </p:txBody>
      </p:sp>
      <p:sp>
        <p:nvSpPr>
          <p:cNvPr id="3" name="Содержимое 2"/>
          <p:cNvSpPr>
            <a:spLocks noGrp="1"/>
          </p:cNvSpPr>
          <p:nvPr>
            <p:ph idx="1"/>
          </p:nvPr>
        </p:nvSpPr>
        <p:spPr>
          <a:xfrm>
            <a:off x="323528" y="1600200"/>
            <a:ext cx="8568952" cy="4525963"/>
          </a:xfrm>
        </p:spPr>
        <p:txBody>
          <a:bodyPr>
            <a:noAutofit/>
          </a:bodyPr>
          <a:lstStyle/>
          <a:p>
            <a:pPr marL="0" indent="360363" algn="just">
              <a:buNone/>
            </a:pPr>
            <a:r>
              <a:rPr lang="uk-UA" sz="2000" dirty="0">
                <a:solidFill>
                  <a:schemeClr val="bg1"/>
                </a:solidFill>
              </a:rPr>
              <a:t>Клас корпусних деталей багатий на різні схеми базування. Найбільш поширеними з них є такі</a:t>
            </a:r>
            <a:r>
              <a:rPr lang="uk-UA" sz="2000" dirty="0" smtClean="0">
                <a:solidFill>
                  <a:schemeClr val="bg1"/>
                </a:solidFill>
              </a:rPr>
              <a:t>:</a:t>
            </a:r>
          </a:p>
          <a:p>
            <a:pPr marL="360363" indent="-269875" algn="just">
              <a:buAutoNum type="arabicPeriod"/>
            </a:pPr>
            <a:r>
              <a:rPr lang="uk-UA" sz="2000" dirty="0" smtClean="0">
                <a:solidFill>
                  <a:schemeClr val="bg1"/>
                </a:solidFill>
              </a:rPr>
              <a:t>Базування </a:t>
            </a:r>
            <a:r>
              <a:rPr lang="uk-UA" sz="2000" dirty="0">
                <a:solidFill>
                  <a:schemeClr val="bg1"/>
                </a:solidFill>
              </a:rPr>
              <a:t>за трьома взаємно-перпендикулярними поверхнями (базування в координатний кут). Переваги – простота пристрою. Недолік – неможливість забезпечення правильності розташування на деталі осей симетрії, якщо такі є. </a:t>
            </a:r>
            <a:endParaRPr lang="ru-RU" sz="2000" dirty="0">
              <a:solidFill>
                <a:schemeClr val="bg1"/>
              </a:solidFill>
            </a:endParaRPr>
          </a:p>
          <a:p>
            <a:pPr marL="360363" indent="-269875" algn="just">
              <a:buAutoNum type="arabicPeriod"/>
            </a:pPr>
            <a:r>
              <a:rPr lang="uk-UA" sz="2000" dirty="0" smtClean="0">
                <a:solidFill>
                  <a:schemeClr val="bg1"/>
                </a:solidFill>
              </a:rPr>
              <a:t>Базування </a:t>
            </a:r>
            <a:r>
              <a:rPr lang="uk-UA" sz="2000" dirty="0">
                <a:solidFill>
                  <a:schemeClr val="bg1"/>
                </a:solidFill>
              </a:rPr>
              <a:t>за площиною і двома класними отворами під пальці (один циліндричний, другий – зрізаний). Переваги – простота пристрою і можливість забезпечення правильного розташування осей симетрії. Недолік – необхідність в додатковій та точній обробці базових отворів, навіть якщо такі отвори не передбачені в конструкції </a:t>
            </a:r>
            <a:r>
              <a:rPr lang="uk-UA" sz="2000" dirty="0" smtClean="0">
                <a:solidFill>
                  <a:schemeClr val="bg1"/>
                </a:solidFill>
              </a:rPr>
              <a:t>деталі.</a:t>
            </a:r>
          </a:p>
          <a:p>
            <a:pPr marL="360363" indent="-269875" algn="just">
              <a:buAutoNum type="arabicPeriod"/>
            </a:pPr>
            <a:r>
              <a:rPr lang="uk-UA" sz="2000" dirty="0" smtClean="0">
                <a:solidFill>
                  <a:schemeClr val="bg1"/>
                </a:solidFill>
              </a:rPr>
              <a:t>Базування </a:t>
            </a:r>
            <a:r>
              <a:rPr lang="uk-UA" sz="2000" dirty="0">
                <a:solidFill>
                  <a:schemeClr val="bg1"/>
                </a:solidFill>
              </a:rPr>
              <a:t>за двома площинами і одним отвором (під ромбічний палець). Перевага – простота пристрою. Недолік – застосувати можна лише для деталей, у яких на осі симетрії розташований точний отвір. </a:t>
            </a:r>
            <a:endParaRPr lang="uk-UA" sz="2000" dirty="0" smtClean="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uk-UA" dirty="0">
                <a:solidFill>
                  <a:schemeClr val="bg1"/>
                </a:solidFill>
              </a:rPr>
              <a:t>2.1.4. Основні способи базування заготовок корпусних деталей</a:t>
            </a:r>
            <a:endParaRPr lang="ru-RU" dirty="0">
              <a:solidFill>
                <a:schemeClr val="bg1"/>
              </a:solidFill>
            </a:endParaRPr>
          </a:p>
        </p:txBody>
      </p:sp>
      <p:sp>
        <p:nvSpPr>
          <p:cNvPr id="3" name="Содержимое 2"/>
          <p:cNvSpPr>
            <a:spLocks noGrp="1"/>
          </p:cNvSpPr>
          <p:nvPr>
            <p:ph idx="1"/>
          </p:nvPr>
        </p:nvSpPr>
        <p:spPr>
          <a:xfrm>
            <a:off x="323528" y="1988840"/>
            <a:ext cx="8568952" cy="4137323"/>
          </a:xfrm>
        </p:spPr>
        <p:txBody>
          <a:bodyPr>
            <a:noAutofit/>
          </a:bodyPr>
          <a:lstStyle/>
          <a:p>
            <a:pPr marL="82550" indent="277813" algn="just">
              <a:buNone/>
            </a:pPr>
            <a:r>
              <a:rPr lang="uk-UA" sz="2000" dirty="0" smtClean="0">
                <a:solidFill>
                  <a:schemeClr val="bg1"/>
                </a:solidFill>
              </a:rPr>
              <a:t>Всі вказані схеми базування є повними, тобто позбавляють заготовку шести ступенів вільності. На практиці зустрічаються також й інші схеми, які у більшості випадків є комбінацією розглянутих вище. Базування деталей, що мають складну просторову форму, утруднене необхідністю багаторазового використання як баз необроблених поверхонь. В цих випадках рекомендується використовувати пристрої супутника, який повинен бути сконструйованим так, щоб всі оброблювані поверхні мали вільний доступ для обробки. В цьому випадку деталь на всіх операціях обробляється у супутнику без відкріплення її між операціями (схема базування повинна бути повною).</a:t>
            </a:r>
            <a:endParaRPr lang="ru-RU" sz="20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bg1"/>
                </a:solidFill>
              </a:rPr>
              <a:t>2.1.5.Маршрутні технології виготовлення корпусних деталей</a:t>
            </a:r>
            <a:endParaRPr lang="ru-RU" dirty="0">
              <a:solidFill>
                <a:schemeClr val="bg1"/>
              </a:solidFill>
            </a:endParaRPr>
          </a:p>
        </p:txBody>
      </p:sp>
      <p:sp>
        <p:nvSpPr>
          <p:cNvPr id="3" name="Содержимое 2"/>
          <p:cNvSpPr>
            <a:spLocks noGrp="1"/>
          </p:cNvSpPr>
          <p:nvPr>
            <p:ph idx="1"/>
          </p:nvPr>
        </p:nvSpPr>
        <p:spPr>
          <a:xfrm>
            <a:off x="457200" y="1916832"/>
            <a:ext cx="8229600" cy="4209331"/>
          </a:xfrm>
        </p:spPr>
        <p:txBody>
          <a:bodyPr>
            <a:normAutofit fontScale="85000" lnSpcReduction="20000"/>
          </a:bodyPr>
          <a:lstStyle/>
          <a:p>
            <a:pPr marL="0" indent="360363" algn="just">
              <a:buNone/>
            </a:pPr>
            <a:r>
              <a:rPr lang="uk-UA" dirty="0"/>
              <a:t> </a:t>
            </a:r>
            <a:r>
              <a:rPr lang="uk-UA" dirty="0">
                <a:solidFill>
                  <a:schemeClr val="bg1"/>
                </a:solidFill>
              </a:rPr>
              <a:t>Корпусні деталі характеризуються багатоваріантністю обробки. Складна корпусна деталь може мати сотні різних варіантів обробки. Тому говорити про типовий маршрут можна тільки відносно до тієї чи іншої групи деталей, оскільки маршрути обробки кожної з груп дуже відрізняються один від одного. Не прив’язуючись до конкретної групи корпусних деталей, можна лише розглянути два варіанти етапів, по яких може будуватись маршрут обробки кожної конкретної корпусної деталі. При цьому кожний етап складається з декількох операцій. Розглянемо ці варіанти.</a:t>
            </a:r>
            <a:endParaRPr lang="ru-RU"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62500" lnSpcReduction="20000"/>
          </a:bodyPr>
          <a:lstStyle/>
          <a:p>
            <a:pPr algn="just">
              <a:buNone/>
            </a:pPr>
            <a:r>
              <a:rPr lang="uk-UA" b="1" i="1" dirty="0">
                <a:solidFill>
                  <a:schemeClr val="bg1"/>
                </a:solidFill>
              </a:rPr>
              <a:t>Варіант 1</a:t>
            </a:r>
            <a:r>
              <a:rPr lang="uk-UA" dirty="0">
                <a:solidFill>
                  <a:schemeClr val="bg1"/>
                </a:solidFill>
              </a:rPr>
              <a:t> (базується на принципі концентрації операцій та переходів). </a:t>
            </a:r>
            <a:endParaRPr lang="uk-UA" dirty="0" smtClean="0">
              <a:solidFill>
                <a:schemeClr val="bg1"/>
              </a:solidFill>
            </a:endParaRPr>
          </a:p>
          <a:p>
            <a:pPr algn="just">
              <a:buNone/>
            </a:pPr>
            <a:endParaRPr lang="uk-UA" dirty="0">
              <a:solidFill>
                <a:schemeClr val="bg1"/>
              </a:solidFill>
            </a:endParaRPr>
          </a:p>
          <a:p>
            <a:pPr algn="just">
              <a:buNone/>
            </a:pPr>
            <a:r>
              <a:rPr lang="uk-UA" dirty="0" smtClean="0">
                <a:solidFill>
                  <a:schemeClr val="bg1"/>
                </a:solidFill>
              </a:rPr>
              <a:t>1</a:t>
            </a:r>
            <a:r>
              <a:rPr lang="uk-UA" dirty="0">
                <a:solidFill>
                  <a:schemeClr val="bg1"/>
                </a:solidFill>
              </a:rPr>
              <a:t>. Розмітка заготовки. </a:t>
            </a:r>
            <a:endParaRPr lang="ru-RU" dirty="0">
              <a:solidFill>
                <a:schemeClr val="bg1"/>
              </a:solidFill>
            </a:endParaRPr>
          </a:p>
          <a:p>
            <a:pPr algn="just">
              <a:buNone/>
            </a:pPr>
            <a:r>
              <a:rPr lang="uk-UA" dirty="0">
                <a:solidFill>
                  <a:schemeClr val="bg1"/>
                </a:solidFill>
              </a:rPr>
              <a:t>2. Чорнова і чистова обробка всіх плоских поверхонь.</a:t>
            </a:r>
            <a:endParaRPr lang="ru-RU" dirty="0">
              <a:solidFill>
                <a:schemeClr val="bg1"/>
              </a:solidFill>
            </a:endParaRPr>
          </a:p>
          <a:p>
            <a:pPr algn="just">
              <a:buNone/>
            </a:pPr>
            <a:r>
              <a:rPr lang="uk-UA" dirty="0">
                <a:solidFill>
                  <a:schemeClr val="bg1"/>
                </a:solidFill>
              </a:rPr>
              <a:t> 3. Повторна розмітка. </a:t>
            </a:r>
            <a:endParaRPr lang="ru-RU" dirty="0">
              <a:solidFill>
                <a:schemeClr val="bg1"/>
              </a:solidFill>
            </a:endParaRPr>
          </a:p>
          <a:p>
            <a:pPr algn="just">
              <a:buNone/>
            </a:pPr>
            <a:r>
              <a:rPr lang="uk-UA" dirty="0">
                <a:solidFill>
                  <a:schemeClr val="bg1"/>
                </a:solidFill>
              </a:rPr>
              <a:t>4. Чорнова і чистова обробка основних отворів. </a:t>
            </a:r>
            <a:endParaRPr lang="ru-RU" dirty="0">
              <a:solidFill>
                <a:schemeClr val="bg1"/>
              </a:solidFill>
            </a:endParaRPr>
          </a:p>
          <a:p>
            <a:pPr algn="just">
              <a:buNone/>
            </a:pPr>
            <a:r>
              <a:rPr lang="uk-UA" dirty="0">
                <a:solidFill>
                  <a:schemeClr val="bg1"/>
                </a:solidFill>
              </a:rPr>
              <a:t>5. Третя розмітка. </a:t>
            </a:r>
            <a:endParaRPr lang="ru-RU" dirty="0">
              <a:solidFill>
                <a:schemeClr val="bg1"/>
              </a:solidFill>
            </a:endParaRPr>
          </a:p>
          <a:p>
            <a:pPr algn="just">
              <a:buNone/>
            </a:pPr>
            <a:r>
              <a:rPr lang="uk-UA" dirty="0">
                <a:solidFill>
                  <a:schemeClr val="bg1"/>
                </a:solidFill>
              </a:rPr>
              <a:t>6. Обробка допоміжних отворів. </a:t>
            </a:r>
            <a:endParaRPr lang="ru-RU" dirty="0">
              <a:solidFill>
                <a:schemeClr val="bg1"/>
              </a:solidFill>
            </a:endParaRPr>
          </a:p>
          <a:p>
            <a:pPr algn="just">
              <a:buNone/>
            </a:pPr>
            <a:r>
              <a:rPr lang="uk-UA" dirty="0">
                <a:solidFill>
                  <a:schemeClr val="bg1"/>
                </a:solidFill>
              </a:rPr>
              <a:t>7. Фінішна обробка плоских поверхонь.</a:t>
            </a:r>
            <a:endParaRPr lang="ru-RU" dirty="0">
              <a:solidFill>
                <a:schemeClr val="bg1"/>
              </a:solidFill>
            </a:endParaRPr>
          </a:p>
          <a:p>
            <a:pPr algn="just">
              <a:buNone/>
            </a:pPr>
            <a:r>
              <a:rPr lang="uk-UA" dirty="0">
                <a:solidFill>
                  <a:schemeClr val="bg1"/>
                </a:solidFill>
              </a:rPr>
              <a:t> 8. Фінішна обробка основних отворів. </a:t>
            </a:r>
            <a:endParaRPr lang="ru-RU" dirty="0">
              <a:solidFill>
                <a:schemeClr val="bg1"/>
              </a:solidFill>
            </a:endParaRPr>
          </a:p>
          <a:p>
            <a:pPr algn="just">
              <a:buNone/>
            </a:pPr>
            <a:r>
              <a:rPr lang="uk-UA" i="1" dirty="0">
                <a:solidFill>
                  <a:schemeClr val="bg1"/>
                </a:solidFill>
              </a:rPr>
              <a:t>Переваги варіанта</a:t>
            </a:r>
            <a:r>
              <a:rPr lang="uk-UA" dirty="0">
                <a:solidFill>
                  <a:schemeClr val="bg1"/>
                </a:solidFill>
              </a:rPr>
              <a:t>: простота, комплексність, мінімальний шлях до досягнення кінцевої мети, висока продуктивність та низька собівартість, незначна кількість верстатів, незначні виробничі площі. </a:t>
            </a:r>
            <a:endParaRPr lang="ru-RU" dirty="0">
              <a:solidFill>
                <a:schemeClr val="bg1"/>
              </a:solidFill>
            </a:endParaRPr>
          </a:p>
          <a:p>
            <a:pPr algn="just">
              <a:buNone/>
            </a:pPr>
            <a:r>
              <a:rPr lang="uk-UA" i="1" dirty="0">
                <a:solidFill>
                  <a:schemeClr val="bg1"/>
                </a:solidFill>
              </a:rPr>
              <a:t>Недоліки варіанта:</a:t>
            </a:r>
            <a:r>
              <a:rPr lang="uk-UA" dirty="0">
                <a:solidFill>
                  <a:schemeClr val="bg1"/>
                </a:solidFill>
              </a:rPr>
              <a:t> неможливість забезпечення високої точності обробки та можливість жолоблення деталі після її виготовлення і навіть в процесі експлуатації. Даний варіант побудови маршруту може бути застосований тільки для деталей, до яких не висуваються високі вимоги по точності. </a:t>
            </a:r>
            <a:endParaRPr lang="ru-RU" dirty="0">
              <a:solidFill>
                <a:schemeClr val="bg1"/>
              </a:solidFill>
            </a:endParaRPr>
          </a:p>
          <a:p>
            <a:pPr>
              <a:buNone/>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55000" lnSpcReduction="20000"/>
          </a:bodyPr>
          <a:lstStyle/>
          <a:p>
            <a:pPr algn="just">
              <a:buNone/>
            </a:pPr>
            <a:r>
              <a:rPr lang="uk-UA" i="1" dirty="0">
                <a:solidFill>
                  <a:schemeClr val="bg1"/>
                </a:solidFill>
              </a:rPr>
              <a:t> </a:t>
            </a:r>
            <a:r>
              <a:rPr lang="uk-UA" b="1" i="1" dirty="0">
                <a:solidFill>
                  <a:schemeClr val="bg1"/>
                </a:solidFill>
              </a:rPr>
              <a:t>Варіант 2</a:t>
            </a:r>
            <a:r>
              <a:rPr lang="uk-UA" dirty="0">
                <a:solidFill>
                  <a:schemeClr val="bg1"/>
                </a:solidFill>
              </a:rPr>
              <a:t> (базується на принципі диференціації операцій та переходів). </a:t>
            </a:r>
            <a:endParaRPr lang="ru-RU" dirty="0">
              <a:solidFill>
                <a:schemeClr val="bg1"/>
              </a:solidFill>
            </a:endParaRPr>
          </a:p>
          <a:p>
            <a:pPr algn="just">
              <a:buNone/>
            </a:pPr>
            <a:r>
              <a:rPr lang="uk-UA" dirty="0">
                <a:solidFill>
                  <a:schemeClr val="bg1"/>
                </a:solidFill>
              </a:rPr>
              <a:t>1. Розмітка заготовки. </a:t>
            </a:r>
            <a:endParaRPr lang="ru-RU" dirty="0">
              <a:solidFill>
                <a:schemeClr val="bg1"/>
              </a:solidFill>
            </a:endParaRPr>
          </a:p>
          <a:p>
            <a:pPr algn="just">
              <a:buNone/>
            </a:pPr>
            <a:r>
              <a:rPr lang="uk-UA" dirty="0">
                <a:solidFill>
                  <a:schemeClr val="bg1"/>
                </a:solidFill>
              </a:rPr>
              <a:t>2. Чорнова обробка всіх плоских поверхонь. </a:t>
            </a:r>
            <a:endParaRPr lang="ru-RU" dirty="0">
              <a:solidFill>
                <a:schemeClr val="bg1"/>
              </a:solidFill>
            </a:endParaRPr>
          </a:p>
          <a:p>
            <a:pPr algn="just">
              <a:buNone/>
            </a:pPr>
            <a:r>
              <a:rPr lang="uk-UA" dirty="0">
                <a:solidFill>
                  <a:schemeClr val="bg1"/>
                </a:solidFill>
              </a:rPr>
              <a:t>3. Повторна розмітка.</a:t>
            </a:r>
            <a:endParaRPr lang="ru-RU" dirty="0">
              <a:solidFill>
                <a:schemeClr val="bg1"/>
              </a:solidFill>
            </a:endParaRPr>
          </a:p>
          <a:p>
            <a:pPr algn="just">
              <a:buNone/>
            </a:pPr>
            <a:r>
              <a:rPr lang="uk-UA" dirty="0">
                <a:solidFill>
                  <a:schemeClr val="bg1"/>
                </a:solidFill>
              </a:rPr>
              <a:t> 4. Чорнова обробка всіх основних отворів. </a:t>
            </a:r>
            <a:endParaRPr lang="ru-RU" dirty="0">
              <a:solidFill>
                <a:schemeClr val="bg1"/>
              </a:solidFill>
            </a:endParaRPr>
          </a:p>
          <a:p>
            <a:pPr algn="just">
              <a:buNone/>
            </a:pPr>
            <a:r>
              <a:rPr lang="uk-UA" dirty="0">
                <a:solidFill>
                  <a:schemeClr val="bg1"/>
                </a:solidFill>
              </a:rPr>
              <a:t>5. Старіння. </a:t>
            </a:r>
            <a:endParaRPr lang="ru-RU" dirty="0">
              <a:solidFill>
                <a:schemeClr val="bg1"/>
              </a:solidFill>
            </a:endParaRPr>
          </a:p>
          <a:p>
            <a:pPr algn="just">
              <a:buNone/>
            </a:pPr>
            <a:r>
              <a:rPr lang="uk-UA" dirty="0">
                <a:solidFill>
                  <a:schemeClr val="bg1"/>
                </a:solidFill>
              </a:rPr>
              <a:t>6. Третя розмітка. </a:t>
            </a:r>
            <a:endParaRPr lang="ru-RU" dirty="0">
              <a:solidFill>
                <a:schemeClr val="bg1"/>
              </a:solidFill>
            </a:endParaRPr>
          </a:p>
          <a:p>
            <a:pPr algn="just">
              <a:buNone/>
            </a:pPr>
            <a:r>
              <a:rPr lang="uk-UA" dirty="0">
                <a:solidFill>
                  <a:schemeClr val="bg1"/>
                </a:solidFill>
              </a:rPr>
              <a:t>7. Чистова обробка всіх плоских поверхонь. </a:t>
            </a:r>
            <a:endParaRPr lang="ru-RU" dirty="0">
              <a:solidFill>
                <a:schemeClr val="bg1"/>
              </a:solidFill>
            </a:endParaRPr>
          </a:p>
          <a:p>
            <a:pPr algn="just">
              <a:buNone/>
            </a:pPr>
            <a:r>
              <a:rPr lang="uk-UA" dirty="0">
                <a:solidFill>
                  <a:schemeClr val="bg1"/>
                </a:solidFill>
              </a:rPr>
              <a:t>8. Чистова обробка всіх основних отворів. </a:t>
            </a:r>
            <a:endParaRPr lang="ru-RU" dirty="0">
              <a:solidFill>
                <a:schemeClr val="bg1"/>
              </a:solidFill>
            </a:endParaRPr>
          </a:p>
          <a:p>
            <a:pPr algn="just">
              <a:buNone/>
            </a:pPr>
            <a:r>
              <a:rPr lang="uk-UA" dirty="0">
                <a:solidFill>
                  <a:schemeClr val="bg1"/>
                </a:solidFill>
              </a:rPr>
              <a:t>9. Четверта розмітка. </a:t>
            </a:r>
            <a:endParaRPr lang="ru-RU" dirty="0">
              <a:solidFill>
                <a:schemeClr val="bg1"/>
              </a:solidFill>
            </a:endParaRPr>
          </a:p>
          <a:p>
            <a:pPr algn="just">
              <a:buNone/>
            </a:pPr>
            <a:r>
              <a:rPr lang="uk-UA" dirty="0">
                <a:solidFill>
                  <a:schemeClr val="bg1"/>
                </a:solidFill>
              </a:rPr>
              <a:t>10. Обробка допоміжних отворів. </a:t>
            </a:r>
            <a:endParaRPr lang="ru-RU" dirty="0">
              <a:solidFill>
                <a:schemeClr val="bg1"/>
              </a:solidFill>
            </a:endParaRPr>
          </a:p>
          <a:p>
            <a:pPr algn="just">
              <a:buNone/>
            </a:pPr>
            <a:r>
              <a:rPr lang="uk-UA" dirty="0">
                <a:solidFill>
                  <a:schemeClr val="bg1"/>
                </a:solidFill>
              </a:rPr>
              <a:t>11. Фінішна обробка плоских поверхонь. </a:t>
            </a:r>
            <a:endParaRPr lang="ru-RU" dirty="0">
              <a:solidFill>
                <a:schemeClr val="bg1"/>
              </a:solidFill>
            </a:endParaRPr>
          </a:p>
          <a:p>
            <a:pPr algn="just">
              <a:buNone/>
            </a:pPr>
            <a:r>
              <a:rPr lang="uk-UA" dirty="0">
                <a:solidFill>
                  <a:schemeClr val="bg1"/>
                </a:solidFill>
              </a:rPr>
              <a:t>12. Фінішна обробка основних отворів. </a:t>
            </a:r>
            <a:endParaRPr lang="ru-RU" dirty="0">
              <a:solidFill>
                <a:schemeClr val="bg1"/>
              </a:solidFill>
            </a:endParaRPr>
          </a:p>
          <a:p>
            <a:pPr algn="just">
              <a:buNone/>
            </a:pPr>
            <a:endParaRPr lang="uk-UA" i="1" dirty="0" smtClean="0">
              <a:solidFill>
                <a:schemeClr val="bg1"/>
              </a:solidFill>
            </a:endParaRPr>
          </a:p>
          <a:p>
            <a:pPr algn="just">
              <a:buNone/>
            </a:pPr>
            <a:r>
              <a:rPr lang="uk-UA" i="1" dirty="0" smtClean="0">
                <a:solidFill>
                  <a:schemeClr val="bg1"/>
                </a:solidFill>
              </a:rPr>
              <a:t>Переваги </a:t>
            </a:r>
            <a:r>
              <a:rPr lang="uk-UA" i="1" dirty="0">
                <a:solidFill>
                  <a:schemeClr val="bg1"/>
                </a:solidFill>
              </a:rPr>
              <a:t>варіанта:</a:t>
            </a:r>
            <a:r>
              <a:rPr lang="uk-UA" dirty="0">
                <a:solidFill>
                  <a:schemeClr val="bg1"/>
                </a:solidFill>
              </a:rPr>
              <a:t> можливість забезпечення високої точності деталей. </a:t>
            </a:r>
            <a:endParaRPr lang="ru-RU" dirty="0">
              <a:solidFill>
                <a:schemeClr val="bg1"/>
              </a:solidFill>
            </a:endParaRPr>
          </a:p>
          <a:p>
            <a:pPr algn="just">
              <a:buNone/>
            </a:pPr>
            <a:r>
              <a:rPr lang="uk-UA" i="1" dirty="0">
                <a:solidFill>
                  <a:schemeClr val="bg1"/>
                </a:solidFill>
              </a:rPr>
              <a:t>Недоліки варіанта:</a:t>
            </a:r>
            <a:r>
              <a:rPr lang="uk-UA" dirty="0">
                <a:solidFill>
                  <a:schemeClr val="bg1"/>
                </a:solidFill>
              </a:rPr>
              <a:t> велика трудомісткість, більш висока собівартість, необхідність у великій кількості обладнання та додаткових виробничих площах. Варіант застосовується для деталей з підвищеними вимогами щодо точності та прецизійних деталей. </a:t>
            </a:r>
            <a:endParaRPr lang="ru-RU" dirty="0">
              <a:solidFill>
                <a:schemeClr val="bg1"/>
              </a:solidFill>
            </a:endParaRPr>
          </a:p>
          <a:p>
            <a:pPr algn="just">
              <a:buNone/>
            </a:pPr>
            <a:r>
              <a:rPr lang="uk-UA" dirty="0">
                <a:solidFill>
                  <a:schemeClr val="bg1"/>
                </a:solidFill>
              </a:rPr>
              <a:t>Обидва варіанти закінчуються обов’язковим миттям і сушінням деталей.</a:t>
            </a:r>
            <a:endParaRPr lang="ru-RU"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r>
              <a:rPr lang="uk-UA" sz="3200" dirty="0">
                <a:solidFill>
                  <a:schemeClr val="bg1"/>
                </a:solidFill>
              </a:rPr>
              <a:t>2.1.6</a:t>
            </a:r>
            <a:r>
              <a:rPr lang="uk-UA" sz="3200" dirty="0" smtClean="0">
                <a:solidFill>
                  <a:schemeClr val="bg1"/>
                </a:solidFill>
              </a:rPr>
              <a:t>.</a:t>
            </a:r>
            <a:r>
              <a:rPr lang="en-US" sz="3200" dirty="0" smtClean="0">
                <a:solidFill>
                  <a:schemeClr val="bg1"/>
                </a:solidFill>
              </a:rPr>
              <a:t> </a:t>
            </a:r>
            <a:r>
              <a:rPr lang="uk-UA" sz="3200" dirty="0" smtClean="0">
                <a:solidFill>
                  <a:schemeClr val="bg1"/>
                </a:solidFill>
              </a:rPr>
              <a:t>Основні </a:t>
            </a:r>
            <a:r>
              <a:rPr lang="uk-UA" sz="3200" dirty="0">
                <a:solidFill>
                  <a:schemeClr val="bg1"/>
                </a:solidFill>
              </a:rPr>
              <a:t>технологічні операції </a:t>
            </a:r>
            <a:r>
              <a:rPr lang="uk-UA" sz="3200" dirty="0" smtClean="0">
                <a:solidFill>
                  <a:schemeClr val="bg1"/>
                </a:solidFill>
              </a:rPr>
              <a:t>при </a:t>
            </a:r>
            <a:r>
              <a:rPr lang="uk-UA" sz="3200" dirty="0">
                <a:solidFill>
                  <a:schemeClr val="bg1"/>
                </a:solidFill>
              </a:rPr>
              <a:t>обробці </a:t>
            </a:r>
            <a:r>
              <a:rPr lang="uk-UA" sz="3200" dirty="0" smtClean="0">
                <a:solidFill>
                  <a:schemeClr val="bg1"/>
                </a:solidFill>
              </a:rPr>
              <a:t>заготовок</a:t>
            </a:r>
            <a:br>
              <a:rPr lang="uk-UA" sz="3200" dirty="0" smtClean="0">
                <a:solidFill>
                  <a:schemeClr val="bg1"/>
                </a:solidFill>
              </a:rPr>
            </a:br>
            <a:r>
              <a:rPr lang="uk-UA" sz="3200" dirty="0">
                <a:solidFill>
                  <a:schemeClr val="bg1"/>
                </a:solidFill>
              </a:rPr>
              <a:t>Методи обробки зовнішніх </a:t>
            </a:r>
            <a:r>
              <a:rPr lang="uk-UA" sz="3200" dirty="0" smtClean="0">
                <a:solidFill>
                  <a:schemeClr val="bg1"/>
                </a:solidFill>
              </a:rPr>
              <a:t>площин</a:t>
            </a:r>
            <a:endParaRPr lang="ru-RU" sz="3200" dirty="0">
              <a:solidFill>
                <a:schemeClr val="bg1"/>
              </a:solidFill>
            </a:endParaRPr>
          </a:p>
        </p:txBody>
      </p:sp>
      <p:sp>
        <p:nvSpPr>
          <p:cNvPr id="3" name="Содержимое 2"/>
          <p:cNvSpPr>
            <a:spLocks noGrp="1"/>
          </p:cNvSpPr>
          <p:nvPr>
            <p:ph idx="1"/>
          </p:nvPr>
        </p:nvSpPr>
        <p:spPr>
          <a:xfrm>
            <a:off x="457200" y="1916832"/>
            <a:ext cx="8229600" cy="4464496"/>
          </a:xfrm>
        </p:spPr>
        <p:txBody>
          <a:bodyPr>
            <a:normAutofit fontScale="55000" lnSpcReduction="20000"/>
          </a:bodyPr>
          <a:lstStyle/>
          <a:p>
            <a:pPr marL="0" indent="360363" algn="just">
              <a:buNone/>
            </a:pPr>
            <a:r>
              <a:rPr lang="uk-UA" dirty="0"/>
              <a:t> </a:t>
            </a:r>
            <a:r>
              <a:rPr lang="uk-UA" dirty="0">
                <a:solidFill>
                  <a:schemeClr val="bg1"/>
                </a:solidFill>
              </a:rPr>
              <a:t>Для обробки зовнішніх площин корпусних деталей застосовують стругання, фрезерування, шліфування та протягування. </a:t>
            </a:r>
            <a:endParaRPr lang="ru-RU" dirty="0">
              <a:solidFill>
                <a:schemeClr val="bg1"/>
              </a:solidFill>
            </a:endParaRPr>
          </a:p>
          <a:p>
            <a:pPr marL="0" indent="360363" algn="just">
              <a:buNone/>
            </a:pPr>
            <a:r>
              <a:rPr lang="uk-UA" dirty="0" smtClean="0">
                <a:solidFill>
                  <a:schemeClr val="bg1"/>
                </a:solidFill>
              </a:rPr>
              <a:t>В </a:t>
            </a:r>
            <a:r>
              <a:rPr lang="uk-UA" dirty="0">
                <a:solidFill>
                  <a:schemeClr val="bg1"/>
                </a:solidFill>
              </a:rPr>
              <a:t>одиничному і дрібносерійному виробництвах, а також при обробці великих, важких деталей широко використовують стругання. Пояснюється це простотою та дешевизною інструмента і налагодження, можливістю обробляти поверхні складного профілю простим універсальним інструментом, його чуйністю до ливарних вад і можливістю знімати за один прохід великі припуски (до 20 мм). </a:t>
            </a:r>
            <a:endParaRPr lang="ru-RU" dirty="0">
              <a:solidFill>
                <a:schemeClr val="bg1"/>
              </a:solidFill>
            </a:endParaRPr>
          </a:p>
          <a:p>
            <a:pPr marL="0" indent="360363" algn="just">
              <a:buNone/>
            </a:pPr>
            <a:r>
              <a:rPr lang="uk-UA" dirty="0" smtClean="0">
                <a:solidFill>
                  <a:schemeClr val="bg1"/>
                </a:solidFill>
              </a:rPr>
              <a:t>Продуктивність </a:t>
            </a:r>
            <a:r>
              <a:rPr lang="uk-UA" dirty="0">
                <a:solidFill>
                  <a:schemeClr val="bg1"/>
                </a:solidFill>
              </a:rPr>
              <a:t>стругання низька через холості ходи і відносно низьку швидкість зворотно-поступального руху. Збільшувати швидкості різання і холостих ходів не можна через виникнення великих інерційних сил при зміні напрямку руху. </a:t>
            </a:r>
            <a:endParaRPr lang="uk-UA" dirty="0" smtClean="0">
              <a:solidFill>
                <a:schemeClr val="bg1"/>
              </a:solidFill>
            </a:endParaRPr>
          </a:p>
          <a:p>
            <a:pPr marL="0" indent="360363" algn="just">
              <a:buNone/>
            </a:pPr>
            <a:r>
              <a:rPr lang="uk-UA" dirty="0">
                <a:solidFill>
                  <a:schemeClr val="bg1"/>
                </a:solidFill>
              </a:rPr>
              <a:t>Продуктивність стругання підвищується при обробці груп деталей, розташованих в один або декілька рядів на столі верстата. Це зменшує втрати часу на перебіги стола в кінці робочого і холостого ходів, зменшує допоміжний час на пуск і зупинку верстата, приготування та прибирання інструмента, закріплення заготовок. Можна застосувати також групову обробку деталей різних найменувань. Продуктивність стругання також підвищується при обробці довгих вузьких поверхонь. </a:t>
            </a:r>
            <a:endParaRPr lang="ru-RU"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92696"/>
            <a:ext cx="8229600" cy="5616624"/>
          </a:xfrm>
        </p:spPr>
        <p:txBody>
          <a:bodyPr>
            <a:normAutofit fontScale="70000" lnSpcReduction="20000"/>
          </a:bodyPr>
          <a:lstStyle/>
          <a:p>
            <a:pPr marL="82550" indent="277813" algn="just">
              <a:buNone/>
            </a:pPr>
            <a:r>
              <a:rPr lang="uk-UA" dirty="0">
                <a:solidFill>
                  <a:schemeClr val="bg1"/>
                </a:solidFill>
              </a:rPr>
              <a:t> Найбільшого поширення при обробці площин корпусних деталей одержав метод фрезерування. В залежності від характеру і розташування оброблюваних поверхонь застосовують верстати консольно-фрезерні, поздовжньо-фрезерні з кількістю шпинделів 1-8 і більше, карусельно-фрезерні, барабанно-фрезерні. </a:t>
            </a:r>
            <a:endParaRPr lang="ru-RU" dirty="0">
              <a:solidFill>
                <a:schemeClr val="bg1"/>
              </a:solidFill>
            </a:endParaRPr>
          </a:p>
          <a:p>
            <a:pPr marL="82550" indent="277813" algn="just">
              <a:buNone/>
            </a:pPr>
            <a:r>
              <a:rPr lang="uk-UA" dirty="0" smtClean="0">
                <a:solidFill>
                  <a:schemeClr val="bg1"/>
                </a:solidFill>
              </a:rPr>
              <a:t>При </a:t>
            </a:r>
            <a:r>
              <a:rPr lang="uk-UA" dirty="0">
                <a:solidFill>
                  <a:schemeClr val="bg1"/>
                </a:solidFill>
              </a:rPr>
              <a:t>виборі верстата для даної операції необхідно виходити з того, щоб на ньому можна було обробляти всі зовнішні площини деталі при мінімальній кількості переустановлень. При цьому легше забезпечити точність відносного положення оброблюваних поверхонь при високій продуктивності праці. </a:t>
            </a:r>
            <a:endParaRPr lang="ru-RU" dirty="0">
              <a:solidFill>
                <a:schemeClr val="bg1"/>
              </a:solidFill>
            </a:endParaRPr>
          </a:p>
          <a:p>
            <a:pPr marL="82550" indent="277813" algn="just">
              <a:buNone/>
            </a:pPr>
            <a:r>
              <a:rPr lang="uk-UA" dirty="0" smtClean="0">
                <a:solidFill>
                  <a:schemeClr val="bg1"/>
                </a:solidFill>
              </a:rPr>
              <a:t>Для </a:t>
            </a:r>
            <a:r>
              <a:rPr lang="uk-UA" dirty="0">
                <a:solidFill>
                  <a:schemeClr val="bg1"/>
                </a:solidFill>
              </a:rPr>
              <a:t>обробки площин невеликих деталей в одиничному і серійному виробництвах можуть бути використані консольно-фрезерні верстати з поворотними столами, при цьому за одне встановлення можна обробляти чотири площини деталі. Багато деталей типу кронштейнів, косинців, стояків можна обробляти на консольно-фрезерних верстатах. Обробка з використанням двопозиційних поворотних пристроїв дає можливість скоротити допоміжний час. </a:t>
            </a:r>
            <a:endParaRPr lang="ru-RU"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70000" lnSpcReduction="20000"/>
          </a:bodyPr>
          <a:lstStyle/>
          <a:p>
            <a:pPr marL="0" indent="360363" algn="just">
              <a:buNone/>
            </a:pPr>
            <a:r>
              <a:rPr lang="uk-UA" dirty="0">
                <a:solidFill>
                  <a:schemeClr val="bg1"/>
                </a:solidFill>
              </a:rPr>
              <a:t>При обробці на поздовжньо-фрезерних верстатах застосовують групову обробку деталей і одночасну обробку декількома інструментами. При цьому можливі такі варіанти: </a:t>
            </a:r>
            <a:endParaRPr lang="ru-RU" dirty="0">
              <a:solidFill>
                <a:schemeClr val="bg1"/>
              </a:solidFill>
            </a:endParaRPr>
          </a:p>
          <a:p>
            <a:pPr marL="0" indent="360363" algn="just">
              <a:buNone/>
            </a:pPr>
            <a:r>
              <a:rPr lang="uk-UA" dirty="0" smtClean="0">
                <a:solidFill>
                  <a:schemeClr val="bg1"/>
                </a:solidFill>
              </a:rPr>
              <a:t>1) встановлення </a:t>
            </a:r>
            <a:r>
              <a:rPr lang="uk-UA" dirty="0">
                <a:solidFill>
                  <a:schemeClr val="bg1"/>
                </a:solidFill>
              </a:rPr>
              <a:t>деталей в один ряд (рис., а). В даному випадку послідовно обробляють деталі одного найменування, при цьому перекриваються шляхи на врізання та вихід інструмента; </a:t>
            </a:r>
            <a:endParaRPr lang="ru-RU" dirty="0">
              <a:solidFill>
                <a:schemeClr val="bg1"/>
              </a:solidFill>
            </a:endParaRPr>
          </a:p>
          <a:p>
            <a:pPr marL="0" indent="360363" algn="just">
              <a:buNone/>
            </a:pPr>
            <a:r>
              <a:rPr lang="uk-UA" dirty="0" smtClean="0">
                <a:solidFill>
                  <a:schemeClr val="bg1"/>
                </a:solidFill>
              </a:rPr>
              <a:t>2</a:t>
            </a:r>
            <a:r>
              <a:rPr lang="uk-UA" dirty="0">
                <a:solidFill>
                  <a:schemeClr val="bg1"/>
                </a:solidFill>
              </a:rPr>
              <a:t>) встановлення деталей у два ряди (рис., б); </a:t>
            </a:r>
            <a:endParaRPr lang="ru-RU" dirty="0">
              <a:solidFill>
                <a:schemeClr val="bg1"/>
              </a:solidFill>
            </a:endParaRPr>
          </a:p>
          <a:p>
            <a:pPr marL="0" indent="360363" algn="just">
              <a:buNone/>
            </a:pPr>
            <a:r>
              <a:rPr lang="uk-UA" dirty="0" smtClean="0">
                <a:solidFill>
                  <a:schemeClr val="bg1"/>
                </a:solidFill>
              </a:rPr>
              <a:t>3</a:t>
            </a:r>
            <a:r>
              <a:rPr lang="uk-UA" dirty="0">
                <a:solidFill>
                  <a:schemeClr val="bg1"/>
                </a:solidFill>
              </a:rPr>
              <a:t>) встановлення з перекладанням деталей. На поздовжньо-фрезерному верстаті встановлюють декілька (3, 4 і більше) деталей, які в різних позиціях спеціального пристрою займають різні положення відносно верстата і інструментів. В кожній позиції обробляють одну або декілька поверхонь фрезою, закріпленою у відповідному шпинделі верстата. Після кожного робочого ходу стола з останньої позиції знімають оброблену деталь, а після перекладання решти деталей в наступні позиції на першу позицію встановлюють нову заготовку.</a:t>
            </a:r>
            <a:endParaRPr lang="ru-RU" dirty="0">
              <a:solidFill>
                <a:schemeClr val="bg1"/>
              </a:solidFill>
            </a:endParaRPr>
          </a:p>
          <a:p>
            <a:pPr>
              <a:buNone/>
            </a:pPr>
            <a:endParaRPr lang="ru-RU"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73216"/>
            <a:ext cx="8229600" cy="752947"/>
          </a:xfrm>
        </p:spPr>
        <p:txBody>
          <a:bodyPr>
            <a:normAutofit fontScale="85000" lnSpcReduction="20000"/>
          </a:bodyPr>
          <a:lstStyle/>
          <a:p>
            <a:pPr algn="ctr">
              <a:buNone/>
            </a:pPr>
            <a:r>
              <a:rPr lang="uk-UA" dirty="0">
                <a:solidFill>
                  <a:schemeClr val="bg1"/>
                </a:solidFill>
              </a:rPr>
              <a:t>Рисунок. Групове встановлення деталей на поздовжньо-фрезерному верстаті</a:t>
            </a:r>
            <a:endParaRPr lang="ru-RU" dirty="0">
              <a:solidFill>
                <a:schemeClr val="bg1"/>
              </a:solidFill>
            </a:endParaRPr>
          </a:p>
          <a:p>
            <a:pPr>
              <a:buNone/>
            </a:pPr>
            <a:endParaRPr lang="ru-RU" dirty="0">
              <a:solidFill>
                <a:schemeClr val="bg1"/>
              </a:solidFill>
            </a:endParaRPr>
          </a:p>
        </p:txBody>
      </p:sp>
      <p:pic>
        <p:nvPicPr>
          <p:cNvPr id="4" name="Рисунок 3"/>
          <p:cNvPicPr/>
          <p:nvPr/>
        </p:nvPicPr>
        <p:blipFill>
          <a:blip r:embed="rId2" cstate="print">
            <a:lum contrast="20000"/>
          </a:blip>
          <a:srcRect l="40140" t="30029" r="41924" b="49887"/>
          <a:stretch>
            <a:fillRect/>
          </a:stretch>
        </p:blipFill>
        <p:spPr bwMode="auto">
          <a:xfrm>
            <a:off x="1475656" y="620688"/>
            <a:ext cx="6336704" cy="46085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bg1"/>
                </a:solidFill>
              </a:rPr>
              <a:t>2.1.1. Службове призначення деталей, конструктивні види</a:t>
            </a:r>
            <a:endParaRPr lang="ru-RU" dirty="0">
              <a:solidFill>
                <a:schemeClr val="bg1"/>
              </a:solidFill>
            </a:endParaRPr>
          </a:p>
        </p:txBody>
      </p:sp>
      <p:sp>
        <p:nvSpPr>
          <p:cNvPr id="3" name="Содержимое 2"/>
          <p:cNvSpPr>
            <a:spLocks noGrp="1"/>
          </p:cNvSpPr>
          <p:nvPr>
            <p:ph idx="1"/>
          </p:nvPr>
        </p:nvSpPr>
        <p:spPr/>
        <p:txBody>
          <a:bodyPr>
            <a:normAutofit fontScale="70000" lnSpcReduction="20000"/>
          </a:bodyPr>
          <a:lstStyle/>
          <a:p>
            <a:pPr marL="82550" indent="277813" algn="just">
              <a:buNone/>
            </a:pPr>
            <a:r>
              <a:rPr lang="uk-UA" dirty="0"/>
              <a:t> </a:t>
            </a:r>
            <a:r>
              <a:rPr lang="uk-UA" dirty="0">
                <a:solidFill>
                  <a:schemeClr val="bg1"/>
                </a:solidFill>
              </a:rPr>
              <a:t>Корпусні деталі представляють собою базові деталі. На них встановлюють різні деталі та складальні одиниці, точність відносного положення яких повинна забезпечуватись як в статиці, так і процесі роботи машини під навантаженням. У відповідності з цим корпусні деталі повинні мати потрібну точність, бути достатньо жорсткими і вібростійкими, що забезпечує потрібне відносне положення з’єднувальних деталей і вузлів, правильність роботи механізмів і відсутність вібрації. Конструктивне виконання корпусних деталей, матеріал і необхідні параметри точності визначають, виходячи зі службового призначення деталей, вимог до роботи механізмів і умов їх експлуатації. При цьому враховують також технологічні фактори, пов’язані з можливістю отримання потрібної конфігурації заготовки, можливості обробки різанням і зручності складання, яке починають з базової корпусної деталі. Корпусні деталі у загальному випадку можна поділити на групи (рисунки).</a:t>
            </a:r>
            <a:endParaRPr lang="ru-RU"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48672"/>
          </a:xfrm>
        </p:spPr>
        <p:txBody>
          <a:bodyPr>
            <a:noAutofit/>
          </a:bodyPr>
          <a:lstStyle/>
          <a:p>
            <a:pPr marL="0" indent="360363" algn="just">
              <a:buNone/>
            </a:pPr>
            <a:r>
              <a:rPr lang="uk-UA" sz="1850" dirty="0">
                <a:solidFill>
                  <a:schemeClr val="bg1"/>
                </a:solidFill>
              </a:rPr>
              <a:t>У </a:t>
            </a:r>
            <a:r>
              <a:rPr lang="uk-UA" sz="1850" dirty="0" err="1">
                <a:solidFill>
                  <a:schemeClr val="bg1"/>
                </a:solidFill>
              </a:rPr>
              <a:t>великосерійному</a:t>
            </a:r>
            <a:r>
              <a:rPr lang="uk-UA" sz="1850" dirty="0">
                <a:solidFill>
                  <a:schemeClr val="bg1"/>
                </a:solidFill>
              </a:rPr>
              <a:t> і масовому виробництві одержав застосування високопродуктивний метод обробки – безперервне фрезерування. Воно виконується на карусельно-фрезерних або барабанно-фрезерних верстатах.                       </a:t>
            </a:r>
            <a:endParaRPr lang="ru-RU" sz="1850" dirty="0">
              <a:solidFill>
                <a:schemeClr val="bg1"/>
              </a:solidFill>
            </a:endParaRPr>
          </a:p>
          <a:p>
            <a:pPr marL="0" indent="360363" algn="just">
              <a:buNone/>
            </a:pPr>
            <a:r>
              <a:rPr lang="uk-UA" sz="1850" dirty="0">
                <a:solidFill>
                  <a:schemeClr val="bg1"/>
                </a:solidFill>
              </a:rPr>
              <a:t> </a:t>
            </a:r>
            <a:r>
              <a:rPr lang="uk-UA" sz="1850" dirty="0" smtClean="0">
                <a:solidFill>
                  <a:schemeClr val="bg1"/>
                </a:solidFill>
              </a:rPr>
              <a:t>Карусельно-фрезерні </a:t>
            </a:r>
            <a:r>
              <a:rPr lang="uk-UA" sz="1850" dirty="0">
                <a:solidFill>
                  <a:schemeClr val="bg1"/>
                </a:solidFill>
              </a:rPr>
              <a:t>верстати двох  або тришпиндельні застосовують для обробки порівняно невеликих корпусних деталей з розмірами оброблюваних площин приблизно до 600 мм. На столі верстата встановлюють по колу пристрої, кількість яких залежить від розмірів стола, конфігурації та розмірів заготовки. В кожному пристрої встановлюють заготовку. Фрезерування виконують при безперервному обертанні стола, при цьому виконується паралельно-послідовна чорнова і чистова обробка. Оскільки зміна заготовки виконується поза зоною фрезерування при обертанні стола, допоміжний час повністю перекривається машинним часом. </a:t>
            </a:r>
            <a:endParaRPr lang="ru-RU" sz="1850" dirty="0">
              <a:solidFill>
                <a:schemeClr val="bg1"/>
              </a:solidFill>
            </a:endParaRPr>
          </a:p>
          <a:p>
            <a:pPr marL="0" indent="360363" algn="just">
              <a:buNone/>
            </a:pPr>
            <a:r>
              <a:rPr lang="uk-UA" sz="1850" dirty="0">
                <a:solidFill>
                  <a:schemeClr val="bg1"/>
                </a:solidFill>
              </a:rPr>
              <a:t> </a:t>
            </a:r>
            <a:r>
              <a:rPr lang="uk-UA" sz="1850" dirty="0" smtClean="0">
                <a:solidFill>
                  <a:schemeClr val="bg1"/>
                </a:solidFill>
              </a:rPr>
              <a:t>Фрезерують </a:t>
            </a:r>
            <a:r>
              <a:rPr lang="uk-UA" sz="1850" dirty="0">
                <a:solidFill>
                  <a:schemeClr val="bg1"/>
                </a:solidFill>
              </a:rPr>
              <a:t>площини на барабанно-фрезерному верстаті торцевими фрезами при безперервному обертанні барабана відносно горизонтальної осі. Барабан розміщений між двома стояками станини, в яких змонтовані шпинделі верстата, і має чотири, шість або вісім граней, на яких закріплюють пристрої для встановлення заготовок. Шпинделі, загальна кількість яких досягає восьми, розташовуються горизонтально в бокових стояках станини з обох боків барабана. На цьому верстаті виконують паралельно-послідовне чорнове і чистове фрезерування зовнішніх паралельних площин деталей. Зміну заготовок виконують при безперервному обертанні барабана. </a:t>
            </a:r>
            <a:endParaRPr lang="ru-RU" sz="1850" dirty="0">
              <a:solidFill>
                <a:schemeClr val="bg1"/>
              </a:solidFill>
            </a:endParaRPr>
          </a:p>
          <a:p>
            <a:pPr>
              <a:buNone/>
            </a:pPr>
            <a:endParaRPr lang="ru-RU" sz="18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832648"/>
          </a:xfrm>
        </p:spPr>
        <p:txBody>
          <a:bodyPr>
            <a:normAutofit fontScale="62500" lnSpcReduction="20000"/>
          </a:bodyPr>
          <a:lstStyle/>
          <a:p>
            <a:pPr marL="0" indent="277813" algn="just">
              <a:buNone/>
            </a:pPr>
            <a:r>
              <a:rPr lang="uk-UA" dirty="0"/>
              <a:t> </a:t>
            </a:r>
            <a:r>
              <a:rPr lang="uk-UA" dirty="0">
                <a:solidFill>
                  <a:schemeClr val="bg1"/>
                </a:solidFill>
              </a:rPr>
              <a:t>Фінішну обробку площин чавунних корпусних деталей часто виконують на плоскошліфувальних верстатах шліфуванням периферією круга, торцем чашкового круга і торцем сегментного круга. </a:t>
            </a:r>
            <a:endParaRPr lang="ru-RU" dirty="0">
              <a:solidFill>
                <a:schemeClr val="bg1"/>
              </a:solidFill>
            </a:endParaRPr>
          </a:p>
          <a:p>
            <a:pPr marL="0" indent="277813" algn="just">
              <a:buNone/>
            </a:pPr>
            <a:r>
              <a:rPr lang="uk-UA" dirty="0" smtClean="0">
                <a:solidFill>
                  <a:schemeClr val="bg1"/>
                </a:solidFill>
              </a:rPr>
              <a:t>Плоскошліфувальні </a:t>
            </a:r>
            <a:r>
              <a:rPr lang="uk-UA" dirty="0">
                <a:solidFill>
                  <a:schemeClr val="bg1"/>
                </a:solidFill>
              </a:rPr>
              <a:t>верстати мають прямокутний або круглий стіл, причому верстати з круглим столом більш продуктивні. На них, у випадку малих припусків, можна виконувати безперервне шліфування. </a:t>
            </a:r>
            <a:endParaRPr lang="ru-RU" dirty="0">
              <a:solidFill>
                <a:schemeClr val="bg1"/>
              </a:solidFill>
            </a:endParaRPr>
          </a:p>
          <a:p>
            <a:pPr marL="0" indent="277813" algn="just">
              <a:buNone/>
            </a:pPr>
            <a:r>
              <a:rPr lang="uk-UA" dirty="0" smtClean="0">
                <a:solidFill>
                  <a:schemeClr val="bg1"/>
                </a:solidFill>
              </a:rPr>
              <a:t>Плоске </a:t>
            </a:r>
            <a:r>
              <a:rPr lang="uk-UA" dirty="0">
                <a:solidFill>
                  <a:schemeClr val="bg1"/>
                </a:solidFill>
              </a:rPr>
              <a:t>шліфування може бути як чорнове, так і чистове. Плоске шліфування не чутливе до ливарної кірки. </a:t>
            </a:r>
            <a:endParaRPr lang="ru-RU" dirty="0">
              <a:solidFill>
                <a:schemeClr val="bg1"/>
              </a:solidFill>
            </a:endParaRPr>
          </a:p>
          <a:p>
            <a:pPr marL="0" indent="277813" algn="just">
              <a:buNone/>
            </a:pPr>
            <a:r>
              <a:rPr lang="uk-UA" dirty="0" smtClean="0">
                <a:solidFill>
                  <a:schemeClr val="bg1"/>
                </a:solidFill>
              </a:rPr>
              <a:t>В </a:t>
            </a:r>
            <a:r>
              <a:rPr lang="uk-UA" dirty="0">
                <a:solidFill>
                  <a:schemeClr val="bg1"/>
                </a:solidFill>
              </a:rPr>
              <a:t>масовому виробництві великого поширення набуло протягування зовнішніх площин. Протягування – найпродуктивніший метод обробки, який виконують на спеціальних потужних і швидкохідних протяжних верстатах, на яких обробку ведуть протяжками з твердих сплавів зі швидкістю різання, яка досягає 60 м/хв. (для деталей з чавуну).  Протяжні верстати горизонтального і вертикального типів однопозиційні та багатопозиційні вбудовують і в автоматичні лінії. </a:t>
            </a:r>
            <a:endParaRPr lang="ru-RU" dirty="0">
              <a:solidFill>
                <a:schemeClr val="bg1"/>
              </a:solidFill>
            </a:endParaRPr>
          </a:p>
          <a:p>
            <a:pPr marL="0" indent="277813" algn="just">
              <a:buNone/>
            </a:pPr>
            <a:r>
              <a:rPr lang="uk-UA" dirty="0" smtClean="0">
                <a:solidFill>
                  <a:schemeClr val="bg1"/>
                </a:solidFill>
              </a:rPr>
              <a:t>Переваги </a:t>
            </a:r>
            <a:r>
              <a:rPr lang="uk-UA" dirty="0">
                <a:solidFill>
                  <a:schemeClr val="bg1"/>
                </a:solidFill>
              </a:rPr>
              <a:t>протягування у порівнянні з фрезеруванням: висока продуктивність, висока точність внаслідок простоти схеми обробки і раціонального розподілу припуску між різними ділянками протяжки, висока стійкість інструмента, – калібрувальна частина знімає незначний припуск і добре зберігає свою форму і розміри. Недоліки протягування: висока собівартість протяжки, великі сили, що виникають при протягуванні не дозволяють обробляти деталі малої жорсткості.</a:t>
            </a:r>
            <a:endParaRPr lang="ru-RU"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uk-UA" dirty="0">
                <a:solidFill>
                  <a:schemeClr val="bg1"/>
                </a:solidFill>
              </a:rPr>
              <a:t>Методи обробки основних отворів</a:t>
            </a:r>
            <a:endParaRPr lang="ru-RU" dirty="0">
              <a:solidFill>
                <a:schemeClr val="bg1"/>
              </a:solidFill>
            </a:endParaRPr>
          </a:p>
        </p:txBody>
      </p:sp>
      <p:sp>
        <p:nvSpPr>
          <p:cNvPr id="3" name="Содержимое 2"/>
          <p:cNvSpPr>
            <a:spLocks noGrp="1"/>
          </p:cNvSpPr>
          <p:nvPr>
            <p:ph idx="1"/>
          </p:nvPr>
        </p:nvSpPr>
        <p:spPr>
          <a:xfrm>
            <a:off x="457200" y="1196752"/>
            <a:ext cx="8229600" cy="4929411"/>
          </a:xfrm>
        </p:spPr>
        <p:txBody>
          <a:bodyPr>
            <a:noAutofit/>
          </a:bodyPr>
          <a:lstStyle/>
          <a:p>
            <a:pPr marL="0" indent="360363" algn="just">
              <a:buNone/>
            </a:pPr>
            <a:r>
              <a:rPr lang="uk-UA" sz="2000" dirty="0">
                <a:solidFill>
                  <a:schemeClr val="bg1"/>
                </a:solidFill>
              </a:rPr>
              <a:t>Обробка основних отворів – це найбільш відповідальна і трудомістка частина технологічного процесу виготовлення корпусних деталей. Обробка отворів поділяється на чорнову, чистову і фінішну. </a:t>
            </a:r>
            <a:endParaRPr lang="ru-RU" sz="2000" dirty="0">
              <a:solidFill>
                <a:schemeClr val="bg1"/>
              </a:solidFill>
            </a:endParaRPr>
          </a:p>
          <a:p>
            <a:pPr marL="0" indent="360363" algn="just">
              <a:buNone/>
            </a:pPr>
            <a:r>
              <a:rPr lang="uk-UA" sz="2000" dirty="0" smtClean="0">
                <a:solidFill>
                  <a:schemeClr val="bg1"/>
                </a:solidFill>
              </a:rPr>
              <a:t>При </a:t>
            </a:r>
            <a:r>
              <a:rPr lang="uk-UA" sz="2000" dirty="0">
                <a:solidFill>
                  <a:schemeClr val="bg1"/>
                </a:solidFill>
              </a:rPr>
              <a:t>чорновій обробці отворів необхідно видалити основну кількість металу припуску, забезпечити точність відносного положення осі отвору і рівномірний припуск для точної чистової обробки. У зв’язку з цим для чорнової обробки необхідно використати високопродуктивний інструмент і обладнання, яке має високу жорсткість та потужність. </a:t>
            </a:r>
            <a:endParaRPr lang="ru-RU" sz="2000" dirty="0">
              <a:solidFill>
                <a:schemeClr val="bg1"/>
              </a:solidFill>
            </a:endParaRPr>
          </a:p>
          <a:p>
            <a:pPr marL="0" indent="360363" algn="just">
              <a:buNone/>
            </a:pPr>
            <a:r>
              <a:rPr lang="uk-UA" sz="2000" dirty="0" smtClean="0">
                <a:solidFill>
                  <a:schemeClr val="bg1"/>
                </a:solidFill>
              </a:rPr>
              <a:t>Чистова </a:t>
            </a:r>
            <a:r>
              <a:rPr lang="uk-UA" sz="2000" dirty="0">
                <a:solidFill>
                  <a:schemeClr val="bg1"/>
                </a:solidFill>
              </a:rPr>
              <a:t>обробка повинна забезпечувати точність розмірів, геометричної форми і відносного положення оброблюваного отвору. Особливо важливо забезпечити точність положення і прямолінійність осі отвору. Для чистової обробки необхідний різальний інструмент, що має велику стійкість, забезпечує високу точність та малу шорсткість поверхні, достатньо точне і жорстке обладнання. </a:t>
            </a:r>
            <a:endParaRPr lang="ru-RU" sz="2000" dirty="0">
              <a:solidFill>
                <a:schemeClr val="bg1"/>
              </a:solidFill>
            </a:endParaRPr>
          </a:p>
          <a:p>
            <a:pPr marL="0" indent="360363" algn="just">
              <a:buNone/>
            </a:pPr>
            <a:endParaRPr lang="ru-RU" sz="20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291264" cy="6336704"/>
          </a:xfrm>
        </p:spPr>
        <p:txBody>
          <a:bodyPr>
            <a:noAutofit/>
          </a:bodyPr>
          <a:lstStyle/>
          <a:p>
            <a:pPr marL="0" indent="360363" algn="just">
              <a:buNone/>
              <a:tabLst>
                <a:tab pos="2160588" algn="l"/>
              </a:tabLst>
            </a:pPr>
            <a:r>
              <a:rPr lang="uk-UA" sz="1850" dirty="0" smtClean="0">
                <a:solidFill>
                  <a:schemeClr val="bg1"/>
                </a:solidFill>
              </a:rPr>
              <a:t>В деяких випадках для поступового наближення до потрібної точності по всіх параметрах між чорновою та чистовою обробкою отвору виконують </a:t>
            </a:r>
            <a:r>
              <a:rPr lang="uk-UA" sz="1850" dirty="0" err="1" smtClean="0">
                <a:solidFill>
                  <a:schemeClr val="bg1"/>
                </a:solidFill>
              </a:rPr>
              <a:t>напівчистову</a:t>
            </a:r>
            <a:r>
              <a:rPr lang="uk-UA" sz="1850" dirty="0" smtClean="0">
                <a:solidFill>
                  <a:schemeClr val="bg1"/>
                </a:solidFill>
              </a:rPr>
              <a:t> обробку різцем, зенкерами або чорновими розвертками. </a:t>
            </a:r>
            <a:endParaRPr lang="ru-RU" sz="1850" dirty="0" smtClean="0">
              <a:solidFill>
                <a:schemeClr val="bg1"/>
              </a:solidFill>
            </a:endParaRPr>
          </a:p>
          <a:p>
            <a:pPr marL="0" indent="360363" algn="just">
              <a:buNone/>
              <a:tabLst>
                <a:tab pos="2160588" algn="l"/>
              </a:tabLst>
            </a:pPr>
            <a:r>
              <a:rPr lang="uk-UA" sz="1850" dirty="0" smtClean="0">
                <a:solidFill>
                  <a:schemeClr val="bg1"/>
                </a:solidFill>
              </a:rPr>
              <a:t>Фінішну обробку застосовують у випадку необхідності для підвищення точності та зниження шорсткості оброблюваної поверхні.</a:t>
            </a:r>
          </a:p>
          <a:p>
            <a:pPr marL="0" indent="360363" algn="just">
              <a:buNone/>
              <a:tabLst>
                <a:tab pos="2160588" algn="l"/>
              </a:tabLst>
            </a:pPr>
            <a:r>
              <a:rPr lang="uk-UA" sz="1850" dirty="0">
                <a:solidFill>
                  <a:schemeClr val="bg1"/>
                </a:solidFill>
              </a:rPr>
              <a:t>Для обробки отворів застосовують свердла, різці, зенкери, розвертки, розточувальні головки, розточувальні пластини.  Фінішну обробку отворів виконують також пластичним деформуванням за допомогою шарикових і роликових </a:t>
            </a:r>
            <a:r>
              <a:rPr lang="uk-UA" sz="1850" dirty="0" err="1">
                <a:solidFill>
                  <a:schemeClr val="bg1"/>
                </a:solidFill>
              </a:rPr>
              <a:t>розкатників</a:t>
            </a:r>
            <a:r>
              <a:rPr lang="uk-UA" sz="1850" dirty="0">
                <a:solidFill>
                  <a:schemeClr val="bg1"/>
                </a:solidFill>
              </a:rPr>
              <a:t>. </a:t>
            </a:r>
            <a:endParaRPr lang="ru-RU" sz="1850" dirty="0">
              <a:solidFill>
                <a:schemeClr val="bg1"/>
              </a:solidFill>
            </a:endParaRPr>
          </a:p>
          <a:p>
            <a:pPr marL="0" indent="360363" algn="just">
              <a:buNone/>
              <a:tabLst>
                <a:tab pos="2160588" algn="l"/>
              </a:tabLst>
            </a:pPr>
            <a:r>
              <a:rPr lang="uk-UA" sz="1850" dirty="0" smtClean="0">
                <a:solidFill>
                  <a:schemeClr val="bg1"/>
                </a:solidFill>
              </a:rPr>
              <a:t>Комбіновані </a:t>
            </a:r>
            <a:r>
              <a:rPr lang="uk-UA" sz="1850" dirty="0">
                <a:solidFill>
                  <a:schemeClr val="bg1"/>
                </a:solidFill>
              </a:rPr>
              <a:t>різальні інструменти дозволяють виконувати послідовно за один прохід чорнову і чистову обробку поверхні або суміщати декілька видів обробки (наприклад, свердління, зенкерування, розвертання, підрізання торців), або обробляти декілька поверхонь. Це дає можливість підвищити концентрацію переходів і скоротити машинний і допоміжний час, зменшити номенклатуру інструментів і пристроїв і використати більш просте і менш точне обладнання для виконання складної та точної роботи</a:t>
            </a:r>
            <a:r>
              <a:rPr lang="uk-UA" sz="1850" dirty="0" smtClean="0">
                <a:solidFill>
                  <a:schemeClr val="bg1"/>
                </a:solidFill>
              </a:rPr>
              <a:t>.</a:t>
            </a:r>
          </a:p>
          <a:p>
            <a:pPr marL="0" indent="360363" algn="just">
              <a:buNone/>
              <a:tabLst>
                <a:tab pos="2160588" algn="l"/>
              </a:tabLst>
            </a:pPr>
            <a:r>
              <a:rPr lang="uk-UA" sz="1850" dirty="0">
                <a:solidFill>
                  <a:schemeClr val="bg1"/>
                </a:solidFill>
              </a:rPr>
              <a:t>Комбіновані інструменти, що складаються зі свердел, зенкерів, розверток, звичайно застосовують для обробки отворів, які мають відкритий ступінчастий контур або гладкий діаметром до 100 мм і глибиною до 400 мм. Рис. 16.3. Схеми основних способів розточування на горизонтально-розточувальних верстатах.</a:t>
            </a:r>
            <a:r>
              <a:rPr lang="uk-UA" sz="1850" dirty="0" smtClean="0">
                <a:solidFill>
                  <a:schemeClr val="bg1"/>
                </a:solidFill>
              </a:rPr>
              <a:t> </a:t>
            </a:r>
            <a:endParaRPr lang="ru-RU" sz="185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1"/>
            <a:ext cx="4474840" cy="5760639"/>
          </a:xfrm>
        </p:spPr>
        <p:txBody>
          <a:bodyPr>
            <a:normAutofit fontScale="85000" lnSpcReduction="10000"/>
          </a:bodyPr>
          <a:lstStyle/>
          <a:p>
            <a:pPr marL="0" indent="360363" algn="just">
              <a:buNone/>
            </a:pPr>
            <a:r>
              <a:rPr lang="uk-UA" sz="2400" dirty="0">
                <a:solidFill>
                  <a:schemeClr val="bg1"/>
                </a:solidFill>
              </a:rPr>
              <a:t>Торцеві поверхні обробляють підрізними різцями і торцевими зенкерами.                             </a:t>
            </a:r>
            <a:endParaRPr lang="ru-RU" sz="2400" dirty="0">
              <a:solidFill>
                <a:schemeClr val="bg1"/>
              </a:solidFill>
            </a:endParaRPr>
          </a:p>
          <a:p>
            <a:pPr marL="0" indent="360363" algn="just">
              <a:buNone/>
            </a:pPr>
            <a:r>
              <a:rPr lang="uk-UA" sz="2400" dirty="0" smtClean="0">
                <a:solidFill>
                  <a:schemeClr val="bg1"/>
                </a:solidFill>
              </a:rPr>
              <a:t>Основні </a:t>
            </a:r>
            <a:r>
              <a:rPr lang="uk-UA" sz="2400" dirty="0">
                <a:solidFill>
                  <a:schemeClr val="bg1"/>
                </a:solidFill>
              </a:rPr>
              <a:t>отвори розточують на горизонтально-розточувальних, координатно-розточувальних, радіально-свердлильних, карусельних і агрегатних верстатах, а в деяких випадках – на токарних верстатах. </a:t>
            </a:r>
            <a:endParaRPr lang="ru-RU" sz="2400" dirty="0">
              <a:solidFill>
                <a:schemeClr val="bg1"/>
              </a:solidFill>
            </a:endParaRPr>
          </a:p>
          <a:p>
            <a:pPr marL="0" indent="360363" algn="just">
              <a:buNone/>
            </a:pPr>
            <a:r>
              <a:rPr lang="uk-UA" sz="2400" dirty="0" smtClean="0">
                <a:solidFill>
                  <a:schemeClr val="bg1"/>
                </a:solidFill>
              </a:rPr>
              <a:t>Існує </a:t>
            </a:r>
            <a:r>
              <a:rPr lang="uk-UA" sz="2400" dirty="0">
                <a:solidFill>
                  <a:schemeClr val="bg1"/>
                </a:solidFill>
              </a:rPr>
              <a:t>три основних способи розточування отворів на горизонтально-розточувальних верстатах: </a:t>
            </a:r>
            <a:endParaRPr lang="ru-RU" sz="2400" dirty="0">
              <a:solidFill>
                <a:schemeClr val="bg1"/>
              </a:solidFill>
            </a:endParaRPr>
          </a:p>
          <a:p>
            <a:pPr marL="0" indent="360363" algn="just">
              <a:buNone/>
            </a:pPr>
            <a:r>
              <a:rPr lang="uk-UA" sz="2400" dirty="0">
                <a:solidFill>
                  <a:schemeClr val="bg1"/>
                </a:solidFill>
              </a:rPr>
              <a:t>а) консольними оправками (рис., а); </a:t>
            </a:r>
            <a:endParaRPr lang="ru-RU" sz="2400" dirty="0">
              <a:solidFill>
                <a:schemeClr val="bg1"/>
              </a:solidFill>
            </a:endParaRPr>
          </a:p>
          <a:p>
            <a:pPr marL="0" indent="360363" algn="just">
              <a:buNone/>
            </a:pPr>
            <a:r>
              <a:rPr lang="uk-UA" sz="2400" dirty="0">
                <a:solidFill>
                  <a:schemeClr val="bg1"/>
                </a:solidFill>
              </a:rPr>
              <a:t>б) борштангами з використанням опори заднього стояка (рис., б); </a:t>
            </a:r>
            <a:endParaRPr lang="ru-RU" sz="2400" dirty="0">
              <a:solidFill>
                <a:schemeClr val="bg1"/>
              </a:solidFill>
            </a:endParaRPr>
          </a:p>
          <a:p>
            <a:pPr marL="0" indent="360363" algn="just">
              <a:buNone/>
            </a:pPr>
            <a:r>
              <a:rPr lang="uk-UA" sz="2400" dirty="0">
                <a:solidFill>
                  <a:schemeClr val="bg1"/>
                </a:solidFill>
              </a:rPr>
              <a:t>в) </a:t>
            </a:r>
            <a:r>
              <a:rPr lang="uk-UA" sz="2400" dirty="0" err="1">
                <a:solidFill>
                  <a:schemeClr val="bg1"/>
                </a:solidFill>
              </a:rPr>
              <a:t>в</a:t>
            </a:r>
            <a:r>
              <a:rPr lang="uk-UA" sz="2400" dirty="0">
                <a:solidFill>
                  <a:schemeClr val="bg1"/>
                </a:solidFill>
              </a:rPr>
              <a:t> кондукторах при шарнірному з’єднанні розточувальних оправок зі шпинделем верстата (рис., в). </a:t>
            </a:r>
            <a:endParaRPr lang="ru-RU" sz="2400" dirty="0">
              <a:solidFill>
                <a:schemeClr val="bg1"/>
              </a:solidFill>
            </a:endParaRPr>
          </a:p>
          <a:p>
            <a:endParaRPr lang="ru-RU" dirty="0">
              <a:solidFill>
                <a:schemeClr val="bg1"/>
              </a:solidFill>
            </a:endParaRPr>
          </a:p>
        </p:txBody>
      </p:sp>
      <p:pic>
        <p:nvPicPr>
          <p:cNvPr id="4" name="Рисунок 3"/>
          <p:cNvPicPr/>
          <p:nvPr/>
        </p:nvPicPr>
        <p:blipFill>
          <a:blip r:embed="rId2" cstate="print"/>
          <a:srcRect l="39695" t="36066" r="41850" b="30819"/>
          <a:stretch>
            <a:fillRect/>
          </a:stretch>
        </p:blipFill>
        <p:spPr bwMode="auto">
          <a:xfrm>
            <a:off x="4932040" y="1052736"/>
            <a:ext cx="4032448" cy="4176889"/>
          </a:xfrm>
          <a:prstGeom prst="rect">
            <a:avLst/>
          </a:prstGeom>
          <a:noFill/>
          <a:ln w="9525">
            <a:noFill/>
            <a:miter lim="800000"/>
            <a:headEnd/>
            <a:tailEnd/>
          </a:ln>
        </p:spPr>
      </p:pic>
      <p:sp>
        <p:nvSpPr>
          <p:cNvPr id="1025" name="Rectangle 1"/>
          <p:cNvSpPr>
            <a:spLocks noChangeArrowheads="1"/>
          </p:cNvSpPr>
          <p:nvPr/>
        </p:nvSpPr>
        <p:spPr bwMode="auto">
          <a:xfrm>
            <a:off x="5148064" y="5523887"/>
            <a:ext cx="35283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Рисунок. Схеми основних способів розточування на горизонтально-розточувальних верстатах</a:t>
            </a:r>
            <a:endParaRPr kumimoji="0" lang="uk-UA"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70000" lnSpcReduction="20000"/>
          </a:bodyPr>
          <a:lstStyle/>
          <a:p>
            <a:pPr marL="0" indent="360363" algn="just">
              <a:buNone/>
            </a:pPr>
            <a:r>
              <a:rPr lang="uk-UA" dirty="0">
                <a:solidFill>
                  <a:schemeClr val="bg1"/>
                </a:solidFill>
              </a:rPr>
              <a:t>Точність міжосьових відстаней, а також точність положення отворів відносно баз досягається за допомогою розмітки, методом пробного розточування, розточуванням в кондукторах, координатним методом, по накладних шаблонах тощо. </a:t>
            </a:r>
            <a:endParaRPr lang="ru-RU" dirty="0">
              <a:solidFill>
                <a:schemeClr val="bg1"/>
              </a:solidFill>
            </a:endParaRPr>
          </a:p>
          <a:p>
            <a:pPr marL="0" indent="360363" algn="just">
              <a:buNone/>
            </a:pPr>
            <a:r>
              <a:rPr lang="uk-UA" dirty="0" smtClean="0">
                <a:solidFill>
                  <a:schemeClr val="bg1"/>
                </a:solidFill>
              </a:rPr>
              <a:t>Розточування </a:t>
            </a:r>
            <a:r>
              <a:rPr lang="uk-UA" dirty="0">
                <a:solidFill>
                  <a:schemeClr val="bg1"/>
                </a:solidFill>
              </a:rPr>
              <a:t>по розмітці застосовують як попередню операцію в одиничному і дрібносерійному виробництвах. Методи пробного розточування і кнопковий застосовують також в одиничному і дрібносерійному виробництві, при цьому досягається точність міжосьових відстаней ±0,02 мм. </a:t>
            </a:r>
            <a:endParaRPr lang="ru-RU" dirty="0">
              <a:solidFill>
                <a:schemeClr val="bg1"/>
              </a:solidFill>
            </a:endParaRPr>
          </a:p>
          <a:p>
            <a:pPr marL="0" indent="360363" algn="just">
              <a:buNone/>
            </a:pPr>
            <a:r>
              <a:rPr lang="uk-UA" dirty="0" smtClean="0">
                <a:solidFill>
                  <a:schemeClr val="bg1"/>
                </a:solidFill>
              </a:rPr>
              <a:t>Подача </a:t>
            </a:r>
            <a:r>
              <a:rPr lang="uk-UA" dirty="0">
                <a:solidFill>
                  <a:schemeClr val="bg1"/>
                </a:solidFill>
              </a:rPr>
              <a:t>при кожному з цих способів здійснюється шпинделем або столом. </a:t>
            </a:r>
            <a:endParaRPr lang="ru-RU" dirty="0">
              <a:solidFill>
                <a:schemeClr val="bg1"/>
              </a:solidFill>
            </a:endParaRPr>
          </a:p>
          <a:p>
            <a:pPr marL="0" indent="360363" algn="just">
              <a:buNone/>
            </a:pPr>
            <a:r>
              <a:rPr lang="uk-UA" dirty="0" smtClean="0">
                <a:solidFill>
                  <a:schemeClr val="bg1"/>
                </a:solidFill>
              </a:rPr>
              <a:t>Значно </a:t>
            </a:r>
            <a:r>
              <a:rPr lang="uk-UA" dirty="0">
                <a:solidFill>
                  <a:schemeClr val="bg1"/>
                </a:solidFill>
              </a:rPr>
              <a:t>більш поширений координатний метод розточування на горизонтально-розточувальних верстатах. Цей метод використовують при розточуванні деталей, які мають декілька отворів з паралельними осями, коли відносне положення осі кожного отвору можна визначити двома розмітками, що пов’язують її з вдома перпендикулярними площинами деталі, в яких ніби розташовуються осі координат.</a:t>
            </a:r>
            <a:endParaRPr lang="ru-RU"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girepair.us/img/gco-images/119-pt-br.jpg"/>
          <p:cNvPicPr/>
          <p:nvPr/>
        </p:nvPicPr>
        <p:blipFill>
          <a:blip r:embed="rId2" cstate="print"/>
          <a:srcRect/>
          <a:stretch>
            <a:fillRect/>
          </a:stretch>
        </p:blipFill>
        <p:spPr bwMode="auto">
          <a:xfrm>
            <a:off x="1187625" y="908721"/>
            <a:ext cx="6444758" cy="481323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760640"/>
          </a:xfrm>
        </p:spPr>
        <p:txBody>
          <a:bodyPr>
            <a:normAutofit fontScale="62500" lnSpcReduction="20000"/>
          </a:bodyPr>
          <a:lstStyle/>
          <a:p>
            <a:pPr marL="0" indent="360363" algn="just">
              <a:buNone/>
            </a:pPr>
            <a:r>
              <a:rPr lang="uk-UA" dirty="0">
                <a:solidFill>
                  <a:schemeClr val="bg1"/>
                </a:solidFill>
              </a:rPr>
              <a:t>Сучасні моделі горизонтально-розточувальних верстатів 2620 і 2622 мають оптичні системи відліку по шкалах і забезпечують точність відліку ±0,01 мм. Таким чином, на цих верстатах можна отримати точність міжосьових відстаней при розточуванні отворів ±0,02 мм без застосування індикаторних пристосувань. </a:t>
            </a:r>
            <a:endParaRPr lang="ru-RU" dirty="0">
              <a:solidFill>
                <a:schemeClr val="bg1"/>
              </a:solidFill>
            </a:endParaRPr>
          </a:p>
          <a:p>
            <a:pPr marL="0" indent="360363" algn="just">
              <a:buNone/>
            </a:pPr>
            <a:r>
              <a:rPr lang="uk-UA" dirty="0" smtClean="0">
                <a:solidFill>
                  <a:schemeClr val="bg1"/>
                </a:solidFill>
              </a:rPr>
              <a:t>При </a:t>
            </a:r>
            <a:r>
              <a:rPr lang="uk-UA" dirty="0">
                <a:solidFill>
                  <a:schemeClr val="bg1"/>
                </a:solidFill>
              </a:rPr>
              <a:t>розточуванні деталей в кондукторах і по накладних шаблонах точність міжосьових відстаней може бути отримана в межах від ±0,02 мм до ±0,03 мм. </a:t>
            </a:r>
            <a:endParaRPr lang="ru-RU" dirty="0">
              <a:solidFill>
                <a:schemeClr val="bg1"/>
              </a:solidFill>
            </a:endParaRPr>
          </a:p>
          <a:p>
            <a:pPr marL="0" indent="360363" algn="just">
              <a:buNone/>
            </a:pPr>
            <a:r>
              <a:rPr lang="uk-UA" dirty="0">
                <a:solidFill>
                  <a:schemeClr val="bg1"/>
                </a:solidFill>
              </a:rPr>
              <a:t> </a:t>
            </a:r>
            <a:r>
              <a:rPr lang="uk-UA" dirty="0" smtClean="0">
                <a:solidFill>
                  <a:schemeClr val="bg1"/>
                </a:solidFill>
              </a:rPr>
              <a:t>Розточування </a:t>
            </a:r>
            <a:r>
              <a:rPr lang="uk-UA" dirty="0">
                <a:solidFill>
                  <a:schemeClr val="bg1"/>
                </a:solidFill>
              </a:rPr>
              <a:t>відповідальних отворів в невеликих корпусних деталях можна виконувати також на радіально-свердлильних верстатах, забезпечуючи потрібну точність обробки. Для цього повинно бути надійне спрямування інструмента, що досягається застосуванням пристроїв з напрямними втулками і розточувальних оправок. </a:t>
            </a:r>
            <a:endParaRPr lang="ru-RU" dirty="0">
              <a:solidFill>
                <a:schemeClr val="bg1"/>
              </a:solidFill>
            </a:endParaRPr>
          </a:p>
          <a:p>
            <a:pPr marL="0" indent="360363" algn="just">
              <a:buNone/>
            </a:pPr>
            <a:r>
              <a:rPr lang="uk-UA" dirty="0" smtClean="0">
                <a:solidFill>
                  <a:schemeClr val="bg1"/>
                </a:solidFill>
              </a:rPr>
              <a:t>У </a:t>
            </a:r>
            <a:r>
              <a:rPr lang="uk-UA" dirty="0" err="1">
                <a:solidFill>
                  <a:schemeClr val="bg1"/>
                </a:solidFill>
              </a:rPr>
              <a:t>великосерійному</a:t>
            </a:r>
            <a:r>
              <a:rPr lang="uk-UA" dirty="0">
                <a:solidFill>
                  <a:schemeClr val="bg1"/>
                </a:solidFill>
              </a:rPr>
              <a:t> і масовому виробництві для обробки отворів у корпусних деталях широко застосовують агрегатно-розточувальні верстати, які працюють у потоковому виробництві, в автоматичних лініях або використовуються окремо. </a:t>
            </a:r>
            <a:endParaRPr lang="ru-RU" dirty="0">
              <a:solidFill>
                <a:schemeClr val="bg1"/>
              </a:solidFill>
            </a:endParaRPr>
          </a:p>
          <a:p>
            <a:pPr marL="0" indent="360363" algn="just">
              <a:buNone/>
            </a:pPr>
            <a:r>
              <a:rPr lang="uk-UA" dirty="0" smtClean="0">
                <a:solidFill>
                  <a:schemeClr val="bg1"/>
                </a:solidFill>
              </a:rPr>
              <a:t>За </a:t>
            </a:r>
            <a:r>
              <a:rPr lang="uk-UA" dirty="0">
                <a:solidFill>
                  <a:schemeClr val="bg1"/>
                </a:solidFill>
              </a:rPr>
              <a:t>своїм характером агрегатні верстати є спеціальним багато </a:t>
            </a:r>
            <a:r>
              <a:rPr lang="uk-UA" dirty="0" err="1">
                <a:solidFill>
                  <a:schemeClr val="bg1"/>
                </a:solidFill>
              </a:rPr>
              <a:t>інструментним</a:t>
            </a:r>
            <a:r>
              <a:rPr lang="uk-UA" dirty="0">
                <a:solidFill>
                  <a:schemeClr val="bg1"/>
                </a:solidFill>
              </a:rPr>
              <a:t> обладнанням, що компонується з нормалізованих та спеціальних агрегатів. Їх застосування потребує ретельних економічних обґрунтувань. Використовують в крупносерійному та масовому виробництвах.</a:t>
            </a:r>
            <a:endParaRPr lang="ru-RU"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9"/>
            <a:ext cx="8229600" cy="576064"/>
          </a:xfrm>
        </p:spPr>
        <p:txBody>
          <a:bodyPr>
            <a:noAutofit/>
          </a:bodyPr>
          <a:lstStyle/>
          <a:p>
            <a:pPr marL="0" indent="277813">
              <a:buNone/>
            </a:pPr>
            <a:r>
              <a:rPr lang="uk-UA" sz="2000" dirty="0">
                <a:solidFill>
                  <a:schemeClr val="bg1"/>
                </a:solidFill>
              </a:rPr>
              <a:t>У дрібносерійному виробництві для обробки корпусних деталей можна використовувати верстати з ЧПК (рисунок).</a:t>
            </a:r>
            <a:endParaRPr lang="ru-RU" sz="2000" dirty="0">
              <a:solidFill>
                <a:schemeClr val="bg1"/>
              </a:solidFill>
            </a:endParaRPr>
          </a:p>
          <a:p>
            <a:pPr>
              <a:buNone/>
            </a:pPr>
            <a:endParaRPr lang="ru-RU" sz="2000" dirty="0">
              <a:solidFill>
                <a:schemeClr val="bg1"/>
              </a:solidFill>
            </a:endParaRPr>
          </a:p>
        </p:txBody>
      </p:sp>
      <p:pic>
        <p:nvPicPr>
          <p:cNvPr id="4" name="Рисунок 3" descr="http://avtopro.by/img/cms/Glav-Slader2Rasto4ka2-Variant2-min.jpg"/>
          <p:cNvPicPr/>
          <p:nvPr/>
        </p:nvPicPr>
        <p:blipFill>
          <a:blip r:embed="rId2" cstate="print"/>
          <a:srcRect/>
          <a:stretch>
            <a:fillRect/>
          </a:stretch>
        </p:blipFill>
        <p:spPr bwMode="auto">
          <a:xfrm>
            <a:off x="1259632" y="1412776"/>
            <a:ext cx="6624736" cy="3528392"/>
          </a:xfrm>
          <a:prstGeom prst="rect">
            <a:avLst/>
          </a:prstGeom>
          <a:noFill/>
          <a:ln w="9525">
            <a:noFill/>
            <a:miter lim="800000"/>
            <a:headEnd/>
            <a:tailEnd/>
          </a:ln>
        </p:spPr>
      </p:pic>
      <p:sp>
        <p:nvSpPr>
          <p:cNvPr id="50177" name="Rectangle 1"/>
          <p:cNvSpPr>
            <a:spLocks noChangeArrowheads="1"/>
          </p:cNvSpPr>
          <p:nvPr/>
        </p:nvSpPr>
        <p:spPr bwMode="auto">
          <a:xfrm>
            <a:off x="1763688" y="5229200"/>
            <a:ext cx="56876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uk-UA"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Рисунок. Розточування отворів блоку циліндрів</a:t>
            </a:r>
            <a:endParaRPr kumimoji="0" lang="uk-UA"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uk-UA" sz="3200" dirty="0">
                <a:solidFill>
                  <a:schemeClr val="bg1"/>
                </a:solidFill>
              </a:rPr>
              <a:t>Методи фінішної обробки основних отворів</a:t>
            </a:r>
            <a:endParaRPr lang="ru-RU" sz="3200" dirty="0">
              <a:solidFill>
                <a:schemeClr val="bg1"/>
              </a:solidFill>
            </a:endParaRPr>
          </a:p>
        </p:txBody>
      </p:sp>
      <p:sp>
        <p:nvSpPr>
          <p:cNvPr id="3" name="Содержимое 2"/>
          <p:cNvSpPr>
            <a:spLocks noGrp="1"/>
          </p:cNvSpPr>
          <p:nvPr>
            <p:ph idx="1"/>
          </p:nvPr>
        </p:nvSpPr>
        <p:spPr>
          <a:xfrm>
            <a:off x="457200" y="1196752"/>
            <a:ext cx="8229600" cy="5256584"/>
          </a:xfrm>
        </p:spPr>
        <p:txBody>
          <a:bodyPr>
            <a:normAutofit fontScale="55000" lnSpcReduction="20000"/>
          </a:bodyPr>
          <a:lstStyle/>
          <a:p>
            <a:pPr marL="0" indent="360363" algn="just">
              <a:buNone/>
            </a:pPr>
            <a:r>
              <a:rPr lang="uk-UA" dirty="0">
                <a:solidFill>
                  <a:schemeClr val="bg1"/>
                </a:solidFill>
              </a:rPr>
              <a:t>Фінішними операціями обробки основних отворів є тонке розточування, планетарне шліфування, хонінгування, </a:t>
            </a:r>
            <a:r>
              <a:rPr lang="uk-UA" dirty="0" err="1">
                <a:solidFill>
                  <a:schemeClr val="bg1"/>
                </a:solidFill>
              </a:rPr>
              <a:t>розкатування</a:t>
            </a:r>
            <a:r>
              <a:rPr lang="uk-UA" dirty="0">
                <a:solidFill>
                  <a:schemeClr val="bg1"/>
                </a:solidFill>
              </a:rPr>
              <a:t> роликами. </a:t>
            </a:r>
            <a:endParaRPr lang="ru-RU" dirty="0">
              <a:solidFill>
                <a:schemeClr val="bg1"/>
              </a:solidFill>
            </a:endParaRPr>
          </a:p>
          <a:p>
            <a:pPr marL="0" indent="360363" algn="just">
              <a:buNone/>
            </a:pPr>
            <a:r>
              <a:rPr lang="uk-UA" dirty="0" smtClean="0">
                <a:solidFill>
                  <a:schemeClr val="bg1"/>
                </a:solidFill>
              </a:rPr>
              <a:t>Тонке </a:t>
            </a:r>
            <a:r>
              <a:rPr lang="uk-UA" dirty="0">
                <a:solidFill>
                  <a:schemeClr val="bg1"/>
                </a:solidFill>
              </a:rPr>
              <a:t>(алмазне) розточування застосовують для одержання високої точності розмірів, геометричної форми, напрямку і прямолінійності осі отвору.        </a:t>
            </a:r>
            <a:endParaRPr lang="ru-RU" dirty="0">
              <a:solidFill>
                <a:schemeClr val="bg1"/>
              </a:solidFill>
            </a:endParaRPr>
          </a:p>
          <a:p>
            <a:pPr marL="0" indent="360363" algn="just">
              <a:buNone/>
            </a:pPr>
            <a:r>
              <a:rPr lang="uk-UA" dirty="0" smtClean="0">
                <a:solidFill>
                  <a:schemeClr val="bg1"/>
                </a:solidFill>
              </a:rPr>
              <a:t>Характерними </a:t>
            </a:r>
            <a:r>
              <a:rPr lang="uk-UA" dirty="0">
                <a:solidFill>
                  <a:schemeClr val="bg1"/>
                </a:solidFill>
              </a:rPr>
              <a:t>для тонкого розточування є робота з високою швидкістю різання, малими подачами і глибиною. Швидкості різання при обробці деталей з чавуну звичайно приймають в межах 100–200 м/</a:t>
            </a:r>
            <a:r>
              <a:rPr lang="uk-UA" dirty="0" err="1">
                <a:solidFill>
                  <a:schemeClr val="bg1"/>
                </a:solidFill>
              </a:rPr>
              <a:t>хв</a:t>
            </a:r>
            <a:r>
              <a:rPr lang="uk-UA" dirty="0">
                <a:solidFill>
                  <a:schemeClr val="bg1"/>
                </a:solidFill>
              </a:rPr>
              <a:t>, зі сталі – 120–250 м/</a:t>
            </a:r>
            <a:r>
              <a:rPr lang="uk-UA" dirty="0" err="1">
                <a:solidFill>
                  <a:schemeClr val="bg1"/>
                </a:solidFill>
              </a:rPr>
              <a:t>хв</a:t>
            </a:r>
            <a:r>
              <a:rPr lang="uk-UA" dirty="0">
                <a:solidFill>
                  <a:schemeClr val="bg1"/>
                </a:solidFill>
              </a:rPr>
              <a:t>, з кольорових сплавів – до 800 м/хв. Подача при обробці деталей з чавуну – 0,03–0,15 мм/об, зі сталі – 0,02–0,12 мм/об, з кольорових сплавів – 0,02–0,10 мм/об; глибина різання – відповідно 0,1–0,35; 0,1–0,3; 0,05–0,4 мм. Охолодження, як правило, не застосовують. Верстати для тонкого розточування – одношпиндельні та багатошпиндельні, вертикальні та горизонтальні – мають високу жорсткість та вібростійкість, багатошпиндельні верстати, як правило, спеціальні. Різальним інструментом є </a:t>
            </a:r>
            <a:r>
              <a:rPr lang="uk-UA" dirty="0" err="1">
                <a:solidFill>
                  <a:schemeClr val="bg1"/>
                </a:solidFill>
              </a:rPr>
              <a:t>однолезові</a:t>
            </a:r>
            <a:r>
              <a:rPr lang="uk-UA" dirty="0">
                <a:solidFill>
                  <a:schemeClr val="bg1"/>
                </a:solidFill>
              </a:rPr>
              <a:t> різці з пластинками із твердих сплавів. Для розточування деталей з кольорових сплавів застосовують також алмазні різці. Різці закріплюють в консольних, жорстких стальних оправках. За діаметральними розмірами при тонкому розточуванні одержують 7-й і 5-й квалітети, похибки форми (овальність, </a:t>
            </a:r>
            <a:r>
              <a:rPr lang="uk-UA" dirty="0" err="1">
                <a:solidFill>
                  <a:schemeClr val="bg1"/>
                </a:solidFill>
              </a:rPr>
              <a:t>конусність</a:t>
            </a:r>
            <a:r>
              <a:rPr lang="uk-UA" dirty="0">
                <a:solidFill>
                  <a:schemeClr val="bg1"/>
                </a:solidFill>
              </a:rPr>
              <a:t>) при розточуванні оправками з твердих сплавів можуть бути одержані в межах 3–4 мкм, шорсткість поверхонь досягає </a:t>
            </a:r>
            <a:r>
              <a:rPr lang="uk-UA" dirty="0" err="1">
                <a:solidFill>
                  <a:schemeClr val="bg1"/>
                </a:solidFill>
              </a:rPr>
              <a:t>Ra</a:t>
            </a:r>
            <a:r>
              <a:rPr lang="uk-UA" dirty="0">
                <a:solidFill>
                  <a:schemeClr val="bg1"/>
                </a:solidFill>
              </a:rPr>
              <a:t> = 1,25–0,16 мкм. Тонке розточування застосовують для обробки тонких гладких отворів діаметром до 200 мм в деталях середніх і невеликих розмірів.</a:t>
            </a:r>
            <a:endParaRPr lang="ru-RU"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76672"/>
            <a:ext cx="8229600" cy="2049091"/>
          </a:xfrm>
        </p:spPr>
        <p:txBody>
          <a:bodyPr>
            <a:normAutofit fontScale="62500" lnSpcReduction="20000"/>
          </a:bodyPr>
          <a:lstStyle/>
          <a:p>
            <a:pPr marL="0" indent="277813" algn="just">
              <a:buNone/>
            </a:pPr>
            <a:r>
              <a:rPr lang="uk-UA" dirty="0"/>
              <a:t> </a:t>
            </a:r>
            <a:r>
              <a:rPr lang="uk-UA" dirty="0">
                <a:solidFill>
                  <a:schemeClr val="bg1"/>
                </a:solidFill>
              </a:rPr>
              <a:t>Деталі цих груп мають певну спільність службового призначення, що означає наявність сукупності однакових поверхонь та ідентичне за формою конструктивне виконання. Це, в свою чергу, визначає особливості технологічних рішень, що забезпечують досягнення потрібних параметрів точності при виготовленні деталей кожної групи. </a:t>
            </a:r>
            <a:endParaRPr lang="ru-RU" dirty="0">
              <a:solidFill>
                <a:schemeClr val="bg1"/>
              </a:solidFill>
            </a:endParaRPr>
          </a:p>
          <a:p>
            <a:pPr marL="0" lvl="0" indent="277813" algn="just">
              <a:buNone/>
            </a:pPr>
            <a:r>
              <a:rPr lang="uk-UA" b="1" u="sng" dirty="0">
                <a:solidFill>
                  <a:schemeClr val="bg1"/>
                </a:solidFill>
              </a:rPr>
              <a:t>Редуктор</a:t>
            </a:r>
            <a:r>
              <a:rPr lang="uk-UA" dirty="0">
                <a:solidFill>
                  <a:schemeClr val="bg1"/>
                </a:solidFill>
              </a:rPr>
              <a:t> - корпус і кришка з точними циліндричними і плоскими поверхнями.</a:t>
            </a:r>
            <a:endParaRPr lang="ru-RU" dirty="0">
              <a:solidFill>
                <a:schemeClr val="bg1"/>
              </a:solidFill>
            </a:endParaRPr>
          </a:p>
        </p:txBody>
      </p:sp>
      <p:pic>
        <p:nvPicPr>
          <p:cNvPr id="4" name="Рисунок 3" descr="https://avatars.mds.yandex.net/get-pdb/2022051/dff9d45a-71e8-426f-9652-3ae3f156a75b/s1200?webp=false"/>
          <p:cNvPicPr/>
          <p:nvPr/>
        </p:nvPicPr>
        <p:blipFill>
          <a:blip r:embed="rId2" cstate="print"/>
          <a:srcRect/>
          <a:stretch>
            <a:fillRect/>
          </a:stretch>
        </p:blipFill>
        <p:spPr bwMode="auto">
          <a:xfrm>
            <a:off x="1475656" y="2492896"/>
            <a:ext cx="6120765" cy="381113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400600"/>
          </a:xfrm>
        </p:spPr>
        <p:txBody>
          <a:bodyPr>
            <a:normAutofit fontScale="62500" lnSpcReduction="20000"/>
          </a:bodyPr>
          <a:lstStyle/>
          <a:p>
            <a:pPr marL="0" indent="360363" algn="just">
              <a:buNone/>
            </a:pPr>
            <a:r>
              <a:rPr lang="uk-UA" dirty="0">
                <a:solidFill>
                  <a:schemeClr val="bg1"/>
                </a:solidFill>
              </a:rPr>
              <a:t>Внутрішнє планетарне шліфування застосовують для обробки отворів діаметром більше 150 мм. Заготовку встановлюють на столі верстата. Шліфувальний круг, обертаючись відносно осі шпинделя, здійснює планетарний рух, тобто обертання відносно осі отвору, що шліфується. Поздовжня подача здійснюється зворотно-поступальним рухом заготовки, поперечна – переміщенням шліфувального круга. При цьому досягається висока точність діаметральних розмірів (до 5-го квалітету включно), геометричної форми отворів і відносного положення осі, шорсткість поверхні </a:t>
            </a:r>
            <a:r>
              <a:rPr lang="uk-UA" dirty="0" err="1">
                <a:solidFill>
                  <a:schemeClr val="bg1"/>
                </a:solidFill>
              </a:rPr>
              <a:t>Ra</a:t>
            </a:r>
            <a:r>
              <a:rPr lang="uk-UA" dirty="0">
                <a:solidFill>
                  <a:schemeClr val="bg1"/>
                </a:solidFill>
              </a:rPr>
              <a:t> = 0,16 мкм. Недолік цього методу – низька продуктивність. </a:t>
            </a:r>
            <a:endParaRPr lang="ru-RU" dirty="0">
              <a:solidFill>
                <a:schemeClr val="bg1"/>
              </a:solidFill>
            </a:endParaRPr>
          </a:p>
          <a:p>
            <a:pPr marL="0" indent="360363" algn="just">
              <a:buNone/>
            </a:pPr>
            <a:r>
              <a:rPr lang="uk-UA" dirty="0" smtClean="0">
                <a:solidFill>
                  <a:schemeClr val="bg1"/>
                </a:solidFill>
              </a:rPr>
              <a:t>Хонінгування </a:t>
            </a:r>
            <a:r>
              <a:rPr lang="uk-UA" dirty="0">
                <a:solidFill>
                  <a:schemeClr val="bg1"/>
                </a:solidFill>
              </a:rPr>
              <a:t>– процес чистової обробки отворів абразивними брусками. Основне призначення цього виду обробки – одержання високої точності геометричної форми отвору і малої шорсткості. Хонінгування не виправляє положення осі отвору. Хонінгування виконують на спеціальних одно і багатошпиндельних хонінгувальних верстатах (найчастіше вертикальних). Абразивні бруски встановлюють в хонінгувальні головки. Кількість брусків беруть кратного трьом (6, 9, 12 і так далі), для малих отворів застосовують головки з одним бруском.</a:t>
            </a:r>
            <a:endParaRPr lang="ru-RU"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661248"/>
            <a:ext cx="8229600" cy="748679"/>
          </a:xfrm>
        </p:spPr>
        <p:txBody>
          <a:bodyPr/>
          <a:lstStyle/>
          <a:p>
            <a:pPr algn="ctr">
              <a:buNone/>
            </a:pPr>
            <a:r>
              <a:rPr lang="uk-UA" dirty="0">
                <a:solidFill>
                  <a:schemeClr val="bg1"/>
                </a:solidFill>
              </a:rPr>
              <a:t>Рисунок. Хон</a:t>
            </a:r>
            <a:endParaRPr lang="ru-RU" dirty="0">
              <a:solidFill>
                <a:schemeClr val="bg1"/>
              </a:solidFill>
            </a:endParaRPr>
          </a:p>
          <a:p>
            <a:pPr>
              <a:buNone/>
            </a:pPr>
            <a:endParaRPr lang="ru-RU" dirty="0"/>
          </a:p>
        </p:txBody>
      </p:sp>
      <p:pic>
        <p:nvPicPr>
          <p:cNvPr id="4" name="Рисунок 3" descr="https://www.rtmachine.ca/wp-content/uploads/2018/03/hone.jpg"/>
          <p:cNvPicPr/>
          <p:nvPr/>
        </p:nvPicPr>
        <p:blipFill>
          <a:blip r:embed="rId2" cstate="print"/>
          <a:srcRect/>
          <a:stretch>
            <a:fillRect/>
          </a:stretch>
        </p:blipFill>
        <p:spPr bwMode="auto">
          <a:xfrm>
            <a:off x="1511617" y="1388745"/>
            <a:ext cx="6120765" cy="408051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prosedan.ru/images/prosedan/2017/01/2dwb6f9-1.jpg"/>
          <p:cNvPicPr/>
          <p:nvPr/>
        </p:nvPicPr>
        <p:blipFill>
          <a:blip r:embed="rId2" cstate="print"/>
          <a:srcRect/>
          <a:stretch>
            <a:fillRect/>
          </a:stretch>
        </p:blipFill>
        <p:spPr bwMode="auto">
          <a:xfrm>
            <a:off x="467545" y="1124744"/>
            <a:ext cx="3600399" cy="2900832"/>
          </a:xfrm>
          <a:prstGeom prst="rect">
            <a:avLst/>
          </a:prstGeom>
          <a:noFill/>
          <a:ln w="9525">
            <a:noFill/>
            <a:miter lim="800000"/>
            <a:headEnd/>
            <a:tailEnd/>
          </a:ln>
        </p:spPr>
      </p:pic>
      <p:pic>
        <p:nvPicPr>
          <p:cNvPr id="5" name="Рисунок 4" descr="https://www.blumaq.ru/wp-content/uploads/robbi_multyhone.jpg"/>
          <p:cNvPicPr/>
          <p:nvPr/>
        </p:nvPicPr>
        <p:blipFill>
          <a:blip r:embed="rId3" cstate="print"/>
          <a:srcRect/>
          <a:stretch>
            <a:fillRect/>
          </a:stretch>
        </p:blipFill>
        <p:spPr bwMode="auto">
          <a:xfrm>
            <a:off x="4211960" y="1052736"/>
            <a:ext cx="4537930" cy="2980299"/>
          </a:xfrm>
          <a:prstGeom prst="rect">
            <a:avLst/>
          </a:prstGeom>
          <a:noFill/>
          <a:ln w="9525">
            <a:noFill/>
            <a:miter lim="800000"/>
            <a:headEnd/>
            <a:tailEnd/>
          </a:ln>
        </p:spPr>
      </p:pic>
      <p:sp>
        <p:nvSpPr>
          <p:cNvPr id="6" name="Прямоугольник 5"/>
          <p:cNvSpPr/>
          <p:nvPr/>
        </p:nvSpPr>
        <p:spPr>
          <a:xfrm>
            <a:off x="1619672" y="5301208"/>
            <a:ext cx="5292080" cy="400110"/>
          </a:xfrm>
          <a:prstGeom prst="rect">
            <a:avLst/>
          </a:prstGeom>
        </p:spPr>
        <p:txBody>
          <a:bodyPr wrap="square">
            <a:spAutoFit/>
          </a:bodyPr>
          <a:lstStyle/>
          <a:p>
            <a:r>
              <a:rPr lang="uk-UA" sz="2000" dirty="0">
                <a:solidFill>
                  <a:schemeClr val="bg1"/>
                </a:solidFill>
              </a:rPr>
              <a:t>Рисунок. Хонінгування отворів блоку циліндрів</a:t>
            </a:r>
            <a:endParaRPr lang="ru-RU" sz="2000"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62500" lnSpcReduction="20000"/>
          </a:bodyPr>
          <a:lstStyle/>
          <a:p>
            <a:pPr marL="0" indent="360363" algn="just">
              <a:buNone/>
            </a:pPr>
            <a:r>
              <a:rPr lang="uk-UA" dirty="0">
                <a:solidFill>
                  <a:schemeClr val="bg1"/>
                </a:solidFill>
              </a:rPr>
              <a:t>Конструкція головки забезпечує встановлення брусків на потрібний діаметральний розмір і </a:t>
            </a:r>
            <a:r>
              <a:rPr lang="uk-UA" dirty="0" err="1">
                <a:solidFill>
                  <a:schemeClr val="bg1"/>
                </a:solidFill>
              </a:rPr>
              <a:t>розтискання</a:t>
            </a:r>
            <a:r>
              <a:rPr lang="uk-UA" dirty="0">
                <a:solidFill>
                  <a:schemeClr val="bg1"/>
                </a:solidFill>
              </a:rPr>
              <a:t> брусків. В процесі роботи хонінгувальній головці надається два рухи: обертальний навколо осі оброблюваного отвору і зворотно-поступальний вздовж цієї осі. При такій комбінації рухів оброблювана поверхня покривається густою сіткою тонких штрихів – слідів абразивних зерен. Колова швидкість інструмента при хонінгуванні складає для деталей з чавуну 60–75 м/</a:t>
            </a:r>
            <a:r>
              <a:rPr lang="uk-UA" dirty="0" err="1">
                <a:solidFill>
                  <a:schemeClr val="bg1"/>
                </a:solidFill>
              </a:rPr>
              <a:t>хв</a:t>
            </a:r>
            <a:r>
              <a:rPr lang="uk-UA" dirty="0">
                <a:solidFill>
                  <a:schemeClr val="bg1"/>
                </a:solidFill>
              </a:rPr>
              <a:t>, зі сталі – 45– 60 м/</a:t>
            </a:r>
            <a:r>
              <a:rPr lang="uk-UA" dirty="0" err="1">
                <a:solidFill>
                  <a:schemeClr val="bg1"/>
                </a:solidFill>
              </a:rPr>
              <a:t>хв</a:t>
            </a:r>
            <a:r>
              <a:rPr lang="uk-UA" dirty="0">
                <a:solidFill>
                  <a:schemeClr val="bg1"/>
                </a:solidFill>
              </a:rPr>
              <a:t> і з кольорових сплавів 70–90 м/хв. Швидкість поступального руху головки знаходиться в межах 10–20 м/хв. Хонінгування виконують з сильним охолодженням. При обробці деталей з чавуну для охолодження застосовують гас, при обробці деталей зі сталей – гас з домішками парафіну. Хонінгувальна головка встановлюється по отвору деталі, тому вона шарнірно з’єднується зі шпинделем верстата. У зв’язку з цим хонінгуванню повинна передувати обробка отвору, що забезпечує точне положення осі отвору та її прямолінійність. Звичайно це забезпечують розточуванням. Припуск на хонінгування залежить від діаметра отвору, матеріалу деталі та характеру попередньої обробки. Після розточування припуск на хонінгування повинен бути в межах 0,05–0,08 мм на діаметр, після розвертання – 0,02–0,04 мм, після шліфування – 0,01–0,02 мм. Хонінгуванням обробляють отвори діаметром 15–200 мм і більше. При цьому одержують 5-й квалітет точності і шорсткість поверхні </a:t>
            </a:r>
            <a:r>
              <a:rPr lang="uk-UA" dirty="0" err="1">
                <a:solidFill>
                  <a:schemeClr val="bg1"/>
                </a:solidFill>
              </a:rPr>
              <a:t>Ra</a:t>
            </a:r>
            <a:r>
              <a:rPr lang="uk-UA" dirty="0">
                <a:solidFill>
                  <a:schemeClr val="bg1"/>
                </a:solidFill>
              </a:rPr>
              <a:t> = 0,08–0,02 мкм.</a:t>
            </a:r>
            <a:endParaRPr lang="ru-RU"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6048672"/>
          </a:xfrm>
        </p:spPr>
        <p:txBody>
          <a:bodyPr>
            <a:normAutofit fontScale="62500" lnSpcReduction="20000"/>
          </a:bodyPr>
          <a:lstStyle/>
          <a:p>
            <a:pPr marL="0" indent="360363" algn="just">
              <a:buNone/>
            </a:pPr>
            <a:r>
              <a:rPr lang="uk-UA" dirty="0">
                <a:solidFill>
                  <a:schemeClr val="bg1"/>
                </a:solidFill>
              </a:rPr>
              <a:t>Хонінгуванням обробляють циліндри автомобільних і тракторних двигунів, отвори під </a:t>
            </a:r>
            <a:r>
              <a:rPr lang="uk-UA" dirty="0" err="1">
                <a:solidFill>
                  <a:schemeClr val="bg1"/>
                </a:solidFill>
              </a:rPr>
              <a:t>пінолі</a:t>
            </a:r>
            <a:r>
              <a:rPr lang="uk-UA" dirty="0">
                <a:solidFill>
                  <a:schemeClr val="bg1"/>
                </a:solidFill>
              </a:rPr>
              <a:t> задніх бабок, отвори гідроциліндрів та інші отвори, точність і чистота обробки яких повинна бути вища, за ту, що можуть забезпечити інші методи обробки. Для фінішної обробки відповідальних отворів великої довжини в стальних корпусах (корпуси поршневих, плунжерних, гвинтових насосів, корпуси гідроциліндрів) широко використовують методи пластичного деформування – </a:t>
            </a:r>
            <a:r>
              <a:rPr lang="uk-UA" dirty="0" err="1">
                <a:solidFill>
                  <a:schemeClr val="bg1"/>
                </a:solidFill>
              </a:rPr>
              <a:t>розкатування</a:t>
            </a:r>
            <a:r>
              <a:rPr lang="uk-UA" dirty="0">
                <a:solidFill>
                  <a:schemeClr val="bg1"/>
                </a:solidFill>
              </a:rPr>
              <a:t> отворів. Цей метод може бути застосований також для деталей з будь-яких матеріалів, спроможних пластично деформуватись в холодному стані, твердість яких не перевищує HRC35…40. </a:t>
            </a:r>
            <a:r>
              <a:rPr lang="uk-UA" dirty="0" err="1">
                <a:solidFill>
                  <a:schemeClr val="bg1"/>
                </a:solidFill>
              </a:rPr>
              <a:t>Розкатуванням</a:t>
            </a:r>
            <a:r>
              <a:rPr lang="uk-UA" dirty="0">
                <a:solidFill>
                  <a:schemeClr val="bg1"/>
                </a:solidFill>
              </a:rPr>
              <a:t> одержують шорсткість </a:t>
            </a:r>
            <a:r>
              <a:rPr lang="uk-UA" dirty="0" err="1">
                <a:solidFill>
                  <a:schemeClr val="bg1"/>
                </a:solidFill>
              </a:rPr>
              <a:t>Ra</a:t>
            </a:r>
            <a:r>
              <a:rPr lang="uk-UA" dirty="0">
                <a:solidFill>
                  <a:schemeClr val="bg1"/>
                </a:solidFill>
              </a:rPr>
              <a:t> = 0,08–0,04 мкм. При цьому твердість поверхневого шару зростає приблизно на 20 %, а продуктивність у порівнянні з хонінгуванням збільшується у 5 разів. Оскільки розкатка встановлюється по отвору, то </a:t>
            </a:r>
            <a:r>
              <a:rPr lang="uk-UA" dirty="0" err="1">
                <a:solidFill>
                  <a:schemeClr val="bg1"/>
                </a:solidFill>
              </a:rPr>
              <a:t>розкатуванню</a:t>
            </a:r>
            <a:r>
              <a:rPr lang="uk-UA" dirty="0">
                <a:solidFill>
                  <a:schemeClr val="bg1"/>
                </a:solidFill>
              </a:rPr>
              <a:t> повинна передувати операція механічної обробки, що забезпечує потрібну точність отвору та його відносне положення. </a:t>
            </a:r>
            <a:r>
              <a:rPr lang="uk-UA" dirty="0" err="1">
                <a:solidFill>
                  <a:schemeClr val="bg1"/>
                </a:solidFill>
              </a:rPr>
              <a:t>Розкатування</a:t>
            </a:r>
            <a:r>
              <a:rPr lang="uk-UA" dirty="0">
                <a:solidFill>
                  <a:schemeClr val="bg1"/>
                </a:solidFill>
              </a:rPr>
              <a:t> можна виконувати на свердлильних, токарних та інших верстатах. В одиничному і дрібносерійному виробництвах для досягнення вищої точності широко використовують притирання із застосуванням м’яких і твердих абразивних матеріалів. Притирання не потребує застосування складних дорогих верстатів, його можна виконати на токарних, свердлильних та інших верстатах, а також вручну. Притиранням можна одержати будь-яку шорсткість. Точність відносного положення і форми повинна бути забезпечена попередньою обробкою.</a:t>
            </a:r>
            <a:endParaRPr lang="ru-RU"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uk-UA" dirty="0">
                <a:solidFill>
                  <a:schemeClr val="bg1"/>
                </a:solidFill>
              </a:rPr>
              <a:t>2.2.5. Контроль корпусних деталей </a:t>
            </a:r>
            <a:endParaRPr lang="ru-RU" dirty="0">
              <a:solidFill>
                <a:schemeClr val="bg1"/>
              </a:solidFill>
            </a:endParaRPr>
          </a:p>
        </p:txBody>
      </p:sp>
      <p:sp>
        <p:nvSpPr>
          <p:cNvPr id="3" name="Содержимое 2"/>
          <p:cNvSpPr>
            <a:spLocks noGrp="1"/>
          </p:cNvSpPr>
          <p:nvPr>
            <p:ph idx="1"/>
          </p:nvPr>
        </p:nvSpPr>
        <p:spPr/>
        <p:txBody>
          <a:bodyPr>
            <a:normAutofit fontScale="62500" lnSpcReduction="20000"/>
          </a:bodyPr>
          <a:lstStyle/>
          <a:p>
            <a:pPr marL="0" indent="360363" algn="just">
              <a:buNone/>
            </a:pPr>
            <a:r>
              <a:rPr lang="uk-UA" dirty="0">
                <a:solidFill>
                  <a:schemeClr val="bg1"/>
                </a:solidFill>
              </a:rPr>
              <a:t>Найбільш типовими для корпусних деталей є вимірювання розмірів отворів і точності їх взаємного положення. Для вимірювання діаметра отворів в залежності від конкретних виробничих умов застосовують як універсальні вимірювальні засоби, так і різні калібри – пробки. Універсальними вимірювальними засобами є індикаторні </a:t>
            </a:r>
            <a:r>
              <a:rPr lang="uk-UA" dirty="0" err="1">
                <a:solidFill>
                  <a:schemeClr val="bg1"/>
                </a:solidFill>
              </a:rPr>
              <a:t>внутрішньоміри</a:t>
            </a:r>
            <a:r>
              <a:rPr lang="uk-UA" dirty="0">
                <a:solidFill>
                  <a:schemeClr val="bg1"/>
                </a:solidFill>
              </a:rPr>
              <a:t>, мікрометричні штихмаси, спеціалізовані штангенциркулі. На підставі досвіду роботи промисловості можна вважати, що гранична похибка вимірювального засобу повинна складати 10–20 % допуску вимірювальної величини, в окремих випадках, коли допуск дуже малий, гранична похибка може складати до 30 % допуску. На автомобільних заводах широко застосовують пневматичні методи контролю, які дозволяють виконувати безконтактні вимірювання</a:t>
            </a:r>
            <a:r>
              <a:rPr lang="uk-UA" dirty="0" smtClean="0">
                <a:solidFill>
                  <a:schemeClr val="bg1"/>
                </a:solidFill>
              </a:rPr>
              <a:t>.</a:t>
            </a:r>
          </a:p>
          <a:p>
            <a:pPr marL="0" indent="360363" algn="just">
              <a:buNone/>
            </a:pPr>
            <a:r>
              <a:rPr lang="uk-UA" dirty="0">
                <a:solidFill>
                  <a:schemeClr val="bg1"/>
                </a:solidFill>
              </a:rPr>
              <a:t>Для контролю точності відносного положення отворів використовують контрольні оправки та інших простіші пристрої (5 квалітет точності), оснащені індикаторами. Схеми контролю співвісності, паралельності осей, перпендикулярності та інших, параметрів наведені в книзі Беспалова Б.Л. </a:t>
            </a:r>
            <a:r>
              <a:rPr lang="uk-UA" dirty="0" err="1">
                <a:solidFill>
                  <a:schemeClr val="bg1"/>
                </a:solidFill>
              </a:rPr>
              <a:t>“Технологія</a:t>
            </a:r>
            <a:r>
              <a:rPr lang="uk-UA" dirty="0">
                <a:solidFill>
                  <a:schemeClr val="bg1"/>
                </a:solidFill>
              </a:rPr>
              <a:t> машинобудування. Спеціальна </a:t>
            </a:r>
            <a:r>
              <a:rPr lang="uk-UA" dirty="0" err="1">
                <a:solidFill>
                  <a:schemeClr val="bg1"/>
                </a:solidFill>
              </a:rPr>
              <a:t>частина”</a:t>
            </a:r>
            <a:r>
              <a:rPr lang="uk-UA" dirty="0">
                <a:solidFill>
                  <a:schemeClr val="bg1"/>
                </a:solidFill>
              </a:rPr>
              <a:t>.</a:t>
            </a:r>
            <a:endParaRPr lang="ru-RU" dirty="0">
              <a:solidFill>
                <a:schemeClr val="bg1"/>
              </a:solidFill>
            </a:endParaRPr>
          </a:p>
          <a:p>
            <a:pPr marL="0" indent="360363" algn="just">
              <a:buNone/>
            </a:pPr>
            <a:endParaRPr lang="ru-RU"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pitstore.com.ua/image/cache/catalog/blog/news/vse-chto-nuzhno-znat-o-rastochke-bloka-cilindrov-1200x750.jpg"/>
          <p:cNvPicPr/>
          <p:nvPr/>
        </p:nvPicPr>
        <p:blipFill>
          <a:blip r:embed="rId2" cstate="print"/>
          <a:srcRect/>
          <a:stretch>
            <a:fillRect/>
          </a:stretch>
        </p:blipFill>
        <p:spPr bwMode="auto">
          <a:xfrm>
            <a:off x="1115616" y="1052736"/>
            <a:ext cx="6660782" cy="443257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uk-UA" dirty="0">
                <a:solidFill>
                  <a:schemeClr val="bg1"/>
                </a:solidFill>
              </a:rPr>
              <a:t>ЗАПИТАННЯ ДЛЯ САМОКОНТРОЛЮ </a:t>
            </a:r>
            <a:endParaRPr lang="ru-RU" dirty="0">
              <a:solidFill>
                <a:schemeClr val="bg1"/>
              </a:solidFill>
            </a:endParaRPr>
          </a:p>
        </p:txBody>
      </p:sp>
      <p:sp>
        <p:nvSpPr>
          <p:cNvPr id="3" name="Содержимое 2"/>
          <p:cNvSpPr>
            <a:spLocks noGrp="1"/>
          </p:cNvSpPr>
          <p:nvPr>
            <p:ph idx="1"/>
          </p:nvPr>
        </p:nvSpPr>
        <p:spPr>
          <a:xfrm>
            <a:off x="457200" y="764704"/>
            <a:ext cx="8229600" cy="5688632"/>
          </a:xfrm>
        </p:spPr>
        <p:txBody>
          <a:bodyPr>
            <a:noAutofit/>
          </a:bodyPr>
          <a:lstStyle/>
          <a:p>
            <a:pPr algn="just">
              <a:buNone/>
              <a:tabLst>
                <a:tab pos="2051050" algn="l"/>
              </a:tabLst>
            </a:pPr>
            <a:r>
              <a:rPr lang="uk-UA" sz="1600" dirty="0" smtClean="0">
                <a:solidFill>
                  <a:schemeClr val="bg1"/>
                </a:solidFill>
              </a:rPr>
              <a:t>1. Сформулюйте службове призначення корпусних деталей. </a:t>
            </a:r>
            <a:endParaRPr lang="ru-RU" sz="1600" dirty="0" smtClean="0">
              <a:solidFill>
                <a:schemeClr val="bg1"/>
              </a:solidFill>
            </a:endParaRPr>
          </a:p>
          <a:p>
            <a:pPr algn="just">
              <a:buNone/>
              <a:tabLst>
                <a:tab pos="2051050" algn="l"/>
              </a:tabLst>
            </a:pPr>
            <a:r>
              <a:rPr lang="uk-UA" sz="1600" dirty="0" smtClean="0">
                <a:solidFill>
                  <a:schemeClr val="bg1"/>
                </a:solidFill>
              </a:rPr>
              <a:t>2. Наведіть класифікацію корпусних деталей за конструктивними ознаками. </a:t>
            </a:r>
            <a:endParaRPr lang="ru-RU" sz="1600" dirty="0" smtClean="0">
              <a:solidFill>
                <a:schemeClr val="bg1"/>
              </a:solidFill>
            </a:endParaRPr>
          </a:p>
          <a:p>
            <a:pPr algn="just">
              <a:buNone/>
              <a:tabLst>
                <a:tab pos="2051050" algn="l"/>
              </a:tabLst>
            </a:pPr>
            <a:r>
              <a:rPr lang="uk-UA" sz="1600" dirty="0" smtClean="0">
                <a:solidFill>
                  <a:schemeClr val="bg1"/>
                </a:solidFill>
              </a:rPr>
              <a:t>3. Сформулюйте основні типові технічні вимоги до корпусних деталей. </a:t>
            </a:r>
            <a:endParaRPr lang="ru-RU" sz="1600" dirty="0" smtClean="0">
              <a:solidFill>
                <a:schemeClr val="bg1"/>
              </a:solidFill>
            </a:endParaRPr>
          </a:p>
          <a:p>
            <a:pPr algn="just">
              <a:buNone/>
              <a:tabLst>
                <a:tab pos="2051050" algn="l"/>
              </a:tabLst>
            </a:pPr>
            <a:r>
              <a:rPr lang="uk-UA" sz="1600" dirty="0" smtClean="0">
                <a:solidFill>
                  <a:schemeClr val="bg1"/>
                </a:solidFill>
              </a:rPr>
              <a:t>4. З яких матеріалів та видів заготовок виготовляються корпусні деталі? Дайте їх коротку характеристику. </a:t>
            </a:r>
            <a:endParaRPr lang="ru-RU" sz="1600" dirty="0" smtClean="0">
              <a:solidFill>
                <a:schemeClr val="bg1"/>
              </a:solidFill>
            </a:endParaRPr>
          </a:p>
          <a:p>
            <a:pPr algn="just">
              <a:buNone/>
              <a:tabLst>
                <a:tab pos="2051050" algn="l"/>
              </a:tabLst>
            </a:pPr>
            <a:r>
              <a:rPr lang="uk-UA" sz="1600" dirty="0" smtClean="0">
                <a:solidFill>
                  <a:schemeClr val="bg1"/>
                </a:solidFill>
              </a:rPr>
              <a:t>5. Накресліть типові теоретичні схеми базування корпусних деталей при їх обробці. </a:t>
            </a:r>
            <a:endParaRPr lang="ru-RU" sz="1600" dirty="0" smtClean="0">
              <a:solidFill>
                <a:schemeClr val="bg1"/>
              </a:solidFill>
            </a:endParaRPr>
          </a:p>
          <a:p>
            <a:pPr algn="just">
              <a:buNone/>
              <a:tabLst>
                <a:tab pos="2051050" algn="l"/>
              </a:tabLst>
            </a:pPr>
            <a:r>
              <a:rPr lang="uk-UA" sz="1600" dirty="0" smtClean="0">
                <a:solidFill>
                  <a:schemeClr val="bg1"/>
                </a:solidFill>
              </a:rPr>
              <a:t>6. Складіть типовий технологічний маршрут обробки корпусу за принципом концентрації операцій. </a:t>
            </a:r>
            <a:endParaRPr lang="ru-RU" sz="1600" dirty="0" smtClean="0">
              <a:solidFill>
                <a:schemeClr val="bg1"/>
              </a:solidFill>
            </a:endParaRPr>
          </a:p>
          <a:p>
            <a:pPr algn="just">
              <a:buNone/>
              <a:tabLst>
                <a:tab pos="2051050" algn="l"/>
              </a:tabLst>
            </a:pPr>
            <a:r>
              <a:rPr lang="uk-UA" sz="1600" dirty="0" smtClean="0">
                <a:solidFill>
                  <a:schemeClr val="bg1"/>
                </a:solidFill>
              </a:rPr>
              <a:t>7. Складіть типовий технологічний маршрут обробки корпусу за принципом диференціації операцій. </a:t>
            </a:r>
            <a:endParaRPr lang="ru-RU" sz="1600" dirty="0" smtClean="0">
              <a:solidFill>
                <a:schemeClr val="bg1"/>
              </a:solidFill>
            </a:endParaRPr>
          </a:p>
          <a:p>
            <a:pPr algn="just">
              <a:buNone/>
              <a:tabLst>
                <a:tab pos="2051050" algn="l"/>
              </a:tabLst>
            </a:pPr>
            <a:r>
              <a:rPr lang="uk-UA" sz="1600" dirty="0" smtClean="0">
                <a:solidFill>
                  <a:schemeClr val="bg1"/>
                </a:solidFill>
              </a:rPr>
              <a:t>8. Якими технологічними методами обробляються зовнішні площини корпусних деталей? </a:t>
            </a:r>
            <a:endParaRPr lang="ru-RU" sz="1600" dirty="0" smtClean="0">
              <a:solidFill>
                <a:schemeClr val="bg1"/>
              </a:solidFill>
            </a:endParaRPr>
          </a:p>
          <a:p>
            <a:pPr algn="just">
              <a:buNone/>
              <a:tabLst>
                <a:tab pos="2051050" algn="l"/>
              </a:tabLst>
            </a:pPr>
            <a:r>
              <a:rPr lang="uk-UA" sz="1600" dirty="0" smtClean="0">
                <a:solidFill>
                  <a:schemeClr val="bg1"/>
                </a:solidFill>
              </a:rPr>
              <a:t>9. Якими технологічними методами обробляються основні отвори корпусних деталей? </a:t>
            </a:r>
            <a:endParaRPr lang="ru-RU" sz="1600" dirty="0" smtClean="0">
              <a:solidFill>
                <a:schemeClr val="bg1"/>
              </a:solidFill>
            </a:endParaRPr>
          </a:p>
          <a:p>
            <a:pPr algn="just">
              <a:buNone/>
              <a:tabLst>
                <a:tab pos="2051050" algn="l"/>
              </a:tabLst>
            </a:pPr>
            <a:r>
              <a:rPr lang="uk-UA" sz="1600" dirty="0" smtClean="0">
                <a:solidFill>
                  <a:schemeClr val="bg1"/>
                </a:solidFill>
              </a:rPr>
              <a:t>10. Якими технологічними методами забезпечується точність міжосьових відстаней основних отворів? </a:t>
            </a:r>
            <a:endParaRPr lang="ru-RU" sz="1600" dirty="0" smtClean="0">
              <a:solidFill>
                <a:schemeClr val="bg1"/>
              </a:solidFill>
            </a:endParaRPr>
          </a:p>
          <a:p>
            <a:pPr algn="just">
              <a:buNone/>
              <a:tabLst>
                <a:tab pos="2051050" algn="l"/>
              </a:tabLst>
            </a:pPr>
            <a:r>
              <a:rPr lang="uk-UA" sz="1600" dirty="0" smtClean="0">
                <a:solidFill>
                  <a:schemeClr val="bg1"/>
                </a:solidFill>
              </a:rPr>
              <a:t>11. Якими технологічними методами обробляються кріпильні отвори корпусних деталей? </a:t>
            </a:r>
            <a:endParaRPr lang="ru-RU" sz="1600" dirty="0" smtClean="0">
              <a:solidFill>
                <a:schemeClr val="bg1"/>
              </a:solidFill>
            </a:endParaRPr>
          </a:p>
          <a:p>
            <a:pPr algn="just">
              <a:buNone/>
              <a:tabLst>
                <a:tab pos="2051050" algn="l"/>
              </a:tabLst>
            </a:pPr>
            <a:r>
              <a:rPr lang="uk-UA" sz="1600" dirty="0" smtClean="0">
                <a:solidFill>
                  <a:schemeClr val="bg1"/>
                </a:solidFill>
              </a:rPr>
              <a:t>12. Які технологічні методи застосовують для фінішної обробки основних отворів? </a:t>
            </a:r>
            <a:endParaRPr lang="ru-RU" sz="1600" dirty="0" smtClean="0">
              <a:solidFill>
                <a:schemeClr val="bg1"/>
              </a:solidFill>
            </a:endParaRPr>
          </a:p>
          <a:p>
            <a:pPr algn="just">
              <a:buNone/>
              <a:tabLst>
                <a:tab pos="2051050" algn="l"/>
              </a:tabLst>
            </a:pPr>
            <a:r>
              <a:rPr lang="uk-UA" sz="1600" dirty="0" smtClean="0">
                <a:solidFill>
                  <a:schemeClr val="bg1"/>
                </a:solidFill>
              </a:rPr>
              <a:t>13. Охарактеризуйте технологічний метод – тонке розточування основних  отворів. </a:t>
            </a:r>
            <a:endParaRPr lang="ru-RU" sz="1600" dirty="0" smtClean="0">
              <a:solidFill>
                <a:schemeClr val="bg1"/>
              </a:solidFill>
            </a:endParaRPr>
          </a:p>
          <a:p>
            <a:pPr algn="just">
              <a:buNone/>
              <a:tabLst>
                <a:tab pos="2051050" algn="l"/>
              </a:tabLst>
            </a:pPr>
            <a:r>
              <a:rPr lang="uk-UA" sz="1600" dirty="0" smtClean="0">
                <a:solidFill>
                  <a:schemeClr val="bg1"/>
                </a:solidFill>
              </a:rPr>
              <a:t>14. Охарактеризуйте технологічний метод – внутрішнє планетарне шліфування. </a:t>
            </a:r>
          </a:p>
          <a:p>
            <a:pPr algn="just">
              <a:buNone/>
              <a:tabLst>
                <a:tab pos="2051050" algn="l"/>
              </a:tabLst>
            </a:pPr>
            <a:r>
              <a:rPr lang="uk-UA" sz="1600" dirty="0" smtClean="0">
                <a:solidFill>
                  <a:schemeClr val="bg1"/>
                </a:solidFill>
              </a:rPr>
              <a:t>15. Охарактеризуйте технологічний метод – хонінгування основних отворів. </a:t>
            </a:r>
            <a:endParaRPr lang="ru-RU" sz="1600" dirty="0" smtClean="0">
              <a:solidFill>
                <a:schemeClr val="bg1"/>
              </a:solidFill>
            </a:endParaRPr>
          </a:p>
          <a:p>
            <a:pPr algn="just">
              <a:buNone/>
              <a:tabLst>
                <a:tab pos="2051050" algn="l"/>
              </a:tabLst>
            </a:pPr>
            <a:r>
              <a:rPr lang="uk-UA" sz="1600" dirty="0" smtClean="0">
                <a:solidFill>
                  <a:schemeClr val="bg1"/>
                </a:solidFill>
              </a:rPr>
              <a:t>16. Охарактеризуйте технологічні методи контролю якості корпусних деталей.</a:t>
            </a:r>
            <a:endParaRPr lang="ru-RU"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89451"/>
          </a:xfrm>
        </p:spPr>
        <p:txBody>
          <a:bodyPr>
            <a:normAutofit fontScale="85000" lnSpcReduction="20000"/>
          </a:bodyPr>
          <a:lstStyle/>
          <a:p>
            <a:pPr marL="0" indent="360363" algn="just">
              <a:buNone/>
            </a:pPr>
            <a:r>
              <a:rPr lang="uk-UA" dirty="0"/>
              <a:t> </a:t>
            </a:r>
            <a:r>
              <a:rPr lang="uk-UA" dirty="0">
                <a:solidFill>
                  <a:schemeClr val="bg1"/>
                </a:solidFill>
              </a:rPr>
              <a:t>До цієї групи окрім корпусів і кришок редукторів відносять корпуси коробок швидкостей, коробок подачі шпиндельних бабок. У більшості випадків основними базами таких корпусів є плоскі поверхні, а допоміжними – головні отвори і торці, що призначені для базування валів і шпинделів. Конструкція та розміри корпусів визначаються умовами розміщення в них необхідних деталей і механізмів. Вони мають стінки, ребра і перегородки, які забезпечують підвищення їх жорсткості. З цією ж ціллю </a:t>
            </a:r>
            <a:r>
              <a:rPr lang="uk-UA" dirty="0" err="1">
                <a:solidFill>
                  <a:schemeClr val="bg1"/>
                </a:solidFill>
              </a:rPr>
              <a:t>бобишки</a:t>
            </a:r>
            <a:r>
              <a:rPr lang="uk-UA" dirty="0">
                <a:solidFill>
                  <a:schemeClr val="bg1"/>
                </a:solidFill>
              </a:rPr>
              <a:t> і приливи, на яких розташовані отвори, мають висоту приблизно 2,5…3 товщини стінки і діаметр в межах 1,4…1,6 діаметра отвору. Корпуси коробчастої форми можуть бути суцільні та рознімні, площина рознімання може проходити по осях головних отворів.</a:t>
            </a:r>
            <a:endParaRPr lang="ru-RU"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48680"/>
            <a:ext cx="8229600" cy="2664296"/>
          </a:xfrm>
        </p:spPr>
        <p:txBody>
          <a:bodyPr>
            <a:normAutofit fontScale="70000" lnSpcReduction="20000"/>
          </a:bodyPr>
          <a:lstStyle/>
          <a:p>
            <a:pPr marL="0" indent="360363" algn="just">
              <a:buNone/>
            </a:pPr>
            <a:r>
              <a:rPr lang="uk-UA" sz="2900" dirty="0">
                <a:solidFill>
                  <a:schemeClr val="bg1"/>
                </a:solidFill>
              </a:rPr>
              <a:t>2. Корпусні деталі з точними внутрішніми циліндричними поверхнями, протяжність яких перевищує їх діаметральні розміри</a:t>
            </a:r>
            <a:r>
              <a:rPr lang="uk-UA" sz="2900" dirty="0" smtClean="0">
                <a:solidFill>
                  <a:schemeClr val="bg1"/>
                </a:solidFill>
              </a:rPr>
              <a:t>.</a:t>
            </a:r>
          </a:p>
          <a:p>
            <a:pPr marL="0" indent="360363" algn="just">
              <a:buNone/>
            </a:pPr>
            <a:r>
              <a:rPr lang="uk-UA" sz="2900" dirty="0">
                <a:solidFill>
                  <a:schemeClr val="bg1"/>
                </a:solidFill>
              </a:rPr>
              <a:t>До цієї групи відносять блоки циліндрів двигунів і компресорів, корпуси різних циліндрів і золотників, </a:t>
            </a:r>
            <a:r>
              <a:rPr lang="uk-UA" sz="2900" dirty="0" err="1">
                <a:solidFill>
                  <a:schemeClr val="bg1"/>
                </a:solidFill>
              </a:rPr>
              <a:t>пневмо-</a:t>
            </a:r>
            <a:r>
              <a:rPr lang="uk-UA" sz="2900" dirty="0">
                <a:solidFill>
                  <a:schemeClr val="bg1"/>
                </a:solidFill>
              </a:rPr>
              <a:t> і гідроапаратуру, корпуси задніх бабок, що забезпечують базування висувної </a:t>
            </a:r>
            <a:r>
              <a:rPr lang="uk-UA" sz="2900" dirty="0" err="1">
                <a:solidFill>
                  <a:schemeClr val="bg1"/>
                </a:solidFill>
              </a:rPr>
              <a:t>пінолі</a:t>
            </a:r>
            <a:r>
              <a:rPr lang="uk-UA" sz="2900" dirty="0">
                <a:solidFill>
                  <a:schemeClr val="bg1"/>
                </a:solidFill>
              </a:rPr>
              <a:t> та заднього центра. У відповідності зі службовим призначенням до внутрішніх циліндричних поверхонь висуваються підвищені вимоги по точності діаметральних розмірів і точності геометричної форми. Ці циліндричні поверхні звичайно працюють на зношування. Тому до них висуваються високі вимоги щодо шорсткості та зносостійкості. </a:t>
            </a:r>
            <a:endParaRPr lang="ru-RU" sz="2900" dirty="0">
              <a:solidFill>
                <a:schemeClr val="bg1"/>
              </a:solidFill>
            </a:endParaRPr>
          </a:p>
          <a:p>
            <a:pPr marL="0" indent="360363" algn="just">
              <a:buNone/>
            </a:pPr>
            <a:endParaRPr lang="ru-RU" dirty="0"/>
          </a:p>
        </p:txBody>
      </p:sp>
      <p:pic>
        <p:nvPicPr>
          <p:cNvPr id="4" name="Рисунок 3" descr="https://www.speednik.com/wp-content/blogs.dir/1/files/2019/05/chevrolet-performances-supercharged-350-copo-engine-is-new-for-2019-2019-05-31_20-28-21_823396.jpg"/>
          <p:cNvPicPr/>
          <p:nvPr/>
        </p:nvPicPr>
        <p:blipFill>
          <a:blip r:embed="rId2" cstate="print"/>
          <a:srcRect l="7758" r="4920"/>
          <a:stretch>
            <a:fillRect/>
          </a:stretch>
        </p:blipFill>
        <p:spPr bwMode="auto">
          <a:xfrm>
            <a:off x="2195736" y="3140968"/>
            <a:ext cx="4464496" cy="307248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548680"/>
            <a:ext cx="8229600" cy="2160240"/>
          </a:xfrm>
        </p:spPr>
        <p:txBody>
          <a:bodyPr>
            <a:normAutofit fontScale="77500" lnSpcReduction="20000"/>
          </a:bodyPr>
          <a:lstStyle/>
          <a:p>
            <a:pPr marL="0" indent="277813" algn="just">
              <a:buNone/>
            </a:pPr>
            <a:r>
              <a:rPr lang="uk-UA" dirty="0"/>
              <a:t> </a:t>
            </a:r>
            <a:r>
              <a:rPr lang="uk-UA" dirty="0">
                <a:solidFill>
                  <a:schemeClr val="bg1"/>
                </a:solidFill>
              </a:rPr>
              <a:t>3</a:t>
            </a:r>
            <a:r>
              <a:rPr lang="uk-UA" dirty="0" smtClean="0">
                <a:solidFill>
                  <a:schemeClr val="bg1"/>
                </a:solidFill>
              </a:rPr>
              <a:t>. Корпусні </a:t>
            </a:r>
            <a:r>
              <a:rPr lang="uk-UA" dirty="0">
                <a:solidFill>
                  <a:schemeClr val="bg1"/>
                </a:solidFill>
              </a:rPr>
              <a:t>деталі складної просторової геометричної форми. До них відносять корпуси парових і газових турбін, </a:t>
            </a:r>
            <a:r>
              <a:rPr lang="uk-UA" dirty="0" err="1">
                <a:solidFill>
                  <a:schemeClr val="bg1"/>
                </a:solidFill>
              </a:rPr>
              <a:t>центробіжних</a:t>
            </a:r>
            <a:r>
              <a:rPr lang="uk-UA" dirty="0">
                <a:solidFill>
                  <a:schemeClr val="bg1"/>
                </a:solidFill>
              </a:rPr>
              <a:t> насосів, колекторів, трійників, вентилів, кранів. Складна просторова форма і геометричні розміри таких корпусів призначені для формування потрібних потоків руху газів або рідини.</a:t>
            </a:r>
            <a:endParaRPr lang="ru-RU" dirty="0">
              <a:solidFill>
                <a:schemeClr val="bg1"/>
              </a:solidFill>
            </a:endParaRPr>
          </a:p>
        </p:txBody>
      </p:sp>
      <p:pic>
        <p:nvPicPr>
          <p:cNvPr id="4" name="Рисунок 3" descr="https://izhprofibur.ru/wp-content/uploads/2019/03/541b723a5be7496344bc03309646b585.jpg"/>
          <p:cNvPicPr/>
          <p:nvPr/>
        </p:nvPicPr>
        <p:blipFill>
          <a:blip r:embed="rId2" cstate="print"/>
          <a:srcRect/>
          <a:stretch>
            <a:fillRect/>
          </a:stretch>
        </p:blipFill>
        <p:spPr bwMode="auto">
          <a:xfrm>
            <a:off x="1763688" y="2564904"/>
            <a:ext cx="5575159" cy="360115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229600" cy="792088"/>
          </a:xfrm>
        </p:spPr>
        <p:txBody>
          <a:bodyPr>
            <a:normAutofit/>
          </a:bodyPr>
          <a:lstStyle/>
          <a:p>
            <a:pPr marL="0" indent="442913" algn="just">
              <a:buNone/>
            </a:pPr>
            <a:r>
              <a:rPr lang="uk-UA" sz="2000" dirty="0"/>
              <a:t> </a:t>
            </a:r>
            <a:r>
              <a:rPr lang="uk-UA" sz="2000" dirty="0">
                <a:solidFill>
                  <a:schemeClr val="bg1"/>
                </a:solidFill>
              </a:rPr>
              <a:t>До цієї групи відносять також складні за формою корпусні деталі ходової частини машини: картера, корпус поворотного важеля тощо.</a:t>
            </a:r>
            <a:endParaRPr lang="ru-RU" sz="2000" dirty="0">
              <a:solidFill>
                <a:schemeClr val="bg1"/>
              </a:solidFill>
            </a:endParaRPr>
          </a:p>
        </p:txBody>
      </p:sp>
      <p:pic>
        <p:nvPicPr>
          <p:cNvPr id="5" name="Рисунок 4" descr="https://dsmarket.com.ua/media/105/105461.jpg"/>
          <p:cNvPicPr/>
          <p:nvPr/>
        </p:nvPicPr>
        <p:blipFill>
          <a:blip r:embed="rId2" cstate="print"/>
          <a:srcRect/>
          <a:stretch>
            <a:fillRect/>
          </a:stretch>
        </p:blipFill>
        <p:spPr bwMode="auto">
          <a:xfrm>
            <a:off x="1691680" y="1628800"/>
            <a:ext cx="5575159" cy="431235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229600" cy="2664296"/>
          </a:xfrm>
        </p:spPr>
        <p:txBody>
          <a:bodyPr>
            <a:normAutofit fontScale="92500" lnSpcReduction="10000"/>
          </a:bodyPr>
          <a:lstStyle/>
          <a:p>
            <a:pPr marL="0" indent="360363" algn="just">
              <a:buNone/>
            </a:pPr>
            <a:r>
              <a:rPr lang="uk-UA" sz="2000" dirty="0"/>
              <a:t> </a:t>
            </a:r>
            <a:r>
              <a:rPr lang="uk-UA" sz="2000" dirty="0">
                <a:solidFill>
                  <a:schemeClr val="bg1"/>
                </a:solidFill>
              </a:rPr>
              <a:t>4. Корпусні деталі з напрямними поверхнями: столи, супутники, каретки, полозки, супорти, повзуни, планшайби. В процесі роботи ці деталі здійснюють зворотно-поступальний або обертовий рух по напрямних поверхнях, забезпечуючи точне відносне переміщення оброблюваних головок і різального інструмента. Такі корпуси входять у склад несучої системи більшості верстатів. </a:t>
            </a:r>
            <a:endParaRPr lang="uk-UA" sz="2000" dirty="0" smtClean="0">
              <a:solidFill>
                <a:schemeClr val="bg1"/>
              </a:solidFill>
            </a:endParaRPr>
          </a:p>
          <a:p>
            <a:pPr marL="0" indent="360363" algn="just">
              <a:buNone/>
            </a:pPr>
            <a:r>
              <a:rPr lang="uk-UA" sz="2000" dirty="0">
                <a:solidFill>
                  <a:schemeClr val="bg1"/>
                </a:solidFill>
              </a:rPr>
              <a:t>Жорсткість цих деталей досягається внутрішніми перегородками і ребрами. Відношення висоти плоских столів, супутників, полозок до ширини знаходиться у межах 0,1…0,18. 5.  Точність розмірів і якість поверхонь високі.</a:t>
            </a:r>
            <a:endParaRPr lang="ru-RU" sz="2000" dirty="0">
              <a:solidFill>
                <a:schemeClr val="bg1"/>
              </a:solidFill>
            </a:endParaRPr>
          </a:p>
          <a:p>
            <a:pPr marL="0" indent="360363" algn="just">
              <a:buNone/>
            </a:pPr>
            <a:endParaRPr lang="ru-RU" sz="2000" dirty="0"/>
          </a:p>
        </p:txBody>
      </p:sp>
      <p:pic>
        <p:nvPicPr>
          <p:cNvPr id="4" name="Рисунок 3" descr="https://asset.conrad.com/media10/isa/160267/c1/-/en/823846_LB_00_FB/image.jpg"/>
          <p:cNvPicPr/>
          <p:nvPr/>
        </p:nvPicPr>
        <p:blipFill>
          <a:blip r:embed="rId2" cstate="print"/>
          <a:srcRect/>
          <a:stretch>
            <a:fillRect/>
          </a:stretch>
        </p:blipFill>
        <p:spPr bwMode="auto">
          <a:xfrm>
            <a:off x="1259632" y="3429000"/>
            <a:ext cx="6120765" cy="302079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5633</Words>
  <Application>Microsoft Office PowerPoint</Application>
  <PresentationFormat>Экран (4:3)</PresentationFormat>
  <Paragraphs>171</Paragraphs>
  <Slides>47</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47</vt:i4>
      </vt:variant>
    </vt:vector>
  </HeadingPairs>
  <TitlesOfParts>
    <vt:vector size="51" baseType="lpstr">
      <vt:lpstr>Arial</vt:lpstr>
      <vt:lpstr>Calibri</vt:lpstr>
      <vt:lpstr>Times New Roman</vt:lpstr>
      <vt:lpstr>Тема Office</vt:lpstr>
      <vt:lpstr>Лекція 2</vt:lpstr>
      <vt:lpstr>Зміст</vt:lpstr>
      <vt:lpstr>2.1.1. Службове призначення деталей, конструктивні види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2.1.2.Технічні вимоги  до корпусних деталей</vt:lpstr>
      <vt:lpstr>Технічні вимоги до корпусних деталей</vt:lpstr>
      <vt:lpstr>Технічні вимоги до корпусних деталей</vt:lpstr>
      <vt:lpstr>2.1.3.Матеріали та способи виготовлення заготовок</vt:lpstr>
      <vt:lpstr>Презентация PowerPoint</vt:lpstr>
      <vt:lpstr>Презентация PowerPoint</vt:lpstr>
      <vt:lpstr>Презентация PowerPoint</vt:lpstr>
      <vt:lpstr>Презентация PowerPoint</vt:lpstr>
      <vt:lpstr>Презентация PowerPoint</vt:lpstr>
      <vt:lpstr>2.1.4. Основні способи базування заготовок корпусних деталей</vt:lpstr>
      <vt:lpstr>2.1.4. Основні способи базування заготовок корпусних деталей</vt:lpstr>
      <vt:lpstr>2.1.5.Маршрутні технології виготовлення корпусних деталей</vt:lpstr>
      <vt:lpstr>Презентация PowerPoint</vt:lpstr>
      <vt:lpstr>Презентация PowerPoint</vt:lpstr>
      <vt:lpstr>2.1.6. Основні технологічні операції при обробці заготовок Методи обробки зовнішніх площин</vt:lpstr>
      <vt:lpstr>Презентация PowerPoint</vt:lpstr>
      <vt:lpstr>Презентация PowerPoint</vt:lpstr>
      <vt:lpstr>Презентация PowerPoint</vt:lpstr>
      <vt:lpstr>Презентация PowerPoint</vt:lpstr>
      <vt:lpstr>Презентация PowerPoint</vt:lpstr>
      <vt:lpstr>Методи обробки основних отворів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Методи фінішної обробки основних отворів</vt:lpstr>
      <vt:lpstr>Презентация PowerPoint</vt:lpstr>
      <vt:lpstr>Презентация PowerPoint</vt:lpstr>
      <vt:lpstr>Презентация PowerPoint</vt:lpstr>
      <vt:lpstr>Презентация PowerPoint</vt:lpstr>
      <vt:lpstr>Презентация PowerPoint</vt:lpstr>
      <vt:lpstr>2.2.5. Контроль корпусних деталей </vt:lpstr>
      <vt:lpstr>Презентация PowerPoint</vt:lpstr>
      <vt:lpstr>ЗАПИТАННЯ ДЛЯ САМОКОНТРОЛЮ </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zid_gle</dc:creator>
  <cp:lastModifiedBy>Lora</cp:lastModifiedBy>
  <cp:revision>22</cp:revision>
  <dcterms:created xsi:type="dcterms:W3CDTF">2020-09-21T08:44:50Z</dcterms:created>
  <dcterms:modified xsi:type="dcterms:W3CDTF">2020-09-21T20:23:04Z</dcterms:modified>
</cp:coreProperties>
</file>