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82" y="37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26.01.2026</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922891A-BDD8-3996-E15C-F0A021C7113F}"/>
              </a:ext>
            </a:extLst>
          </p:cNvPr>
          <p:cNvSpPr>
            <a:spLocks noGrp="1"/>
          </p:cNvSpPr>
          <p:nvPr>
            <p:ph type="title"/>
          </p:nvPr>
        </p:nvSpPr>
        <p:spPr>
          <a:xfrm>
            <a:off x="0" y="1253067"/>
            <a:ext cx="12279086" cy="4986866"/>
          </a:xfrm>
        </p:spPr>
        <p:txBody>
          <a:bodyPr>
            <a:normAutofit/>
          </a:bodyPr>
          <a:lstStyle/>
          <a:p>
            <a:r>
              <a:rPr lang="ru-RU" sz="3600" b="1" i="1" u="sng" dirty="0" smtClean="0"/>
              <a:t>ТЕМА </a:t>
            </a:r>
            <a:r>
              <a:rPr lang="ru-RU" sz="3600" b="1" i="1" u="sng" dirty="0"/>
              <a:t>1</a:t>
            </a:r>
            <a:r>
              <a:rPr lang="ru-RU" sz="3600" b="1" i="1" u="sng" dirty="0" smtClean="0"/>
              <a:t>. </a:t>
            </a:r>
            <a:r>
              <a:rPr lang="ru-RU" sz="3600" b="1" dirty="0" err="1" smtClean="0"/>
              <a:t>Концептуальні</a:t>
            </a:r>
            <a:r>
              <a:rPr lang="ru-RU" sz="3600" b="1" dirty="0" smtClean="0"/>
              <a:t> </a:t>
            </a:r>
            <a:r>
              <a:rPr lang="ru-RU" sz="3600" b="1" dirty="0" err="1"/>
              <a:t>основи</a:t>
            </a:r>
            <a:r>
              <a:rPr lang="ru-RU" sz="3600" b="1" dirty="0"/>
              <a:t> </a:t>
            </a:r>
            <a:r>
              <a:rPr lang="ru-RU" sz="3600" b="1" dirty="0" err="1"/>
              <a:t>публічних</a:t>
            </a:r>
            <a:r>
              <a:rPr lang="ru-RU" sz="3600" b="1" dirty="0"/>
              <a:t> </a:t>
            </a:r>
            <a:r>
              <a:rPr lang="ru-RU" sz="3600" b="1" dirty="0" err="1" smtClean="0"/>
              <a:t>послуг</a:t>
            </a:r>
            <a:r>
              <a:rPr lang="ru-RU" sz="3600" b="1" dirty="0" smtClean="0"/>
              <a:t/>
            </a:r>
            <a:br>
              <a:rPr lang="ru-RU" sz="3600" b="1" dirty="0" smtClean="0"/>
            </a:br>
            <a:r>
              <a:rPr lang="ru-RU" sz="3600" b="1" dirty="0" smtClean="0"/>
              <a:t/>
            </a:r>
            <a:br>
              <a:rPr lang="ru-RU" sz="3600" b="1" dirty="0" smtClean="0"/>
            </a:br>
            <a:r>
              <a:rPr lang="uk-UA" sz="2500" dirty="0" smtClean="0">
                <a:solidFill>
                  <a:schemeClr val="tx2"/>
                </a:solidFill>
                <a:latin typeface="Times New Roman" pitchFamily="18" charset="0"/>
                <a:cs typeface="Times New Roman" pitchFamily="18" charset="0"/>
              </a:rPr>
              <a:t>1</a:t>
            </a:r>
            <a:r>
              <a:rPr lang="uk-UA" sz="2500" dirty="0">
                <a:solidFill>
                  <a:schemeClr val="tx2"/>
                </a:solidFill>
                <a:latin typeface="Times New Roman" pitchFamily="18" charset="0"/>
                <a:cs typeface="Times New Roman" pitchFamily="18" charset="0"/>
              </a:rPr>
              <a:t>. Сутність та значення публічних послуг</a:t>
            </a:r>
            <a:r>
              <a:rPr lang="uk-UA" sz="2500" b="1" dirty="0">
                <a:solidFill>
                  <a:schemeClr val="tx2"/>
                </a:solidFill>
                <a:latin typeface="Times New Roman" pitchFamily="18" charset="0"/>
                <a:cs typeface="Times New Roman" pitchFamily="18" charset="0"/>
              </a:rPr>
              <a:t> </a:t>
            </a:r>
            <a:r>
              <a:rPr lang="uk-UA" sz="2500" dirty="0">
                <a:solidFill>
                  <a:schemeClr val="tx2"/>
                </a:solidFill>
                <a:latin typeface="Times New Roman" pitchFamily="18" charset="0"/>
                <a:cs typeface="Times New Roman" pitchFamily="18" charset="0"/>
              </a:rPr>
              <a:t>, їх відмінності за типами (адміністративні, соціальні, комунальні).</a:t>
            </a:r>
            <a:r>
              <a:rPr lang="uk-UA" sz="2500" dirty="0">
                <a:solidFill>
                  <a:schemeClr val="tx2"/>
                </a:solidFill>
                <a:latin typeface="Times New Roman" pitchFamily="18" charset="0"/>
                <a:cs typeface="Times New Roman" pitchFamily="18" charset="0"/>
              </a:rPr>
              <a:t/>
            </a:r>
            <a:br>
              <a:rPr lang="uk-UA" sz="2500" dirty="0">
                <a:solidFill>
                  <a:schemeClr val="tx2"/>
                </a:solidFill>
                <a:latin typeface="Times New Roman" pitchFamily="18" charset="0"/>
                <a:cs typeface="Times New Roman" pitchFamily="18" charset="0"/>
              </a:rPr>
            </a:br>
            <a:r>
              <a:rPr lang="uk-UA" sz="2500" dirty="0">
                <a:solidFill>
                  <a:schemeClr val="tx2"/>
                </a:solidFill>
                <a:latin typeface="Times New Roman" pitchFamily="18" charset="0"/>
                <a:cs typeface="Times New Roman" pitchFamily="18" charset="0"/>
              </a:rPr>
              <a:t>2. Класифікація публічних послуг.</a:t>
            </a:r>
            <a:r>
              <a:rPr lang="uk-UA" sz="2500" dirty="0">
                <a:solidFill>
                  <a:schemeClr val="tx2"/>
                </a:solidFill>
                <a:latin typeface="Times New Roman" pitchFamily="18" charset="0"/>
                <a:cs typeface="Times New Roman" pitchFamily="18" charset="0"/>
              </a:rPr>
              <a:t/>
            </a:r>
            <a:br>
              <a:rPr lang="uk-UA" sz="2500" dirty="0">
                <a:solidFill>
                  <a:schemeClr val="tx2"/>
                </a:solidFill>
                <a:latin typeface="Times New Roman" pitchFamily="18" charset="0"/>
                <a:cs typeface="Times New Roman" pitchFamily="18" charset="0"/>
              </a:rPr>
            </a:br>
            <a:r>
              <a:rPr lang="uk-UA" sz="2500" dirty="0">
                <a:solidFill>
                  <a:schemeClr val="tx2"/>
                </a:solidFill>
                <a:latin typeface="Times New Roman" pitchFamily="18" charset="0"/>
                <a:cs typeface="Times New Roman" pitchFamily="18" charset="0"/>
              </a:rPr>
              <a:t>3. Принципи організації та надання публічних послуг.</a:t>
            </a:r>
            <a:r>
              <a:rPr lang="uk-UA" sz="2500" dirty="0">
                <a:solidFill>
                  <a:schemeClr val="tx2"/>
                </a:solidFill>
                <a:latin typeface="Times New Roman" pitchFamily="18" charset="0"/>
                <a:cs typeface="Times New Roman" pitchFamily="18" charset="0"/>
              </a:rPr>
              <a:t/>
            </a:r>
            <a:br>
              <a:rPr lang="uk-UA" sz="2500" dirty="0">
                <a:solidFill>
                  <a:schemeClr val="tx2"/>
                </a:solidFill>
                <a:latin typeface="Times New Roman" pitchFamily="18" charset="0"/>
                <a:cs typeface="Times New Roman" pitchFamily="18" charset="0"/>
              </a:rPr>
            </a:br>
            <a:r>
              <a:rPr lang="uk-UA" sz="3600" dirty="0"/>
              <a:t/>
            </a:r>
            <a:br>
              <a:rPr lang="uk-UA" sz="3600" dirty="0"/>
            </a:br>
            <a:r>
              <a:rPr lang="ru-RU" sz="3600" b="1" i="1" u="sng" dirty="0" smtClean="0"/>
              <a:t/>
            </a:r>
            <a:br>
              <a:rPr lang="ru-RU" sz="3600" b="1" i="1" u="sng" dirty="0" smtClean="0"/>
            </a:br>
            <a:endParaRPr lang="uk-UA" sz="2200"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xmlns="" id="{39F26C30-9404-6602-8E95-9BB8AEDFA0B4}"/>
              </a:ext>
            </a:extLst>
          </p:cNvPr>
          <p:cNvSpPr txBox="1">
            <a:spLocks/>
          </p:cNvSpPr>
          <p:nvPr/>
        </p:nvSpPr>
        <p:spPr>
          <a:xfrm>
            <a:off x="1710146" y="356654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160338" y="122238"/>
            <a:ext cx="11696700" cy="5648325"/>
          </a:xfrm>
        </p:spPr>
        <p:txBody>
          <a:bodyPr/>
          <a:lstStyle/>
          <a:p>
            <a:pPr marL="0" indent="0" algn="ctr">
              <a:buNone/>
            </a:pPr>
            <a:r>
              <a:rPr lang="uk-UA" sz="2300" i="1" u="sng" dirty="0" smtClean="0">
                <a:solidFill>
                  <a:schemeClr val="tx1">
                    <a:lumMod val="50000"/>
                  </a:schemeClr>
                </a:solidFill>
                <a:latin typeface="Times New Roman" pitchFamily="18" charset="0"/>
                <a:cs typeface="Times New Roman" pitchFamily="18" charset="0"/>
              </a:rPr>
              <a:t>2. Класифікація </a:t>
            </a:r>
            <a:r>
              <a:rPr lang="uk-UA" sz="2300" i="1" u="sng" dirty="0">
                <a:solidFill>
                  <a:schemeClr val="tx1">
                    <a:lumMod val="50000"/>
                  </a:schemeClr>
                </a:solidFill>
                <a:latin typeface="Times New Roman" pitchFamily="18" charset="0"/>
                <a:cs typeface="Times New Roman" pitchFamily="18" charset="0"/>
              </a:rPr>
              <a:t>публічних </a:t>
            </a:r>
            <a:r>
              <a:rPr lang="uk-UA" sz="2300" i="1" u="sng" dirty="0" smtClean="0">
                <a:solidFill>
                  <a:schemeClr val="tx1">
                    <a:lumMod val="50000"/>
                  </a:schemeClr>
                </a:solidFill>
                <a:latin typeface="Times New Roman" pitchFamily="18" charset="0"/>
                <a:cs typeface="Times New Roman" pitchFamily="18" charset="0"/>
              </a:rPr>
              <a:t>послуг</a:t>
            </a:r>
            <a:endParaRPr lang="uk-UA" sz="2300" i="1" u="sng"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Системний підхід до класифікації публічних послуг розглядає їх як </a:t>
            </a:r>
            <a:r>
              <a:rPr lang="uk-UA" sz="1600" b="0" dirty="0" smtClean="0">
                <a:solidFill>
                  <a:schemeClr val="tx1">
                    <a:lumMod val="50000"/>
                  </a:schemeClr>
                </a:solidFill>
                <a:latin typeface="Times New Roman" pitchFamily="18" charset="0"/>
                <a:cs typeface="Times New Roman" pitchFamily="18" charset="0"/>
              </a:rPr>
              <a:t>складну </a:t>
            </a:r>
            <a:r>
              <a:rPr lang="uk-UA" sz="1600" b="0" dirty="0">
                <a:solidFill>
                  <a:schemeClr val="tx1">
                    <a:lumMod val="50000"/>
                  </a:schemeClr>
                </a:solidFill>
                <a:latin typeface="Times New Roman" pitchFamily="18" charset="0"/>
                <a:cs typeface="Times New Roman" pitchFamily="18" charset="0"/>
              </a:rPr>
              <a:t>систему, де ефективність забезпечується взаємодією різних </a:t>
            </a:r>
            <a:r>
              <a:rPr lang="uk-UA" sz="1600" b="0" dirty="0" smtClean="0">
                <a:solidFill>
                  <a:schemeClr val="tx1">
                    <a:lumMod val="50000"/>
                  </a:schemeClr>
                </a:solidFill>
                <a:latin typeface="Times New Roman" pitchFamily="18" charset="0"/>
                <a:cs typeface="Times New Roman" pitchFamily="18" charset="0"/>
              </a:rPr>
              <a:t>елементів</a:t>
            </a:r>
            <a:r>
              <a:rPr lang="uk-UA" sz="1600" b="0" dirty="0">
                <a:solidFill>
                  <a:schemeClr val="tx1">
                    <a:lumMod val="50000"/>
                  </a:schemeClr>
                </a:solidFill>
                <a:latin typeface="Times New Roman" pitchFamily="18" charset="0"/>
                <a:cs typeface="Times New Roman" pitchFamily="18" charset="0"/>
              </a:rPr>
              <a:t>. Відповідно, класифікація базується на кількох ключових </a:t>
            </a:r>
            <a:r>
              <a:rPr lang="uk-UA" sz="1600" b="0" dirty="0" smtClean="0">
                <a:solidFill>
                  <a:schemeClr val="tx1">
                    <a:lumMod val="50000"/>
                  </a:schemeClr>
                </a:solidFill>
                <a:latin typeface="Times New Roman" pitchFamily="18" charset="0"/>
                <a:cs typeface="Times New Roman" pitchFamily="18" charset="0"/>
              </a:rPr>
              <a:t>критеріях</a:t>
            </a:r>
            <a:r>
              <a:rPr lang="uk-UA" sz="1600" b="0" dirty="0">
                <a:solidFill>
                  <a:schemeClr val="tx1">
                    <a:lumMod val="50000"/>
                  </a:schemeClr>
                </a:solidFill>
                <a:latin typeface="Times New Roman" pitchFamily="18" charset="0"/>
                <a:cs typeface="Times New Roman" pitchFamily="18" charset="0"/>
              </a:rPr>
              <a:t>: </a:t>
            </a:r>
          </a:p>
          <a:p>
            <a:pPr marL="0" indent="457200" algn="just">
              <a:lnSpc>
                <a:spcPct val="100000"/>
              </a:lnSpc>
              <a:spcBef>
                <a:spcPts val="0"/>
              </a:spcBef>
              <a:buNone/>
            </a:pPr>
            <a:r>
              <a:rPr lang="uk-UA" sz="1600" i="1" dirty="0">
                <a:solidFill>
                  <a:schemeClr val="tx1">
                    <a:lumMod val="50000"/>
                  </a:schemeClr>
                </a:solidFill>
                <a:latin typeface="Times New Roman" pitchFamily="18" charset="0"/>
                <a:cs typeface="Times New Roman" pitchFamily="18" charset="0"/>
              </a:rPr>
              <a:t>1. </a:t>
            </a:r>
            <a:r>
              <a:rPr lang="uk-UA" sz="1600" i="1" dirty="0" smtClean="0">
                <a:solidFill>
                  <a:schemeClr val="tx1">
                    <a:lumMod val="50000"/>
                  </a:schemeClr>
                </a:solidFill>
                <a:latin typeface="Times New Roman" pitchFamily="18" charset="0"/>
                <a:cs typeface="Times New Roman" pitchFamily="18" charset="0"/>
              </a:rPr>
              <a:t>За </a:t>
            </a:r>
            <a:r>
              <a:rPr lang="uk-UA" sz="1600" i="1" dirty="0">
                <a:solidFill>
                  <a:schemeClr val="tx1">
                    <a:lumMod val="50000"/>
                  </a:schemeClr>
                </a:solidFill>
                <a:latin typeface="Times New Roman" pitchFamily="18" charset="0"/>
                <a:cs typeface="Times New Roman" pitchFamily="18" charset="0"/>
              </a:rPr>
              <a:t>функціональним призначенням: </a:t>
            </a:r>
          </a:p>
          <a:p>
            <a:pPr marL="0" indent="457200"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Універсальні послуги (освіта, охорона здоров’я, соціальний </a:t>
            </a:r>
            <a:r>
              <a:rPr lang="uk-UA" sz="1600" b="0" dirty="0" smtClean="0">
                <a:solidFill>
                  <a:schemeClr val="tx1">
                    <a:lumMod val="50000"/>
                  </a:schemeClr>
                </a:solidFill>
                <a:latin typeface="Times New Roman" pitchFamily="18" charset="0"/>
                <a:cs typeface="Times New Roman" pitchFamily="18" charset="0"/>
              </a:rPr>
              <a:t>захист</a:t>
            </a:r>
            <a:r>
              <a:rPr lang="uk-UA" sz="1600" b="0" dirty="0">
                <a:solidFill>
                  <a:schemeClr val="tx1">
                    <a:lumMod val="50000"/>
                  </a:schemeClr>
                </a:solidFill>
                <a:latin typeface="Times New Roman" pitchFamily="18" charset="0"/>
                <a:cs typeface="Times New Roman" pitchFamily="18" charset="0"/>
              </a:rPr>
              <a:t>) — спрямовані на задоволення базових потреб громадян. </a:t>
            </a:r>
          </a:p>
          <a:p>
            <a:pPr marL="0" indent="457200" algn="just">
              <a:lnSpc>
                <a:spcPct val="100000"/>
              </a:lnSpc>
              <a:spcBef>
                <a:spcPts val="0"/>
              </a:spcBef>
            </a:pPr>
            <a:r>
              <a:rPr lang="uk-UA" sz="1600" b="0" dirty="0" smtClean="0">
                <a:solidFill>
                  <a:schemeClr val="tx1">
                    <a:lumMod val="50000"/>
                  </a:schemeClr>
                </a:solidFill>
                <a:latin typeface="Times New Roman" pitchFamily="18" charset="0"/>
                <a:cs typeface="Times New Roman" pitchFamily="18" charset="0"/>
              </a:rPr>
              <a:t>Інфраструктурні </a:t>
            </a:r>
            <a:r>
              <a:rPr lang="uk-UA" sz="1600" b="0" dirty="0">
                <a:solidFill>
                  <a:schemeClr val="tx1">
                    <a:lumMod val="50000"/>
                  </a:schemeClr>
                </a:solidFill>
                <a:latin typeface="Times New Roman" pitchFamily="18" charset="0"/>
                <a:cs typeface="Times New Roman" pitchFamily="18" charset="0"/>
              </a:rPr>
              <a:t>послуги (транспорт, енергетика, ЖКГ) — </a:t>
            </a:r>
            <a:r>
              <a:rPr lang="uk-UA" sz="1600" b="0" dirty="0" smtClean="0">
                <a:solidFill>
                  <a:schemeClr val="tx1">
                    <a:lumMod val="50000"/>
                  </a:schemeClr>
                </a:solidFill>
                <a:latin typeface="Times New Roman" pitchFamily="18" charset="0"/>
                <a:cs typeface="Times New Roman" pitchFamily="18" charset="0"/>
              </a:rPr>
              <a:t>підтримують </a:t>
            </a:r>
            <a:r>
              <a:rPr lang="uk-UA" sz="1600" b="0" dirty="0">
                <a:solidFill>
                  <a:schemeClr val="tx1">
                    <a:lumMod val="50000"/>
                  </a:schemeClr>
                </a:solidFill>
                <a:latin typeface="Times New Roman" pitchFamily="18" charset="0"/>
                <a:cs typeface="Times New Roman" pitchFamily="18" charset="0"/>
              </a:rPr>
              <a:t>економічну діяльність і життєзабезпечення суспільства. </a:t>
            </a:r>
          </a:p>
          <a:p>
            <a:pPr marL="0" indent="457200" algn="just">
              <a:lnSpc>
                <a:spcPct val="100000"/>
              </a:lnSpc>
              <a:spcBef>
                <a:spcPts val="0"/>
              </a:spcBef>
              <a:buNone/>
            </a:pPr>
            <a:r>
              <a:rPr lang="uk-UA" sz="1600" i="1" dirty="0">
                <a:solidFill>
                  <a:schemeClr val="tx1">
                    <a:lumMod val="50000"/>
                  </a:schemeClr>
                </a:solidFill>
                <a:latin typeface="Times New Roman" pitchFamily="18" charset="0"/>
                <a:cs typeface="Times New Roman" pitchFamily="18" charset="0"/>
              </a:rPr>
              <a:t>2. </a:t>
            </a:r>
            <a:r>
              <a:rPr lang="uk-UA" sz="1600" i="1" dirty="0" smtClean="0">
                <a:solidFill>
                  <a:schemeClr val="tx1">
                    <a:lumMod val="50000"/>
                  </a:schemeClr>
                </a:solidFill>
                <a:latin typeface="Times New Roman" pitchFamily="18" charset="0"/>
                <a:cs typeface="Times New Roman" pitchFamily="18" charset="0"/>
              </a:rPr>
              <a:t>За </a:t>
            </a:r>
            <a:r>
              <a:rPr lang="uk-UA" sz="1600" i="1" dirty="0">
                <a:solidFill>
                  <a:schemeClr val="tx1">
                    <a:lumMod val="50000"/>
                  </a:schemeClr>
                </a:solidFill>
                <a:latin typeface="Times New Roman" pitchFamily="18" charset="0"/>
                <a:cs typeface="Times New Roman" pitchFamily="18" charset="0"/>
              </a:rPr>
              <a:t>рівнем адміністративної відповідальності: </a:t>
            </a:r>
          </a:p>
          <a:p>
            <a:pPr marL="0" indent="457200"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Місцеві — надаються органами місцевого самоврядування. </a:t>
            </a:r>
          </a:p>
          <a:p>
            <a:pPr marL="0" indent="457200"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Національні — забезпечуються центральною владою</a:t>
            </a:r>
            <a:r>
              <a:rPr lang="uk-UA" sz="16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ru-RU" sz="1600" b="0" dirty="0" err="1" smtClean="0">
                <a:solidFill>
                  <a:schemeClr val="tx1">
                    <a:lumMod val="50000"/>
                  </a:schemeClr>
                </a:solidFill>
                <a:latin typeface="Times New Roman" pitchFamily="18" charset="0"/>
                <a:cs typeface="Times New Roman" pitchFamily="18" charset="0"/>
              </a:rPr>
              <a:t>Міжнародні</a:t>
            </a:r>
            <a:r>
              <a:rPr lang="ru-RU" sz="1600" b="0" dirty="0" smtClean="0">
                <a:solidFill>
                  <a:schemeClr val="tx1">
                    <a:lumMod val="50000"/>
                  </a:schemeClr>
                </a:solidFill>
                <a:latin typeface="Times New Roman" pitchFamily="18" charset="0"/>
                <a:cs typeface="Times New Roman" pitchFamily="18" charset="0"/>
              </a:rPr>
              <a:t> </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реалізуються</a:t>
            </a:r>
            <a:r>
              <a:rPr lang="ru-RU" sz="1600" b="0" dirty="0">
                <a:solidFill>
                  <a:schemeClr val="tx1">
                    <a:lumMod val="50000"/>
                  </a:schemeClr>
                </a:solidFill>
                <a:latin typeface="Times New Roman" pitchFamily="18" charset="0"/>
                <a:cs typeface="Times New Roman" pitchFamily="18" charset="0"/>
              </a:rPr>
              <a:t> через </a:t>
            </a:r>
            <a:r>
              <a:rPr lang="ru-RU" sz="1600" b="0" dirty="0" err="1">
                <a:solidFill>
                  <a:schemeClr val="tx1">
                    <a:lumMod val="50000"/>
                  </a:schemeClr>
                </a:solidFill>
                <a:latin typeface="Times New Roman" pitchFamily="18" charset="0"/>
                <a:cs typeface="Times New Roman" pitchFamily="18" charset="0"/>
              </a:rPr>
              <a:t>співпрацю</a:t>
            </a:r>
            <a:r>
              <a:rPr lang="ru-RU" sz="1600" b="0" dirty="0">
                <a:solidFill>
                  <a:schemeClr val="tx1">
                    <a:lumMod val="50000"/>
                  </a:schemeClr>
                </a:solidFill>
                <a:latin typeface="Times New Roman" pitchFamily="18" charset="0"/>
                <a:cs typeface="Times New Roman" pitchFamily="18" charset="0"/>
              </a:rPr>
              <a:t> держав </a:t>
            </a:r>
            <a:r>
              <a:rPr lang="ru-RU" sz="1600" b="0" dirty="0" err="1">
                <a:solidFill>
                  <a:schemeClr val="tx1">
                    <a:lumMod val="50000"/>
                  </a:schemeClr>
                </a:solidFill>
                <a:latin typeface="Times New Roman" pitchFamily="18" charset="0"/>
                <a:cs typeface="Times New Roman" pitchFamily="18" charset="0"/>
              </a:rPr>
              <a:t>або</a:t>
            </a:r>
            <a:r>
              <a:rPr lang="ru-RU" sz="1600" b="0" dirty="0">
                <a:solidFill>
                  <a:schemeClr val="tx1">
                    <a:lumMod val="50000"/>
                  </a:schemeClr>
                </a:solidFill>
                <a:latin typeface="Times New Roman" pitchFamily="18" charset="0"/>
                <a:cs typeface="Times New Roman" pitchFamily="18" charset="0"/>
              </a:rPr>
              <a:t> </a:t>
            </a:r>
            <a:r>
              <a:rPr lang="ru-RU" sz="1600" b="0" dirty="0" err="1">
                <a:solidFill>
                  <a:schemeClr val="tx1">
                    <a:lumMod val="50000"/>
                  </a:schemeClr>
                </a:solidFill>
                <a:latin typeface="Times New Roman" pitchFamily="18" charset="0"/>
                <a:cs typeface="Times New Roman" pitchFamily="18" charset="0"/>
              </a:rPr>
              <a:t>міжнародні</a:t>
            </a:r>
            <a:r>
              <a:rPr lang="ru-RU" sz="1600" b="0" dirty="0">
                <a:solidFill>
                  <a:schemeClr val="tx1">
                    <a:lumMod val="50000"/>
                  </a:schemeClr>
                </a:solidFill>
                <a:latin typeface="Times New Roman" pitchFamily="18" charset="0"/>
                <a:cs typeface="Times New Roman" pitchFamily="18" charset="0"/>
              </a:rPr>
              <a:t> </a:t>
            </a:r>
            <a:r>
              <a:rPr lang="ru-RU" sz="1600" b="0" dirty="0" err="1" smtClean="0">
                <a:solidFill>
                  <a:schemeClr val="tx1">
                    <a:lumMod val="50000"/>
                  </a:schemeClr>
                </a:solidFill>
                <a:latin typeface="Times New Roman" pitchFamily="18" charset="0"/>
                <a:cs typeface="Times New Roman" pitchFamily="18" charset="0"/>
              </a:rPr>
              <a:t>організації</a:t>
            </a:r>
            <a:r>
              <a:rPr lang="ru-RU" sz="1600" b="0" dirty="0" smtClean="0">
                <a:solidFill>
                  <a:schemeClr val="tx1">
                    <a:lumMod val="50000"/>
                  </a:schemeClr>
                </a:solidFill>
                <a:latin typeface="Times New Roman" pitchFamily="18" charset="0"/>
                <a:cs typeface="Times New Roman" pitchFamily="18" charset="0"/>
              </a:rPr>
              <a:t>.</a:t>
            </a:r>
          </a:p>
          <a:p>
            <a:pPr marL="0" indent="0" algn="just">
              <a:lnSpc>
                <a:spcPct val="100000"/>
              </a:lnSpc>
              <a:spcBef>
                <a:spcPts val="0"/>
              </a:spcBef>
              <a:buNone/>
            </a:pPr>
            <a:r>
              <a:rPr lang="ru-RU" sz="1600" b="0" i="1" dirty="0">
                <a:solidFill>
                  <a:schemeClr val="tx1">
                    <a:lumMod val="50000"/>
                  </a:schemeClr>
                </a:solidFill>
                <a:latin typeface="Times New Roman" pitchFamily="18" charset="0"/>
                <a:cs typeface="Times New Roman" pitchFamily="18" charset="0"/>
              </a:rPr>
              <a:t> </a:t>
            </a:r>
            <a:r>
              <a:rPr lang="ru-RU" sz="1600" b="0" i="1" dirty="0" smtClean="0">
                <a:solidFill>
                  <a:schemeClr val="tx1">
                    <a:lumMod val="50000"/>
                  </a:schemeClr>
                </a:solidFill>
                <a:latin typeface="Times New Roman" pitchFamily="18" charset="0"/>
                <a:cs typeface="Times New Roman" pitchFamily="18" charset="0"/>
              </a:rPr>
              <a:t>         </a:t>
            </a:r>
            <a:r>
              <a:rPr lang="uk-UA" sz="1600" i="1" dirty="0" smtClean="0">
                <a:solidFill>
                  <a:schemeClr val="tx1">
                    <a:lumMod val="50000"/>
                  </a:schemeClr>
                </a:solidFill>
                <a:latin typeface="Times New Roman" pitchFamily="18" charset="0"/>
                <a:cs typeface="Times New Roman" pitchFamily="18" charset="0"/>
              </a:rPr>
              <a:t>3. За </a:t>
            </a:r>
            <a:r>
              <a:rPr lang="uk-UA" sz="1600" i="1" dirty="0">
                <a:solidFill>
                  <a:schemeClr val="tx1">
                    <a:lumMod val="50000"/>
                  </a:schemeClr>
                </a:solidFill>
                <a:latin typeface="Times New Roman" pitchFamily="18" charset="0"/>
                <a:cs typeface="Times New Roman" pitchFamily="18" charset="0"/>
              </a:rPr>
              <a:t>способом надання: </a:t>
            </a:r>
          </a:p>
          <a:p>
            <a:pPr marL="0" indent="457200"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Прямі послуги — безпосередньо державою (наприклад, державні </a:t>
            </a:r>
          </a:p>
          <a:p>
            <a:pPr marL="0" indent="457200"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Через посередників — через приватні чи неурядові організації за </a:t>
            </a:r>
            <a:r>
              <a:rPr lang="uk-UA" sz="1600" b="0" dirty="0" smtClean="0">
                <a:solidFill>
                  <a:schemeClr val="tx1">
                    <a:lumMod val="50000"/>
                  </a:schemeClr>
                </a:solidFill>
                <a:latin typeface="Times New Roman" pitchFamily="18" charset="0"/>
                <a:cs typeface="Times New Roman" pitchFamily="18" charset="0"/>
              </a:rPr>
              <a:t>підтримки </a:t>
            </a:r>
            <a:r>
              <a:rPr lang="uk-UA" sz="1600" b="0" dirty="0">
                <a:solidFill>
                  <a:schemeClr val="tx1">
                    <a:lumMod val="50000"/>
                  </a:schemeClr>
                </a:solidFill>
                <a:latin typeface="Times New Roman" pitchFamily="18" charset="0"/>
                <a:cs typeface="Times New Roman" pitchFamily="18" charset="0"/>
              </a:rPr>
              <a:t>держави. </a:t>
            </a:r>
          </a:p>
          <a:p>
            <a:pPr marL="0" indent="457200" algn="just">
              <a:lnSpc>
                <a:spcPct val="100000"/>
              </a:lnSpc>
              <a:spcBef>
                <a:spcPts val="0"/>
              </a:spcBef>
              <a:buNone/>
            </a:pPr>
            <a:r>
              <a:rPr lang="uk-UA" sz="1600" i="1" dirty="0">
                <a:solidFill>
                  <a:schemeClr val="tx1">
                    <a:lumMod val="50000"/>
                  </a:schemeClr>
                </a:solidFill>
                <a:latin typeface="Times New Roman" pitchFamily="18" charset="0"/>
                <a:cs typeface="Times New Roman" pitchFamily="18" charset="0"/>
              </a:rPr>
              <a:t>4. </a:t>
            </a:r>
            <a:r>
              <a:rPr lang="uk-UA" sz="1600" i="1" dirty="0" smtClean="0">
                <a:solidFill>
                  <a:schemeClr val="tx1">
                    <a:lumMod val="50000"/>
                  </a:schemeClr>
                </a:solidFill>
                <a:latin typeface="Times New Roman" pitchFamily="18" charset="0"/>
                <a:cs typeface="Times New Roman" pitchFamily="18" charset="0"/>
              </a:rPr>
              <a:t>За </a:t>
            </a:r>
            <a:r>
              <a:rPr lang="uk-UA" sz="1600" i="1" dirty="0">
                <a:solidFill>
                  <a:schemeClr val="tx1">
                    <a:lumMod val="50000"/>
                  </a:schemeClr>
                </a:solidFill>
                <a:latin typeface="Times New Roman" pitchFamily="18" charset="0"/>
                <a:cs typeface="Times New Roman" pitchFamily="18" charset="0"/>
              </a:rPr>
              <a:t>джерелами фінансування: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Бюджетні послуги — фінансуються з державного чи місцевих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Платні послуги — частково або повністю оплачуються </a:t>
            </a:r>
            <a:r>
              <a:rPr lang="uk-UA" sz="1600" b="0" dirty="0" smtClean="0">
                <a:solidFill>
                  <a:schemeClr val="tx1">
                    <a:lumMod val="50000"/>
                  </a:schemeClr>
                </a:solidFill>
                <a:latin typeface="Times New Roman" pitchFamily="18" charset="0"/>
                <a:cs typeface="Times New Roman" pitchFamily="18" charset="0"/>
              </a:rPr>
              <a:t>споживачами</a:t>
            </a:r>
            <a:r>
              <a:rPr lang="uk-UA" sz="1600" b="0" dirty="0">
                <a:solidFill>
                  <a:schemeClr val="tx1">
                    <a:lumMod val="50000"/>
                  </a:schemeClr>
                </a:solidFill>
                <a:latin typeface="Times New Roman" pitchFamily="18" charset="0"/>
                <a:cs typeface="Times New Roman" pitchFamily="18" charset="0"/>
              </a:rPr>
              <a:t>. </a:t>
            </a:r>
          </a:p>
          <a:p>
            <a:pPr marL="0" indent="457200" algn="just">
              <a:lnSpc>
                <a:spcPct val="100000"/>
              </a:lnSpc>
              <a:spcBef>
                <a:spcPts val="0"/>
              </a:spcBef>
              <a:buNone/>
            </a:pPr>
            <a:r>
              <a:rPr lang="uk-UA" sz="1600" i="1" dirty="0">
                <a:solidFill>
                  <a:schemeClr val="tx1">
                    <a:lumMod val="50000"/>
                  </a:schemeClr>
                </a:solidFill>
                <a:latin typeface="Times New Roman" pitchFamily="18" charset="0"/>
                <a:cs typeface="Times New Roman" pitchFamily="18" charset="0"/>
              </a:rPr>
              <a:t>5. </a:t>
            </a:r>
            <a:r>
              <a:rPr lang="uk-UA" sz="1600" i="1" dirty="0" smtClean="0">
                <a:solidFill>
                  <a:schemeClr val="tx1">
                    <a:lumMod val="50000"/>
                  </a:schemeClr>
                </a:solidFill>
                <a:latin typeface="Times New Roman" pitchFamily="18" charset="0"/>
                <a:cs typeface="Times New Roman" pitchFamily="18" charset="0"/>
              </a:rPr>
              <a:t>За </a:t>
            </a:r>
            <a:r>
              <a:rPr lang="uk-UA" sz="1600" i="1" dirty="0">
                <a:solidFill>
                  <a:schemeClr val="tx1">
                    <a:lumMod val="50000"/>
                  </a:schemeClr>
                </a:solidFill>
                <a:latin typeface="Times New Roman" pitchFamily="18" charset="0"/>
                <a:cs typeface="Times New Roman" pitchFamily="18" charset="0"/>
              </a:rPr>
              <a:t>рівнем доступності: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Універсальні — доступні всім (наприклад, базова освіта).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Цільові — орієнтовані на певні категорії (наприклад, осіб з </a:t>
            </a:r>
            <a:r>
              <a:rPr lang="uk-UA" sz="1600" b="0" dirty="0" smtClean="0">
                <a:solidFill>
                  <a:schemeClr val="tx1">
                    <a:lumMod val="50000"/>
                  </a:schemeClr>
                </a:solidFill>
                <a:latin typeface="Times New Roman" pitchFamily="18" charset="0"/>
                <a:cs typeface="Times New Roman" pitchFamily="18" charset="0"/>
              </a:rPr>
              <a:t>інвалідністю</a:t>
            </a:r>
            <a:r>
              <a:rPr lang="uk-UA" sz="1600" b="0" dirty="0">
                <a:solidFill>
                  <a:schemeClr val="tx1">
                    <a:lumMod val="50000"/>
                  </a:schemeClr>
                </a:solidFill>
                <a:latin typeface="Times New Roman" pitchFamily="18" charset="0"/>
                <a:cs typeface="Times New Roman" pitchFamily="18" charset="0"/>
              </a:rPr>
              <a:t>). </a:t>
            </a:r>
          </a:p>
          <a:p>
            <a:pPr marL="0" indent="457200" algn="just">
              <a:lnSpc>
                <a:spcPct val="100000"/>
              </a:lnSpc>
              <a:spcBef>
                <a:spcPts val="0"/>
              </a:spcBef>
              <a:buNone/>
            </a:pPr>
            <a:r>
              <a:rPr lang="uk-UA" sz="1600" i="1" dirty="0">
                <a:solidFill>
                  <a:schemeClr val="tx1">
                    <a:lumMod val="50000"/>
                  </a:schemeClr>
                </a:solidFill>
                <a:latin typeface="Times New Roman" pitchFamily="18" charset="0"/>
                <a:cs typeface="Times New Roman" pitchFamily="18" charset="0"/>
              </a:rPr>
              <a:t>6. </a:t>
            </a:r>
            <a:r>
              <a:rPr lang="uk-UA" sz="1600" i="1" dirty="0" smtClean="0">
                <a:solidFill>
                  <a:schemeClr val="tx1">
                    <a:lumMod val="50000"/>
                  </a:schemeClr>
                </a:solidFill>
                <a:latin typeface="Times New Roman" pitchFamily="18" charset="0"/>
                <a:cs typeface="Times New Roman" pitchFamily="18" charset="0"/>
              </a:rPr>
              <a:t>За </a:t>
            </a:r>
            <a:r>
              <a:rPr lang="uk-UA" sz="1600" i="1" dirty="0" err="1">
                <a:solidFill>
                  <a:schemeClr val="tx1">
                    <a:lumMod val="50000"/>
                  </a:schemeClr>
                </a:solidFill>
                <a:latin typeface="Times New Roman" pitchFamily="18" charset="0"/>
                <a:cs typeface="Times New Roman" pitchFamily="18" charset="0"/>
              </a:rPr>
              <a:t>включеністю</a:t>
            </a:r>
            <a:r>
              <a:rPr lang="uk-UA" sz="1600" i="1" dirty="0">
                <a:solidFill>
                  <a:schemeClr val="tx1">
                    <a:lumMod val="50000"/>
                  </a:schemeClr>
                </a:solidFill>
                <a:latin typeface="Times New Roman" pitchFamily="18" charset="0"/>
                <a:cs typeface="Times New Roman" pitchFamily="18" charset="0"/>
              </a:rPr>
              <a:t> у державну політику: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Послуги можуть бути частиною загальнодержавних стратегій або </a:t>
            </a:r>
            <a:r>
              <a:rPr lang="uk-UA" sz="1600" b="0" dirty="0" smtClean="0">
                <a:solidFill>
                  <a:schemeClr val="tx1">
                    <a:lumMod val="50000"/>
                  </a:schemeClr>
                </a:solidFill>
                <a:latin typeface="Times New Roman" pitchFamily="18" charset="0"/>
                <a:cs typeface="Times New Roman" pitchFamily="18" charset="0"/>
              </a:rPr>
              <a:t>спеціальних </a:t>
            </a:r>
            <a:r>
              <a:rPr lang="uk-UA" sz="1600" b="0" dirty="0">
                <a:solidFill>
                  <a:schemeClr val="tx1">
                    <a:lumMod val="50000"/>
                  </a:schemeClr>
                </a:solidFill>
                <a:latin typeface="Times New Roman" pitchFamily="18" charset="0"/>
                <a:cs typeface="Times New Roman" pitchFamily="18" charset="0"/>
              </a:rPr>
              <a:t>програм (наприклад, екологічні чи соціальні ініціативи).</a:t>
            </a:r>
          </a:p>
        </p:txBody>
      </p:sp>
    </p:spTree>
    <p:extLst>
      <p:ext uri="{BB962C8B-B14F-4D97-AF65-F5344CB8AC3E}">
        <p14:creationId xmlns:p14="http://schemas.microsoft.com/office/powerpoint/2010/main" val="1503118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59081" y="144780"/>
            <a:ext cx="11597958" cy="5625783"/>
          </a:xfrm>
        </p:spPr>
        <p:txBody>
          <a:bodyPr/>
          <a:lstStyle/>
          <a:p>
            <a:pPr marL="0" indent="457200" algn="ctr">
              <a:lnSpc>
                <a:spcPct val="100000"/>
              </a:lnSpc>
              <a:spcBef>
                <a:spcPts val="0"/>
              </a:spcBef>
              <a:buNone/>
            </a:pPr>
            <a:r>
              <a:rPr lang="uk-UA" sz="1600" i="1" u="sng" dirty="0" err="1">
                <a:solidFill>
                  <a:schemeClr val="tx1">
                    <a:lumMod val="50000"/>
                  </a:schemeClr>
                </a:solidFill>
                <a:latin typeface="Times New Roman" pitchFamily="18" charset="0"/>
                <a:cs typeface="Times New Roman" pitchFamily="18" charset="0"/>
              </a:rPr>
              <a:t>Цифровізація</a:t>
            </a:r>
            <a:r>
              <a:rPr lang="uk-UA" sz="1600" i="1" u="sng" dirty="0">
                <a:solidFill>
                  <a:schemeClr val="tx1">
                    <a:lumMod val="50000"/>
                  </a:schemeClr>
                </a:solidFill>
                <a:latin typeface="Times New Roman" pitchFamily="18" charset="0"/>
                <a:cs typeface="Times New Roman" pitchFamily="18" charset="0"/>
              </a:rPr>
              <a:t> публічних послуг: електронне урядування </a:t>
            </a:r>
            <a:endParaRPr lang="uk-UA" sz="1600" i="1" u="sng" dirty="0" smtClean="0">
              <a:solidFill>
                <a:schemeClr val="tx1">
                  <a:lumMod val="50000"/>
                </a:schemeClr>
              </a:solidFill>
              <a:latin typeface="Times New Roman" pitchFamily="18" charset="0"/>
              <a:cs typeface="Times New Roman" pitchFamily="18" charset="0"/>
            </a:endParaRPr>
          </a:p>
          <a:p>
            <a:pPr marL="0" indent="457200" algn="ctr">
              <a:lnSpc>
                <a:spcPct val="100000"/>
              </a:lnSpc>
              <a:spcBef>
                <a:spcPts val="0"/>
              </a:spcBef>
              <a:buNone/>
            </a:pPr>
            <a:endParaRPr lang="uk-UA" sz="1600" b="0" i="1" u="sng"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500" i="1" dirty="0" err="1" smtClean="0">
                <a:solidFill>
                  <a:schemeClr val="tx1">
                    <a:lumMod val="50000"/>
                  </a:schemeClr>
                </a:solidFill>
                <a:latin typeface="Times New Roman" pitchFamily="18" charset="0"/>
                <a:cs typeface="Times New Roman" pitchFamily="18" charset="0"/>
              </a:rPr>
              <a:t>Цифровізація</a:t>
            </a:r>
            <a:r>
              <a:rPr lang="uk-UA" sz="1500" b="0" dirty="0" smtClean="0">
                <a:solidFill>
                  <a:schemeClr val="tx1">
                    <a:lumMod val="50000"/>
                  </a:schemeClr>
                </a:solidFill>
                <a:latin typeface="Times New Roman" pitchFamily="18" charset="0"/>
                <a:cs typeface="Times New Roman" pitchFamily="18" charset="0"/>
              </a:rPr>
              <a:t> </a:t>
            </a:r>
            <a:r>
              <a:rPr lang="uk-UA" sz="1500" b="0" dirty="0">
                <a:solidFill>
                  <a:schemeClr val="tx1">
                    <a:lumMod val="50000"/>
                  </a:schemeClr>
                </a:solidFill>
                <a:latin typeface="Times New Roman" pitchFamily="18" charset="0"/>
                <a:cs typeface="Times New Roman" pitchFamily="18" charset="0"/>
              </a:rPr>
              <a:t>адміністративних послуг є ключовим елементом сучасного державного управління, спрямованим на підвищення ефективності та прозорості державного апарату. В Україні цей процес розпочався з впровадженням концепції електронного урядування, що мало на меті забезпечити доступ громадян до державних послуг в </a:t>
            </a:r>
            <a:r>
              <a:rPr lang="uk-UA" sz="1500" b="0" dirty="0" err="1">
                <a:solidFill>
                  <a:schemeClr val="tx1">
                    <a:lumMod val="50000"/>
                  </a:schemeClr>
                </a:solidFill>
                <a:latin typeface="Times New Roman" pitchFamily="18" charset="0"/>
                <a:cs typeface="Times New Roman" pitchFamily="18" charset="0"/>
              </a:rPr>
              <a:t>онлайн-режимі</a:t>
            </a:r>
            <a:r>
              <a:rPr lang="uk-UA" sz="1500" b="0" dirty="0">
                <a:solidFill>
                  <a:schemeClr val="tx1">
                    <a:lumMod val="50000"/>
                  </a:schemeClr>
                </a:solidFill>
                <a:latin typeface="Times New Roman" pitchFamily="18" charset="0"/>
                <a:cs typeface="Times New Roman" pitchFamily="18" charset="0"/>
              </a:rPr>
              <a:t> </a:t>
            </a:r>
            <a:endParaRPr lang="uk-UA" sz="15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500" b="0" dirty="0" err="1" smtClean="0">
                <a:solidFill>
                  <a:schemeClr val="tx1">
                    <a:lumMod val="50000"/>
                  </a:schemeClr>
                </a:solidFill>
                <a:latin typeface="Times New Roman" pitchFamily="18" charset="0"/>
                <a:cs typeface="Times New Roman" pitchFamily="18" charset="0"/>
              </a:rPr>
              <a:t>Цифровізація</a:t>
            </a:r>
            <a:r>
              <a:rPr lang="uk-UA" sz="1500" b="0" dirty="0" smtClean="0">
                <a:solidFill>
                  <a:schemeClr val="tx1">
                    <a:lumMod val="50000"/>
                  </a:schemeClr>
                </a:solidFill>
                <a:latin typeface="Times New Roman" pitchFamily="18" charset="0"/>
                <a:cs typeface="Times New Roman" pitchFamily="18" charset="0"/>
              </a:rPr>
              <a:t> </a:t>
            </a:r>
            <a:r>
              <a:rPr lang="uk-UA" sz="1500" b="0" dirty="0">
                <a:solidFill>
                  <a:schemeClr val="tx1">
                    <a:lumMod val="50000"/>
                  </a:schemeClr>
                </a:solidFill>
                <a:latin typeface="Times New Roman" pitchFamily="18" charset="0"/>
                <a:cs typeface="Times New Roman" pitchFamily="18" charset="0"/>
              </a:rPr>
              <a:t>адміністративних послуг в Україні є важливим етапом на шляху до модернізації державного управління та покращення якості життя громадян. В останні роки держава зробила значні кроки у цьому напрямку, створюючи електронні сервіси для спрощення взаємодії з державними органами. </a:t>
            </a:r>
            <a:r>
              <a:rPr lang="uk-UA" sz="1500" i="1" dirty="0" err="1">
                <a:solidFill>
                  <a:schemeClr val="tx1">
                    <a:lumMod val="50000"/>
                  </a:schemeClr>
                </a:solidFill>
                <a:latin typeface="Times New Roman" pitchFamily="18" charset="0"/>
                <a:cs typeface="Times New Roman" pitchFamily="18" charset="0"/>
              </a:rPr>
              <a:t>Онлайн-послуги</a:t>
            </a:r>
            <a:r>
              <a:rPr lang="uk-UA" sz="1500" i="1" dirty="0">
                <a:solidFill>
                  <a:schemeClr val="tx1">
                    <a:lumMod val="50000"/>
                  </a:schemeClr>
                </a:solidFill>
                <a:latin typeface="Times New Roman" pitchFamily="18" charset="0"/>
                <a:cs typeface="Times New Roman" pitchFamily="18" charset="0"/>
              </a:rPr>
              <a:t>, </a:t>
            </a:r>
            <a:r>
              <a:rPr lang="uk-UA" sz="1500" b="0" dirty="0">
                <a:solidFill>
                  <a:schemeClr val="tx1">
                    <a:lumMod val="50000"/>
                  </a:schemeClr>
                </a:solidFill>
                <a:latin typeface="Times New Roman" pitchFamily="18" charset="0"/>
                <a:cs typeface="Times New Roman" pitchFamily="18" charset="0"/>
              </a:rPr>
              <a:t>такі як: реєстрація бізнесу, отримання довідок та оформлення документів, дозволяють скоротити час та зусилля, необхідні для розв'язання адміністративних питань. Однак, процес </a:t>
            </a:r>
            <a:r>
              <a:rPr lang="uk-UA" sz="1500" b="0" dirty="0" err="1">
                <a:solidFill>
                  <a:schemeClr val="tx1">
                    <a:lumMod val="50000"/>
                  </a:schemeClr>
                </a:solidFill>
                <a:latin typeface="Times New Roman" pitchFamily="18" charset="0"/>
                <a:cs typeface="Times New Roman" pitchFamily="18" charset="0"/>
              </a:rPr>
              <a:t>цифровізації</a:t>
            </a:r>
            <a:r>
              <a:rPr lang="uk-UA" sz="1500" b="0" dirty="0">
                <a:solidFill>
                  <a:schemeClr val="tx1">
                    <a:lumMod val="50000"/>
                  </a:schemeClr>
                </a:solidFill>
                <a:latin typeface="Times New Roman" pitchFamily="18" charset="0"/>
                <a:cs typeface="Times New Roman" pitchFamily="18" charset="0"/>
              </a:rPr>
              <a:t> стикається з низкою викликів, які потребують уваги та вирішення. Однією з головних проблем є нерівний доступ до цифрових технологій серед населення. У багатьох регіонах, особливо в сільській місцевості, відсутня необхідна інфраструктура, така як стабільний </a:t>
            </a:r>
            <a:r>
              <a:rPr lang="uk-UA" sz="1500" b="0" dirty="0" err="1">
                <a:solidFill>
                  <a:schemeClr val="tx1">
                    <a:lumMod val="50000"/>
                  </a:schemeClr>
                </a:solidFill>
                <a:latin typeface="Times New Roman" pitchFamily="18" charset="0"/>
                <a:cs typeface="Times New Roman" pitchFamily="18" charset="0"/>
              </a:rPr>
              <a:t>інтернет-зв'язок</a:t>
            </a:r>
            <a:r>
              <a:rPr lang="uk-UA" sz="1500" b="0" dirty="0">
                <a:solidFill>
                  <a:schemeClr val="tx1">
                    <a:lumMod val="50000"/>
                  </a:schemeClr>
                </a:solidFill>
                <a:latin typeface="Times New Roman" pitchFamily="18" charset="0"/>
                <a:cs typeface="Times New Roman" pitchFamily="18" charset="0"/>
              </a:rPr>
              <a:t> та комп'ютерна техніка. Крім того, низький рівень цифрової грамотності серед деяких категорій громадян обмежує їхню можливість користуватися електронними послугами. Важливо також враховувати питання безпеки даних та захисту </a:t>
            </a:r>
            <a:r>
              <a:rPr lang="uk-UA" sz="1500" b="0" dirty="0" err="1">
                <a:solidFill>
                  <a:schemeClr val="tx1">
                    <a:lumMod val="50000"/>
                  </a:schemeClr>
                </a:solidFill>
                <a:latin typeface="Times New Roman" pitchFamily="18" charset="0"/>
                <a:cs typeface="Times New Roman" pitchFamily="18" charset="0"/>
              </a:rPr>
              <a:t>приватності</a:t>
            </a:r>
            <a:r>
              <a:rPr lang="uk-UA" sz="1500" b="0" dirty="0">
                <a:solidFill>
                  <a:schemeClr val="tx1">
                    <a:lumMod val="50000"/>
                  </a:schemeClr>
                </a:solidFill>
                <a:latin typeface="Times New Roman" pitchFamily="18" charset="0"/>
                <a:cs typeface="Times New Roman" pitchFamily="18" charset="0"/>
              </a:rPr>
              <a:t>, оскільки збільшення обсягів </a:t>
            </a:r>
            <a:r>
              <a:rPr lang="uk-UA" sz="1500" b="0" dirty="0" err="1">
                <a:solidFill>
                  <a:schemeClr val="tx1">
                    <a:lumMod val="50000"/>
                  </a:schemeClr>
                </a:solidFill>
                <a:latin typeface="Times New Roman" pitchFamily="18" charset="0"/>
                <a:cs typeface="Times New Roman" pitchFamily="18" charset="0"/>
              </a:rPr>
              <a:t>онлайн-взаємодії</a:t>
            </a:r>
            <a:r>
              <a:rPr lang="uk-UA" sz="1500" b="0" dirty="0">
                <a:solidFill>
                  <a:schemeClr val="tx1">
                    <a:lumMod val="50000"/>
                  </a:schemeClr>
                </a:solidFill>
                <a:latin typeface="Times New Roman" pitchFamily="18" charset="0"/>
                <a:cs typeface="Times New Roman" pitchFamily="18" charset="0"/>
              </a:rPr>
              <a:t> з державою підвищує ризики кіберзлочинності та витоку конфіденційної інформації. Іншою суттєвою проблемою є низький рівень цифрової грамотності населення. </a:t>
            </a:r>
            <a:endParaRPr lang="uk-UA" sz="15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500" b="0" dirty="0" smtClean="0">
                <a:solidFill>
                  <a:schemeClr val="tx1">
                    <a:lumMod val="50000"/>
                  </a:schemeClr>
                </a:solidFill>
                <a:latin typeface="Times New Roman" pitchFamily="18" charset="0"/>
                <a:cs typeface="Times New Roman" pitchFamily="18" charset="0"/>
              </a:rPr>
              <a:t>За </a:t>
            </a:r>
            <a:r>
              <a:rPr lang="uk-UA" sz="1500" b="0" dirty="0">
                <a:solidFill>
                  <a:schemeClr val="tx1">
                    <a:lumMod val="50000"/>
                  </a:schemeClr>
                </a:solidFill>
                <a:latin typeface="Times New Roman" pitchFamily="18" charset="0"/>
                <a:cs typeface="Times New Roman" pitchFamily="18" charset="0"/>
              </a:rPr>
              <a:t>даними ЮНЕСКО, станом на 2021 рік лише близько 40% </a:t>
            </a:r>
            <a:r>
              <a:rPr lang="ru-RU" sz="1500" b="0" dirty="0" err="1">
                <a:solidFill>
                  <a:schemeClr val="tx1">
                    <a:lumMod val="50000"/>
                  </a:schemeClr>
                </a:solidFill>
                <a:latin typeface="Times New Roman" pitchFamily="18" charset="0"/>
                <a:cs typeface="Times New Roman" pitchFamily="18" charset="0"/>
              </a:rPr>
              <a:t>дорослого</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населення</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України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мали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базові</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цифрові</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навички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необхідні</a:t>
            </a:r>
            <a:r>
              <a:rPr lang="ru-RU" sz="1500" b="0" dirty="0">
                <a:solidFill>
                  <a:schemeClr val="tx1">
                    <a:lumMod val="50000"/>
                  </a:schemeClr>
                </a:solidFill>
                <a:latin typeface="Times New Roman" pitchFamily="18" charset="0"/>
                <a:cs typeface="Times New Roman" pitchFamily="18" charset="0"/>
              </a:rPr>
              <a:t> для </a:t>
            </a:r>
            <a:r>
              <a:rPr lang="ru-RU" sz="1500" b="0" dirty="0" err="1">
                <a:solidFill>
                  <a:schemeClr val="tx1">
                    <a:lumMod val="50000"/>
                  </a:schemeClr>
                </a:solidFill>
                <a:latin typeface="Times New Roman" pitchFamily="18" charset="0"/>
                <a:cs typeface="Times New Roman" pitchFamily="18" charset="0"/>
              </a:rPr>
              <a:t>використання</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електронних</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послуг</a:t>
            </a:r>
            <a:r>
              <a:rPr lang="ru-RU" sz="1500" b="0" dirty="0">
                <a:solidFill>
                  <a:schemeClr val="tx1">
                    <a:lumMod val="50000"/>
                  </a:schemeClr>
                </a:solidFill>
                <a:latin typeface="Times New Roman" pitchFamily="18" charset="0"/>
                <a:cs typeface="Times New Roman" pitchFamily="18" charset="0"/>
              </a:rPr>
              <a:t>. Для </a:t>
            </a:r>
            <a:r>
              <a:rPr lang="ru-RU" sz="1500" b="0" dirty="0" err="1">
                <a:solidFill>
                  <a:schemeClr val="tx1">
                    <a:lumMod val="50000"/>
                  </a:schemeClr>
                </a:solidFill>
                <a:latin typeface="Times New Roman" pitchFamily="18" charset="0"/>
                <a:cs typeface="Times New Roman" pitchFamily="18" charset="0"/>
              </a:rPr>
              <a:t>подолання</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цієї</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проблеми</a:t>
            </a:r>
            <a:r>
              <a:rPr lang="ru-RU" sz="1500" b="0" dirty="0">
                <a:solidFill>
                  <a:schemeClr val="tx1">
                    <a:lumMod val="50000"/>
                  </a:schemeClr>
                </a:solidFill>
                <a:latin typeface="Times New Roman" pitchFamily="18" charset="0"/>
                <a:cs typeface="Times New Roman" pitchFamily="18" charset="0"/>
              </a:rPr>
              <a:t> уряд </a:t>
            </a:r>
            <a:r>
              <a:rPr lang="ru-RU" sz="1500" b="0" dirty="0" err="1">
                <a:solidFill>
                  <a:schemeClr val="tx1">
                    <a:lumMod val="50000"/>
                  </a:schemeClr>
                </a:solidFill>
                <a:latin typeface="Times New Roman" pitchFamily="18" charset="0"/>
                <a:cs typeface="Times New Roman" pitchFamily="18" charset="0"/>
              </a:rPr>
              <a:t>України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реалізував</a:t>
            </a:r>
            <a:r>
              <a:rPr lang="ru-RU" sz="1500" b="0" dirty="0">
                <a:solidFill>
                  <a:schemeClr val="tx1">
                    <a:lumMod val="50000"/>
                  </a:schemeClr>
                </a:solidFill>
                <a:latin typeface="Times New Roman" pitchFamily="18" charset="0"/>
                <a:cs typeface="Times New Roman" pitchFamily="18" charset="0"/>
              </a:rPr>
              <a:t> низку </a:t>
            </a:r>
            <a:r>
              <a:rPr lang="ru-RU" sz="1500" b="0" dirty="0" err="1">
                <a:solidFill>
                  <a:schemeClr val="tx1">
                    <a:lumMod val="50000"/>
                  </a:schemeClr>
                </a:solidFill>
                <a:latin typeface="Times New Roman" pitchFamily="18" charset="0"/>
                <a:cs typeface="Times New Roman" pitchFamily="18" charset="0"/>
              </a:rPr>
              <a:t>програм</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спрямованих</a:t>
            </a:r>
            <a:r>
              <a:rPr lang="ru-RU" sz="1500" b="0" dirty="0">
                <a:solidFill>
                  <a:schemeClr val="tx1">
                    <a:lumMod val="50000"/>
                  </a:schemeClr>
                </a:solidFill>
                <a:latin typeface="Times New Roman" pitchFamily="18" charset="0"/>
                <a:cs typeface="Times New Roman" pitchFamily="18" charset="0"/>
              </a:rPr>
              <a:t> на </a:t>
            </a:r>
            <a:r>
              <a:rPr lang="ru-RU" sz="1500" b="0" dirty="0" err="1">
                <a:solidFill>
                  <a:schemeClr val="tx1">
                    <a:lumMod val="50000"/>
                  </a:schemeClr>
                </a:solidFill>
                <a:latin typeface="Times New Roman" pitchFamily="18" charset="0"/>
                <a:cs typeface="Times New Roman" pitchFamily="18" charset="0"/>
              </a:rPr>
              <a:t>підвищення</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цифрової</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грамотності</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Наприклад</a:t>
            </a:r>
            <a:r>
              <a:rPr lang="ru-RU" sz="1500" b="0" dirty="0">
                <a:solidFill>
                  <a:schemeClr val="tx1">
                    <a:lumMod val="50000"/>
                  </a:schemeClr>
                </a:solidFill>
                <a:latin typeface="Times New Roman" pitchFamily="18" charset="0"/>
                <a:cs typeface="Times New Roman" pitchFamily="18" charset="0"/>
              </a:rPr>
              <a:t>, у 2019 </a:t>
            </a:r>
            <a:r>
              <a:rPr lang="ru-RU" sz="1500" b="0" dirty="0" err="1">
                <a:solidFill>
                  <a:schemeClr val="tx1">
                    <a:lumMod val="50000"/>
                  </a:schemeClr>
                </a:solidFill>
                <a:latin typeface="Times New Roman" pitchFamily="18" charset="0"/>
                <a:cs typeface="Times New Roman" pitchFamily="18" charset="0"/>
              </a:rPr>
              <a:t>році</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була</a:t>
            </a:r>
            <a:r>
              <a:rPr lang="ru-RU" sz="1500" b="0" dirty="0">
                <a:solidFill>
                  <a:schemeClr val="tx1">
                    <a:lumMod val="50000"/>
                  </a:schemeClr>
                </a:solidFill>
                <a:latin typeface="Times New Roman" pitchFamily="18" charset="0"/>
                <a:cs typeface="Times New Roman" pitchFamily="18" charset="0"/>
              </a:rPr>
              <a:t> запущена </a:t>
            </a:r>
            <a:r>
              <a:rPr lang="ru-RU" sz="1500" b="0" dirty="0" err="1">
                <a:solidFill>
                  <a:schemeClr val="tx1">
                    <a:lumMod val="50000"/>
                  </a:schemeClr>
                </a:solidFill>
                <a:latin typeface="Times New Roman" pitchFamily="18" charset="0"/>
                <a:cs typeface="Times New Roman" pitchFamily="18" charset="0"/>
              </a:rPr>
              <a:t>національна</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онлайнплатформа</a:t>
            </a:r>
            <a:r>
              <a:rPr lang="ru-RU" sz="1500" b="0" dirty="0">
                <a:solidFill>
                  <a:schemeClr val="tx1">
                    <a:lumMod val="50000"/>
                  </a:schemeClr>
                </a:solidFill>
                <a:latin typeface="Times New Roman" pitchFamily="18" charset="0"/>
                <a:cs typeface="Times New Roman" pitchFamily="18" charset="0"/>
              </a:rPr>
              <a:t> </a:t>
            </a:r>
            <a:r>
              <a:rPr lang="ru-RU" sz="1500" dirty="0">
                <a:solidFill>
                  <a:schemeClr val="tx1">
                    <a:lumMod val="50000"/>
                  </a:schemeClr>
                </a:solidFill>
                <a:latin typeface="Times New Roman" pitchFamily="18" charset="0"/>
                <a:cs typeface="Times New Roman" pitchFamily="18" charset="0"/>
              </a:rPr>
              <a:t>"</a:t>
            </a:r>
            <a:r>
              <a:rPr lang="ru-RU" sz="1500" dirty="0" err="1">
                <a:solidFill>
                  <a:schemeClr val="tx1">
                    <a:lumMod val="50000"/>
                  </a:schemeClr>
                </a:solidFill>
                <a:latin typeface="Times New Roman" pitchFamily="18" charset="0"/>
                <a:cs typeface="Times New Roman" pitchFamily="18" charset="0"/>
              </a:rPr>
              <a:t>Дія</a:t>
            </a:r>
            <a:r>
              <a:rPr lang="ru-RU" sz="1500" dirty="0">
                <a:solidFill>
                  <a:schemeClr val="tx1">
                    <a:lumMod val="50000"/>
                  </a:schemeClr>
                </a:solidFill>
                <a:latin typeface="Times New Roman" pitchFamily="18" charset="0"/>
                <a:cs typeface="Times New Roman" pitchFamily="18" charset="0"/>
              </a:rPr>
              <a:t>. </a:t>
            </a:r>
            <a:r>
              <a:rPr lang="ru-RU" sz="1500" dirty="0" err="1">
                <a:solidFill>
                  <a:schemeClr val="tx1">
                    <a:lumMod val="50000"/>
                  </a:schemeClr>
                </a:solidFill>
                <a:latin typeface="Times New Roman" pitchFamily="18" charset="0"/>
                <a:cs typeface="Times New Roman" pitchFamily="18" charset="0"/>
              </a:rPr>
              <a:t>Цифрова</a:t>
            </a:r>
            <a:r>
              <a:rPr lang="ru-RU" sz="1500" dirty="0">
                <a:solidFill>
                  <a:schemeClr val="tx1">
                    <a:lumMod val="50000"/>
                  </a:schemeClr>
                </a:solidFill>
                <a:latin typeface="Times New Roman" pitchFamily="18" charset="0"/>
                <a:cs typeface="Times New Roman" pitchFamily="18" charset="0"/>
              </a:rPr>
              <a:t> </a:t>
            </a:r>
            <a:r>
              <a:rPr lang="ru-RU" sz="1500" dirty="0" err="1">
                <a:solidFill>
                  <a:schemeClr val="tx1">
                    <a:lumMod val="50000"/>
                  </a:schemeClr>
                </a:solidFill>
                <a:latin typeface="Times New Roman" pitchFamily="18" charset="0"/>
                <a:cs typeface="Times New Roman" pitchFamily="18" charset="0"/>
              </a:rPr>
              <a:t>освіта</a:t>
            </a:r>
            <a:r>
              <a:rPr lang="ru-RU" sz="1500" dirty="0">
                <a:solidFill>
                  <a:schemeClr val="tx1">
                    <a:lumMod val="50000"/>
                  </a:schemeClr>
                </a:solidFill>
                <a:latin typeface="Times New Roman" pitchFamily="18" charset="0"/>
                <a:cs typeface="Times New Roman" pitchFamily="18" charset="0"/>
              </a:rPr>
              <a:t>", </a:t>
            </a:r>
            <a:r>
              <a:rPr lang="ru-RU" sz="1500" b="0" dirty="0">
                <a:solidFill>
                  <a:schemeClr val="tx1">
                    <a:lumMod val="50000"/>
                  </a:schemeClr>
                </a:solidFill>
                <a:latin typeface="Times New Roman" pitchFamily="18" charset="0"/>
                <a:cs typeface="Times New Roman" pitchFamily="18" charset="0"/>
              </a:rPr>
              <a:t>метою </a:t>
            </a:r>
            <a:r>
              <a:rPr lang="ru-RU" sz="1500" b="0" dirty="0" err="1">
                <a:solidFill>
                  <a:schemeClr val="tx1">
                    <a:lumMod val="50000"/>
                  </a:schemeClr>
                </a:solidFill>
                <a:latin typeface="Times New Roman" pitchFamily="18" charset="0"/>
                <a:cs typeface="Times New Roman" pitchFamily="18" charset="0"/>
              </a:rPr>
              <a:t>якої</a:t>
            </a:r>
            <a:r>
              <a:rPr lang="ru-RU" sz="1500" b="0" dirty="0">
                <a:solidFill>
                  <a:schemeClr val="tx1">
                    <a:lumMod val="50000"/>
                  </a:schemeClr>
                </a:solidFill>
                <a:latin typeface="Times New Roman" pitchFamily="18" charset="0"/>
                <a:cs typeface="Times New Roman" pitchFamily="18" charset="0"/>
              </a:rPr>
              <a:t> є </a:t>
            </a:r>
            <a:r>
              <a:rPr lang="ru-RU" sz="1500" b="0" dirty="0" err="1">
                <a:solidFill>
                  <a:schemeClr val="tx1">
                    <a:lumMod val="50000"/>
                  </a:schemeClr>
                </a:solidFill>
                <a:latin typeface="Times New Roman" pitchFamily="18" charset="0"/>
                <a:cs typeface="Times New Roman" pitchFamily="18" charset="0"/>
              </a:rPr>
              <a:t>навчання</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громадян</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цифровим</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навичкам</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Проте</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результати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цих</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ініціатив</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поки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що</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обмежені</a:t>
            </a:r>
            <a:r>
              <a:rPr lang="ru-RU" sz="1500" b="0" dirty="0">
                <a:solidFill>
                  <a:schemeClr val="tx1">
                    <a:lumMod val="50000"/>
                  </a:schemeClr>
                </a:solidFill>
                <a:latin typeface="Times New Roman" pitchFamily="18" charset="0"/>
                <a:cs typeface="Times New Roman" pitchFamily="18" charset="0"/>
              </a:rPr>
              <a:t> через </a:t>
            </a:r>
            <a:r>
              <a:rPr lang="ru-RU" sz="1500" b="0" dirty="0" err="1">
                <a:solidFill>
                  <a:schemeClr val="tx1">
                    <a:lumMod val="50000"/>
                  </a:schemeClr>
                </a:solidFill>
                <a:latin typeface="Times New Roman" pitchFamily="18" charset="0"/>
                <a:cs typeface="Times New Roman" pitchFamily="18" charset="0"/>
              </a:rPr>
              <a:t>низький</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рівень</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залученості</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населення</a:t>
            </a:r>
            <a:r>
              <a:rPr lang="ru-RU" sz="1500" b="0" dirty="0">
                <a:solidFill>
                  <a:schemeClr val="tx1">
                    <a:lumMod val="50000"/>
                  </a:schemeClr>
                </a:solidFill>
                <a:latin typeface="Times New Roman" pitchFamily="18" charset="0"/>
                <a:cs typeface="Times New Roman" pitchFamily="18" charset="0"/>
              </a:rPr>
              <a:t> та </a:t>
            </a:r>
            <a:r>
              <a:rPr lang="ru-RU" sz="1500" b="0" dirty="0" err="1">
                <a:solidFill>
                  <a:schemeClr val="tx1">
                    <a:lumMod val="50000"/>
                  </a:schemeClr>
                </a:solidFill>
                <a:latin typeface="Times New Roman" pitchFamily="18" charset="0"/>
                <a:cs typeface="Times New Roman" pitchFamily="18" charset="0"/>
              </a:rPr>
              <a:t>недостатню</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кількість</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якісних</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навчальних</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матеріалів</a:t>
            </a:r>
            <a:r>
              <a:rPr lang="ru-RU" sz="1500" b="0" dirty="0">
                <a:solidFill>
                  <a:schemeClr val="tx1">
                    <a:lumMod val="50000"/>
                  </a:schemeClr>
                </a:solidFill>
                <a:latin typeface="Times New Roman" pitchFamily="18" charset="0"/>
                <a:cs typeface="Times New Roman" pitchFamily="18" charset="0"/>
              </a:rPr>
              <a:t>. З 2021 року в </a:t>
            </a:r>
            <a:r>
              <a:rPr lang="ru-RU" sz="1500" b="0" dirty="0" err="1">
                <a:solidFill>
                  <a:schemeClr val="tx1">
                    <a:lumMod val="50000"/>
                  </a:schemeClr>
                </a:solidFill>
                <a:latin typeface="Times New Roman" pitchFamily="18" charset="0"/>
                <a:cs typeface="Times New Roman" pitchFamily="18" charset="0"/>
              </a:rPr>
              <a:t>Україні</a:t>
            </a:r>
            <a:r>
              <a:rPr lang="ru-RU" sz="1500" b="0" dirty="0">
                <a:solidFill>
                  <a:schemeClr val="tx1">
                    <a:lumMod val="50000"/>
                  </a:schemeClr>
                </a:solidFill>
                <a:latin typeface="Times New Roman" pitchFamily="18" charset="0"/>
                <a:cs typeface="Times New Roman" pitchFamily="18" charset="0"/>
              </a:rPr>
              <a:t> активно </a:t>
            </a:r>
            <a:r>
              <a:rPr lang="ru-RU" sz="1500" b="0" dirty="0" err="1">
                <a:solidFill>
                  <a:schemeClr val="tx1">
                    <a:lumMod val="50000"/>
                  </a:schemeClr>
                </a:solidFill>
                <a:latin typeface="Times New Roman" pitchFamily="18" charset="0"/>
                <a:cs typeface="Times New Roman" pitchFamily="18" charset="0"/>
              </a:rPr>
              <a:t>реалізуються</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цифрові</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сервіси</a:t>
            </a:r>
            <a:r>
              <a:rPr lang="ru-RU" sz="1500" b="0" dirty="0">
                <a:solidFill>
                  <a:schemeClr val="tx1">
                    <a:lumMod val="50000"/>
                  </a:schemeClr>
                </a:solidFill>
                <a:latin typeface="Times New Roman" pitchFamily="18" charset="0"/>
                <a:cs typeface="Times New Roman" pitchFamily="18" charset="0"/>
              </a:rPr>
              <a:t> через платформу «</a:t>
            </a:r>
            <a:r>
              <a:rPr lang="ru-RU" sz="1500" b="0" dirty="0" err="1">
                <a:solidFill>
                  <a:schemeClr val="tx1">
                    <a:lumMod val="50000"/>
                  </a:schemeClr>
                </a:solidFill>
                <a:latin typeface="Times New Roman" pitchFamily="18" charset="0"/>
                <a:cs typeface="Times New Roman" pitchFamily="18" charset="0"/>
              </a:rPr>
              <a:t>Дія</a:t>
            </a:r>
            <a:r>
              <a:rPr lang="ru-RU" sz="1500" b="0" dirty="0">
                <a:solidFill>
                  <a:schemeClr val="tx1">
                    <a:lumMod val="50000"/>
                  </a:schemeClr>
                </a:solidFill>
                <a:latin typeface="Times New Roman" pitchFamily="18" charset="0"/>
                <a:cs typeface="Times New Roman" pitchFamily="18" charset="0"/>
              </a:rPr>
              <a:t>», яка є </a:t>
            </a:r>
            <a:r>
              <a:rPr lang="ru-RU" sz="1500" b="0" dirty="0" err="1">
                <a:solidFill>
                  <a:schemeClr val="tx1">
                    <a:lumMod val="50000"/>
                  </a:schemeClr>
                </a:solidFill>
                <a:latin typeface="Times New Roman" pitchFamily="18" charset="0"/>
                <a:cs typeface="Times New Roman" pitchFamily="18" charset="0"/>
              </a:rPr>
              <a:t>основним</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інструментом</a:t>
            </a:r>
            <a:r>
              <a:rPr lang="ru-RU" sz="1500" b="0" dirty="0">
                <a:solidFill>
                  <a:schemeClr val="tx1">
                    <a:lumMod val="50000"/>
                  </a:schemeClr>
                </a:solidFill>
                <a:latin typeface="Times New Roman" pitchFamily="18" charset="0"/>
                <a:cs typeface="Times New Roman" pitchFamily="18" charset="0"/>
              </a:rPr>
              <a:t> для </a:t>
            </a:r>
            <a:r>
              <a:rPr lang="ru-RU" sz="1500" b="0" dirty="0" err="1">
                <a:solidFill>
                  <a:schemeClr val="tx1">
                    <a:lumMod val="50000"/>
                  </a:schemeClr>
                </a:solidFill>
                <a:latin typeface="Times New Roman" pitchFamily="18" charset="0"/>
                <a:cs typeface="Times New Roman" pitchFamily="18" charset="0"/>
              </a:rPr>
              <a:t>надання</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електронних</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послуг</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Ця</a:t>
            </a:r>
            <a:r>
              <a:rPr lang="ru-RU" sz="1500" b="0" dirty="0">
                <a:solidFill>
                  <a:schemeClr val="tx1">
                    <a:lumMod val="50000"/>
                  </a:schemeClr>
                </a:solidFill>
                <a:latin typeface="Times New Roman" pitchFamily="18" charset="0"/>
                <a:cs typeface="Times New Roman" pitchFamily="18" charset="0"/>
              </a:rPr>
              <a:t> платформа </a:t>
            </a:r>
            <a:r>
              <a:rPr lang="ru-RU" sz="1500" b="0" dirty="0" err="1">
                <a:solidFill>
                  <a:schemeClr val="tx1">
                    <a:lumMod val="50000"/>
                  </a:schemeClr>
                </a:solidFill>
                <a:latin typeface="Times New Roman" pitchFamily="18" charset="0"/>
                <a:cs typeface="Times New Roman" pitchFamily="18" charset="0"/>
              </a:rPr>
              <a:t>дозволяє</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громадянам</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отримувати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державні</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послуги</a:t>
            </a:r>
            <a:r>
              <a:rPr lang="ru-RU" sz="1500" b="0" dirty="0">
                <a:solidFill>
                  <a:schemeClr val="tx1">
                    <a:lumMod val="50000"/>
                  </a:schemeClr>
                </a:solidFill>
                <a:latin typeface="Times New Roman" pitchFamily="18" charset="0"/>
                <a:cs typeface="Times New Roman" pitchFamily="18" charset="0"/>
              </a:rPr>
              <a:t>, не </a:t>
            </a:r>
            <a:r>
              <a:rPr lang="ru-RU" sz="1500" b="0" dirty="0" err="1">
                <a:solidFill>
                  <a:schemeClr val="tx1">
                    <a:lumMod val="50000"/>
                  </a:schemeClr>
                </a:solidFill>
                <a:latin typeface="Times New Roman" pitchFamily="18" charset="0"/>
                <a:cs typeface="Times New Roman" pitchFamily="18" charset="0"/>
              </a:rPr>
              <a:t>виходячи</a:t>
            </a:r>
            <a:r>
              <a:rPr lang="ru-RU" sz="1500" b="0" dirty="0">
                <a:solidFill>
                  <a:schemeClr val="tx1">
                    <a:lumMod val="50000"/>
                  </a:schemeClr>
                </a:solidFill>
                <a:latin typeface="Times New Roman" pitchFamily="18" charset="0"/>
                <a:cs typeface="Times New Roman" pitchFamily="18" charset="0"/>
              </a:rPr>
              <a:t> з дому. </a:t>
            </a:r>
            <a:r>
              <a:rPr lang="ru-RU" sz="1500" b="0" dirty="0" err="1">
                <a:solidFill>
                  <a:schemeClr val="tx1">
                    <a:lumMod val="50000"/>
                  </a:schemeClr>
                </a:solidFill>
                <a:latin typeface="Times New Roman" pitchFamily="18" charset="0"/>
                <a:cs typeface="Times New Roman" pitchFamily="18" charset="0"/>
              </a:rPr>
              <a:t>Наприклад</a:t>
            </a:r>
            <a:r>
              <a:rPr lang="ru-RU" sz="1500" b="0" dirty="0">
                <a:solidFill>
                  <a:schemeClr val="tx1">
                    <a:lumMod val="50000"/>
                  </a:schemeClr>
                </a:solidFill>
                <a:latin typeface="Times New Roman" pitchFamily="18" charset="0"/>
                <a:cs typeface="Times New Roman" pitchFamily="18" charset="0"/>
              </a:rPr>
              <a:t>, через «</a:t>
            </a:r>
            <a:r>
              <a:rPr lang="ru-RU" sz="1500" b="0" dirty="0" err="1">
                <a:solidFill>
                  <a:schemeClr val="tx1">
                    <a:lumMod val="50000"/>
                  </a:schemeClr>
                </a:solidFill>
                <a:latin typeface="Times New Roman" pitchFamily="18" charset="0"/>
                <a:cs typeface="Times New Roman" pitchFamily="18" charset="0"/>
              </a:rPr>
              <a:t>Дію</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можна</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отримати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паспорти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водійські</a:t>
            </a:r>
            <a:r>
              <a:rPr lang="ru-RU" sz="1500" b="0" dirty="0">
                <a:solidFill>
                  <a:schemeClr val="tx1">
                    <a:lumMod val="50000"/>
                  </a:schemeClr>
                </a:solidFill>
                <a:latin typeface="Times New Roman" pitchFamily="18" charset="0"/>
                <a:cs typeface="Times New Roman" pitchFamily="18" charset="0"/>
              </a:rPr>
              <a:t> права, подати заяви для </a:t>
            </a:r>
            <a:r>
              <a:rPr lang="ru-RU" sz="1500" b="0" dirty="0" err="1">
                <a:solidFill>
                  <a:schemeClr val="tx1">
                    <a:lumMod val="50000"/>
                  </a:schemeClr>
                </a:solidFill>
                <a:latin typeface="Times New Roman" pitchFamily="18" charset="0"/>
                <a:cs typeface="Times New Roman" pitchFamily="18" charset="0"/>
              </a:rPr>
              <a:t>реєстрації</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підприємств</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оформити</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субсидії</a:t>
            </a:r>
            <a:r>
              <a:rPr lang="ru-RU" sz="1500" b="0" dirty="0">
                <a:solidFill>
                  <a:schemeClr val="tx1">
                    <a:lumMod val="50000"/>
                  </a:schemeClr>
                </a:solidFill>
                <a:latin typeface="Times New Roman" pitchFamily="18" charset="0"/>
                <a:cs typeface="Times New Roman" pitchFamily="18" charset="0"/>
              </a:rPr>
              <a:t>, подати </a:t>
            </a:r>
            <a:r>
              <a:rPr lang="ru-RU" sz="1500" b="0" dirty="0" err="1">
                <a:solidFill>
                  <a:schemeClr val="tx1">
                    <a:lumMod val="50000"/>
                  </a:schemeClr>
                </a:solidFill>
                <a:latin typeface="Times New Roman" pitchFamily="18" charset="0"/>
                <a:cs typeface="Times New Roman" pitchFamily="18" charset="0"/>
              </a:rPr>
              <a:t>податкові</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декларації</a:t>
            </a:r>
            <a:r>
              <a:rPr lang="ru-RU" sz="1500" b="0" dirty="0">
                <a:solidFill>
                  <a:schemeClr val="tx1">
                    <a:lumMod val="50000"/>
                  </a:schemeClr>
                </a:solidFill>
                <a:latin typeface="Times New Roman" pitchFamily="18" charset="0"/>
                <a:cs typeface="Times New Roman" pitchFamily="18" charset="0"/>
              </a:rPr>
              <a:t> та </a:t>
            </a:r>
            <a:r>
              <a:rPr lang="ru-RU" sz="1500" b="0" dirty="0" err="1">
                <a:solidFill>
                  <a:schemeClr val="tx1">
                    <a:lumMod val="50000"/>
                  </a:schemeClr>
                </a:solidFill>
                <a:latin typeface="Times New Roman" pitchFamily="18" charset="0"/>
                <a:cs typeface="Times New Roman" pitchFamily="18" charset="0"/>
              </a:rPr>
              <a:t>багато</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іншого</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Це</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дозволяє</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значно</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скоротити</a:t>
            </a:r>
            <a:r>
              <a:rPr lang="ru-RU" sz="1500" b="0" dirty="0">
                <a:solidFill>
                  <a:schemeClr val="tx1">
                    <a:lumMod val="50000"/>
                  </a:schemeClr>
                </a:solidFill>
                <a:latin typeface="Times New Roman" pitchFamily="18" charset="0"/>
                <a:cs typeface="Times New Roman" pitchFamily="18" charset="0"/>
              </a:rPr>
              <a:t> час, </a:t>
            </a:r>
            <a:r>
              <a:rPr lang="ru-RU" sz="1500" b="0" dirty="0" err="1">
                <a:solidFill>
                  <a:schemeClr val="tx1">
                    <a:lumMod val="50000"/>
                  </a:schemeClr>
                </a:solidFill>
                <a:latin typeface="Times New Roman" pitchFamily="18" charset="0"/>
                <a:cs typeface="Times New Roman" pitchFamily="18" charset="0"/>
              </a:rPr>
              <a:t>витрачений</a:t>
            </a:r>
            <a:r>
              <a:rPr lang="ru-RU" sz="1500" b="0" dirty="0">
                <a:solidFill>
                  <a:schemeClr val="tx1">
                    <a:lumMod val="50000"/>
                  </a:schemeClr>
                </a:solidFill>
                <a:latin typeface="Times New Roman" pitchFamily="18" charset="0"/>
                <a:cs typeface="Times New Roman" pitchFamily="18" charset="0"/>
              </a:rPr>
              <a:t> на </a:t>
            </a:r>
            <a:r>
              <a:rPr lang="ru-RU" sz="1500" b="0" dirty="0" err="1">
                <a:solidFill>
                  <a:schemeClr val="tx1">
                    <a:lumMod val="50000"/>
                  </a:schemeClr>
                </a:solidFill>
                <a:latin typeface="Times New Roman" pitchFamily="18" charset="0"/>
                <a:cs typeface="Times New Roman" pitchFamily="18" charset="0"/>
              </a:rPr>
              <a:t>візити</a:t>
            </a:r>
            <a:r>
              <a:rPr lang="ru-RU" sz="1500" b="0" dirty="0">
                <a:solidFill>
                  <a:schemeClr val="tx1">
                    <a:lumMod val="50000"/>
                  </a:schemeClr>
                </a:solidFill>
                <a:latin typeface="Times New Roman" pitchFamily="18" charset="0"/>
                <a:cs typeface="Times New Roman" pitchFamily="18" charset="0"/>
              </a:rPr>
              <a:t> до </a:t>
            </a:r>
            <a:r>
              <a:rPr lang="ru-RU" sz="1500" b="0" dirty="0" err="1">
                <a:solidFill>
                  <a:schemeClr val="tx1">
                    <a:lumMod val="50000"/>
                  </a:schemeClr>
                </a:solidFill>
                <a:latin typeface="Times New Roman" pitchFamily="18" charset="0"/>
                <a:cs typeface="Times New Roman" pitchFamily="18" charset="0"/>
              </a:rPr>
              <a:t>державних</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установ</a:t>
            </a:r>
            <a:r>
              <a:rPr lang="ru-RU" sz="1500" b="0" dirty="0">
                <a:solidFill>
                  <a:schemeClr val="tx1">
                    <a:lumMod val="50000"/>
                  </a:schemeClr>
                </a:solidFill>
                <a:latin typeface="Times New Roman" pitchFamily="18" charset="0"/>
                <a:cs typeface="Times New Roman" pitchFamily="18" charset="0"/>
              </a:rPr>
              <a:t>, а </a:t>
            </a:r>
            <a:r>
              <a:rPr lang="ru-RU" sz="1500" b="0" dirty="0" err="1">
                <a:solidFill>
                  <a:schemeClr val="tx1">
                    <a:lumMod val="50000"/>
                  </a:schemeClr>
                </a:solidFill>
                <a:latin typeface="Times New Roman" pitchFamily="18" charset="0"/>
                <a:cs typeface="Times New Roman" pitchFamily="18" charset="0"/>
              </a:rPr>
              <a:t>також</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підвищує</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прозорість</a:t>
            </a:r>
            <a:r>
              <a:rPr lang="ru-RU" sz="1500" b="0" dirty="0">
                <a:solidFill>
                  <a:schemeClr val="tx1">
                    <a:lumMod val="50000"/>
                  </a:schemeClr>
                </a:solidFill>
                <a:latin typeface="Times New Roman" pitchFamily="18" charset="0"/>
                <a:cs typeface="Times New Roman" pitchFamily="18" charset="0"/>
              </a:rPr>
              <a:t> </a:t>
            </a:r>
            <a:r>
              <a:rPr lang="ru-RU" sz="1500" b="0" dirty="0" err="1">
                <a:solidFill>
                  <a:schemeClr val="tx1">
                    <a:lumMod val="50000"/>
                  </a:schemeClr>
                </a:solidFill>
                <a:latin typeface="Times New Roman" pitchFamily="18" charset="0"/>
                <a:cs typeface="Times New Roman" pitchFamily="18" charset="0"/>
              </a:rPr>
              <a:t>процесів</a:t>
            </a:r>
            <a:r>
              <a:rPr lang="ru-RU" sz="1500" b="0" dirty="0">
                <a:solidFill>
                  <a:schemeClr val="tx1">
                    <a:lumMod val="50000"/>
                  </a:schemeClr>
                </a:solidFill>
                <a:latin typeface="Times New Roman" pitchFamily="18" charset="0"/>
                <a:cs typeface="Times New Roman" pitchFamily="18" charset="0"/>
              </a:rPr>
              <a:t>.</a:t>
            </a:r>
            <a:endParaRPr lang="uk-UA" sz="15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841316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4781" y="152400"/>
            <a:ext cx="11712258" cy="5618163"/>
          </a:xfrm>
        </p:spPr>
        <p:txBody>
          <a:bodyPr/>
          <a:lstStyle/>
          <a:p>
            <a:pPr marL="0" indent="3600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Одним з важливих кроків для розвитку цифрових послуг є реалізація стратегічних ініціатив на рівні держави. У 2020 році уряд України ухвалив </a:t>
            </a:r>
            <a:r>
              <a:rPr lang="uk-UA" sz="1600" i="1" dirty="0" smtClean="0">
                <a:solidFill>
                  <a:schemeClr val="tx1">
                    <a:lumMod val="50000"/>
                  </a:schemeClr>
                </a:solidFill>
                <a:latin typeface="Times New Roman" pitchFamily="18" charset="0"/>
                <a:cs typeface="Times New Roman" pitchFamily="18" charset="0"/>
              </a:rPr>
              <a:t>Стратегію </a:t>
            </a:r>
            <a:r>
              <a:rPr lang="uk-UA" sz="1600" i="1" dirty="0">
                <a:solidFill>
                  <a:schemeClr val="tx1">
                    <a:lumMod val="50000"/>
                  </a:schemeClr>
                </a:solidFill>
                <a:latin typeface="Times New Roman" pitchFamily="18" charset="0"/>
                <a:cs typeface="Times New Roman" pitchFamily="18" charset="0"/>
              </a:rPr>
              <a:t>цифрової трансформації до 2030 року, </a:t>
            </a:r>
            <a:r>
              <a:rPr lang="uk-UA" sz="1600" b="0" dirty="0">
                <a:solidFill>
                  <a:schemeClr val="tx1">
                    <a:lumMod val="50000"/>
                  </a:schemeClr>
                </a:solidFill>
                <a:latin typeface="Times New Roman" pitchFamily="18" charset="0"/>
                <a:cs typeface="Times New Roman" pitchFamily="18" charset="0"/>
              </a:rPr>
              <a:t>яка має на меті створення сприятливих умов для розвитку цифрових послуг і забезпечення повного переходу до електронного урядування. Важливою частиною цієї стратегії є інтеграція національних реєстрів та баз даних, що дозволяє ефективно обмінюватися інформацією між органами влади та надавати послуги громадянам на основі єдиної електронної платформи. </a:t>
            </a:r>
            <a:endParaRPr lang="uk-UA" sz="16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None/>
            </a:pPr>
            <a:r>
              <a:rPr lang="uk-UA" sz="1600" b="0" dirty="0" smtClean="0">
                <a:solidFill>
                  <a:schemeClr val="tx1">
                    <a:lumMod val="50000"/>
                  </a:schemeClr>
                </a:solidFill>
                <a:latin typeface="Times New Roman" pitchFamily="18" charset="0"/>
                <a:cs typeface="Times New Roman" pitchFamily="18" charset="0"/>
              </a:rPr>
              <a:t>Однак</a:t>
            </a:r>
            <a:r>
              <a:rPr lang="uk-UA" sz="1600" b="0" dirty="0">
                <a:solidFill>
                  <a:schemeClr val="tx1">
                    <a:lumMod val="50000"/>
                  </a:schemeClr>
                </a:solidFill>
                <a:latin typeface="Times New Roman" pitchFamily="18" charset="0"/>
                <a:cs typeface="Times New Roman" pitchFamily="18" charset="0"/>
              </a:rPr>
              <a:t>, разом із позитивними змінами, </a:t>
            </a:r>
            <a:r>
              <a:rPr lang="uk-UA" sz="1600" b="0" dirty="0" err="1">
                <a:solidFill>
                  <a:schemeClr val="tx1">
                    <a:lumMod val="50000"/>
                  </a:schemeClr>
                </a:solidFill>
                <a:latin typeface="Times New Roman" pitchFamily="18" charset="0"/>
                <a:cs typeface="Times New Roman" pitchFamily="18" charset="0"/>
              </a:rPr>
              <a:t>цифровізація</a:t>
            </a:r>
            <a:r>
              <a:rPr lang="uk-UA" sz="1600" b="0" dirty="0">
                <a:solidFill>
                  <a:schemeClr val="tx1">
                    <a:lumMod val="50000"/>
                  </a:schemeClr>
                </a:solidFill>
                <a:latin typeface="Times New Roman" pitchFamily="18" charset="0"/>
                <a:cs typeface="Times New Roman" pitchFamily="18" charset="0"/>
              </a:rPr>
              <a:t> державних послуг не обходиться без проблем. Однією з головних проблем залишається проблема цифрового розриву. Не всі громадяни мають однакові можливості доступу до цифрових технологій. Відсутність швидкісного Інтернету в сільських районах, низький рівень володіння цифровими навичками, а також відсутність технічного забезпечення в окремих регіонах України — все це обмежує ефективність впровадження електронних послуг. Ще однією важливою проблемою є забезпечення безпеки даних та конфіденційності в </a:t>
            </a:r>
            <a:r>
              <a:rPr lang="uk-UA" sz="1600" b="0" dirty="0" err="1">
                <a:solidFill>
                  <a:schemeClr val="tx1">
                    <a:lumMod val="50000"/>
                  </a:schemeClr>
                </a:solidFill>
                <a:latin typeface="Times New Roman" pitchFamily="18" charset="0"/>
                <a:cs typeface="Times New Roman" pitchFamily="18" charset="0"/>
              </a:rPr>
              <a:t>онлайн-взаємодії</a:t>
            </a:r>
            <a:r>
              <a:rPr lang="uk-UA" sz="1600" b="0" dirty="0">
                <a:solidFill>
                  <a:schemeClr val="tx1">
                    <a:lumMod val="50000"/>
                  </a:schemeClr>
                </a:solidFill>
                <a:latin typeface="Times New Roman" pitchFamily="18" charset="0"/>
                <a:cs typeface="Times New Roman" pitchFamily="18" charset="0"/>
              </a:rPr>
              <a:t> між громадянами та державою. В Україні активно розвиваються заходи щодо </a:t>
            </a:r>
            <a:r>
              <a:rPr lang="uk-UA" sz="1600" b="0" dirty="0" err="1">
                <a:solidFill>
                  <a:schemeClr val="tx1">
                    <a:lumMod val="50000"/>
                  </a:schemeClr>
                </a:solidFill>
                <a:latin typeface="Times New Roman" pitchFamily="18" charset="0"/>
                <a:cs typeface="Times New Roman" pitchFamily="18" charset="0"/>
              </a:rPr>
              <a:t>кібербезпеки</a:t>
            </a:r>
            <a:r>
              <a:rPr lang="uk-UA" sz="1600" b="0" dirty="0">
                <a:solidFill>
                  <a:schemeClr val="tx1">
                    <a:lumMod val="50000"/>
                  </a:schemeClr>
                </a:solidFill>
                <a:latin typeface="Times New Roman" pitchFamily="18" charset="0"/>
                <a:cs typeface="Times New Roman" pitchFamily="18" charset="0"/>
              </a:rPr>
              <a:t>, зокрема, розробка нормативних актів, які регулюють використання електронних підписів, захист персональних даних і боротьбу з кіберзлочинністю. Уряд працює над удосконаленням системи захисту даних за допомогою технологій </a:t>
            </a:r>
            <a:r>
              <a:rPr lang="uk-UA" sz="1600" b="0" dirty="0" err="1">
                <a:solidFill>
                  <a:schemeClr val="tx1">
                    <a:lumMod val="50000"/>
                  </a:schemeClr>
                </a:solidFill>
                <a:latin typeface="Times New Roman" pitchFamily="18" charset="0"/>
                <a:cs typeface="Times New Roman" pitchFamily="18" charset="0"/>
              </a:rPr>
              <a:t>блокчейн</a:t>
            </a:r>
            <a:r>
              <a:rPr lang="uk-UA" sz="1600" b="0" dirty="0">
                <a:solidFill>
                  <a:schemeClr val="tx1">
                    <a:lumMod val="50000"/>
                  </a:schemeClr>
                </a:solidFill>
                <a:latin typeface="Times New Roman" pitchFamily="18" charset="0"/>
                <a:cs typeface="Times New Roman" pitchFamily="18" charset="0"/>
              </a:rPr>
              <a:t>, що дозволяє зберігати дані в децентралізованому вигляді та забезпечує прозорість та захист від фальсифікацій. Окремо слід зазначити впровадження мобільних додатків, які дозволяють громадянам отримувати державні послуги через </a:t>
            </a:r>
            <a:r>
              <a:rPr lang="uk-UA" sz="1600" b="0" dirty="0" err="1">
                <a:solidFill>
                  <a:schemeClr val="tx1">
                    <a:lumMod val="50000"/>
                  </a:schemeClr>
                </a:solidFill>
                <a:latin typeface="Times New Roman" pitchFamily="18" charset="0"/>
                <a:cs typeface="Times New Roman" pitchFamily="18" charset="0"/>
              </a:rPr>
              <a:t>смартфони</a:t>
            </a:r>
            <a:r>
              <a:rPr lang="uk-UA" sz="1600" b="0" dirty="0">
                <a:solidFill>
                  <a:schemeClr val="tx1">
                    <a:lumMod val="50000"/>
                  </a:schemeClr>
                </a:solidFill>
                <a:latin typeface="Times New Roman" pitchFamily="18" charset="0"/>
                <a:cs typeface="Times New Roman" pitchFamily="18" charset="0"/>
              </a:rPr>
              <a:t>. </a:t>
            </a:r>
            <a:r>
              <a:rPr lang="uk-UA" sz="1600" i="1" dirty="0">
                <a:solidFill>
                  <a:schemeClr val="tx1">
                    <a:lumMod val="50000"/>
                  </a:schemeClr>
                </a:solidFill>
                <a:latin typeface="Times New Roman" pitchFamily="18" charset="0"/>
                <a:cs typeface="Times New Roman" pitchFamily="18" charset="0"/>
              </a:rPr>
              <a:t>Платформа «Дія» </a:t>
            </a:r>
            <a:r>
              <a:rPr lang="uk-UA" sz="1600" b="0" dirty="0">
                <a:solidFill>
                  <a:schemeClr val="tx1">
                    <a:lumMod val="50000"/>
                  </a:schemeClr>
                </a:solidFill>
                <a:latin typeface="Times New Roman" pitchFamily="18" charset="0"/>
                <a:cs typeface="Times New Roman" pitchFamily="18" charset="0"/>
              </a:rPr>
              <a:t>активно розвивається і додає нові функціональні можливості. </a:t>
            </a:r>
            <a:endParaRPr lang="uk-UA" sz="16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None/>
            </a:pPr>
            <a:r>
              <a:rPr lang="uk-UA" sz="1600" b="0" dirty="0" smtClean="0">
                <a:solidFill>
                  <a:schemeClr val="tx1">
                    <a:lumMod val="50000"/>
                  </a:schemeClr>
                </a:solidFill>
                <a:latin typeface="Times New Roman" pitchFamily="18" charset="0"/>
                <a:cs typeface="Times New Roman" pitchFamily="18" charset="0"/>
              </a:rPr>
              <a:t>Наприклад</a:t>
            </a:r>
            <a:r>
              <a:rPr lang="uk-UA" sz="1600" b="0" dirty="0">
                <a:solidFill>
                  <a:schemeClr val="tx1">
                    <a:lumMod val="50000"/>
                  </a:schemeClr>
                </a:solidFill>
                <a:latin typeface="Times New Roman" pitchFamily="18" charset="0"/>
                <a:cs typeface="Times New Roman" pitchFamily="18" charset="0"/>
              </a:rPr>
              <a:t>, вже в 2025 році </a:t>
            </a:r>
            <a:r>
              <a:rPr lang="uk-UA" sz="1600" b="0" dirty="0" smtClean="0">
                <a:solidFill>
                  <a:schemeClr val="tx1">
                    <a:lumMod val="50000"/>
                  </a:schemeClr>
                </a:solidFill>
                <a:latin typeface="Times New Roman" pitchFamily="18" charset="0"/>
                <a:cs typeface="Times New Roman" pitchFamily="18" charset="0"/>
              </a:rPr>
              <a:t>відбувся запуск </a:t>
            </a:r>
            <a:r>
              <a:rPr lang="uk-UA" sz="1600" b="0" dirty="0">
                <a:solidFill>
                  <a:schemeClr val="tx1">
                    <a:lumMod val="50000"/>
                  </a:schemeClr>
                </a:solidFill>
                <a:latin typeface="Times New Roman" pitchFamily="18" charset="0"/>
                <a:cs typeface="Times New Roman" pitchFamily="18" charset="0"/>
              </a:rPr>
              <a:t>нових послуг, таких як можливість отримати медичні документи, виписки з реєстрів, електронні довідки, а також подача заяв до органів місцевого самоврядування. Це також включає і нові послуги для бізнесу — реєстрація юридичних осіб, податкова звітність та інші важливі функції. Україна має намір дійти до рівня таких країн, і для цього важливо продовжувати впровадження технологій, забезпечення інфраструктури та проведення кампаній з підвищення цифрової грамотності серед населення. Необхідно працювати також над поліпшенням користувацького досвіду на державних </a:t>
            </a:r>
            <a:r>
              <a:rPr lang="uk-UA" sz="1600" b="0" dirty="0" err="1">
                <a:solidFill>
                  <a:schemeClr val="tx1">
                    <a:lumMod val="50000"/>
                  </a:schemeClr>
                </a:solidFill>
                <a:latin typeface="Times New Roman" pitchFamily="18" charset="0"/>
                <a:cs typeface="Times New Roman" pitchFamily="18" charset="0"/>
              </a:rPr>
              <a:t>онлайн-платформах</a:t>
            </a:r>
            <a:r>
              <a:rPr lang="uk-UA" sz="1600" b="0" dirty="0">
                <a:solidFill>
                  <a:schemeClr val="tx1">
                    <a:lumMod val="50000"/>
                  </a:schemeClr>
                </a:solidFill>
                <a:latin typeface="Times New Roman" pitchFamily="18" charset="0"/>
                <a:cs typeface="Times New Roman" pitchFamily="18" charset="0"/>
              </a:rPr>
              <a:t>, аби забезпечити зручність та доступність послуг для всіх категорій громадян. </a:t>
            </a:r>
          </a:p>
        </p:txBody>
      </p:sp>
    </p:spTree>
    <p:extLst>
      <p:ext uri="{BB962C8B-B14F-4D97-AF65-F5344CB8AC3E}">
        <p14:creationId xmlns:p14="http://schemas.microsoft.com/office/powerpoint/2010/main" val="2366606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1921" y="137160"/>
            <a:ext cx="11735118" cy="5633403"/>
          </a:xfrm>
        </p:spPr>
        <p:txBody>
          <a:bodyPr/>
          <a:lstStyle/>
          <a:p>
            <a:pPr marL="0" indent="0">
              <a:buNone/>
            </a:pPr>
            <a:r>
              <a:rPr lang="uk-UA" sz="2000" i="1" u="sng" dirty="0" smtClean="0">
                <a:solidFill>
                  <a:schemeClr val="tx1">
                    <a:lumMod val="50000"/>
                  </a:schemeClr>
                </a:solidFill>
                <a:latin typeface="Times New Roman" pitchFamily="18" charset="0"/>
                <a:cs typeface="Times New Roman" pitchFamily="18" charset="0"/>
              </a:rPr>
              <a:t>Соціальна </a:t>
            </a:r>
            <a:r>
              <a:rPr lang="uk-UA" sz="2000" i="1" u="sng" dirty="0">
                <a:solidFill>
                  <a:schemeClr val="tx1">
                    <a:lumMod val="50000"/>
                  </a:schemeClr>
                </a:solidFill>
                <a:latin typeface="Times New Roman" pitchFamily="18" charset="0"/>
                <a:cs typeface="Times New Roman" pitchFamily="18" charset="0"/>
              </a:rPr>
              <a:t>спрямованість надання публічних послуг </a:t>
            </a:r>
            <a:r>
              <a:rPr lang="uk-UA" sz="2000" b="0" dirty="0">
                <a:solidFill>
                  <a:schemeClr val="tx1">
                    <a:lumMod val="50000"/>
                  </a:schemeClr>
                </a:solidFill>
                <a:latin typeface="Times New Roman" pitchFamily="18" charset="0"/>
                <a:cs typeface="Times New Roman" pitchFamily="18" charset="0"/>
              </a:rPr>
              <a:t>є важливим аспектом державної політики, що орієнтована на забезпечення рівних можливостей для всіх громадян, незалежно від їхнього соціального статусу, економічного становища, віку чи місця проживання. Це означає, що головна мета публічних послуг полягає не лише в задоволенні базових потреб населення, а й у тому, щоб гарантувати кожному доступ до необхідних ресурсів для розвитку та поліпшення якості життя. Основні аспекти соціальної спрямованості публічних послуг: </a:t>
            </a:r>
            <a:endParaRPr lang="uk-UA" sz="2000" b="0" dirty="0" smtClean="0">
              <a:solidFill>
                <a:schemeClr val="tx1">
                  <a:lumMod val="50000"/>
                </a:schemeClr>
              </a:solidFill>
              <a:latin typeface="Times New Roman" pitchFamily="18" charset="0"/>
              <a:cs typeface="Times New Roman" pitchFamily="18" charset="0"/>
            </a:endParaRPr>
          </a:p>
          <a:p>
            <a:pPr marL="457200" indent="-457200">
              <a:buAutoNum type="arabicPeriod"/>
            </a:pPr>
            <a:r>
              <a:rPr lang="uk-UA" sz="2000" b="0" dirty="0" smtClean="0">
                <a:solidFill>
                  <a:schemeClr val="tx1">
                    <a:lumMod val="50000"/>
                  </a:schemeClr>
                </a:solidFill>
                <a:latin typeface="Times New Roman" pitchFamily="18" charset="0"/>
                <a:cs typeface="Times New Roman" pitchFamily="18" charset="0"/>
              </a:rPr>
              <a:t>Забезпечення </a:t>
            </a:r>
            <a:r>
              <a:rPr lang="uk-UA" sz="2000" b="0" dirty="0">
                <a:solidFill>
                  <a:schemeClr val="tx1">
                    <a:lumMod val="50000"/>
                  </a:schemeClr>
                </a:solidFill>
                <a:latin typeface="Times New Roman" pitchFamily="18" charset="0"/>
                <a:cs typeface="Times New Roman" pitchFamily="18" charset="0"/>
              </a:rPr>
              <a:t>рівного доступу до послуг: Державні послуги мають бути доступними для всіх громадян, що означає забезпечення рівного доступу до базових благ, таких як освіта, охорона здоров'я, соціальний захист, а також інші послуги, що забезпечують соціальний добробут. Це важливо для того, щоб не було соціальних бар'єрів, що обмежують доступ до цих послуг для окремих груп населення. </a:t>
            </a:r>
            <a:endParaRPr lang="uk-UA" sz="2000" b="0" dirty="0" smtClean="0">
              <a:solidFill>
                <a:schemeClr val="tx1">
                  <a:lumMod val="50000"/>
                </a:schemeClr>
              </a:solidFill>
              <a:latin typeface="Times New Roman" pitchFamily="18" charset="0"/>
              <a:cs typeface="Times New Roman" pitchFamily="18" charset="0"/>
            </a:endParaRPr>
          </a:p>
          <a:p>
            <a:pPr marL="457200" indent="-457200">
              <a:buAutoNum type="arabicPeriod"/>
            </a:pPr>
            <a:r>
              <a:rPr lang="uk-UA" sz="2000" b="0" dirty="0" smtClean="0">
                <a:solidFill>
                  <a:schemeClr val="tx1">
                    <a:lumMod val="50000"/>
                  </a:schemeClr>
                </a:solidFill>
                <a:latin typeface="Times New Roman" pitchFamily="18" charset="0"/>
                <a:cs typeface="Times New Roman" pitchFamily="18" charset="0"/>
              </a:rPr>
              <a:t>Орієнтація </a:t>
            </a:r>
            <a:r>
              <a:rPr lang="uk-UA" sz="2000" b="0" dirty="0">
                <a:solidFill>
                  <a:schemeClr val="tx1">
                    <a:lumMod val="50000"/>
                  </a:schemeClr>
                </a:solidFill>
                <a:latin typeface="Times New Roman" pitchFamily="18" charset="0"/>
                <a:cs typeface="Times New Roman" pitchFamily="18" charset="0"/>
              </a:rPr>
              <a:t>на потреби вразливих категорій населення: В рамках соціальної спрямованості публічні послуги часто орієнтовані на підтримку тих, хто перебуває в скрутному становищі: малозабезпечених, осіб з інвалідністю, пенсіонерів, багатодітних сімей, безробітних або тих, хто переживає інші соціальні труднощі. </a:t>
            </a:r>
            <a:endParaRPr lang="uk-UA" sz="2000" b="0" dirty="0" smtClean="0">
              <a:solidFill>
                <a:schemeClr val="tx1">
                  <a:lumMod val="50000"/>
                </a:schemeClr>
              </a:solidFill>
              <a:latin typeface="Times New Roman" pitchFamily="18" charset="0"/>
              <a:cs typeface="Times New Roman" pitchFamily="18" charset="0"/>
            </a:endParaRPr>
          </a:p>
          <a:p>
            <a:pPr marL="457200" indent="-457200">
              <a:buAutoNum type="arabicPeriod"/>
            </a:pPr>
            <a:r>
              <a:rPr lang="uk-UA" sz="2000" b="0" dirty="0" smtClean="0">
                <a:solidFill>
                  <a:schemeClr val="tx1">
                    <a:lumMod val="50000"/>
                  </a:schemeClr>
                </a:solidFill>
                <a:latin typeface="Times New Roman" pitchFamily="18" charset="0"/>
                <a:cs typeface="Times New Roman" pitchFamily="18" charset="0"/>
              </a:rPr>
              <a:t>Підвищення </a:t>
            </a:r>
            <a:r>
              <a:rPr lang="uk-UA" sz="2000" b="0" dirty="0">
                <a:solidFill>
                  <a:schemeClr val="tx1">
                    <a:lumMod val="50000"/>
                  </a:schemeClr>
                </a:solidFill>
                <a:latin typeface="Times New Roman" pitchFamily="18" charset="0"/>
                <a:cs typeface="Times New Roman" pitchFamily="18" charset="0"/>
              </a:rPr>
              <a:t>якості життя через публічні послуги: Соціальна спрямованість публічних послуг також включає підвищення якості життя населення через надання послуг, які забезпечують стабільний розвиток громадян. </a:t>
            </a:r>
            <a:endParaRPr lang="uk-UA" sz="19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614933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51461" y="152400"/>
            <a:ext cx="11605578" cy="5618163"/>
          </a:xfrm>
        </p:spPr>
        <p:txBody>
          <a:bodyPr/>
          <a:lstStyle/>
          <a:p>
            <a:pPr marL="0" indent="457200">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4. Соціальна інклюзія та боротьба з виключенням: Важливим аспектом соціальної спрямованості є надання послуг, які сприяють соціальній інклюзії, тобто включенню в активне суспільне життя різних соціальних груп, які можуть бути </a:t>
            </a:r>
            <a:r>
              <a:rPr lang="uk-UA" sz="1800" b="0" dirty="0" err="1">
                <a:solidFill>
                  <a:schemeClr val="tx1">
                    <a:lumMod val="50000"/>
                  </a:schemeClr>
                </a:solidFill>
                <a:latin typeface="Times New Roman" pitchFamily="18" charset="0"/>
                <a:cs typeface="Times New Roman" pitchFamily="18" charset="0"/>
              </a:rPr>
              <a:t>маргіналізованими</a:t>
            </a:r>
            <a:r>
              <a:rPr lang="uk-UA" sz="1800" b="0" dirty="0">
                <a:solidFill>
                  <a:schemeClr val="tx1">
                    <a:lumMod val="50000"/>
                  </a:schemeClr>
                </a:solidFill>
                <a:latin typeface="Times New Roman" pitchFamily="18" charset="0"/>
                <a:cs typeface="Times New Roman" pitchFamily="18" charset="0"/>
              </a:rPr>
              <a:t> або дискримінованими. Це включає в себе надання освітніх, медичних і соціальних послуг для осіб з обмеженими можливостями, людей з різними культурними чи етнічними особливостями, а також для інших соціально вразливих груп, таких як люди похилого віку або люди, що пережили психологічні травми. </a:t>
            </a:r>
            <a:endParaRPr lang="uk-UA" sz="1800" b="0" dirty="0" smtClean="0">
              <a:solidFill>
                <a:schemeClr val="tx1">
                  <a:lumMod val="50000"/>
                </a:schemeClr>
              </a:solidFill>
              <a:latin typeface="Times New Roman" pitchFamily="18" charset="0"/>
              <a:cs typeface="Times New Roman" pitchFamily="18" charset="0"/>
            </a:endParaRPr>
          </a:p>
          <a:p>
            <a:pPr marL="0" indent="457200">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5</a:t>
            </a:r>
            <a:r>
              <a:rPr lang="uk-UA" sz="1800" b="0" dirty="0">
                <a:solidFill>
                  <a:schemeClr val="tx1">
                    <a:lumMod val="50000"/>
                  </a:schemeClr>
                </a:solidFill>
                <a:latin typeface="Times New Roman" pitchFamily="18" charset="0"/>
                <a:cs typeface="Times New Roman" pitchFamily="18" charset="0"/>
              </a:rPr>
              <a:t>. Забезпечення економічної стабільності та соціального захисту: Публічні послуги також мають на меті підтримку економічної стабільності населення, що є важливим аспектом соціального захисту. Програми соціальних допомог, пенсій, державних субсидій та інших видів соціальної підтримки допомагають зменшити рівень бідності та покращити рівень життя для тих громадян, які за різних обставин можуть опинитися в складних економічних ситуаціях. </a:t>
            </a:r>
            <a:endParaRPr lang="uk-UA" sz="1800" b="0" dirty="0" smtClean="0">
              <a:solidFill>
                <a:schemeClr val="tx1">
                  <a:lumMod val="50000"/>
                </a:schemeClr>
              </a:solidFill>
              <a:latin typeface="Times New Roman" pitchFamily="18" charset="0"/>
              <a:cs typeface="Times New Roman" pitchFamily="18" charset="0"/>
            </a:endParaRPr>
          </a:p>
          <a:p>
            <a:pPr marL="0" indent="457200">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6</a:t>
            </a:r>
            <a:r>
              <a:rPr lang="uk-UA" sz="1800" b="0" dirty="0">
                <a:solidFill>
                  <a:schemeClr val="tx1">
                    <a:lumMod val="50000"/>
                  </a:schemeClr>
                </a:solidFill>
                <a:latin typeface="Times New Roman" pitchFamily="18" charset="0"/>
                <a:cs typeface="Times New Roman" pitchFamily="18" charset="0"/>
              </a:rPr>
              <a:t>. Покращення доступу до державних послуг через </a:t>
            </a:r>
            <a:r>
              <a:rPr lang="uk-UA" sz="1800" b="0" dirty="0" err="1">
                <a:solidFill>
                  <a:schemeClr val="tx1">
                    <a:lumMod val="50000"/>
                  </a:schemeClr>
                </a:solidFill>
                <a:latin typeface="Times New Roman" pitchFamily="18" charset="0"/>
                <a:cs typeface="Times New Roman" pitchFamily="18" charset="0"/>
              </a:rPr>
              <a:t>цифровізацію</a:t>
            </a:r>
            <a:r>
              <a:rPr lang="uk-UA" sz="1800" b="0" dirty="0">
                <a:solidFill>
                  <a:schemeClr val="tx1">
                    <a:lumMod val="50000"/>
                  </a:schemeClr>
                </a:solidFill>
                <a:latin typeface="Times New Roman" pitchFamily="18" charset="0"/>
                <a:cs typeface="Times New Roman" pitchFamily="18" charset="0"/>
              </a:rPr>
              <a:t>: Підвищення доступності публічних послуг також може здійснюватися через цифрові платформи. В Україні в рамках розвитку електронного урядування створюються </a:t>
            </a:r>
            <a:r>
              <a:rPr lang="uk-UA" sz="1800" b="0" dirty="0" err="1">
                <a:solidFill>
                  <a:schemeClr val="tx1">
                    <a:lumMod val="50000"/>
                  </a:schemeClr>
                </a:solidFill>
                <a:latin typeface="Times New Roman" pitchFamily="18" charset="0"/>
                <a:cs typeface="Times New Roman" pitchFamily="18" charset="0"/>
              </a:rPr>
              <a:t>онлайн-сервіси</a:t>
            </a:r>
            <a:r>
              <a:rPr lang="uk-UA" sz="1800" b="0" dirty="0">
                <a:solidFill>
                  <a:schemeClr val="tx1">
                    <a:lumMod val="50000"/>
                  </a:schemeClr>
                </a:solidFill>
                <a:latin typeface="Times New Roman" pitchFamily="18" charset="0"/>
                <a:cs typeface="Times New Roman" pitchFamily="18" charset="0"/>
              </a:rPr>
              <a:t>, які дозволяють громадянам отримувати державні послуги без відвідування державних установ. Це зокрема допомагає знизити соціальні бар'єри для людей, які проживають у віддалених районах, або мають обмежені можливості для відвідування офісів державних установ через обмеження мобільності. </a:t>
            </a:r>
            <a:endParaRPr lang="uk-UA" sz="1800" b="0" dirty="0" smtClean="0">
              <a:solidFill>
                <a:schemeClr val="tx1">
                  <a:lumMod val="50000"/>
                </a:schemeClr>
              </a:solidFill>
              <a:latin typeface="Times New Roman" pitchFamily="18" charset="0"/>
              <a:cs typeface="Times New Roman" pitchFamily="18" charset="0"/>
            </a:endParaRPr>
          </a:p>
          <a:p>
            <a:pPr marL="0" indent="0" algn="ctr">
              <a:buNone/>
            </a:pPr>
            <a:r>
              <a:rPr lang="uk-UA" sz="1800" i="1" dirty="0" smtClean="0">
                <a:solidFill>
                  <a:schemeClr val="tx1">
                    <a:lumMod val="50000"/>
                  </a:schemeClr>
                </a:solidFill>
                <a:latin typeface="Times New Roman" pitchFamily="18" charset="0"/>
                <a:cs typeface="Times New Roman" pitchFamily="18" charset="0"/>
              </a:rPr>
              <a:t>Соціальна </a:t>
            </a:r>
            <a:r>
              <a:rPr lang="uk-UA" sz="1800" i="1" dirty="0">
                <a:solidFill>
                  <a:schemeClr val="tx1">
                    <a:lumMod val="50000"/>
                  </a:schemeClr>
                </a:solidFill>
                <a:latin typeface="Times New Roman" pitchFamily="18" charset="0"/>
                <a:cs typeface="Times New Roman" pitchFamily="18" charset="0"/>
              </a:rPr>
              <a:t>спрямованість надання публічних послуг допомагає забезпечити не лише доступ до необхідних благ, але й сприяє загальному соціальному розвитку, зменшенню нерівності, підвищенню соціальної згуртованості та забезпеченню стабільності в суспільстві. Створення рівних можливостей для всіх членів суспільства дозволяє не лише забезпечити базові потреби громадян, а й сприяти їхньому особистому розвитку, економічному прогресу та соціальній інтеграції. Це також важливий крок до досягнення соціальної справедливості, коли кожен має шанс на успіх, незважаючи на свої стартові умови. </a:t>
            </a:r>
          </a:p>
        </p:txBody>
      </p:sp>
    </p:spTree>
    <p:extLst>
      <p:ext uri="{BB962C8B-B14F-4D97-AF65-F5344CB8AC3E}">
        <p14:creationId xmlns:p14="http://schemas.microsoft.com/office/powerpoint/2010/main" val="4077416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664526"/>
          </a:xfrm>
        </p:spPr>
        <p:txBody>
          <a:bodyPr>
            <a:normAutofit/>
          </a:bodyPr>
          <a:lstStyle/>
          <a:p>
            <a:pPr algn="ctr"/>
            <a:r>
              <a:rPr lang="uk-UA" sz="2500" b="1" i="1" u="sng" dirty="0">
                <a:solidFill>
                  <a:schemeClr val="tx1">
                    <a:lumMod val="50000"/>
                  </a:schemeClr>
                </a:solidFill>
                <a:latin typeface="Times New Roman" pitchFamily="18" charset="0"/>
                <a:cs typeface="Times New Roman" pitchFamily="18" charset="0"/>
              </a:rPr>
              <a:t>3. Принципи організації та надання публічних послуг.</a:t>
            </a:r>
            <a:endParaRPr lang="uk-UA" sz="2500" b="1" i="1" u="sng" dirty="0">
              <a:solidFill>
                <a:schemeClr val="tx1">
                  <a:lumMod val="50000"/>
                </a:schemeClr>
              </a:solidFill>
            </a:endParaRPr>
          </a:p>
        </p:txBody>
      </p:sp>
      <p:sp>
        <p:nvSpPr>
          <p:cNvPr id="3" name="Місце для тексту 2"/>
          <p:cNvSpPr>
            <a:spLocks noGrp="1"/>
          </p:cNvSpPr>
          <p:nvPr>
            <p:ph type="body" sz="quarter" idx="10"/>
          </p:nvPr>
        </p:nvSpPr>
        <p:spPr>
          <a:xfrm>
            <a:off x="281941" y="716280"/>
            <a:ext cx="11575098" cy="5054283"/>
          </a:xfrm>
        </p:spPr>
        <p:txBody>
          <a:bodyPr/>
          <a:lstStyle/>
          <a:p>
            <a:pPr marL="0" indent="360000" algn="just">
              <a:lnSpc>
                <a:spcPct val="100000"/>
              </a:lnSpc>
              <a:spcBef>
                <a:spcPts val="0"/>
              </a:spcBef>
              <a:buNone/>
            </a:pPr>
            <a:r>
              <a:rPr lang="ru-RU" sz="1700" b="0" dirty="0" err="1">
                <a:solidFill>
                  <a:schemeClr val="tx1">
                    <a:lumMod val="50000"/>
                  </a:schemeClr>
                </a:solidFill>
                <a:latin typeface="Times New Roman" pitchFamily="18" charset="0"/>
                <a:cs typeface="Times New Roman" pitchFamily="18" charset="0"/>
              </a:rPr>
              <a:t>Принципи</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державної</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політики</a:t>
            </a:r>
            <a:r>
              <a:rPr lang="ru-RU" sz="1700" b="0" dirty="0">
                <a:solidFill>
                  <a:schemeClr val="tx1">
                    <a:lumMod val="50000"/>
                  </a:schemeClr>
                </a:solidFill>
                <a:latin typeface="Times New Roman" pitchFamily="18" charset="0"/>
                <a:cs typeface="Times New Roman" pitchFamily="18" charset="0"/>
              </a:rPr>
              <a:t> у </a:t>
            </a:r>
            <a:r>
              <a:rPr lang="ru-RU" sz="1700" b="0" dirty="0" err="1">
                <a:solidFill>
                  <a:schemeClr val="tx1">
                    <a:lumMod val="50000"/>
                  </a:schemeClr>
                </a:solidFill>
                <a:latin typeface="Times New Roman" pitchFamily="18" charset="0"/>
                <a:cs typeface="Times New Roman" pitchFamily="18" charset="0"/>
              </a:rPr>
              <a:t>сфері</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надання</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адміністративних</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послуг</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становлять</a:t>
            </a:r>
            <a:r>
              <a:rPr lang="ru-RU" sz="1700" b="0" dirty="0">
                <a:solidFill>
                  <a:schemeClr val="tx1">
                    <a:lumMod val="50000"/>
                  </a:schemeClr>
                </a:solidFill>
                <a:latin typeface="Times New Roman" pitchFamily="18" charset="0"/>
                <a:cs typeface="Times New Roman" pitchFamily="18" charset="0"/>
              </a:rPr>
              <a:t> фундамент для </a:t>
            </a:r>
            <a:r>
              <a:rPr lang="ru-RU" sz="1700" b="0" dirty="0" err="1">
                <a:solidFill>
                  <a:schemeClr val="tx1">
                    <a:lumMod val="50000"/>
                  </a:schemeClr>
                </a:solidFill>
                <a:latin typeface="Times New Roman" pitchFamily="18" charset="0"/>
                <a:cs typeface="Times New Roman" pitchFamily="18" charset="0"/>
              </a:rPr>
              <a:t>формування</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ефективної</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справедливої</a:t>
            </a:r>
            <a:r>
              <a:rPr lang="ru-RU" sz="1700" b="0" dirty="0">
                <a:solidFill>
                  <a:schemeClr val="tx1">
                    <a:lumMod val="50000"/>
                  </a:schemeClr>
                </a:solidFill>
                <a:latin typeface="Times New Roman" pitchFamily="18" charset="0"/>
                <a:cs typeface="Times New Roman" pitchFamily="18" charset="0"/>
              </a:rPr>
              <a:t> та </a:t>
            </a:r>
            <a:r>
              <a:rPr lang="ru-RU" sz="1700" b="0" dirty="0" err="1">
                <a:solidFill>
                  <a:schemeClr val="tx1">
                    <a:lumMod val="50000"/>
                  </a:schemeClr>
                </a:solidFill>
                <a:latin typeface="Times New Roman" pitchFamily="18" charset="0"/>
                <a:cs typeface="Times New Roman" pitchFamily="18" charset="0"/>
              </a:rPr>
              <a:t>орієнтованої</a:t>
            </a:r>
            <a:r>
              <a:rPr lang="ru-RU" sz="1700" b="0" dirty="0">
                <a:solidFill>
                  <a:schemeClr val="tx1">
                    <a:lumMod val="50000"/>
                  </a:schemeClr>
                </a:solidFill>
                <a:latin typeface="Times New Roman" pitchFamily="18" charset="0"/>
                <a:cs typeface="Times New Roman" pitchFamily="18" charset="0"/>
              </a:rPr>
              <a:t> на </a:t>
            </a:r>
            <a:r>
              <a:rPr lang="ru-RU" sz="1700" b="0" dirty="0" err="1">
                <a:solidFill>
                  <a:schemeClr val="tx1">
                    <a:lumMod val="50000"/>
                  </a:schemeClr>
                </a:solidFill>
                <a:latin typeface="Times New Roman" pitchFamily="18" charset="0"/>
                <a:cs typeface="Times New Roman" pitchFamily="18" charset="0"/>
              </a:rPr>
              <a:t>громадянина</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моделі</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публічного</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сервісу</a:t>
            </a:r>
            <a:r>
              <a:rPr lang="ru-RU" sz="1700" b="0" dirty="0">
                <a:solidFill>
                  <a:schemeClr val="tx1">
                    <a:lumMod val="50000"/>
                  </a:schemeClr>
                </a:solidFill>
                <a:latin typeface="Times New Roman" pitchFamily="18" charset="0"/>
                <a:cs typeface="Times New Roman" pitchFamily="18" charset="0"/>
              </a:rPr>
              <a:t>. </a:t>
            </a:r>
            <a:r>
              <a:rPr lang="ru-RU" sz="1700" b="0" dirty="0" err="1">
                <a:solidFill>
                  <a:schemeClr val="tx1">
                    <a:lumMod val="50000"/>
                  </a:schemeClr>
                </a:solidFill>
                <a:latin typeface="Times New Roman" pitchFamily="18" charset="0"/>
                <a:cs typeface="Times New Roman" pitchFamily="18" charset="0"/>
              </a:rPr>
              <a:t>Їхнє</a:t>
            </a:r>
            <a:r>
              <a:rPr lang="ru-RU" sz="1700" b="0" dirty="0">
                <a:solidFill>
                  <a:schemeClr val="tx1">
                    <a:lumMod val="50000"/>
                  </a:schemeClr>
                </a:solidFill>
                <a:latin typeface="Times New Roman" pitchFamily="18" charset="0"/>
                <a:cs typeface="Times New Roman" pitchFamily="18" charset="0"/>
              </a:rPr>
              <a:t> </a:t>
            </a:r>
            <a:r>
              <a:rPr lang="ru-RU" sz="1700" b="0" dirty="0" err="1" smtClean="0">
                <a:solidFill>
                  <a:schemeClr val="tx1">
                    <a:lumMod val="50000"/>
                  </a:schemeClr>
                </a:solidFill>
                <a:latin typeface="Times New Roman" pitchFamily="18" charset="0"/>
                <a:cs typeface="Times New Roman" pitchFamily="18" charset="0"/>
              </a:rPr>
              <a:t>нормативне</a:t>
            </a:r>
            <a:r>
              <a:rPr lang="ru-RU" sz="1700" b="0" dirty="0" smtClean="0">
                <a:solidFill>
                  <a:schemeClr val="tx1">
                    <a:lumMod val="50000"/>
                  </a:schemeClr>
                </a:solidFill>
                <a:latin typeface="Times New Roman" pitchFamily="18" charset="0"/>
                <a:cs typeface="Times New Roman" pitchFamily="18" charset="0"/>
              </a:rPr>
              <a:t> </a:t>
            </a:r>
            <a:r>
              <a:rPr lang="uk-UA" sz="1700" b="0" dirty="0">
                <a:solidFill>
                  <a:schemeClr val="tx1">
                    <a:lumMod val="50000"/>
                  </a:schemeClr>
                </a:solidFill>
                <a:latin typeface="Times New Roman" pitchFamily="18" charset="0"/>
                <a:cs typeface="Times New Roman" pitchFamily="18" charset="0"/>
              </a:rPr>
              <a:t>закріплення здійснюється, передусім, у Законі України «Про адміністративні послуги», а також у відповідних підзаконних актах, що регламентують діяльність суб’єктів надання таких послуг. Державна політика у сфері надання адміністративних послуг базується на принципах: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верховенства </a:t>
            </a:r>
            <a:r>
              <a:rPr lang="uk-UA" sz="1700" b="0" dirty="0">
                <a:solidFill>
                  <a:schemeClr val="tx1">
                    <a:lumMod val="50000"/>
                  </a:schemeClr>
                </a:solidFill>
                <a:latin typeface="Times New Roman" pitchFamily="18" charset="0"/>
                <a:cs typeface="Times New Roman" pitchFamily="18" charset="0"/>
              </a:rPr>
              <a:t>права, у тому числі законності та юридичної визначеності;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стабільності</a:t>
            </a:r>
            <a:r>
              <a:rPr lang="uk-UA" sz="1700" b="0" dirty="0">
                <a:solidFill>
                  <a:schemeClr val="tx1">
                    <a:lumMod val="50000"/>
                  </a:schemeClr>
                </a:solidFill>
                <a:latin typeface="Times New Roman" pitchFamily="18" charset="0"/>
                <a:cs typeface="Times New Roman" pitchFamily="18" charset="0"/>
              </a:rPr>
              <a:t>;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рівності </a:t>
            </a:r>
            <a:r>
              <a:rPr lang="uk-UA" sz="1700" b="0" dirty="0">
                <a:solidFill>
                  <a:schemeClr val="tx1">
                    <a:lumMod val="50000"/>
                  </a:schemeClr>
                </a:solidFill>
                <a:latin typeface="Times New Roman" pitchFamily="18" charset="0"/>
                <a:cs typeface="Times New Roman" pitchFamily="18" charset="0"/>
              </a:rPr>
              <a:t>перед законом;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відкритості </a:t>
            </a:r>
            <a:r>
              <a:rPr lang="uk-UA" sz="1700" b="0" dirty="0">
                <a:solidFill>
                  <a:schemeClr val="tx1">
                    <a:lumMod val="50000"/>
                  </a:schemeClr>
                </a:solidFill>
                <a:latin typeface="Times New Roman" pitchFamily="18" charset="0"/>
                <a:cs typeface="Times New Roman" pitchFamily="18" charset="0"/>
              </a:rPr>
              <a:t>та прозорості;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оперативності </a:t>
            </a:r>
            <a:r>
              <a:rPr lang="uk-UA" sz="1700" b="0" dirty="0">
                <a:solidFill>
                  <a:schemeClr val="tx1">
                    <a:lumMod val="50000"/>
                  </a:schemeClr>
                </a:solidFill>
                <a:latin typeface="Times New Roman" pitchFamily="18" charset="0"/>
                <a:cs typeface="Times New Roman" pitchFamily="18" charset="0"/>
              </a:rPr>
              <a:t>та своєчасності;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доступності </a:t>
            </a:r>
            <a:r>
              <a:rPr lang="uk-UA" sz="1700" b="0" dirty="0">
                <a:solidFill>
                  <a:schemeClr val="tx1">
                    <a:lumMod val="50000"/>
                  </a:schemeClr>
                </a:solidFill>
                <a:latin typeface="Times New Roman" pitchFamily="18" charset="0"/>
                <a:cs typeface="Times New Roman" pitchFamily="18" charset="0"/>
              </a:rPr>
              <a:t>інформації про надання адміністративних послуг;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захищеності </a:t>
            </a:r>
            <a:r>
              <a:rPr lang="uk-UA" sz="1700" b="0" dirty="0">
                <a:solidFill>
                  <a:schemeClr val="tx1">
                    <a:lumMod val="50000"/>
                  </a:schemeClr>
                </a:solidFill>
                <a:latin typeface="Times New Roman" pitchFamily="18" charset="0"/>
                <a:cs typeface="Times New Roman" pitchFamily="18" charset="0"/>
              </a:rPr>
              <a:t>персональних даних;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раціональної </a:t>
            </a:r>
            <a:r>
              <a:rPr lang="uk-UA" sz="1700" b="0" dirty="0">
                <a:solidFill>
                  <a:schemeClr val="tx1">
                    <a:lumMod val="50000"/>
                  </a:schemeClr>
                </a:solidFill>
                <a:latin typeface="Times New Roman" pitchFamily="18" charset="0"/>
                <a:cs typeface="Times New Roman" pitchFamily="18" charset="0"/>
              </a:rPr>
              <a:t>мінімізації кількості документів та процедурних дій, що вимагаються для отримання адміністративних послуг;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неупередженості </a:t>
            </a:r>
            <a:r>
              <a:rPr lang="uk-UA" sz="1700" b="0" dirty="0">
                <a:solidFill>
                  <a:schemeClr val="tx1">
                    <a:lumMod val="50000"/>
                  </a:schemeClr>
                </a:solidFill>
                <a:latin typeface="Times New Roman" pitchFamily="18" charset="0"/>
                <a:cs typeface="Times New Roman" pitchFamily="18" charset="0"/>
              </a:rPr>
              <a:t>та справедливості;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AutoNum type="arabicParenR"/>
            </a:pPr>
            <a:r>
              <a:rPr lang="uk-UA" sz="1700" b="0" dirty="0" smtClean="0">
                <a:solidFill>
                  <a:schemeClr val="tx1">
                    <a:lumMod val="50000"/>
                  </a:schemeClr>
                </a:solidFill>
                <a:latin typeface="Times New Roman" pitchFamily="18" charset="0"/>
                <a:cs typeface="Times New Roman" pitchFamily="18" charset="0"/>
              </a:rPr>
              <a:t>доступності </a:t>
            </a:r>
            <a:r>
              <a:rPr lang="uk-UA" sz="1700" b="0" dirty="0">
                <a:solidFill>
                  <a:schemeClr val="tx1">
                    <a:lumMod val="50000"/>
                  </a:schemeClr>
                </a:solidFill>
                <a:latin typeface="Times New Roman" pitchFamily="18" charset="0"/>
                <a:cs typeface="Times New Roman" pitchFamily="18" charset="0"/>
              </a:rPr>
              <a:t>та зручності для суб’єктів звернень</a:t>
            </a:r>
            <a:r>
              <a:rPr lang="uk-UA" sz="1700" b="0" dirty="0" smtClean="0">
                <a:solidFill>
                  <a:schemeClr val="tx1">
                    <a:lumMod val="50000"/>
                  </a:schemeClr>
                </a:solidFill>
                <a:latin typeface="Times New Roman" pitchFamily="18" charset="0"/>
                <a:cs typeface="Times New Roman" pitchFamily="18" charset="0"/>
              </a:rPr>
              <a:t>.</a:t>
            </a:r>
          </a:p>
          <a:p>
            <a:pPr marL="0" indent="3600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На концептуальному рівні ці принципи відображають прагнення держави до впровадження сервісного підходу в публічному управлінні, що базується на повазі до прав людини, дотриманні норм права, забезпеченні рівного доступу громадян до адміністративних процедур та мінімізації обтяжливості бюрократичних процедур.</a:t>
            </a:r>
            <a:endParaRPr lang="uk-UA" sz="1700" b="0" dirty="0" smtClean="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944788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65761" y="220981"/>
            <a:ext cx="11491278" cy="5021580"/>
          </a:xfrm>
        </p:spPr>
        <p:txBody>
          <a:bodyPr/>
          <a:lstStyle/>
          <a:p>
            <a:pPr marL="0" indent="360000" algn="just">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Ключовим є утвердження верховенства права як основоположної засади, що передбачає як обов’язковість дій у межах правового поля, так і юридичну визначеність процедур. Це означає, що громадянин має право знати заздалегідь, які дії з боку органів влади є можливими, передбачуваними та такими, що не можуть бути свавільно змінені. Іншою важливою засадою є принцип відкритості та прозорості, що забезпечує не лише доступ громадян до інформації щодо порядку та умов надання послуг, а й підзвітність суб’єктів владних повноважень у їхній діяльності. Через створення публічних реєстрів, інформаційних порталів, використання цифрових інструментів формується довіра до публічної влади, а також гарантується реальний контроль за дотриманням встановлених стандартів.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None/>
            </a:pPr>
            <a:r>
              <a:rPr lang="uk-UA" sz="1700" b="0" dirty="0" smtClean="0">
                <a:solidFill>
                  <a:schemeClr val="tx1">
                    <a:lumMod val="50000"/>
                  </a:schemeClr>
                </a:solidFill>
                <a:latin typeface="Times New Roman" pitchFamily="18" charset="0"/>
                <a:cs typeface="Times New Roman" pitchFamily="18" charset="0"/>
              </a:rPr>
              <a:t>Сутність </a:t>
            </a:r>
            <a:r>
              <a:rPr lang="uk-UA" sz="1700" b="0" dirty="0">
                <a:solidFill>
                  <a:schemeClr val="tx1">
                    <a:lumMod val="50000"/>
                  </a:schemeClr>
                </a:solidFill>
                <a:latin typeface="Times New Roman" pitchFamily="18" charset="0"/>
                <a:cs typeface="Times New Roman" pitchFamily="18" charset="0"/>
              </a:rPr>
              <a:t>принципу доступності виявляється не тільки у фізичній наближеності послуг до місця проживання громадян (зокрема через мережу </a:t>
            </a:r>
            <a:r>
              <a:rPr lang="uk-UA" sz="1700" b="0" dirty="0" err="1">
                <a:solidFill>
                  <a:schemeClr val="tx1">
                    <a:lumMod val="50000"/>
                  </a:schemeClr>
                </a:solidFill>
                <a:latin typeface="Times New Roman" pitchFamily="18" charset="0"/>
                <a:cs typeface="Times New Roman" pitchFamily="18" charset="0"/>
              </a:rPr>
              <a:t>ЦНАПів</a:t>
            </a:r>
            <a:r>
              <a:rPr lang="uk-UA" sz="1700" b="0" dirty="0">
                <a:solidFill>
                  <a:schemeClr val="tx1">
                    <a:lumMod val="50000"/>
                  </a:schemeClr>
                </a:solidFill>
                <a:latin typeface="Times New Roman" pitchFamily="18" charset="0"/>
                <a:cs typeface="Times New Roman" pitchFamily="18" charset="0"/>
              </a:rPr>
              <a:t>), але й у забезпеченні </a:t>
            </a:r>
            <a:r>
              <a:rPr lang="uk-UA" sz="1700" b="0" dirty="0" err="1">
                <a:solidFill>
                  <a:schemeClr val="tx1">
                    <a:lumMod val="50000"/>
                  </a:schemeClr>
                </a:solidFill>
                <a:latin typeface="Times New Roman" pitchFamily="18" charset="0"/>
                <a:cs typeface="Times New Roman" pitchFamily="18" charset="0"/>
              </a:rPr>
              <a:t>інклюзивності</a:t>
            </a:r>
            <a:r>
              <a:rPr lang="uk-UA" sz="1700" b="0" dirty="0">
                <a:solidFill>
                  <a:schemeClr val="tx1">
                    <a:lumMod val="50000"/>
                  </a:schemeClr>
                </a:solidFill>
                <a:latin typeface="Times New Roman" pitchFamily="18" charset="0"/>
                <a:cs typeface="Times New Roman" pitchFamily="18" charset="0"/>
              </a:rPr>
              <a:t>, спрощенні процедур, уніфікації вимог до документів, а також створенні умов для електронного доступу до послуг. Важливими є також принципи неупередженості та справедливості, які гарантують, що всі звернення розглядаються на однакових умовах, незалежно від соціального статусу особи, її політичних переконань або місця проживання. </a:t>
            </a:r>
            <a:endParaRPr lang="uk-UA" sz="17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None/>
            </a:pPr>
            <a:r>
              <a:rPr lang="uk-UA" sz="1700" b="0" dirty="0" smtClean="0">
                <a:solidFill>
                  <a:schemeClr val="tx1">
                    <a:lumMod val="50000"/>
                  </a:schemeClr>
                </a:solidFill>
                <a:latin typeface="Times New Roman" pitchFamily="18" charset="0"/>
                <a:cs typeface="Times New Roman" pitchFamily="18" charset="0"/>
              </a:rPr>
              <a:t>Це </a:t>
            </a:r>
            <a:r>
              <a:rPr lang="uk-UA" sz="1700" b="0" dirty="0">
                <a:solidFill>
                  <a:schemeClr val="tx1">
                    <a:lumMod val="50000"/>
                  </a:schemeClr>
                </a:solidFill>
                <a:latin typeface="Times New Roman" pitchFamily="18" charset="0"/>
                <a:cs typeface="Times New Roman" pitchFamily="18" charset="0"/>
              </a:rPr>
              <a:t>сприяє утвердженню принципів правової держави та демократичного врядування. Принцип оперативності передбачає, що надання адміністративної послуги має відбуватися в чітко визначені строки, без зволікань, що, своєю чергою, підвищує ефективність взаємодії між громадянами та владою. Реалізація зазначених принципів потребує не лише нормативного регулювання, а й належного інституційного забезпечення, кадрового потенціалу, дотримання етичних стандартів держслужбовців та активної </a:t>
            </a:r>
            <a:r>
              <a:rPr lang="uk-UA" sz="1700" b="0" dirty="0" err="1">
                <a:solidFill>
                  <a:schemeClr val="tx1">
                    <a:lumMod val="50000"/>
                  </a:schemeClr>
                </a:solidFill>
                <a:latin typeface="Times New Roman" pitchFamily="18" charset="0"/>
                <a:cs typeface="Times New Roman" pitchFamily="18" charset="0"/>
              </a:rPr>
              <a:t>цифровізації</a:t>
            </a:r>
            <a:r>
              <a:rPr lang="uk-UA" sz="1700" b="0" dirty="0">
                <a:solidFill>
                  <a:schemeClr val="tx1">
                    <a:lumMod val="50000"/>
                  </a:schemeClr>
                </a:solidFill>
                <a:latin typeface="Times New Roman" pitchFamily="18" charset="0"/>
                <a:cs typeface="Times New Roman" pitchFamily="18" charset="0"/>
              </a:rPr>
              <a:t>. Лише в сукупності ці чинники дозволяють створити сучасну систему адміністративних послуг, яка відповідає європейським стандартам публічного управління. </a:t>
            </a:r>
          </a:p>
        </p:txBody>
      </p:sp>
    </p:spTree>
    <p:extLst>
      <p:ext uri="{BB962C8B-B14F-4D97-AF65-F5344CB8AC3E}">
        <p14:creationId xmlns:p14="http://schemas.microsoft.com/office/powerpoint/2010/main" val="3795665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Дякую </a:t>
            </a:r>
            <a:r>
              <a:rPr lang="uk-UA" smtClean="0"/>
              <a:t>за увагу!</a:t>
            </a:r>
            <a:endParaRPr lang="uk-UA"/>
          </a:p>
        </p:txBody>
      </p:sp>
    </p:spTree>
    <p:extLst>
      <p:ext uri="{BB962C8B-B14F-4D97-AF65-F5344CB8AC3E}">
        <p14:creationId xmlns:p14="http://schemas.microsoft.com/office/powerpoint/2010/main" val="4188051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877886"/>
          </a:xfrm>
        </p:spPr>
        <p:txBody>
          <a:bodyPr>
            <a:normAutofit fontScale="90000"/>
          </a:bodyPr>
          <a:lstStyle/>
          <a:p>
            <a:pPr algn="ctr"/>
            <a:r>
              <a:rPr lang="uk-UA" sz="2500" dirty="0">
                <a:solidFill>
                  <a:srgbClr val="002060"/>
                </a:solidFill>
                <a:latin typeface="Times New Roman" pitchFamily="18" charset="0"/>
                <a:cs typeface="Times New Roman" pitchFamily="18" charset="0"/>
              </a:rPr>
              <a:t>1. Сутність та значення публічних послуг</a:t>
            </a:r>
            <a:r>
              <a:rPr lang="uk-UA" sz="2500" b="1" dirty="0">
                <a:solidFill>
                  <a:srgbClr val="002060"/>
                </a:solidFill>
                <a:latin typeface="Times New Roman" pitchFamily="18" charset="0"/>
                <a:cs typeface="Times New Roman" pitchFamily="18" charset="0"/>
              </a:rPr>
              <a:t> </a:t>
            </a:r>
            <a:r>
              <a:rPr lang="uk-UA" sz="2500" dirty="0">
                <a:solidFill>
                  <a:srgbClr val="002060"/>
                </a:solidFill>
                <a:latin typeface="Times New Roman" pitchFamily="18" charset="0"/>
                <a:cs typeface="Times New Roman" pitchFamily="18" charset="0"/>
              </a:rPr>
              <a:t>, їх відмінності за </a:t>
            </a:r>
            <a:r>
              <a:rPr lang="uk-UA" sz="2500" dirty="0" smtClean="0">
                <a:solidFill>
                  <a:srgbClr val="002060"/>
                </a:solidFill>
                <a:latin typeface="Times New Roman" pitchFamily="18" charset="0"/>
                <a:cs typeface="Times New Roman" pitchFamily="18" charset="0"/>
              </a:rPr>
              <a:t>типами (адміністративні</a:t>
            </a:r>
            <a:r>
              <a:rPr lang="uk-UA" sz="2500" dirty="0">
                <a:solidFill>
                  <a:srgbClr val="002060"/>
                </a:solidFill>
                <a:latin typeface="Times New Roman" pitchFamily="18" charset="0"/>
                <a:cs typeface="Times New Roman" pitchFamily="18" charset="0"/>
              </a:rPr>
              <a:t>, соціальні, комунальні).</a:t>
            </a:r>
            <a:br>
              <a:rPr lang="uk-UA" sz="2500" dirty="0">
                <a:solidFill>
                  <a:srgbClr val="002060"/>
                </a:solidFill>
                <a:latin typeface="Times New Roman" pitchFamily="18" charset="0"/>
                <a:cs typeface="Times New Roman" pitchFamily="18" charset="0"/>
              </a:rPr>
            </a:br>
            <a:endParaRPr lang="uk-UA" sz="2500" dirty="0">
              <a:solidFill>
                <a:srgbClr val="002060"/>
              </a:solidFill>
            </a:endParaRPr>
          </a:p>
        </p:txBody>
      </p:sp>
      <p:sp>
        <p:nvSpPr>
          <p:cNvPr id="3" name="Місце для тексту 2"/>
          <p:cNvSpPr>
            <a:spLocks noGrp="1"/>
          </p:cNvSpPr>
          <p:nvPr>
            <p:ph type="body" sz="quarter" idx="10"/>
          </p:nvPr>
        </p:nvSpPr>
        <p:spPr>
          <a:xfrm>
            <a:off x="334963" y="944880"/>
            <a:ext cx="11522075" cy="4754879"/>
          </a:xfrm>
        </p:spPr>
        <p:txBody>
          <a:bodyPr/>
          <a:lstStyle/>
          <a:p>
            <a:pPr marL="0" indent="0" algn="ctr">
              <a:buNone/>
            </a:pPr>
            <a:r>
              <a:rPr lang="uk-UA" sz="2000" i="1" u="sng" dirty="0">
                <a:solidFill>
                  <a:schemeClr val="bg2"/>
                </a:solidFill>
                <a:latin typeface="Times New Roman" pitchFamily="18" charset="0"/>
                <a:cs typeface="Times New Roman" pitchFamily="18" charset="0"/>
              </a:rPr>
              <a:t>Сутність концепції сервісної держави  </a:t>
            </a:r>
          </a:p>
          <a:p>
            <a:pPr marL="0" indent="457200">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Концепція «сервісної» держави – сучасний підхід до державного </a:t>
            </a:r>
            <a:r>
              <a:rPr lang="uk-UA" sz="1700" b="0" dirty="0" smtClean="0">
                <a:solidFill>
                  <a:schemeClr val="tx1">
                    <a:lumMod val="50000"/>
                  </a:schemeClr>
                </a:solidFill>
                <a:latin typeface="Times New Roman" pitchFamily="18" charset="0"/>
                <a:cs typeface="Times New Roman" pitchFamily="18" charset="0"/>
              </a:rPr>
              <a:t>управління</a:t>
            </a:r>
            <a:r>
              <a:rPr lang="uk-UA" sz="1700" b="0" dirty="0">
                <a:solidFill>
                  <a:schemeClr val="tx1">
                    <a:lumMod val="50000"/>
                  </a:schemeClr>
                </a:solidFill>
                <a:latin typeface="Times New Roman" pitchFamily="18" charset="0"/>
                <a:cs typeface="Times New Roman" pitchFamily="18" charset="0"/>
              </a:rPr>
              <a:t>, який змінює традиційне уявлення про відносини між державою </a:t>
            </a:r>
            <a:r>
              <a:rPr lang="uk-UA" sz="1700" b="0" dirty="0" smtClean="0">
                <a:solidFill>
                  <a:schemeClr val="tx1">
                    <a:lumMod val="50000"/>
                  </a:schemeClr>
                </a:solidFill>
                <a:latin typeface="Times New Roman" pitchFamily="18" charset="0"/>
                <a:cs typeface="Times New Roman" pitchFamily="18" charset="0"/>
              </a:rPr>
              <a:t>та </a:t>
            </a:r>
            <a:r>
              <a:rPr lang="uk-UA" sz="1700" b="0" dirty="0">
                <a:solidFill>
                  <a:schemeClr val="tx1">
                    <a:lumMod val="50000"/>
                  </a:schemeClr>
                </a:solidFill>
                <a:latin typeface="Times New Roman" pitchFamily="18" charset="0"/>
                <a:cs typeface="Times New Roman" pitchFamily="18" charset="0"/>
              </a:rPr>
              <a:t>громадянином. </a:t>
            </a:r>
            <a:r>
              <a:rPr lang="uk-UA" sz="1700" b="0" dirty="0" smtClean="0">
                <a:solidFill>
                  <a:schemeClr val="tx1">
                    <a:lumMod val="50000"/>
                  </a:schemeClr>
                </a:solidFill>
                <a:latin typeface="Times New Roman" pitchFamily="18" charset="0"/>
                <a:cs typeface="Times New Roman" pitchFamily="18" charset="0"/>
              </a:rPr>
              <a:t>Концепція </a:t>
            </a:r>
            <a:r>
              <a:rPr lang="uk-UA" sz="1700" b="0" dirty="0">
                <a:solidFill>
                  <a:schemeClr val="tx1">
                    <a:lumMod val="50000"/>
                  </a:schemeClr>
                </a:solidFill>
                <a:latin typeface="Times New Roman" pitchFamily="18" charset="0"/>
                <a:cs typeface="Times New Roman" pitchFamily="18" charset="0"/>
              </a:rPr>
              <a:t>сервісної держави не виникла миттєво. Її розвиток тісно </a:t>
            </a:r>
            <a:r>
              <a:rPr lang="uk-UA" sz="1700" b="0" dirty="0" smtClean="0">
                <a:solidFill>
                  <a:schemeClr val="tx1">
                    <a:lumMod val="50000"/>
                  </a:schemeClr>
                </a:solidFill>
                <a:latin typeface="Times New Roman" pitchFamily="18" charset="0"/>
                <a:cs typeface="Times New Roman" pitchFamily="18" charset="0"/>
              </a:rPr>
              <a:t>пов’язаний </a:t>
            </a:r>
            <a:r>
              <a:rPr lang="uk-UA" sz="1700" b="0" dirty="0">
                <a:solidFill>
                  <a:schemeClr val="tx1">
                    <a:lumMod val="50000"/>
                  </a:schemeClr>
                </a:solidFill>
                <a:latin typeface="Times New Roman" pitchFamily="18" charset="0"/>
                <a:cs typeface="Times New Roman" pitchFamily="18" charset="0"/>
              </a:rPr>
              <a:t>із демократизацією суспільств, розвитком технологій та </a:t>
            </a:r>
            <a:r>
              <a:rPr lang="uk-UA" sz="1700" b="0" dirty="0" smtClean="0">
                <a:solidFill>
                  <a:schemeClr val="tx1">
                    <a:lumMod val="50000"/>
                  </a:schemeClr>
                </a:solidFill>
                <a:latin typeface="Times New Roman" pitchFamily="18" charset="0"/>
                <a:cs typeface="Times New Roman" pitchFamily="18" charset="0"/>
              </a:rPr>
              <a:t>зростанням </a:t>
            </a:r>
            <a:r>
              <a:rPr lang="uk-UA" sz="1700" b="0" dirty="0">
                <a:solidFill>
                  <a:schemeClr val="tx1">
                    <a:lumMod val="50000"/>
                  </a:schemeClr>
                </a:solidFill>
                <a:latin typeface="Times New Roman" pitchFamily="18" charset="0"/>
                <a:cs typeface="Times New Roman" pitchFamily="18" charset="0"/>
              </a:rPr>
              <a:t>вимог до державного управління. Якщо звернутися до історії, то </a:t>
            </a:r>
            <a:r>
              <a:rPr lang="uk-UA" sz="1700" b="0" dirty="0" smtClean="0">
                <a:solidFill>
                  <a:schemeClr val="tx1">
                    <a:lumMod val="50000"/>
                  </a:schemeClr>
                </a:solidFill>
                <a:latin typeface="Times New Roman" pitchFamily="18" charset="0"/>
                <a:cs typeface="Times New Roman" pitchFamily="18" charset="0"/>
              </a:rPr>
              <a:t>традиційно </a:t>
            </a:r>
            <a:r>
              <a:rPr lang="uk-UA" sz="1700" b="0" dirty="0">
                <a:solidFill>
                  <a:schemeClr val="tx1">
                    <a:lumMod val="50000"/>
                  </a:schemeClr>
                </a:solidFill>
                <a:latin typeface="Times New Roman" pitchFamily="18" charset="0"/>
                <a:cs typeface="Times New Roman" pitchFamily="18" charset="0"/>
              </a:rPr>
              <a:t>державний апарат будувався за бюрократичною моделлю Макса </a:t>
            </a:r>
            <a:r>
              <a:rPr lang="uk-UA" sz="1700" b="0" dirty="0" smtClean="0">
                <a:solidFill>
                  <a:schemeClr val="tx1">
                    <a:lumMod val="50000"/>
                  </a:schemeClr>
                </a:solidFill>
                <a:latin typeface="Times New Roman" pitchFamily="18" charset="0"/>
                <a:cs typeface="Times New Roman" pitchFamily="18" charset="0"/>
              </a:rPr>
              <a:t>Вебера</a:t>
            </a:r>
            <a:r>
              <a:rPr lang="uk-UA" sz="1700" b="0" dirty="0">
                <a:solidFill>
                  <a:schemeClr val="tx1">
                    <a:lumMod val="50000"/>
                  </a:schemeClr>
                </a:solidFill>
                <a:latin typeface="Times New Roman" pitchFamily="18" charset="0"/>
                <a:cs typeface="Times New Roman" pitchFamily="18" charset="0"/>
              </a:rPr>
              <a:t>: жорстка ієрархія, суворі правила, контроль згори донизу. Ця модель </a:t>
            </a:r>
            <a:r>
              <a:rPr lang="uk-UA" sz="1700" b="0" dirty="0" smtClean="0">
                <a:solidFill>
                  <a:schemeClr val="tx1">
                    <a:lumMod val="50000"/>
                  </a:schemeClr>
                </a:solidFill>
                <a:latin typeface="Times New Roman" pitchFamily="18" charset="0"/>
                <a:cs typeface="Times New Roman" pitchFamily="18" charset="0"/>
              </a:rPr>
              <a:t>добре </a:t>
            </a:r>
            <a:r>
              <a:rPr lang="uk-UA" sz="1700" b="0" dirty="0">
                <a:solidFill>
                  <a:schemeClr val="tx1">
                    <a:lumMod val="50000"/>
                  </a:schemeClr>
                </a:solidFill>
                <a:latin typeface="Times New Roman" pitchFamily="18" charset="0"/>
                <a:cs typeface="Times New Roman" pitchFamily="18" charset="0"/>
              </a:rPr>
              <a:t>працювала у </a:t>
            </a:r>
            <a:r>
              <a:rPr lang="en-US" sz="1700" b="0" dirty="0">
                <a:solidFill>
                  <a:schemeClr val="tx1">
                    <a:lumMod val="50000"/>
                  </a:schemeClr>
                </a:solidFill>
                <a:latin typeface="Times New Roman" pitchFamily="18" charset="0"/>
                <a:cs typeface="Times New Roman" pitchFamily="18" charset="0"/>
              </a:rPr>
              <a:t>XX </a:t>
            </a:r>
            <a:r>
              <a:rPr lang="uk-UA" sz="1700" b="0" dirty="0">
                <a:solidFill>
                  <a:schemeClr val="tx1">
                    <a:lumMod val="50000"/>
                  </a:schemeClr>
                </a:solidFill>
                <a:latin typeface="Times New Roman" pitchFamily="18" charset="0"/>
                <a:cs typeface="Times New Roman" pitchFamily="18" charset="0"/>
              </a:rPr>
              <a:t>столітті, коли держави активно регулювали економіку </a:t>
            </a:r>
          </a:p>
          <a:p>
            <a:pPr marL="0" indent="457200">
              <a:lnSpc>
                <a:spcPct val="100000"/>
              </a:lnSpc>
              <a:spcBef>
                <a:spcPts val="0"/>
              </a:spcBef>
              <a:buNone/>
            </a:pPr>
            <a:r>
              <a:rPr lang="uk-UA" sz="1700" b="0" dirty="0">
                <a:solidFill>
                  <a:schemeClr val="tx1">
                    <a:lumMod val="50000"/>
                  </a:schemeClr>
                </a:solidFill>
                <a:latin typeface="Times New Roman" pitchFamily="18" charset="0"/>
                <a:cs typeface="Times New Roman" pitchFamily="18" charset="0"/>
              </a:rPr>
              <a:t>та суспільне життя. </a:t>
            </a:r>
            <a:r>
              <a:rPr lang="uk-UA" sz="1700" b="0" dirty="0" smtClean="0">
                <a:solidFill>
                  <a:schemeClr val="tx1">
                    <a:lumMod val="50000"/>
                  </a:schemeClr>
                </a:solidFill>
                <a:latin typeface="Times New Roman" pitchFamily="18" charset="0"/>
                <a:cs typeface="Times New Roman" pitchFamily="18" charset="0"/>
              </a:rPr>
              <a:t>Проте </a:t>
            </a:r>
            <a:r>
              <a:rPr lang="uk-UA" sz="1700" b="0" dirty="0">
                <a:solidFill>
                  <a:schemeClr val="tx1">
                    <a:lumMod val="50000"/>
                  </a:schemeClr>
                </a:solidFill>
                <a:latin typeface="Times New Roman" pitchFamily="18" charset="0"/>
                <a:cs typeface="Times New Roman" pitchFamily="18" charset="0"/>
              </a:rPr>
              <a:t>згодом стало очевидним, що бюрократія, хоч і підтримує </a:t>
            </a:r>
            <a:r>
              <a:rPr lang="uk-UA" sz="1700" b="0" dirty="0" smtClean="0">
                <a:solidFill>
                  <a:schemeClr val="tx1">
                    <a:lumMod val="50000"/>
                  </a:schemeClr>
                </a:solidFill>
                <a:latin typeface="Times New Roman" pitchFamily="18" charset="0"/>
                <a:cs typeface="Times New Roman" pitchFamily="18" charset="0"/>
              </a:rPr>
              <a:t>порядок</a:t>
            </a:r>
            <a:r>
              <a:rPr lang="uk-UA" sz="1700" b="0" dirty="0">
                <a:solidFill>
                  <a:schemeClr val="tx1">
                    <a:lumMod val="50000"/>
                  </a:schemeClr>
                </a:solidFill>
                <a:latin typeface="Times New Roman" pitchFamily="18" charset="0"/>
                <a:cs typeface="Times New Roman" pitchFamily="18" charset="0"/>
              </a:rPr>
              <a:t>, часто робить систему повільною, негнучкою, незручною для </a:t>
            </a:r>
            <a:r>
              <a:rPr lang="uk-UA" sz="1700" b="0" dirty="0" smtClean="0">
                <a:solidFill>
                  <a:schemeClr val="tx1">
                    <a:lumMod val="50000"/>
                  </a:schemeClr>
                </a:solidFill>
                <a:latin typeface="Times New Roman" pitchFamily="18" charset="0"/>
                <a:cs typeface="Times New Roman" pitchFamily="18" charset="0"/>
              </a:rPr>
              <a:t>громадян</a:t>
            </a:r>
            <a:r>
              <a:rPr lang="uk-UA" sz="1700" b="0" dirty="0">
                <a:solidFill>
                  <a:schemeClr val="tx1">
                    <a:lumMod val="50000"/>
                  </a:schemeClr>
                </a:solidFill>
                <a:latin typeface="Times New Roman" pitchFamily="18" charset="0"/>
                <a:cs typeface="Times New Roman" pitchFamily="18" charset="0"/>
              </a:rPr>
              <a:t>. Виникло запитання: чому державні послуги мають бути менш </a:t>
            </a:r>
            <a:r>
              <a:rPr lang="uk-UA" sz="1700" b="0" dirty="0" smtClean="0">
                <a:solidFill>
                  <a:schemeClr val="tx1">
                    <a:lumMod val="50000"/>
                  </a:schemeClr>
                </a:solidFill>
                <a:latin typeface="Times New Roman" pitchFamily="18" charset="0"/>
                <a:cs typeface="Times New Roman" pitchFamily="18" charset="0"/>
              </a:rPr>
              <a:t>ефективними</a:t>
            </a:r>
            <a:r>
              <a:rPr lang="uk-UA" sz="1700" b="0" dirty="0">
                <a:solidFill>
                  <a:schemeClr val="tx1">
                    <a:lumMod val="50000"/>
                  </a:schemeClr>
                </a:solidFill>
                <a:latin typeface="Times New Roman" pitchFamily="18" charset="0"/>
                <a:cs typeface="Times New Roman" pitchFamily="18" charset="0"/>
              </a:rPr>
              <a:t>, ніж послуги в приватному секторі? Це дало поштовх до </a:t>
            </a:r>
            <a:r>
              <a:rPr lang="uk-UA" sz="1700" b="0" dirty="0" smtClean="0">
                <a:solidFill>
                  <a:schemeClr val="tx1">
                    <a:lumMod val="50000"/>
                  </a:schemeClr>
                </a:solidFill>
                <a:latin typeface="Times New Roman" pitchFamily="18" charset="0"/>
                <a:cs typeface="Times New Roman" pitchFamily="18" charset="0"/>
              </a:rPr>
              <a:t>формування </a:t>
            </a:r>
            <a:r>
              <a:rPr lang="uk-UA" sz="1700" b="0" dirty="0">
                <a:solidFill>
                  <a:schemeClr val="tx1">
                    <a:lumMod val="50000"/>
                  </a:schemeClr>
                </a:solidFill>
                <a:latin typeface="Times New Roman" pitchFamily="18" charset="0"/>
                <a:cs typeface="Times New Roman" pitchFamily="18" charset="0"/>
              </a:rPr>
              <a:t>нової концепції – сервісної держави, яка має працювати за </a:t>
            </a:r>
            <a:r>
              <a:rPr lang="uk-UA" sz="1700" b="0" dirty="0" smtClean="0">
                <a:solidFill>
                  <a:schemeClr val="tx1">
                    <a:lumMod val="50000"/>
                  </a:schemeClr>
                </a:solidFill>
                <a:latin typeface="Times New Roman" pitchFamily="18" charset="0"/>
                <a:cs typeface="Times New Roman" pitchFamily="18" charset="0"/>
              </a:rPr>
              <a:t>принципами </a:t>
            </a:r>
            <a:r>
              <a:rPr lang="uk-UA" sz="1700" b="0" dirty="0" err="1">
                <a:solidFill>
                  <a:schemeClr val="tx1">
                    <a:lumMod val="50000"/>
                  </a:schemeClr>
                </a:solidFill>
                <a:latin typeface="Times New Roman" pitchFamily="18" charset="0"/>
                <a:cs typeface="Times New Roman" pitchFamily="18" charset="0"/>
              </a:rPr>
              <a:t>клієнтоорієнтованого</a:t>
            </a:r>
            <a:r>
              <a:rPr lang="uk-UA" sz="1700" b="0" dirty="0">
                <a:solidFill>
                  <a:schemeClr val="tx1">
                    <a:lumMod val="50000"/>
                  </a:schemeClr>
                </a:solidFill>
                <a:latin typeface="Times New Roman" pitchFamily="18" charset="0"/>
                <a:cs typeface="Times New Roman" pitchFamily="18" charset="0"/>
              </a:rPr>
              <a:t> підходу</a:t>
            </a:r>
            <a:r>
              <a:rPr lang="uk-UA" sz="1700" b="0" dirty="0" smtClean="0">
                <a:solidFill>
                  <a:schemeClr val="tx1">
                    <a:lumMod val="50000"/>
                  </a:schemeClr>
                </a:solidFill>
                <a:latin typeface="Times New Roman" pitchFamily="18" charset="0"/>
                <a:cs typeface="Times New Roman" pitchFamily="18" charset="0"/>
              </a:rPr>
              <a:t>.</a:t>
            </a:r>
          </a:p>
          <a:p>
            <a:pPr marL="0" indent="457200">
              <a:lnSpc>
                <a:spcPct val="100000"/>
              </a:lnSpc>
              <a:spcBef>
                <a:spcPts val="0"/>
              </a:spcBef>
              <a:buNone/>
            </a:pPr>
            <a:r>
              <a:rPr lang="uk-UA" sz="1700" i="1" u="sng" dirty="0">
                <a:latin typeface="Times New Roman" pitchFamily="18" charset="0"/>
                <a:cs typeface="Times New Roman" pitchFamily="18" charset="0"/>
              </a:rPr>
              <a:t>Основні принципи сервісної держави: </a:t>
            </a:r>
            <a:endParaRPr lang="uk-UA" sz="1700" i="1" u="sng" dirty="0" smtClean="0">
              <a:latin typeface="Times New Roman" pitchFamily="18" charset="0"/>
              <a:cs typeface="Times New Roman" pitchFamily="18" charset="0"/>
            </a:endParaRPr>
          </a:p>
          <a:p>
            <a:pPr marL="342900" indent="-342900">
              <a:lnSpc>
                <a:spcPct val="100000"/>
              </a:lnSpc>
              <a:spcBef>
                <a:spcPts val="0"/>
              </a:spcBef>
              <a:buAutoNum type="arabicPeriod"/>
            </a:pPr>
            <a:r>
              <a:rPr lang="uk-UA" sz="1700" dirty="0" smtClean="0">
                <a:latin typeface="Times New Roman" pitchFamily="18" charset="0"/>
                <a:cs typeface="Times New Roman" pitchFamily="18" charset="0"/>
              </a:rPr>
              <a:t>Орієнтація </a:t>
            </a:r>
            <a:r>
              <a:rPr lang="uk-UA" sz="1700" dirty="0">
                <a:latin typeface="Times New Roman" pitchFamily="18" charset="0"/>
                <a:cs typeface="Times New Roman" pitchFamily="18" charset="0"/>
              </a:rPr>
              <a:t>на громадянина. </a:t>
            </a:r>
            <a:r>
              <a:rPr lang="uk-UA" sz="1700" b="0" dirty="0">
                <a:latin typeface="Times New Roman" pitchFamily="18" charset="0"/>
                <a:cs typeface="Times New Roman" pitchFamily="18" charset="0"/>
              </a:rPr>
              <a:t>Держава має бути зручною та доступною для людей. Послуги повинні надаватися швидко, без зайвих бар'єрів, а громадяни мають отримувати зрозумілі відповіді на свої запити. </a:t>
            </a:r>
            <a:endParaRPr lang="uk-UA" sz="1700" b="0" dirty="0" smtClean="0">
              <a:latin typeface="Times New Roman" pitchFamily="18" charset="0"/>
              <a:cs typeface="Times New Roman" pitchFamily="18" charset="0"/>
            </a:endParaRPr>
          </a:p>
          <a:p>
            <a:pPr marL="342900" indent="-342900">
              <a:lnSpc>
                <a:spcPct val="100000"/>
              </a:lnSpc>
              <a:spcBef>
                <a:spcPts val="0"/>
              </a:spcBef>
              <a:buAutoNum type="arabicPeriod"/>
            </a:pPr>
            <a:r>
              <a:rPr lang="uk-UA" sz="1700" dirty="0" smtClean="0">
                <a:latin typeface="Times New Roman" pitchFamily="18" charset="0"/>
                <a:cs typeface="Times New Roman" pitchFamily="18" charset="0"/>
              </a:rPr>
              <a:t>Прозорість</a:t>
            </a:r>
            <a:r>
              <a:rPr lang="uk-UA" sz="1700" dirty="0">
                <a:latin typeface="Times New Roman" pitchFamily="18" charset="0"/>
                <a:cs typeface="Times New Roman" pitchFamily="18" charset="0"/>
              </a:rPr>
              <a:t>. </a:t>
            </a:r>
            <a:r>
              <a:rPr lang="uk-UA" sz="1700" b="0" dirty="0">
                <a:latin typeface="Times New Roman" pitchFamily="18" charset="0"/>
                <a:cs typeface="Times New Roman" pitchFamily="18" charset="0"/>
              </a:rPr>
              <a:t>Громадяни повинні знати, які послуги вони можуть отримати, за яких умов, скільки це коштує і скільки часу займе. Ніяких «таємних» процедур чи прихованих платежів. </a:t>
            </a:r>
            <a:endParaRPr lang="uk-UA" sz="1700" b="0" dirty="0" smtClean="0">
              <a:latin typeface="Times New Roman" pitchFamily="18" charset="0"/>
              <a:cs typeface="Times New Roman" pitchFamily="18" charset="0"/>
            </a:endParaRPr>
          </a:p>
          <a:p>
            <a:pPr marL="342900" indent="-342900">
              <a:lnSpc>
                <a:spcPct val="100000"/>
              </a:lnSpc>
              <a:spcBef>
                <a:spcPts val="0"/>
              </a:spcBef>
              <a:buAutoNum type="arabicPeriod"/>
            </a:pPr>
            <a:r>
              <a:rPr lang="uk-UA" sz="1700" dirty="0" smtClean="0">
                <a:latin typeface="Times New Roman" pitchFamily="18" charset="0"/>
                <a:cs typeface="Times New Roman" pitchFamily="18" charset="0"/>
              </a:rPr>
              <a:t>Ефективність</a:t>
            </a:r>
            <a:r>
              <a:rPr lang="uk-UA" sz="1700" dirty="0">
                <a:latin typeface="Times New Roman" pitchFamily="18" charset="0"/>
                <a:cs typeface="Times New Roman" pitchFamily="18" charset="0"/>
              </a:rPr>
              <a:t>. </a:t>
            </a:r>
            <a:r>
              <a:rPr lang="uk-UA" sz="1700" b="0" dirty="0">
                <a:latin typeface="Times New Roman" pitchFamily="18" charset="0"/>
                <a:cs typeface="Times New Roman" pitchFamily="18" charset="0"/>
              </a:rPr>
              <a:t>Використання новітніх технологій, </a:t>
            </a:r>
            <a:r>
              <a:rPr lang="uk-UA" sz="1700" b="0" dirty="0" err="1">
                <a:latin typeface="Times New Roman" pitchFamily="18" charset="0"/>
                <a:cs typeface="Times New Roman" pitchFamily="18" charset="0"/>
              </a:rPr>
              <a:t>цифровізація</a:t>
            </a:r>
            <a:r>
              <a:rPr lang="uk-UA" sz="1700" b="0" dirty="0">
                <a:latin typeface="Times New Roman" pitchFamily="18" charset="0"/>
                <a:cs typeface="Times New Roman" pitchFamily="18" charset="0"/>
              </a:rPr>
              <a:t>, скорочення бюрократії – усе це допомагає зробити державні послуги більш доступними та швидкими. </a:t>
            </a:r>
            <a:r>
              <a:rPr lang="uk-UA" sz="1700" b="0" dirty="0" smtClean="0">
                <a:solidFill>
                  <a:schemeClr val="tx1">
                    <a:lumMod val="50000"/>
                  </a:schemeClr>
                </a:solidFill>
                <a:latin typeface="Times New Roman" pitchFamily="18" charset="0"/>
                <a:cs typeface="Times New Roman" pitchFamily="18" charset="0"/>
              </a:rPr>
              <a:t> </a:t>
            </a:r>
            <a:endParaRPr lang="uk-UA" sz="17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331182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13361" y="289560"/>
            <a:ext cx="11643678" cy="5481003"/>
          </a:xfrm>
        </p:spPr>
        <p:txBody>
          <a:bodyPr/>
          <a:lstStyle/>
          <a:p>
            <a:pPr marL="0" indent="0" algn="ctr">
              <a:buNone/>
            </a:pPr>
            <a:r>
              <a:rPr lang="uk-UA" sz="2000" i="1" u="sng" dirty="0">
                <a:latin typeface="Times New Roman" pitchFamily="18" charset="0"/>
                <a:cs typeface="Times New Roman" pitchFamily="18" charset="0"/>
              </a:rPr>
              <a:t>Приклади країн, які досягли успіху у впровадженні сервісної </a:t>
            </a:r>
            <a:r>
              <a:rPr lang="uk-UA" sz="2000" i="1" u="sng" dirty="0" smtClean="0">
                <a:latin typeface="Times New Roman" pitchFamily="18" charset="0"/>
                <a:cs typeface="Times New Roman" pitchFamily="18" charset="0"/>
              </a:rPr>
              <a:t>моделі</a:t>
            </a:r>
          </a:p>
          <a:p>
            <a:pPr marL="0" indent="457200" algn="just">
              <a:lnSpc>
                <a:spcPct val="100000"/>
              </a:lnSpc>
              <a:spcBef>
                <a:spcPts val="0"/>
              </a:spcBef>
              <a:buNone/>
            </a:pPr>
            <a:r>
              <a:rPr lang="uk-UA" sz="2200" i="1" dirty="0" smtClean="0">
                <a:solidFill>
                  <a:schemeClr val="tx1">
                    <a:lumMod val="50000"/>
                  </a:schemeClr>
                </a:solidFill>
                <a:latin typeface="Times New Roman" pitchFamily="18" charset="0"/>
                <a:cs typeface="Times New Roman" pitchFamily="18" charset="0"/>
              </a:rPr>
              <a:t>Естонія</a:t>
            </a:r>
            <a:r>
              <a:rPr lang="uk-UA" sz="2200" b="0" dirty="0" smtClean="0">
                <a:solidFill>
                  <a:schemeClr val="tx1">
                    <a:lumMod val="50000"/>
                  </a:schemeClr>
                </a:solidFill>
                <a:latin typeface="Times New Roman" pitchFamily="18" charset="0"/>
                <a:cs typeface="Times New Roman" pitchFamily="18" charset="0"/>
              </a:rPr>
              <a:t> </a:t>
            </a:r>
            <a:r>
              <a:rPr lang="uk-UA" sz="2200" b="0" dirty="0">
                <a:solidFill>
                  <a:schemeClr val="tx1">
                    <a:lumMod val="50000"/>
                  </a:schemeClr>
                </a:solidFill>
                <a:latin typeface="Times New Roman" pitchFamily="18" charset="0"/>
                <a:cs typeface="Times New Roman" pitchFamily="18" charset="0"/>
              </a:rPr>
              <a:t>– одна з найпередовіших країн у сфері цифрового урядування. Завдяки платформі </a:t>
            </a:r>
            <a:r>
              <a:rPr lang="en-US" sz="2200" b="0" dirty="0">
                <a:solidFill>
                  <a:schemeClr val="tx1">
                    <a:lumMod val="50000"/>
                  </a:schemeClr>
                </a:solidFill>
                <a:latin typeface="Times New Roman" pitchFamily="18" charset="0"/>
                <a:cs typeface="Times New Roman" pitchFamily="18" charset="0"/>
              </a:rPr>
              <a:t>e-Estonia </a:t>
            </a:r>
            <a:r>
              <a:rPr lang="uk-UA" sz="2200" b="0" dirty="0">
                <a:solidFill>
                  <a:schemeClr val="tx1">
                    <a:lumMod val="50000"/>
                  </a:schemeClr>
                </a:solidFill>
                <a:latin typeface="Times New Roman" pitchFamily="18" charset="0"/>
                <a:cs typeface="Times New Roman" pitchFamily="18" charset="0"/>
              </a:rPr>
              <a:t>більшість державних послуг надаються </a:t>
            </a:r>
            <a:r>
              <a:rPr lang="uk-UA" sz="2200" b="0" dirty="0" err="1">
                <a:solidFill>
                  <a:schemeClr val="tx1">
                    <a:lumMod val="50000"/>
                  </a:schemeClr>
                </a:solidFill>
                <a:latin typeface="Times New Roman" pitchFamily="18" charset="0"/>
                <a:cs typeface="Times New Roman" pitchFamily="18" charset="0"/>
              </a:rPr>
              <a:t>онлайн</a:t>
            </a:r>
            <a:r>
              <a:rPr lang="uk-UA" sz="2200" b="0" dirty="0">
                <a:solidFill>
                  <a:schemeClr val="tx1">
                    <a:lumMod val="50000"/>
                  </a:schemeClr>
                </a:solidFill>
                <a:latin typeface="Times New Roman" pitchFamily="18" charset="0"/>
                <a:cs typeface="Times New Roman" pitchFamily="18" charset="0"/>
              </a:rPr>
              <a:t>: від реєстрації бізнесу до голосування на виборах. Це зменшило витрати часу та ресурси як для держави, так і для громадян. </a:t>
            </a:r>
            <a:endParaRPr lang="uk-UA" sz="22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200" i="1" dirty="0" smtClean="0">
                <a:solidFill>
                  <a:schemeClr val="tx1">
                    <a:lumMod val="50000"/>
                  </a:schemeClr>
                </a:solidFill>
                <a:latin typeface="Times New Roman" pitchFamily="18" charset="0"/>
                <a:cs typeface="Times New Roman" pitchFamily="18" charset="0"/>
              </a:rPr>
              <a:t>Швеція</a:t>
            </a:r>
            <a:r>
              <a:rPr lang="uk-UA" sz="2200" b="0" dirty="0" smtClean="0">
                <a:solidFill>
                  <a:schemeClr val="tx1">
                    <a:lumMod val="50000"/>
                  </a:schemeClr>
                </a:solidFill>
                <a:latin typeface="Times New Roman" pitchFamily="18" charset="0"/>
                <a:cs typeface="Times New Roman" pitchFamily="18" charset="0"/>
              </a:rPr>
              <a:t> </a:t>
            </a:r>
            <a:r>
              <a:rPr lang="uk-UA" sz="2200" b="0" dirty="0">
                <a:solidFill>
                  <a:schemeClr val="tx1">
                    <a:lumMod val="50000"/>
                  </a:schemeClr>
                </a:solidFill>
                <a:latin typeface="Times New Roman" pitchFamily="18" charset="0"/>
                <a:cs typeface="Times New Roman" pitchFamily="18" charset="0"/>
              </a:rPr>
              <a:t>– приклад країни, де держава активно залучає громадян прийняття рішень. Через </a:t>
            </a:r>
            <a:r>
              <a:rPr lang="uk-UA" sz="2200" b="0" dirty="0" err="1">
                <a:solidFill>
                  <a:schemeClr val="tx1">
                    <a:lumMod val="50000"/>
                  </a:schemeClr>
                </a:solidFill>
                <a:latin typeface="Times New Roman" pitchFamily="18" charset="0"/>
                <a:cs typeface="Times New Roman" pitchFamily="18" charset="0"/>
              </a:rPr>
              <a:t>онлайн-платформи</a:t>
            </a:r>
            <a:r>
              <a:rPr lang="uk-UA" sz="2200" b="0" dirty="0">
                <a:solidFill>
                  <a:schemeClr val="tx1">
                    <a:lumMod val="50000"/>
                  </a:schemeClr>
                </a:solidFill>
                <a:latin typeface="Times New Roman" pitchFamily="18" charset="0"/>
                <a:cs typeface="Times New Roman" pitchFamily="18" charset="0"/>
              </a:rPr>
              <a:t> громадяни можуть взаємодіяти з держструктурами, подавати пропозиції, отримувати консультації без необхідності відвідувати установи. </a:t>
            </a:r>
            <a:endParaRPr lang="uk-UA" sz="22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200" i="1" dirty="0" err="1" smtClean="0">
                <a:solidFill>
                  <a:schemeClr val="tx1">
                    <a:lumMod val="50000"/>
                  </a:schemeClr>
                </a:solidFill>
                <a:latin typeface="Times New Roman" pitchFamily="18" charset="0"/>
                <a:cs typeface="Times New Roman" pitchFamily="18" charset="0"/>
              </a:rPr>
              <a:t>Сингапур</a:t>
            </a:r>
            <a:r>
              <a:rPr lang="uk-UA" sz="2200" b="0" dirty="0" smtClean="0">
                <a:solidFill>
                  <a:schemeClr val="tx1">
                    <a:lumMod val="50000"/>
                  </a:schemeClr>
                </a:solidFill>
                <a:latin typeface="Times New Roman" pitchFamily="18" charset="0"/>
                <a:cs typeface="Times New Roman" pitchFamily="18" charset="0"/>
              </a:rPr>
              <a:t> </a:t>
            </a:r>
            <a:r>
              <a:rPr lang="uk-UA" sz="2200" b="0" dirty="0">
                <a:solidFill>
                  <a:schemeClr val="tx1">
                    <a:lumMod val="50000"/>
                  </a:schemeClr>
                </a:solidFill>
                <a:latin typeface="Times New Roman" pitchFamily="18" charset="0"/>
                <a:cs typeface="Times New Roman" pitchFamily="18" charset="0"/>
              </a:rPr>
              <a:t>– країна, що поєднала високу технологічність з ефективним державним управлінням. Тут активно використовуються штучний інтелект та великі дані для прогнозування потреб громадян і надання індивідуалізованих державних послуг. </a:t>
            </a:r>
            <a:endParaRPr lang="uk-UA" sz="22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200" b="0" dirty="0" smtClean="0">
                <a:solidFill>
                  <a:schemeClr val="tx1">
                    <a:lumMod val="50000"/>
                  </a:schemeClr>
                </a:solidFill>
                <a:latin typeface="Times New Roman" pitchFamily="18" charset="0"/>
                <a:cs typeface="Times New Roman" pitchFamily="18" charset="0"/>
              </a:rPr>
              <a:t>Отже</a:t>
            </a:r>
            <a:r>
              <a:rPr lang="uk-UA" sz="2200" b="0" dirty="0">
                <a:solidFill>
                  <a:schemeClr val="tx1">
                    <a:lumMod val="50000"/>
                  </a:schemeClr>
                </a:solidFill>
                <a:latin typeface="Times New Roman" pitchFamily="18" charset="0"/>
                <a:cs typeface="Times New Roman" pitchFamily="18" charset="0"/>
              </a:rPr>
              <a:t>, сервісна держава – це не просто теоретична концепція, а реальність, яка вже існує в багатьох країнах. Завдання України – адаптувати цей досвід і створити систему, де держава працюватиме для громадян, а не навпаки. </a:t>
            </a:r>
          </a:p>
        </p:txBody>
      </p:sp>
    </p:spTree>
    <p:extLst>
      <p:ext uri="{BB962C8B-B14F-4D97-AF65-F5344CB8AC3E}">
        <p14:creationId xmlns:p14="http://schemas.microsoft.com/office/powerpoint/2010/main" val="868139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4781" y="281940"/>
            <a:ext cx="11712258" cy="5488623"/>
          </a:xfrm>
        </p:spPr>
        <p:txBody>
          <a:bodyPr/>
          <a:lstStyle/>
          <a:p>
            <a:pPr marL="0" indent="457200" algn="just">
              <a:lnSpc>
                <a:spcPct val="100000"/>
              </a:lnSpc>
              <a:spcBef>
                <a:spcPts val="0"/>
              </a:spcBef>
              <a:buNone/>
            </a:pPr>
            <a:r>
              <a:rPr lang="uk-UA" sz="1950" b="0" dirty="0">
                <a:solidFill>
                  <a:schemeClr val="tx1">
                    <a:lumMod val="50000"/>
                  </a:schemeClr>
                </a:solidFill>
                <a:latin typeface="Times New Roman" pitchFamily="18" charset="0"/>
                <a:cs typeface="Times New Roman" pitchFamily="18" charset="0"/>
              </a:rPr>
              <a:t>Публічні послуги є ключовою складовою сучасного державного управління. Здавалося б, це звичне явище: ми користуємося публічними послугами щодня, навіть не замислюючись про те, наскільки вони важливі. Але що саме ми називаємо публічними послугами? У чому їхня специфіка? І чому вони відіграють таку значну роль у житті суспільства? Яка їх відмінність з іншими видами послуг, наприклад адміністративними чи державними. </a:t>
            </a:r>
            <a:endParaRPr lang="uk-UA" sz="195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950" dirty="0" smtClean="0">
                <a:solidFill>
                  <a:schemeClr val="tx1">
                    <a:lumMod val="50000"/>
                  </a:schemeClr>
                </a:solidFill>
                <a:latin typeface="Times New Roman" pitchFamily="18" charset="0"/>
                <a:cs typeface="Times New Roman" pitchFamily="18" charset="0"/>
              </a:rPr>
              <a:t>Публічні </a:t>
            </a:r>
            <a:r>
              <a:rPr lang="uk-UA" sz="1950" dirty="0">
                <a:solidFill>
                  <a:schemeClr val="tx1">
                    <a:lumMod val="50000"/>
                  </a:schemeClr>
                </a:solidFill>
                <a:latin typeface="Times New Roman" pitchFamily="18" charset="0"/>
                <a:cs typeface="Times New Roman" pitchFamily="18" charset="0"/>
              </a:rPr>
              <a:t>послуги – </a:t>
            </a:r>
            <a:r>
              <a:rPr lang="uk-UA" sz="1950" b="0" dirty="0">
                <a:solidFill>
                  <a:schemeClr val="tx1">
                    <a:lumMod val="50000"/>
                  </a:schemeClr>
                </a:solidFill>
                <a:latin typeface="Times New Roman" pitchFamily="18" charset="0"/>
                <a:cs typeface="Times New Roman" pitchFamily="18" charset="0"/>
              </a:rPr>
              <a:t>це ті послуги, які держава або органи місцевого самоврядування надають громадянам для задоволення їхніх основних потреб. Головна їхня особливість полягає в тому, що вони доступні для всіх членів суспільства – незалежно від статі, віку, соціального статусу чи рівня доходів. Наприклад, отримання паспорта, доступ до медицини чи освіти, реєстрація бізнесу – усе це приклади публічних послуг. </a:t>
            </a:r>
            <a:endParaRPr lang="uk-UA" sz="195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950" b="0" dirty="0" smtClean="0">
                <a:solidFill>
                  <a:schemeClr val="tx1">
                    <a:lumMod val="50000"/>
                  </a:schemeClr>
                </a:solidFill>
                <a:latin typeface="Times New Roman" pitchFamily="18" charset="0"/>
                <a:cs typeface="Times New Roman" pitchFamily="18" charset="0"/>
              </a:rPr>
              <a:t>Важливо </a:t>
            </a:r>
            <a:r>
              <a:rPr lang="uk-UA" sz="1950" b="0" dirty="0">
                <a:solidFill>
                  <a:schemeClr val="tx1">
                    <a:lumMod val="50000"/>
                  </a:schemeClr>
                </a:solidFill>
                <a:latin typeface="Times New Roman" pitchFamily="18" charset="0"/>
                <a:cs typeface="Times New Roman" pitchFamily="18" charset="0"/>
              </a:rPr>
              <a:t>зрозуміти, </a:t>
            </a:r>
            <a:r>
              <a:rPr lang="uk-UA" sz="1950" dirty="0">
                <a:solidFill>
                  <a:schemeClr val="tx1">
                    <a:lumMod val="50000"/>
                  </a:schemeClr>
                </a:solidFill>
                <a:latin typeface="Times New Roman" pitchFamily="18" charset="0"/>
                <a:cs typeface="Times New Roman" pitchFamily="18" charset="0"/>
              </a:rPr>
              <a:t>що надання публічних послуг – </a:t>
            </a:r>
            <a:r>
              <a:rPr lang="uk-UA" sz="1950" b="0" dirty="0">
                <a:solidFill>
                  <a:schemeClr val="tx1">
                    <a:lumMod val="50000"/>
                  </a:schemeClr>
                </a:solidFill>
                <a:latin typeface="Times New Roman" pitchFamily="18" charset="0"/>
                <a:cs typeface="Times New Roman" pitchFamily="18" charset="0"/>
              </a:rPr>
              <a:t>це не просто обов’язок держави. Це її основна функція, через яку вона реалізує своє призначення: служити суспільству. Якщо держава надає якісні публічні послуги, це зміцнює довіру громадян і підвищує загальне задоволення від життя у суспільстві</a:t>
            </a:r>
            <a:r>
              <a:rPr lang="uk-UA" sz="195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1950" b="0" dirty="0">
                <a:solidFill>
                  <a:schemeClr val="tx1">
                    <a:lumMod val="50000"/>
                  </a:schemeClr>
                </a:solidFill>
                <a:latin typeface="Times New Roman" pitchFamily="18" charset="0"/>
                <a:cs typeface="Times New Roman" pitchFamily="18" charset="0"/>
              </a:rPr>
              <a:t>Якщо звернутися до теоретичного визначення, то публічні послуги </a:t>
            </a:r>
            <a:r>
              <a:rPr lang="uk-UA" sz="1950" b="0" dirty="0" smtClean="0">
                <a:solidFill>
                  <a:schemeClr val="tx1">
                    <a:lumMod val="50000"/>
                  </a:schemeClr>
                </a:solidFill>
                <a:latin typeface="Times New Roman" pitchFamily="18" charset="0"/>
                <a:cs typeface="Times New Roman" pitchFamily="18" charset="0"/>
              </a:rPr>
              <a:t>можна </a:t>
            </a:r>
            <a:r>
              <a:rPr lang="uk-UA" sz="1950" b="0" dirty="0">
                <a:solidFill>
                  <a:schemeClr val="tx1">
                    <a:lumMod val="50000"/>
                  </a:schemeClr>
                </a:solidFill>
                <a:latin typeface="Times New Roman" pitchFamily="18" charset="0"/>
                <a:cs typeface="Times New Roman" pitchFamily="18" charset="0"/>
              </a:rPr>
              <a:t>розглядати як форму діяльності, спрямовану на реалізацію соціально </a:t>
            </a:r>
            <a:r>
              <a:rPr lang="uk-UA" sz="1950" b="0" dirty="0" smtClean="0">
                <a:solidFill>
                  <a:schemeClr val="tx1">
                    <a:lumMod val="50000"/>
                  </a:schemeClr>
                </a:solidFill>
                <a:latin typeface="Times New Roman" pitchFamily="18" charset="0"/>
                <a:cs typeface="Times New Roman" pitchFamily="18" charset="0"/>
              </a:rPr>
              <a:t>значущих </a:t>
            </a:r>
            <a:r>
              <a:rPr lang="uk-UA" sz="1950" b="0" dirty="0">
                <a:solidFill>
                  <a:schemeClr val="tx1">
                    <a:lumMod val="50000"/>
                  </a:schemeClr>
                </a:solidFill>
                <a:latin typeface="Times New Roman" pitchFamily="18" charset="0"/>
                <a:cs typeface="Times New Roman" pitchFamily="18" charset="0"/>
              </a:rPr>
              <a:t>функцій держави та створення умов для нормального </a:t>
            </a:r>
            <a:r>
              <a:rPr lang="uk-UA" sz="1950" b="0" dirty="0" smtClean="0">
                <a:solidFill>
                  <a:schemeClr val="tx1">
                    <a:lumMod val="50000"/>
                  </a:schemeClr>
                </a:solidFill>
                <a:latin typeface="Times New Roman" pitchFamily="18" charset="0"/>
                <a:cs typeface="Times New Roman" pitchFamily="18" charset="0"/>
              </a:rPr>
              <a:t>функціонування </a:t>
            </a:r>
            <a:r>
              <a:rPr lang="uk-UA" sz="1950" b="0" dirty="0">
                <a:solidFill>
                  <a:schemeClr val="tx1">
                    <a:lumMod val="50000"/>
                  </a:schemeClr>
                </a:solidFill>
                <a:latin typeface="Times New Roman" pitchFamily="18" charset="0"/>
                <a:cs typeface="Times New Roman" pitchFamily="18" charset="0"/>
              </a:rPr>
              <a:t>суспільства. </a:t>
            </a:r>
            <a:r>
              <a:rPr lang="uk-UA" sz="1950" b="0" dirty="0" smtClean="0">
                <a:solidFill>
                  <a:schemeClr val="tx1">
                    <a:lumMod val="50000"/>
                  </a:schemeClr>
                </a:solidFill>
                <a:latin typeface="Times New Roman" pitchFamily="18" charset="0"/>
                <a:cs typeface="Times New Roman" pitchFamily="18" charset="0"/>
              </a:rPr>
              <a:t>Наприклад</a:t>
            </a:r>
            <a:r>
              <a:rPr lang="uk-UA" sz="1950" b="0" dirty="0">
                <a:solidFill>
                  <a:schemeClr val="tx1">
                    <a:lumMod val="50000"/>
                  </a:schemeClr>
                </a:solidFill>
                <a:latin typeface="Times New Roman" pitchFamily="18" charset="0"/>
                <a:cs typeface="Times New Roman" pitchFamily="18" charset="0"/>
              </a:rPr>
              <a:t>, охорона здоров’я, освіта, безпека, соціальний захист – це </a:t>
            </a:r>
            <a:r>
              <a:rPr lang="uk-UA" sz="1950" b="0" dirty="0" smtClean="0">
                <a:solidFill>
                  <a:schemeClr val="tx1">
                    <a:lumMod val="50000"/>
                  </a:schemeClr>
                </a:solidFill>
                <a:latin typeface="Times New Roman" pitchFamily="18" charset="0"/>
                <a:cs typeface="Times New Roman" pitchFamily="18" charset="0"/>
              </a:rPr>
              <a:t>все </a:t>
            </a:r>
            <a:r>
              <a:rPr lang="uk-UA" sz="1950" b="0" dirty="0">
                <a:solidFill>
                  <a:schemeClr val="tx1">
                    <a:lumMod val="50000"/>
                  </a:schemeClr>
                </a:solidFill>
                <a:latin typeface="Times New Roman" pitchFamily="18" charset="0"/>
                <a:cs typeface="Times New Roman" pitchFamily="18" charset="0"/>
              </a:rPr>
              <a:t>складові публічних послуг, які сприяють розвитку суспільства та </a:t>
            </a:r>
            <a:r>
              <a:rPr lang="uk-UA" sz="1950" b="0" dirty="0" smtClean="0">
                <a:solidFill>
                  <a:schemeClr val="tx1">
                    <a:lumMod val="50000"/>
                  </a:schemeClr>
                </a:solidFill>
                <a:latin typeface="Times New Roman" pitchFamily="18" charset="0"/>
                <a:cs typeface="Times New Roman" pitchFamily="18" charset="0"/>
              </a:rPr>
              <a:t>забезпечують </a:t>
            </a:r>
            <a:r>
              <a:rPr lang="uk-UA" sz="1950" b="0" dirty="0">
                <a:solidFill>
                  <a:schemeClr val="tx1">
                    <a:lumMod val="50000"/>
                  </a:schemeClr>
                </a:solidFill>
                <a:latin typeface="Times New Roman" pitchFamily="18" charset="0"/>
                <a:cs typeface="Times New Roman" pitchFamily="18" charset="0"/>
              </a:rPr>
              <a:t>його стабільність. </a:t>
            </a:r>
          </a:p>
        </p:txBody>
      </p:sp>
    </p:spTree>
    <p:extLst>
      <p:ext uri="{BB962C8B-B14F-4D97-AF65-F5344CB8AC3E}">
        <p14:creationId xmlns:p14="http://schemas.microsoft.com/office/powerpoint/2010/main" val="2512053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4301" y="312420"/>
            <a:ext cx="11742738" cy="5458143"/>
          </a:xfrm>
        </p:spPr>
        <p:txBody>
          <a:bodyPr/>
          <a:lstStyle/>
          <a:p>
            <a:pPr marL="0" indent="0" algn="ctr">
              <a:buNone/>
            </a:pPr>
            <a:r>
              <a:rPr lang="ru-RU" sz="2200" b="0" i="1" u="sng" dirty="0">
                <a:solidFill>
                  <a:schemeClr val="tx1">
                    <a:lumMod val="50000"/>
                  </a:schemeClr>
                </a:solidFill>
                <a:latin typeface="Times New Roman" pitchFamily="18" charset="0"/>
                <a:cs typeface="Times New Roman" pitchFamily="18" charset="0"/>
              </a:rPr>
              <a:t>У </a:t>
            </a:r>
            <a:r>
              <a:rPr lang="ru-RU" sz="2200" b="0" i="1" u="sng" dirty="0" err="1">
                <a:solidFill>
                  <a:schemeClr val="tx1">
                    <a:lumMod val="50000"/>
                  </a:schemeClr>
                </a:solidFill>
                <a:latin typeface="Times New Roman" pitchFamily="18" charset="0"/>
                <a:cs typeface="Times New Roman" pitchFamily="18" charset="0"/>
              </a:rPr>
              <a:t>законодавстві</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України</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поняття</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публічних</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послуг</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чітко</a:t>
            </a:r>
            <a:r>
              <a:rPr lang="ru-RU" sz="2200" b="0" i="1" u="sng" dirty="0">
                <a:solidFill>
                  <a:schemeClr val="tx1">
                    <a:lumMod val="50000"/>
                  </a:schemeClr>
                </a:solidFill>
                <a:latin typeface="Times New Roman" pitchFamily="18" charset="0"/>
                <a:cs typeface="Times New Roman" pitchFamily="18" charset="0"/>
              </a:rPr>
              <a:t> не </a:t>
            </a:r>
            <a:r>
              <a:rPr lang="ru-RU" sz="2200" b="0" i="1" u="sng" dirty="0" err="1">
                <a:solidFill>
                  <a:schemeClr val="tx1">
                    <a:lumMod val="50000"/>
                  </a:schemeClr>
                </a:solidFill>
                <a:latin typeface="Times New Roman" pitchFamily="18" charset="0"/>
                <a:cs typeface="Times New Roman" pitchFamily="18" charset="0"/>
              </a:rPr>
              <a:t>сформульовано</a:t>
            </a:r>
            <a:r>
              <a:rPr lang="ru-RU" sz="2200" b="0" i="1" u="sng" dirty="0">
                <a:solidFill>
                  <a:schemeClr val="tx1">
                    <a:lumMod val="50000"/>
                  </a:schemeClr>
                </a:solidFill>
                <a:latin typeface="Times New Roman" pitchFamily="18" charset="0"/>
                <a:cs typeface="Times New Roman" pitchFamily="18" charset="0"/>
              </a:rPr>
              <a:t> як </a:t>
            </a:r>
            <a:r>
              <a:rPr lang="ru-RU" sz="2200" b="0" i="1" u="sng" dirty="0" err="1">
                <a:solidFill>
                  <a:schemeClr val="tx1">
                    <a:lumMod val="50000"/>
                  </a:schemeClr>
                </a:solidFill>
                <a:latin typeface="Times New Roman" pitchFamily="18" charset="0"/>
                <a:cs typeface="Times New Roman" pitchFamily="18" charset="0"/>
              </a:rPr>
              <a:t>універсальне</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визначення</a:t>
            </a:r>
            <a:r>
              <a:rPr lang="ru-RU" sz="2200" b="0" i="1" u="sng" dirty="0">
                <a:solidFill>
                  <a:schemeClr val="tx1">
                    <a:lumMod val="50000"/>
                  </a:schemeClr>
                </a:solidFill>
                <a:latin typeface="Times New Roman" pitchFamily="18" charset="0"/>
                <a:cs typeface="Times New Roman" pitchFamily="18" charset="0"/>
              </a:rPr>
              <a:t>, але </a:t>
            </a:r>
            <a:r>
              <a:rPr lang="ru-RU" sz="2200" b="0" i="1" u="sng" dirty="0" err="1">
                <a:solidFill>
                  <a:schemeClr val="tx1">
                    <a:lumMod val="50000"/>
                  </a:schemeClr>
                </a:solidFill>
                <a:latin typeface="Times New Roman" pitchFamily="18" charset="0"/>
                <a:cs typeface="Times New Roman" pitchFamily="18" charset="0"/>
              </a:rPr>
              <a:t>воно</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розкривається</a:t>
            </a:r>
            <a:r>
              <a:rPr lang="ru-RU" sz="2200" b="0" i="1" u="sng" dirty="0">
                <a:solidFill>
                  <a:schemeClr val="tx1">
                    <a:lumMod val="50000"/>
                  </a:schemeClr>
                </a:solidFill>
                <a:latin typeface="Times New Roman" pitchFamily="18" charset="0"/>
                <a:cs typeface="Times New Roman" pitchFamily="18" charset="0"/>
              </a:rPr>
              <a:t> в </a:t>
            </a:r>
            <a:r>
              <a:rPr lang="ru-RU" sz="2200" b="0" i="1" u="sng" dirty="0" err="1">
                <a:solidFill>
                  <a:schemeClr val="tx1">
                    <a:lumMod val="50000"/>
                  </a:schemeClr>
                </a:solidFill>
                <a:latin typeface="Times New Roman" pitchFamily="18" charset="0"/>
                <a:cs typeface="Times New Roman" pitchFamily="18" charset="0"/>
              </a:rPr>
              <a:t>контексті</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різних</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нормативних</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актів</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Основними</a:t>
            </a:r>
            <a:r>
              <a:rPr lang="ru-RU" sz="2200" b="0" i="1" u="sng" dirty="0">
                <a:solidFill>
                  <a:schemeClr val="tx1">
                    <a:lumMod val="50000"/>
                  </a:schemeClr>
                </a:solidFill>
                <a:latin typeface="Times New Roman" pitchFamily="18" charset="0"/>
                <a:cs typeface="Times New Roman" pitchFamily="18" charset="0"/>
              </a:rPr>
              <a:t> є </a:t>
            </a:r>
            <a:r>
              <a:rPr lang="ru-RU" sz="2200" b="0" i="1" u="sng" dirty="0" err="1">
                <a:solidFill>
                  <a:schemeClr val="tx1">
                    <a:lumMod val="50000"/>
                  </a:schemeClr>
                </a:solidFill>
                <a:latin typeface="Times New Roman" pitchFamily="18" charset="0"/>
                <a:cs typeface="Times New Roman" pitchFamily="18" charset="0"/>
              </a:rPr>
              <a:t>такі</a:t>
            </a:r>
            <a:r>
              <a:rPr lang="ru-RU" sz="2200" b="0" i="1" u="sng" dirty="0">
                <a:solidFill>
                  <a:schemeClr val="tx1">
                    <a:lumMod val="50000"/>
                  </a:schemeClr>
                </a:solidFill>
                <a:latin typeface="Times New Roman" pitchFamily="18" charset="0"/>
                <a:cs typeface="Times New Roman" pitchFamily="18" charset="0"/>
              </a:rPr>
              <a:t> </a:t>
            </a:r>
            <a:r>
              <a:rPr lang="ru-RU" sz="2200" b="0" i="1" u="sng" dirty="0" err="1">
                <a:solidFill>
                  <a:schemeClr val="tx1">
                    <a:lumMod val="50000"/>
                  </a:schemeClr>
                </a:solidFill>
                <a:latin typeface="Times New Roman" pitchFamily="18" charset="0"/>
                <a:cs typeface="Times New Roman" pitchFamily="18" charset="0"/>
              </a:rPr>
              <a:t>документи</a:t>
            </a:r>
            <a:r>
              <a:rPr lang="ru-RU" sz="2200" b="0" i="1" u="sng" dirty="0">
                <a:solidFill>
                  <a:schemeClr val="tx1">
                    <a:lumMod val="50000"/>
                  </a:schemeClr>
                </a:solidFill>
                <a:latin typeface="Times New Roman" pitchFamily="18" charset="0"/>
                <a:cs typeface="Times New Roman" pitchFamily="18" charset="0"/>
              </a:rPr>
              <a:t>: </a:t>
            </a:r>
            <a:endParaRPr lang="ru-RU" sz="2200" b="0" i="1" u="sng"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ru-RU" sz="2000" b="0" i="1" u="sng" dirty="0" err="1" smtClean="0">
                <a:solidFill>
                  <a:schemeClr val="tx1">
                    <a:lumMod val="50000"/>
                  </a:schemeClr>
                </a:solidFill>
                <a:latin typeface="Times New Roman" pitchFamily="18" charset="0"/>
                <a:cs typeface="Times New Roman" pitchFamily="18" charset="0"/>
              </a:rPr>
              <a:t>Конституція</a:t>
            </a:r>
            <a:r>
              <a:rPr lang="ru-RU" sz="2000" b="0" i="1" u="sng" dirty="0" smtClean="0">
                <a:solidFill>
                  <a:schemeClr val="tx1">
                    <a:lumMod val="50000"/>
                  </a:schemeClr>
                </a:solidFill>
                <a:latin typeface="Times New Roman" pitchFamily="18" charset="0"/>
                <a:cs typeface="Times New Roman" pitchFamily="18" charset="0"/>
              </a:rPr>
              <a:t> </a:t>
            </a:r>
            <a:r>
              <a:rPr lang="ru-RU" sz="2000" b="0" i="1" u="sng" dirty="0" err="1">
                <a:solidFill>
                  <a:schemeClr val="tx1">
                    <a:lumMod val="50000"/>
                  </a:schemeClr>
                </a:solidFill>
                <a:latin typeface="Times New Roman" pitchFamily="18" charset="0"/>
                <a:cs typeface="Times New Roman" pitchFamily="18" charset="0"/>
              </a:rPr>
              <a:t>України</a:t>
            </a:r>
            <a:r>
              <a:rPr lang="ru-RU" sz="2000" b="0" i="1" u="sng" dirty="0">
                <a:solidFill>
                  <a:schemeClr val="tx1">
                    <a:lumMod val="50000"/>
                  </a:schemeClr>
                </a:solidFill>
                <a:latin typeface="Times New Roman" pitchFamily="18" charset="0"/>
                <a:cs typeface="Times New Roman" pitchFamily="18" charset="0"/>
              </a:rPr>
              <a:t> </a:t>
            </a:r>
            <a:r>
              <a:rPr lang="ru-RU" sz="2000" b="0" dirty="0">
                <a:solidFill>
                  <a:schemeClr val="tx1">
                    <a:lumMod val="50000"/>
                  </a:schemeClr>
                </a:solidFill>
                <a:latin typeface="Times New Roman" pitchFamily="18" charset="0"/>
                <a:cs typeface="Times New Roman" pitchFamily="18" charset="0"/>
              </a:rPr>
              <a:t>– як </a:t>
            </a:r>
            <a:r>
              <a:rPr lang="ru-RU" sz="2000" b="0" dirty="0" err="1">
                <a:solidFill>
                  <a:schemeClr val="tx1">
                    <a:lumMod val="50000"/>
                  </a:schemeClr>
                </a:solidFill>
                <a:latin typeface="Times New Roman" pitchFamily="18" charset="0"/>
                <a:cs typeface="Times New Roman" pitchFamily="18" charset="0"/>
              </a:rPr>
              <a:t>базовий</a:t>
            </a:r>
            <a:r>
              <a:rPr lang="ru-RU" sz="2000" b="0" dirty="0">
                <a:solidFill>
                  <a:schemeClr val="tx1">
                    <a:lumMod val="50000"/>
                  </a:schemeClr>
                </a:solidFill>
                <a:latin typeface="Times New Roman" pitchFamily="18" charset="0"/>
                <a:cs typeface="Times New Roman" pitchFamily="18" charset="0"/>
              </a:rPr>
              <a:t> закон, </a:t>
            </a:r>
            <a:r>
              <a:rPr lang="ru-RU" sz="2000" b="0" dirty="0" err="1">
                <a:solidFill>
                  <a:schemeClr val="tx1">
                    <a:lumMod val="50000"/>
                  </a:schemeClr>
                </a:solidFill>
                <a:latin typeface="Times New Roman" pitchFamily="18" charset="0"/>
                <a:cs typeface="Times New Roman" pitchFamily="18" charset="0"/>
              </a:rPr>
              <a:t>визначає</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основні</a:t>
            </a:r>
            <a:r>
              <a:rPr lang="ru-RU" sz="2000" b="0" dirty="0">
                <a:solidFill>
                  <a:schemeClr val="tx1">
                    <a:lumMod val="50000"/>
                  </a:schemeClr>
                </a:solidFill>
                <a:latin typeface="Times New Roman" pitchFamily="18" charset="0"/>
                <a:cs typeface="Times New Roman" pitchFamily="18" charset="0"/>
              </a:rPr>
              <a:t> права </a:t>
            </a:r>
            <a:r>
              <a:rPr lang="ru-RU" sz="2000" b="0" dirty="0" err="1">
                <a:solidFill>
                  <a:schemeClr val="tx1">
                    <a:lumMod val="50000"/>
                  </a:schemeClr>
                </a:solidFill>
                <a:latin typeface="Times New Roman" pitchFamily="18" charset="0"/>
                <a:cs typeface="Times New Roman" pitchFamily="18" charset="0"/>
              </a:rPr>
              <a:t>громадян</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які</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реалізуються</a:t>
            </a:r>
            <a:r>
              <a:rPr lang="ru-RU" sz="2000" b="0" dirty="0">
                <a:solidFill>
                  <a:schemeClr val="tx1">
                    <a:lumMod val="50000"/>
                  </a:schemeClr>
                </a:solidFill>
                <a:latin typeface="Times New Roman" pitchFamily="18" charset="0"/>
                <a:cs typeface="Times New Roman" pitchFamily="18" charset="0"/>
              </a:rPr>
              <a:t> через </a:t>
            </a:r>
            <a:r>
              <a:rPr lang="ru-RU" sz="2000" b="0" dirty="0" err="1">
                <a:solidFill>
                  <a:schemeClr val="tx1">
                    <a:lumMod val="50000"/>
                  </a:schemeClr>
                </a:solidFill>
                <a:latin typeface="Times New Roman" pitchFamily="18" charset="0"/>
                <a:cs typeface="Times New Roman" pitchFamily="18" charset="0"/>
              </a:rPr>
              <a:t>публічні</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послуги</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Наприклад</a:t>
            </a:r>
            <a:r>
              <a:rPr lang="ru-RU" sz="2000" b="0" dirty="0">
                <a:solidFill>
                  <a:schemeClr val="tx1">
                    <a:lumMod val="50000"/>
                  </a:schemeClr>
                </a:solidFill>
                <a:latin typeface="Times New Roman" pitchFamily="18" charset="0"/>
                <a:cs typeface="Times New Roman" pitchFamily="18" charset="0"/>
              </a:rPr>
              <a:t>: право на </a:t>
            </a:r>
            <a:r>
              <a:rPr lang="uk-UA" sz="2000" b="0" dirty="0">
                <a:solidFill>
                  <a:schemeClr val="tx1">
                    <a:lumMod val="50000"/>
                  </a:schemeClr>
                </a:solidFill>
                <a:latin typeface="Times New Roman" pitchFamily="18" charset="0"/>
                <a:cs typeface="Times New Roman" pitchFamily="18" charset="0"/>
              </a:rPr>
              <a:t>освіту (стаття 53), право на охорону здоров’я (стаття 49), право на соціальний захист (стаття 46).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2000" b="0" i="1" u="sng" dirty="0" smtClean="0">
                <a:solidFill>
                  <a:schemeClr val="tx1">
                    <a:lumMod val="50000"/>
                  </a:schemeClr>
                </a:solidFill>
                <a:latin typeface="Times New Roman" pitchFamily="18" charset="0"/>
                <a:cs typeface="Times New Roman" pitchFamily="18" charset="0"/>
              </a:rPr>
              <a:t>Закон </a:t>
            </a:r>
            <a:r>
              <a:rPr lang="uk-UA" sz="2000" b="0" i="1" u="sng" dirty="0">
                <a:solidFill>
                  <a:schemeClr val="tx1">
                    <a:lumMod val="50000"/>
                  </a:schemeClr>
                </a:solidFill>
                <a:latin typeface="Times New Roman" pitchFamily="18" charset="0"/>
                <a:cs typeface="Times New Roman" pitchFamily="18" charset="0"/>
              </a:rPr>
              <a:t>України «Про адміністративні послуги» </a:t>
            </a:r>
            <a:r>
              <a:rPr lang="uk-UA" sz="2000" b="0" dirty="0">
                <a:solidFill>
                  <a:schemeClr val="tx1">
                    <a:lumMod val="50000"/>
                  </a:schemeClr>
                </a:solidFill>
                <a:latin typeface="Times New Roman" pitchFamily="18" charset="0"/>
                <a:cs typeface="Times New Roman" pitchFamily="18" charset="0"/>
              </a:rPr>
              <a:t>– визначає поняття адміністративної послуги, як складової публічних послуг, та встановлює порядок їх надання громадянам і підприємцям. Адміністративна послуга – це результат здійснення владних повноважень органом державної влади або місцевого самоврядування за зверненням фізичної чи юридичної особи (наприклад, видача паспорта, реєстрація землі).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2000" b="0" i="1" u="sng" dirty="0" smtClean="0">
                <a:solidFill>
                  <a:schemeClr val="tx1">
                    <a:lumMod val="50000"/>
                  </a:schemeClr>
                </a:solidFill>
                <a:latin typeface="Times New Roman" pitchFamily="18" charset="0"/>
                <a:cs typeface="Times New Roman" pitchFamily="18" charset="0"/>
              </a:rPr>
              <a:t>Закон </a:t>
            </a:r>
            <a:r>
              <a:rPr lang="uk-UA" sz="2000" b="0" i="1" u="sng" dirty="0">
                <a:solidFill>
                  <a:schemeClr val="tx1">
                    <a:lumMod val="50000"/>
                  </a:schemeClr>
                </a:solidFill>
                <a:latin typeface="Times New Roman" pitchFamily="18" charset="0"/>
                <a:cs typeface="Times New Roman" pitchFamily="18" charset="0"/>
              </a:rPr>
              <a:t>України «Про соціальні послуги» </a:t>
            </a:r>
            <a:r>
              <a:rPr lang="uk-UA" sz="2000" b="0" dirty="0">
                <a:solidFill>
                  <a:schemeClr val="tx1">
                    <a:lumMod val="50000"/>
                  </a:schemeClr>
                </a:solidFill>
                <a:latin typeface="Times New Roman" pitchFamily="18" charset="0"/>
                <a:cs typeface="Times New Roman" pitchFamily="18" charset="0"/>
              </a:rPr>
              <a:t>– регулює відносини у сфері соціального обслуговування громадян, які опинилися у складних життєвих обставинах.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2000" b="0" i="1" u="sng" dirty="0" smtClean="0">
                <a:solidFill>
                  <a:schemeClr val="tx1">
                    <a:lumMod val="50000"/>
                  </a:schemeClr>
                </a:solidFill>
                <a:latin typeface="Times New Roman" pitchFamily="18" charset="0"/>
                <a:cs typeface="Times New Roman" pitchFamily="18" charset="0"/>
              </a:rPr>
              <a:t>Закон </a:t>
            </a:r>
            <a:r>
              <a:rPr lang="uk-UA" sz="2000" b="0" i="1" u="sng" dirty="0">
                <a:solidFill>
                  <a:schemeClr val="tx1">
                    <a:lumMod val="50000"/>
                  </a:schemeClr>
                </a:solidFill>
                <a:latin typeface="Times New Roman" pitchFamily="18" charset="0"/>
                <a:cs typeface="Times New Roman" pitchFamily="18" charset="0"/>
              </a:rPr>
              <a:t>України «Про публічні закупівлі» </a:t>
            </a:r>
            <a:r>
              <a:rPr lang="uk-UA" sz="2000" b="0" dirty="0">
                <a:solidFill>
                  <a:schemeClr val="tx1">
                    <a:lumMod val="50000"/>
                  </a:schemeClr>
                </a:solidFill>
                <a:latin typeface="Times New Roman" pitchFamily="18" charset="0"/>
                <a:cs typeface="Times New Roman" pitchFamily="18" charset="0"/>
              </a:rPr>
              <a:t>– у ньому йдеться про роль держави як організатора та постачальника послуг через механізм закупівель, що забезпечують суспільний інтерес. Таким чином, правова база регулювання публічних послуг в Україні є комплексною, і поняття цих послуг закріплене в різних галузях права – конституційному, адміністративному, соціальному. </a:t>
            </a:r>
          </a:p>
        </p:txBody>
      </p:sp>
    </p:spTree>
    <p:extLst>
      <p:ext uri="{BB962C8B-B14F-4D97-AF65-F5344CB8AC3E}">
        <p14:creationId xmlns:p14="http://schemas.microsoft.com/office/powerpoint/2010/main" val="500386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236538" y="212725"/>
            <a:ext cx="11620500" cy="5557838"/>
          </a:xfrm>
        </p:spPr>
        <p:txBody>
          <a:bodyPr/>
          <a:lstStyle/>
          <a:p>
            <a:pPr marL="0" indent="0" algn="ctr">
              <a:buNone/>
            </a:pPr>
            <a:r>
              <a:rPr lang="ru-RU" sz="2400" i="1" u="sng" dirty="0" err="1">
                <a:solidFill>
                  <a:schemeClr val="tx1">
                    <a:lumMod val="50000"/>
                  </a:schemeClr>
                </a:solidFill>
                <a:latin typeface="Times New Roman" pitchFamily="18" charset="0"/>
                <a:cs typeface="Times New Roman" pitchFamily="18" charset="0"/>
              </a:rPr>
              <a:t>Публічні</a:t>
            </a:r>
            <a:r>
              <a:rPr lang="ru-RU" sz="2400" i="1" u="sng" dirty="0">
                <a:solidFill>
                  <a:schemeClr val="tx1">
                    <a:lumMod val="50000"/>
                  </a:schemeClr>
                </a:solidFill>
                <a:latin typeface="Times New Roman" pitchFamily="18" charset="0"/>
                <a:cs typeface="Times New Roman" pitchFamily="18" charset="0"/>
              </a:rPr>
              <a:t> </a:t>
            </a:r>
            <a:r>
              <a:rPr lang="ru-RU" sz="2400" i="1" u="sng" dirty="0" err="1">
                <a:solidFill>
                  <a:schemeClr val="tx1">
                    <a:lumMod val="50000"/>
                  </a:schemeClr>
                </a:solidFill>
                <a:latin typeface="Times New Roman" pitchFamily="18" charset="0"/>
                <a:cs typeface="Times New Roman" pitchFamily="18" charset="0"/>
              </a:rPr>
              <a:t>послуги</a:t>
            </a:r>
            <a:r>
              <a:rPr lang="ru-RU" sz="2400" i="1" u="sng" dirty="0">
                <a:solidFill>
                  <a:schemeClr val="tx1">
                    <a:lumMod val="50000"/>
                  </a:schemeClr>
                </a:solidFill>
                <a:latin typeface="Times New Roman" pitchFamily="18" charset="0"/>
                <a:cs typeface="Times New Roman" pitchFamily="18" charset="0"/>
              </a:rPr>
              <a:t> </a:t>
            </a:r>
            <a:r>
              <a:rPr lang="ru-RU" sz="2400" i="1" u="sng" dirty="0" err="1">
                <a:solidFill>
                  <a:schemeClr val="tx1">
                    <a:lumMod val="50000"/>
                  </a:schemeClr>
                </a:solidFill>
                <a:latin typeface="Times New Roman" pitchFamily="18" charset="0"/>
                <a:cs typeface="Times New Roman" pitchFamily="18" charset="0"/>
              </a:rPr>
              <a:t>мають</a:t>
            </a:r>
            <a:r>
              <a:rPr lang="ru-RU" sz="2400" i="1" u="sng" dirty="0">
                <a:solidFill>
                  <a:schemeClr val="tx1">
                    <a:lumMod val="50000"/>
                  </a:schemeClr>
                </a:solidFill>
                <a:latin typeface="Times New Roman" pitchFamily="18" charset="0"/>
                <a:cs typeface="Times New Roman" pitchFamily="18" charset="0"/>
              </a:rPr>
              <a:t> </a:t>
            </a:r>
            <a:r>
              <a:rPr lang="ru-RU" sz="2400" i="1" u="sng" dirty="0" err="1">
                <a:solidFill>
                  <a:schemeClr val="tx1">
                    <a:lumMod val="50000"/>
                  </a:schemeClr>
                </a:solidFill>
                <a:latin typeface="Times New Roman" pitchFamily="18" charset="0"/>
                <a:cs typeface="Times New Roman" pitchFamily="18" charset="0"/>
              </a:rPr>
              <a:t>кілька</a:t>
            </a:r>
            <a:r>
              <a:rPr lang="ru-RU" sz="2400" i="1" u="sng" dirty="0">
                <a:solidFill>
                  <a:schemeClr val="tx1">
                    <a:lumMod val="50000"/>
                  </a:schemeClr>
                </a:solidFill>
                <a:latin typeface="Times New Roman" pitchFamily="18" charset="0"/>
                <a:cs typeface="Times New Roman" pitchFamily="18" charset="0"/>
              </a:rPr>
              <a:t> </a:t>
            </a:r>
            <a:r>
              <a:rPr lang="ru-RU" sz="2400" i="1" u="sng" dirty="0" err="1">
                <a:solidFill>
                  <a:schemeClr val="tx1">
                    <a:lumMod val="50000"/>
                  </a:schemeClr>
                </a:solidFill>
                <a:latin typeface="Times New Roman" pitchFamily="18" charset="0"/>
                <a:cs typeface="Times New Roman" pitchFamily="18" charset="0"/>
              </a:rPr>
              <a:t>ключових</a:t>
            </a:r>
            <a:r>
              <a:rPr lang="ru-RU" sz="2400" i="1" u="sng" dirty="0">
                <a:solidFill>
                  <a:schemeClr val="tx1">
                    <a:lumMod val="50000"/>
                  </a:schemeClr>
                </a:solidFill>
                <a:latin typeface="Times New Roman" pitchFamily="18" charset="0"/>
                <a:cs typeface="Times New Roman" pitchFamily="18" charset="0"/>
              </a:rPr>
              <a:t> характеристик, </a:t>
            </a:r>
            <a:r>
              <a:rPr lang="ru-RU" sz="2400" i="1" u="sng" dirty="0" err="1">
                <a:solidFill>
                  <a:schemeClr val="tx1">
                    <a:lumMod val="50000"/>
                  </a:schemeClr>
                </a:solidFill>
                <a:latin typeface="Times New Roman" pitchFamily="18" charset="0"/>
                <a:cs typeface="Times New Roman" pitchFamily="18" charset="0"/>
              </a:rPr>
              <a:t>які</a:t>
            </a:r>
            <a:r>
              <a:rPr lang="ru-RU" sz="2400" i="1" u="sng" dirty="0">
                <a:solidFill>
                  <a:schemeClr val="tx1">
                    <a:lumMod val="50000"/>
                  </a:schemeClr>
                </a:solidFill>
                <a:latin typeface="Times New Roman" pitchFamily="18" charset="0"/>
                <a:cs typeface="Times New Roman" pitchFamily="18" charset="0"/>
              </a:rPr>
              <a:t> </a:t>
            </a:r>
            <a:r>
              <a:rPr lang="ru-RU" sz="2400" i="1" u="sng" dirty="0" err="1">
                <a:solidFill>
                  <a:schemeClr val="tx1">
                    <a:lumMod val="50000"/>
                  </a:schemeClr>
                </a:solidFill>
                <a:latin typeface="Times New Roman" pitchFamily="18" charset="0"/>
                <a:cs typeface="Times New Roman" pitchFamily="18" charset="0"/>
              </a:rPr>
              <a:t>їх</a:t>
            </a:r>
            <a:r>
              <a:rPr lang="ru-RU" sz="2400" i="1" u="sng" dirty="0">
                <a:solidFill>
                  <a:schemeClr val="tx1">
                    <a:lumMod val="50000"/>
                  </a:schemeClr>
                </a:solidFill>
                <a:latin typeface="Times New Roman" pitchFamily="18" charset="0"/>
                <a:cs typeface="Times New Roman" pitchFamily="18" charset="0"/>
              </a:rPr>
              <a:t> </a:t>
            </a:r>
            <a:r>
              <a:rPr lang="ru-RU" sz="2400" i="1" u="sng" dirty="0" err="1">
                <a:solidFill>
                  <a:schemeClr val="tx1">
                    <a:lumMod val="50000"/>
                  </a:schemeClr>
                </a:solidFill>
                <a:latin typeface="Times New Roman" pitchFamily="18" charset="0"/>
                <a:cs typeface="Times New Roman" pitchFamily="18" charset="0"/>
              </a:rPr>
              <a:t>відрізняють</a:t>
            </a:r>
            <a:r>
              <a:rPr lang="ru-RU" sz="2400" i="1" u="sng" dirty="0">
                <a:solidFill>
                  <a:schemeClr val="tx1">
                    <a:lumMod val="50000"/>
                  </a:schemeClr>
                </a:solidFill>
                <a:latin typeface="Times New Roman" pitchFamily="18" charset="0"/>
                <a:cs typeface="Times New Roman" pitchFamily="18" charset="0"/>
              </a:rPr>
              <a:t> </a:t>
            </a:r>
            <a:r>
              <a:rPr lang="ru-RU" sz="2400" i="1" u="sng" dirty="0" err="1">
                <a:solidFill>
                  <a:schemeClr val="tx1">
                    <a:lumMod val="50000"/>
                  </a:schemeClr>
                </a:solidFill>
                <a:latin typeface="Times New Roman" pitchFamily="18" charset="0"/>
                <a:cs typeface="Times New Roman" pitchFamily="18" charset="0"/>
              </a:rPr>
              <a:t>від</a:t>
            </a:r>
            <a:r>
              <a:rPr lang="ru-RU" sz="2400" i="1" u="sng" dirty="0">
                <a:solidFill>
                  <a:schemeClr val="tx1">
                    <a:lumMod val="50000"/>
                  </a:schemeClr>
                </a:solidFill>
                <a:latin typeface="Times New Roman" pitchFamily="18" charset="0"/>
                <a:cs typeface="Times New Roman" pitchFamily="18" charset="0"/>
              </a:rPr>
              <a:t> </a:t>
            </a:r>
            <a:r>
              <a:rPr lang="ru-RU" sz="2400" i="1" u="sng" dirty="0" err="1">
                <a:solidFill>
                  <a:schemeClr val="tx1">
                    <a:lumMod val="50000"/>
                  </a:schemeClr>
                </a:solidFill>
                <a:latin typeface="Times New Roman" pitchFamily="18" charset="0"/>
                <a:cs typeface="Times New Roman" pitchFamily="18" charset="0"/>
              </a:rPr>
              <a:t>інших</a:t>
            </a:r>
            <a:r>
              <a:rPr lang="ru-RU" sz="2400" i="1" u="sng" dirty="0">
                <a:solidFill>
                  <a:schemeClr val="tx1">
                    <a:lumMod val="50000"/>
                  </a:schemeClr>
                </a:solidFill>
                <a:latin typeface="Times New Roman" pitchFamily="18" charset="0"/>
                <a:cs typeface="Times New Roman" pitchFamily="18" charset="0"/>
              </a:rPr>
              <a:t> </a:t>
            </a:r>
            <a:r>
              <a:rPr lang="ru-RU" sz="2400" i="1" u="sng" dirty="0" err="1">
                <a:solidFill>
                  <a:schemeClr val="tx1">
                    <a:lumMod val="50000"/>
                  </a:schemeClr>
                </a:solidFill>
                <a:latin typeface="Times New Roman" pitchFamily="18" charset="0"/>
                <a:cs typeface="Times New Roman" pitchFamily="18" charset="0"/>
              </a:rPr>
              <a:t>видів</a:t>
            </a:r>
            <a:r>
              <a:rPr lang="ru-RU" sz="2400" i="1" u="sng" dirty="0">
                <a:solidFill>
                  <a:schemeClr val="tx1">
                    <a:lumMod val="50000"/>
                  </a:schemeClr>
                </a:solidFill>
                <a:latin typeface="Times New Roman" pitchFamily="18" charset="0"/>
                <a:cs typeface="Times New Roman" pitchFamily="18" charset="0"/>
              </a:rPr>
              <a:t> </a:t>
            </a:r>
            <a:r>
              <a:rPr lang="ru-RU" sz="2400" i="1" u="sng" dirty="0" err="1" smtClean="0">
                <a:solidFill>
                  <a:schemeClr val="tx1">
                    <a:lumMod val="50000"/>
                  </a:schemeClr>
                </a:solidFill>
                <a:latin typeface="Times New Roman" pitchFamily="18" charset="0"/>
                <a:cs typeface="Times New Roman" pitchFamily="18" charset="0"/>
              </a:rPr>
              <a:t>послуг</a:t>
            </a:r>
            <a:r>
              <a:rPr lang="ru-RU" sz="2400" i="1" u="sng" dirty="0">
                <a:solidFill>
                  <a:schemeClr val="tx1">
                    <a:lumMod val="50000"/>
                  </a:schemeClr>
                </a:solidFill>
                <a:latin typeface="Times New Roman" pitchFamily="18" charset="0"/>
                <a:cs typeface="Times New Roman" pitchFamily="18" charset="0"/>
              </a:rPr>
              <a:t>:</a:t>
            </a:r>
            <a:endParaRPr lang="ru-RU" sz="2400" i="1" u="sng"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ru-RU" sz="2400" i="1" u="sng" dirty="0" err="1" smtClean="0">
                <a:solidFill>
                  <a:schemeClr val="tx1">
                    <a:lumMod val="50000"/>
                  </a:schemeClr>
                </a:solidFill>
                <a:latin typeface="Times New Roman" pitchFamily="18" charset="0"/>
                <a:cs typeface="Times New Roman" pitchFamily="18" charset="0"/>
              </a:rPr>
              <a:t>По-перше</a:t>
            </a:r>
            <a:r>
              <a:rPr lang="ru-RU" sz="2400" i="1" u="sng"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публічні</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послуги</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мають</a:t>
            </a:r>
            <a:r>
              <a:rPr lang="ru-RU" sz="2400" b="0" dirty="0">
                <a:solidFill>
                  <a:schemeClr val="tx1">
                    <a:lumMod val="50000"/>
                  </a:schemeClr>
                </a:solidFill>
                <a:latin typeface="Times New Roman" pitchFamily="18" charset="0"/>
                <a:cs typeface="Times New Roman" pitchFamily="18" charset="0"/>
              </a:rPr>
              <a:t> бути </a:t>
            </a:r>
            <a:r>
              <a:rPr lang="ru-RU" sz="2400" b="0" dirty="0" err="1">
                <a:solidFill>
                  <a:schemeClr val="tx1">
                    <a:lumMod val="50000"/>
                  </a:schemeClr>
                </a:solidFill>
                <a:latin typeface="Times New Roman" pitchFamily="18" charset="0"/>
                <a:cs typeface="Times New Roman" pitchFamily="18" charset="0"/>
              </a:rPr>
              <a:t>доступними</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Це</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означає</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що</a:t>
            </a:r>
            <a:r>
              <a:rPr lang="ru-RU" sz="2400" b="0" dirty="0">
                <a:solidFill>
                  <a:schemeClr val="tx1">
                    <a:lumMod val="50000"/>
                  </a:schemeClr>
                </a:solidFill>
                <a:latin typeface="Times New Roman" pitchFamily="18" charset="0"/>
                <a:cs typeface="Times New Roman" pitchFamily="18" charset="0"/>
              </a:rPr>
              <a:t> вони </a:t>
            </a:r>
            <a:r>
              <a:rPr lang="ru-RU" sz="2400" b="0" dirty="0" err="1">
                <a:solidFill>
                  <a:schemeClr val="tx1">
                    <a:lumMod val="50000"/>
                  </a:schemeClr>
                </a:solidFill>
                <a:latin typeface="Times New Roman" pitchFamily="18" charset="0"/>
                <a:cs typeface="Times New Roman" pitchFamily="18" charset="0"/>
              </a:rPr>
              <a:t>повинні</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надаватися</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всім</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громадянам</a:t>
            </a:r>
            <a:r>
              <a:rPr lang="ru-RU" sz="2400" b="0" dirty="0">
                <a:solidFill>
                  <a:schemeClr val="tx1">
                    <a:lumMod val="50000"/>
                  </a:schemeClr>
                </a:solidFill>
                <a:latin typeface="Times New Roman" pitchFamily="18" charset="0"/>
                <a:cs typeface="Times New Roman" pitchFamily="18" charset="0"/>
              </a:rPr>
              <a:t> без </a:t>
            </a:r>
            <a:r>
              <a:rPr lang="ru-RU" sz="2400" b="0" dirty="0" err="1">
                <a:solidFill>
                  <a:schemeClr val="tx1">
                    <a:lumMod val="50000"/>
                  </a:schemeClr>
                </a:solidFill>
                <a:latin typeface="Times New Roman" pitchFamily="18" charset="0"/>
                <a:cs typeface="Times New Roman" pitchFamily="18" charset="0"/>
              </a:rPr>
              <a:t>дискримінації</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Наприклад</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кожна</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дитина</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має</a:t>
            </a:r>
            <a:r>
              <a:rPr lang="ru-RU" sz="2400" b="0" dirty="0">
                <a:solidFill>
                  <a:schemeClr val="tx1">
                    <a:lumMod val="50000"/>
                  </a:schemeClr>
                </a:solidFill>
                <a:latin typeface="Times New Roman" pitchFamily="18" charset="0"/>
                <a:cs typeface="Times New Roman" pitchFamily="18" charset="0"/>
              </a:rPr>
              <a:t> право на </a:t>
            </a:r>
            <a:r>
              <a:rPr lang="ru-RU" sz="2400" b="0" dirty="0" err="1">
                <a:solidFill>
                  <a:schemeClr val="tx1">
                    <a:lumMod val="50000"/>
                  </a:schemeClr>
                </a:solidFill>
                <a:latin typeface="Times New Roman" pitchFamily="18" charset="0"/>
                <a:cs typeface="Times New Roman" pitchFamily="18" charset="0"/>
              </a:rPr>
              <a:t>безкоштовну</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середню</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освіту</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незалежно</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від</a:t>
            </a:r>
            <a:r>
              <a:rPr lang="ru-RU" sz="2400" b="0" dirty="0">
                <a:solidFill>
                  <a:schemeClr val="tx1">
                    <a:lumMod val="50000"/>
                  </a:schemeClr>
                </a:solidFill>
                <a:latin typeface="Times New Roman" pitchFamily="18" charset="0"/>
                <a:cs typeface="Times New Roman" pitchFamily="18" charset="0"/>
              </a:rPr>
              <a:t> того, </a:t>
            </a:r>
            <a:r>
              <a:rPr lang="ru-RU" sz="2400" b="0" dirty="0" err="1">
                <a:solidFill>
                  <a:schemeClr val="tx1">
                    <a:lumMod val="50000"/>
                  </a:schemeClr>
                </a:solidFill>
                <a:latin typeface="Times New Roman" pitchFamily="18" charset="0"/>
                <a:cs typeface="Times New Roman" pitchFamily="18" charset="0"/>
              </a:rPr>
              <a:t>чи</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проживає</a:t>
            </a:r>
            <a:r>
              <a:rPr lang="ru-RU" sz="2400" b="0" dirty="0">
                <a:solidFill>
                  <a:schemeClr val="tx1">
                    <a:lumMod val="50000"/>
                  </a:schemeClr>
                </a:solidFill>
                <a:latin typeface="Times New Roman" pitchFamily="18" charset="0"/>
                <a:cs typeface="Times New Roman" pitchFamily="18" charset="0"/>
              </a:rPr>
              <a:t> вона у великому </a:t>
            </a:r>
            <a:r>
              <a:rPr lang="ru-RU" sz="2400" b="0" dirty="0" err="1">
                <a:solidFill>
                  <a:schemeClr val="tx1">
                    <a:lumMod val="50000"/>
                  </a:schemeClr>
                </a:solidFill>
                <a:latin typeface="Times New Roman" pitchFamily="18" charset="0"/>
                <a:cs typeface="Times New Roman" pitchFamily="18" charset="0"/>
              </a:rPr>
              <a:t>місті</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чи</a:t>
            </a:r>
            <a:r>
              <a:rPr lang="ru-RU" sz="2400" b="0" dirty="0">
                <a:solidFill>
                  <a:schemeClr val="tx1">
                    <a:lumMod val="50000"/>
                  </a:schemeClr>
                </a:solidFill>
                <a:latin typeface="Times New Roman" pitchFamily="18" charset="0"/>
                <a:cs typeface="Times New Roman" pitchFamily="18" charset="0"/>
              </a:rPr>
              <a:t> в </a:t>
            </a:r>
            <a:r>
              <a:rPr lang="ru-RU" sz="2400" b="0" dirty="0" err="1">
                <a:solidFill>
                  <a:schemeClr val="tx1">
                    <a:lumMod val="50000"/>
                  </a:schemeClr>
                </a:solidFill>
                <a:latin typeface="Times New Roman" pitchFamily="18" charset="0"/>
                <a:cs typeface="Times New Roman" pitchFamily="18" charset="0"/>
              </a:rPr>
              <a:t>сільській</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місцевості</a:t>
            </a:r>
            <a:r>
              <a:rPr lang="ru-RU" sz="2400" b="0" dirty="0">
                <a:solidFill>
                  <a:schemeClr val="tx1">
                    <a:lumMod val="50000"/>
                  </a:schemeClr>
                </a:solidFill>
                <a:latin typeface="Times New Roman" pitchFamily="18" charset="0"/>
                <a:cs typeface="Times New Roman" pitchFamily="18" charset="0"/>
              </a:rPr>
              <a:t>. </a:t>
            </a:r>
            <a:endParaRPr lang="ru-RU" sz="24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ru-RU" sz="2400" i="1" u="sng" dirty="0" err="1" smtClean="0">
                <a:solidFill>
                  <a:schemeClr val="tx1">
                    <a:lumMod val="50000"/>
                  </a:schemeClr>
                </a:solidFill>
                <a:latin typeface="Times New Roman" pitchFamily="18" charset="0"/>
                <a:cs typeface="Times New Roman" pitchFamily="18" charset="0"/>
              </a:rPr>
              <a:t>По-друге</a:t>
            </a:r>
            <a:r>
              <a:rPr lang="ru-RU" sz="2400" i="1" u="sng" dirty="0">
                <a:solidFill>
                  <a:schemeClr val="tx1">
                    <a:lumMod val="50000"/>
                  </a:schemeClr>
                </a:solidFill>
                <a:latin typeface="Times New Roman" pitchFamily="18" charset="0"/>
                <a:cs typeface="Times New Roman" pitchFamily="18" charset="0"/>
              </a:rPr>
              <a:t>, </a:t>
            </a:r>
            <a:r>
              <a:rPr lang="ru-RU" sz="2400" b="0" dirty="0">
                <a:solidFill>
                  <a:schemeClr val="tx1">
                    <a:lumMod val="50000"/>
                  </a:schemeClr>
                </a:solidFill>
                <a:latin typeface="Times New Roman" pitchFamily="18" charset="0"/>
                <a:cs typeface="Times New Roman" pitchFamily="18" charset="0"/>
              </a:rPr>
              <a:t>вони </a:t>
            </a:r>
            <a:r>
              <a:rPr lang="ru-RU" sz="2400" b="0" dirty="0" err="1">
                <a:solidFill>
                  <a:schemeClr val="tx1">
                    <a:lumMod val="50000"/>
                  </a:schemeClr>
                </a:solidFill>
                <a:latin typeface="Times New Roman" pitchFamily="18" charset="0"/>
                <a:cs typeface="Times New Roman" pitchFamily="18" charset="0"/>
              </a:rPr>
              <a:t>повинні</a:t>
            </a:r>
            <a:r>
              <a:rPr lang="ru-RU" sz="2400" b="0" dirty="0">
                <a:solidFill>
                  <a:schemeClr val="tx1">
                    <a:lumMod val="50000"/>
                  </a:schemeClr>
                </a:solidFill>
                <a:latin typeface="Times New Roman" pitchFamily="18" charset="0"/>
                <a:cs typeface="Times New Roman" pitchFamily="18" charset="0"/>
              </a:rPr>
              <a:t> бути </a:t>
            </a:r>
            <a:r>
              <a:rPr lang="ru-RU" sz="2400" b="0" dirty="0" err="1">
                <a:solidFill>
                  <a:schemeClr val="tx1">
                    <a:lumMod val="50000"/>
                  </a:schemeClr>
                </a:solidFill>
                <a:latin typeface="Times New Roman" pitchFamily="18" charset="0"/>
                <a:cs typeface="Times New Roman" pitchFamily="18" charset="0"/>
              </a:rPr>
              <a:t>регламентованими</a:t>
            </a:r>
            <a:r>
              <a:rPr lang="ru-RU" sz="2400" b="0" dirty="0">
                <a:solidFill>
                  <a:schemeClr val="tx1">
                    <a:lumMod val="50000"/>
                  </a:schemeClr>
                </a:solidFill>
                <a:latin typeface="Times New Roman" pitchFamily="18" charset="0"/>
                <a:cs typeface="Times New Roman" pitchFamily="18" charset="0"/>
              </a:rPr>
              <a:t> законом. </a:t>
            </a:r>
            <a:r>
              <a:rPr lang="ru-RU" sz="2400" b="0" dirty="0" err="1">
                <a:solidFill>
                  <a:schemeClr val="tx1">
                    <a:lumMod val="50000"/>
                  </a:schemeClr>
                </a:solidFill>
                <a:latin typeface="Times New Roman" pitchFamily="18" charset="0"/>
                <a:cs typeface="Times New Roman" pitchFamily="18" charset="0"/>
              </a:rPr>
              <a:t>Усі</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послуги</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надаються</a:t>
            </a:r>
            <a:r>
              <a:rPr lang="ru-RU" sz="2400" b="0" dirty="0">
                <a:solidFill>
                  <a:schemeClr val="tx1">
                    <a:lumMod val="50000"/>
                  </a:schemeClr>
                </a:solidFill>
                <a:latin typeface="Times New Roman" pitchFamily="18" charset="0"/>
                <a:cs typeface="Times New Roman" pitchFamily="18" charset="0"/>
              </a:rPr>
              <a:t> у </a:t>
            </a:r>
            <a:r>
              <a:rPr lang="ru-RU" sz="2400" b="0" dirty="0" err="1">
                <a:solidFill>
                  <a:schemeClr val="tx1">
                    <a:lumMod val="50000"/>
                  </a:schemeClr>
                </a:solidFill>
                <a:latin typeface="Times New Roman" pitchFamily="18" charset="0"/>
                <a:cs typeface="Times New Roman" pitchFamily="18" charset="0"/>
              </a:rPr>
              <a:t>чітко</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визначених</a:t>
            </a:r>
            <a:r>
              <a:rPr lang="ru-RU" sz="2400" b="0" dirty="0">
                <a:solidFill>
                  <a:schemeClr val="tx1">
                    <a:lumMod val="50000"/>
                  </a:schemeClr>
                </a:solidFill>
                <a:latin typeface="Times New Roman" pitchFamily="18" charset="0"/>
                <a:cs typeface="Times New Roman" pitchFamily="18" charset="0"/>
              </a:rPr>
              <a:t> межах: </a:t>
            </a:r>
            <a:r>
              <a:rPr lang="ru-RU" sz="2400" b="0" dirty="0" err="1">
                <a:solidFill>
                  <a:schemeClr val="tx1">
                    <a:lumMod val="50000"/>
                  </a:schemeClr>
                </a:solidFill>
                <a:latin typeface="Times New Roman" pitchFamily="18" charset="0"/>
                <a:cs typeface="Times New Roman" pitchFamily="18" charset="0"/>
              </a:rPr>
              <a:t>хто</a:t>
            </a:r>
            <a:r>
              <a:rPr lang="ru-RU" sz="2400" b="0" dirty="0">
                <a:solidFill>
                  <a:schemeClr val="tx1">
                    <a:lumMod val="50000"/>
                  </a:schemeClr>
                </a:solidFill>
                <a:latin typeface="Times New Roman" pitchFamily="18" charset="0"/>
                <a:cs typeface="Times New Roman" pitchFamily="18" charset="0"/>
              </a:rPr>
              <a:t>, як і за </a:t>
            </a:r>
            <a:r>
              <a:rPr lang="ru-RU" sz="2400" b="0" dirty="0" err="1">
                <a:solidFill>
                  <a:schemeClr val="tx1">
                    <a:lumMod val="50000"/>
                  </a:schemeClr>
                </a:solidFill>
                <a:latin typeface="Times New Roman" pitchFamily="18" charset="0"/>
                <a:cs typeface="Times New Roman" pitchFamily="18" charset="0"/>
              </a:rPr>
              <a:t>яких</a:t>
            </a:r>
            <a:r>
              <a:rPr lang="ru-RU" sz="2400" b="0" dirty="0">
                <a:solidFill>
                  <a:schemeClr val="tx1">
                    <a:lumMod val="50000"/>
                  </a:schemeClr>
                </a:solidFill>
                <a:latin typeface="Times New Roman" pitchFamily="18" charset="0"/>
                <a:cs typeface="Times New Roman" pitchFamily="18" charset="0"/>
              </a:rPr>
              <a:t> умов </a:t>
            </a:r>
            <a:r>
              <a:rPr lang="ru-RU" sz="2400" b="0" dirty="0" err="1">
                <a:solidFill>
                  <a:schemeClr val="tx1">
                    <a:lumMod val="50000"/>
                  </a:schemeClr>
                </a:solidFill>
                <a:latin typeface="Times New Roman" pitchFamily="18" charset="0"/>
                <a:cs typeface="Times New Roman" pitchFamily="18" charset="0"/>
              </a:rPr>
              <a:t>може</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їх</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отримати</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Наприклад</a:t>
            </a:r>
            <a:r>
              <a:rPr lang="ru-RU" sz="2400" b="0" dirty="0">
                <a:solidFill>
                  <a:schemeClr val="tx1">
                    <a:lumMod val="50000"/>
                  </a:schemeClr>
                </a:solidFill>
                <a:latin typeface="Times New Roman" pitchFamily="18" charset="0"/>
                <a:cs typeface="Times New Roman" pitchFamily="18" charset="0"/>
              </a:rPr>
              <a:t>, для </a:t>
            </a:r>
            <a:r>
              <a:rPr lang="ru-RU" sz="2400" b="0" dirty="0" err="1">
                <a:solidFill>
                  <a:schemeClr val="tx1">
                    <a:lumMod val="50000"/>
                  </a:schemeClr>
                </a:solidFill>
                <a:latin typeface="Times New Roman" pitchFamily="18" charset="0"/>
                <a:cs typeface="Times New Roman" pitchFamily="18" charset="0"/>
              </a:rPr>
              <a:t>оформлення</a:t>
            </a:r>
            <a:r>
              <a:rPr lang="ru-RU" sz="2400" b="0" dirty="0">
                <a:solidFill>
                  <a:schemeClr val="tx1">
                    <a:lumMod val="50000"/>
                  </a:schemeClr>
                </a:solidFill>
                <a:latin typeface="Times New Roman" pitchFamily="18" charset="0"/>
                <a:cs typeface="Times New Roman" pitchFamily="18" charset="0"/>
              </a:rPr>
              <a:t> паспорта є </a:t>
            </a:r>
            <a:r>
              <a:rPr lang="ru-RU" sz="2400" b="0" dirty="0" err="1">
                <a:solidFill>
                  <a:schemeClr val="tx1">
                    <a:lumMod val="50000"/>
                  </a:schemeClr>
                </a:solidFill>
                <a:latin typeface="Times New Roman" pitchFamily="18" charset="0"/>
                <a:cs typeface="Times New Roman" pitchFamily="18" charset="0"/>
              </a:rPr>
              <a:t>певна</a:t>
            </a:r>
            <a:r>
              <a:rPr lang="ru-RU" sz="2400" b="0" dirty="0">
                <a:solidFill>
                  <a:schemeClr val="tx1">
                    <a:lumMod val="50000"/>
                  </a:schemeClr>
                </a:solidFill>
                <a:latin typeface="Times New Roman" pitchFamily="18" charset="0"/>
                <a:cs typeface="Times New Roman" pitchFamily="18" charset="0"/>
              </a:rPr>
              <a:t> процедура, строки та </a:t>
            </a:r>
            <a:r>
              <a:rPr lang="ru-RU" sz="2400" b="0" dirty="0" err="1">
                <a:solidFill>
                  <a:schemeClr val="tx1">
                    <a:lumMod val="50000"/>
                  </a:schemeClr>
                </a:solidFill>
                <a:latin typeface="Times New Roman" pitchFamily="18" charset="0"/>
                <a:cs typeface="Times New Roman" pitchFamily="18" charset="0"/>
              </a:rPr>
              <a:t>фіксована</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вартість</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які</a:t>
            </a:r>
            <a:r>
              <a:rPr lang="ru-RU" sz="2400" b="0" dirty="0">
                <a:solidFill>
                  <a:schemeClr val="tx1">
                    <a:lumMod val="50000"/>
                  </a:schemeClr>
                </a:solidFill>
                <a:latin typeface="Times New Roman" pitchFamily="18" charset="0"/>
                <a:cs typeface="Times New Roman" pitchFamily="18" charset="0"/>
              </a:rPr>
              <a:t> не </a:t>
            </a:r>
            <a:r>
              <a:rPr lang="ru-RU" sz="2400" b="0" dirty="0" err="1">
                <a:solidFill>
                  <a:schemeClr val="tx1">
                    <a:lumMod val="50000"/>
                  </a:schemeClr>
                </a:solidFill>
                <a:latin typeface="Times New Roman" pitchFamily="18" charset="0"/>
                <a:cs typeface="Times New Roman" pitchFamily="18" charset="0"/>
              </a:rPr>
              <a:t>можуть</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змінюватися</a:t>
            </a:r>
            <a:r>
              <a:rPr lang="ru-RU" sz="2400" b="0" dirty="0">
                <a:solidFill>
                  <a:schemeClr val="tx1">
                    <a:lumMod val="50000"/>
                  </a:schemeClr>
                </a:solidFill>
                <a:latin typeface="Times New Roman" pitchFamily="18" charset="0"/>
                <a:cs typeface="Times New Roman" pitchFamily="18" charset="0"/>
              </a:rPr>
              <a:t> на </a:t>
            </a:r>
            <a:r>
              <a:rPr lang="ru-RU" sz="2400" b="0" dirty="0" err="1">
                <a:solidFill>
                  <a:schemeClr val="tx1">
                    <a:lumMod val="50000"/>
                  </a:schemeClr>
                </a:solidFill>
                <a:latin typeface="Times New Roman" pitchFamily="18" charset="0"/>
                <a:cs typeface="Times New Roman" pitchFamily="18" charset="0"/>
              </a:rPr>
              <a:t>розсуд</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окремого</a:t>
            </a:r>
            <a:r>
              <a:rPr lang="ru-RU" sz="2400" b="0" dirty="0">
                <a:solidFill>
                  <a:schemeClr val="tx1">
                    <a:lumMod val="50000"/>
                  </a:schemeClr>
                </a:solidFill>
                <a:latin typeface="Times New Roman" pitchFamily="18" charset="0"/>
                <a:cs typeface="Times New Roman" pitchFamily="18" charset="0"/>
              </a:rPr>
              <a:t> </a:t>
            </a:r>
            <a:r>
              <a:rPr lang="ru-RU" sz="2400" b="0" dirty="0" err="1">
                <a:solidFill>
                  <a:schemeClr val="tx1">
                    <a:lumMod val="50000"/>
                  </a:schemeClr>
                </a:solidFill>
                <a:latin typeface="Times New Roman" pitchFamily="18" charset="0"/>
                <a:cs typeface="Times New Roman" pitchFamily="18" charset="0"/>
              </a:rPr>
              <a:t>посадовця</a:t>
            </a:r>
            <a:r>
              <a:rPr lang="ru-RU" sz="2400" b="0" dirty="0">
                <a:solidFill>
                  <a:schemeClr val="tx1">
                    <a:lumMod val="50000"/>
                  </a:schemeClr>
                </a:solidFill>
                <a:latin typeface="Times New Roman" pitchFamily="18" charset="0"/>
                <a:cs typeface="Times New Roman" pitchFamily="18" charset="0"/>
              </a:rPr>
              <a:t>. </a:t>
            </a:r>
            <a:endParaRPr lang="ru-RU" sz="2400" b="0" dirty="0" smtClean="0">
              <a:solidFill>
                <a:schemeClr val="tx1">
                  <a:lumMod val="50000"/>
                </a:schemeClr>
              </a:solidFill>
              <a:latin typeface="Times New Roman" pitchFamily="18" charset="0"/>
              <a:cs typeface="Times New Roman" pitchFamily="18" charset="0"/>
            </a:endParaRPr>
          </a:p>
          <a:p>
            <a:pPr marL="0" indent="457200" algn="ctr">
              <a:lnSpc>
                <a:spcPct val="100000"/>
              </a:lnSpc>
              <a:spcBef>
                <a:spcPts val="0"/>
              </a:spcBef>
              <a:buNone/>
            </a:pPr>
            <a:r>
              <a:rPr lang="ru-RU" sz="2400" i="1" dirty="0" err="1" smtClean="0">
                <a:solidFill>
                  <a:schemeClr val="tx1">
                    <a:lumMod val="50000"/>
                  </a:schemeClr>
                </a:solidFill>
                <a:latin typeface="Times New Roman" pitchFamily="18" charset="0"/>
                <a:cs typeface="Times New Roman" pitchFamily="18" charset="0"/>
              </a:rPr>
              <a:t>Публічні</a:t>
            </a:r>
            <a:r>
              <a:rPr lang="ru-RU" sz="2400" i="1" dirty="0" smtClean="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послуги</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завжди</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спрямовані</a:t>
            </a:r>
            <a:r>
              <a:rPr lang="ru-RU" sz="2400" i="1" dirty="0">
                <a:solidFill>
                  <a:schemeClr val="tx1">
                    <a:lumMod val="50000"/>
                  </a:schemeClr>
                </a:solidFill>
                <a:latin typeface="Times New Roman" pitchFamily="18" charset="0"/>
                <a:cs typeface="Times New Roman" pitchFamily="18" charset="0"/>
              </a:rPr>
              <a:t> на </a:t>
            </a:r>
            <a:r>
              <a:rPr lang="ru-RU" sz="2400" i="1" dirty="0" err="1">
                <a:solidFill>
                  <a:schemeClr val="tx1">
                    <a:lumMod val="50000"/>
                  </a:schemeClr>
                </a:solidFill>
                <a:latin typeface="Times New Roman" pitchFamily="18" charset="0"/>
                <a:cs typeface="Times New Roman" pitchFamily="18" charset="0"/>
              </a:rPr>
              <a:t>задоволення</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колективних</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або</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індивідуальних</a:t>
            </a:r>
            <a:r>
              <a:rPr lang="ru-RU" sz="2400" i="1" dirty="0">
                <a:solidFill>
                  <a:schemeClr val="tx1">
                    <a:lumMod val="50000"/>
                  </a:schemeClr>
                </a:solidFill>
                <a:latin typeface="Times New Roman" pitchFamily="18" charset="0"/>
                <a:cs typeface="Times New Roman" pitchFamily="18" charset="0"/>
              </a:rPr>
              <a:t> потреб. </a:t>
            </a:r>
            <a:r>
              <a:rPr lang="ru-RU" sz="2400" i="1" dirty="0" err="1">
                <a:solidFill>
                  <a:schemeClr val="tx1">
                    <a:lumMod val="50000"/>
                  </a:schemeClr>
                </a:solidFill>
                <a:latin typeface="Times New Roman" pitchFamily="18" charset="0"/>
                <a:cs typeface="Times New Roman" pitchFamily="18" charset="0"/>
              </a:rPr>
              <a:t>Це</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може</a:t>
            </a:r>
            <a:r>
              <a:rPr lang="ru-RU" sz="2400" i="1" dirty="0">
                <a:solidFill>
                  <a:schemeClr val="tx1">
                    <a:lumMod val="50000"/>
                  </a:schemeClr>
                </a:solidFill>
                <a:latin typeface="Times New Roman" pitchFamily="18" charset="0"/>
                <a:cs typeface="Times New Roman" pitchFamily="18" charset="0"/>
              </a:rPr>
              <a:t> бути право на </a:t>
            </a:r>
            <a:r>
              <a:rPr lang="ru-RU" sz="2400" i="1" dirty="0" err="1">
                <a:solidFill>
                  <a:schemeClr val="tx1">
                    <a:lumMod val="50000"/>
                  </a:schemeClr>
                </a:solidFill>
                <a:latin typeface="Times New Roman" pitchFamily="18" charset="0"/>
                <a:cs typeface="Times New Roman" pitchFamily="18" charset="0"/>
              </a:rPr>
              <a:t>отримання</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соціальної</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допомоги</a:t>
            </a:r>
            <a:r>
              <a:rPr lang="ru-RU" sz="2400" i="1" dirty="0">
                <a:solidFill>
                  <a:schemeClr val="tx1">
                    <a:lumMod val="50000"/>
                  </a:schemeClr>
                </a:solidFill>
                <a:latin typeface="Times New Roman" pitchFamily="18" charset="0"/>
                <a:cs typeface="Times New Roman" pitchFamily="18" charset="0"/>
              </a:rPr>
              <a:t>, доступ до </a:t>
            </a:r>
            <a:r>
              <a:rPr lang="ru-RU" sz="2400" i="1" dirty="0" err="1">
                <a:solidFill>
                  <a:schemeClr val="tx1">
                    <a:lumMod val="50000"/>
                  </a:schemeClr>
                </a:solidFill>
                <a:latin typeface="Times New Roman" pitchFamily="18" charset="0"/>
                <a:cs typeface="Times New Roman" pitchFamily="18" charset="0"/>
              </a:rPr>
              <a:t>системи</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охорони</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здоров’я</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чи</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навіть</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елементарне</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забезпечення</a:t>
            </a:r>
            <a:r>
              <a:rPr lang="ru-RU" sz="2400" i="1" dirty="0">
                <a:solidFill>
                  <a:schemeClr val="tx1">
                    <a:lumMod val="50000"/>
                  </a:schemeClr>
                </a:solidFill>
                <a:latin typeface="Times New Roman" pitchFamily="18" charset="0"/>
                <a:cs typeface="Times New Roman" pitchFamily="18" charset="0"/>
              </a:rPr>
              <a:t> </a:t>
            </a:r>
            <a:r>
              <a:rPr lang="ru-RU" sz="2400" i="1" dirty="0" err="1">
                <a:solidFill>
                  <a:schemeClr val="tx1">
                    <a:lumMod val="50000"/>
                  </a:schemeClr>
                </a:solidFill>
                <a:latin typeface="Times New Roman" pitchFamily="18" charset="0"/>
                <a:cs typeface="Times New Roman" pitchFamily="18" charset="0"/>
              </a:rPr>
              <a:t>безпеки</a:t>
            </a:r>
            <a:r>
              <a:rPr lang="ru-RU" sz="2400" i="1" dirty="0">
                <a:solidFill>
                  <a:schemeClr val="tx1">
                    <a:lumMod val="50000"/>
                  </a:schemeClr>
                </a:solidFill>
                <a:latin typeface="Times New Roman" pitchFamily="18" charset="0"/>
                <a:cs typeface="Times New Roman" pitchFamily="18" charset="0"/>
              </a:rPr>
              <a:t> на дорогах. </a:t>
            </a:r>
            <a:endParaRPr lang="uk-UA" sz="2400" i="1"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865715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59081" y="152400"/>
            <a:ext cx="11597958" cy="5618163"/>
          </a:xfrm>
        </p:spPr>
        <p:txBody>
          <a:bodyPr/>
          <a:lstStyle/>
          <a:p>
            <a:pPr marL="0" indent="3600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Один із частих моментів плутанини – це сплутування понять «публічні», «адміністративні» або «державні» послуги. Для уникнення </a:t>
            </a:r>
            <a:r>
              <a:rPr lang="uk-UA" sz="1600" b="0" dirty="0" err="1">
                <a:solidFill>
                  <a:schemeClr val="tx1">
                    <a:lumMod val="50000"/>
                  </a:schemeClr>
                </a:solidFill>
                <a:latin typeface="Times New Roman" pitchFamily="18" charset="0"/>
                <a:cs typeface="Times New Roman" pitchFamily="18" charset="0"/>
              </a:rPr>
              <a:t>алутанини</a:t>
            </a:r>
            <a:r>
              <a:rPr lang="uk-UA" sz="1600" b="0" dirty="0">
                <a:solidFill>
                  <a:schemeClr val="tx1">
                    <a:lumMod val="50000"/>
                  </a:schemeClr>
                </a:solidFill>
                <a:latin typeface="Times New Roman" pitchFamily="18" charset="0"/>
                <a:cs typeface="Times New Roman" pitchFamily="18" charset="0"/>
              </a:rPr>
              <a:t> розглянемо їх визначення: </a:t>
            </a:r>
            <a:endParaRPr lang="uk-UA" sz="16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None/>
            </a:pPr>
            <a:r>
              <a:rPr lang="uk-UA" sz="1600" i="1" u="sng" dirty="0" smtClean="0">
                <a:solidFill>
                  <a:schemeClr val="tx1">
                    <a:lumMod val="50000"/>
                  </a:schemeClr>
                </a:solidFill>
                <a:latin typeface="Times New Roman" pitchFamily="18" charset="0"/>
                <a:cs typeface="Times New Roman" pitchFamily="18" charset="0"/>
              </a:rPr>
              <a:t>Адміністративні </a:t>
            </a:r>
            <a:r>
              <a:rPr lang="uk-UA" sz="1600" i="1" u="sng" dirty="0">
                <a:solidFill>
                  <a:schemeClr val="tx1">
                    <a:lumMod val="50000"/>
                  </a:schemeClr>
                </a:solidFill>
                <a:latin typeface="Times New Roman" pitchFamily="18" charset="0"/>
                <a:cs typeface="Times New Roman" pitchFamily="18" charset="0"/>
              </a:rPr>
              <a:t>послуги </a:t>
            </a:r>
            <a:r>
              <a:rPr lang="uk-UA" sz="1600" b="0" dirty="0">
                <a:solidFill>
                  <a:schemeClr val="tx1">
                    <a:lumMod val="50000"/>
                  </a:schemeClr>
                </a:solidFill>
                <a:latin typeface="Times New Roman" pitchFamily="18" charset="0"/>
                <a:cs typeface="Times New Roman" pitchFamily="18" charset="0"/>
              </a:rPr>
              <a:t>– це підвид публічних послуг, які держава надає за конкретною процедурою. Наприклад, видача свідоцтва про народження або отримання ліцензії на підприємницьку діяльність. Їхня специфіка в тому, що вони завжди регулюються законом і потребують офіційного звернення громадянина. </a:t>
            </a:r>
            <a:endParaRPr lang="uk-UA" sz="16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None/>
            </a:pPr>
            <a:r>
              <a:rPr lang="uk-UA" sz="1600" i="1" u="sng" dirty="0" smtClean="0">
                <a:solidFill>
                  <a:schemeClr val="tx1">
                    <a:lumMod val="50000"/>
                  </a:schemeClr>
                </a:solidFill>
                <a:latin typeface="Times New Roman" pitchFamily="18" charset="0"/>
                <a:cs typeface="Times New Roman" pitchFamily="18" charset="0"/>
              </a:rPr>
              <a:t>Державні </a:t>
            </a:r>
            <a:r>
              <a:rPr lang="uk-UA" sz="1600" i="1" u="sng" dirty="0">
                <a:solidFill>
                  <a:schemeClr val="tx1">
                    <a:lumMod val="50000"/>
                  </a:schemeClr>
                </a:solidFill>
                <a:latin typeface="Times New Roman" pitchFamily="18" charset="0"/>
                <a:cs typeface="Times New Roman" pitchFamily="18" charset="0"/>
              </a:rPr>
              <a:t>послуги </a:t>
            </a:r>
            <a:r>
              <a:rPr lang="uk-UA" sz="1600" b="0" dirty="0">
                <a:solidFill>
                  <a:schemeClr val="tx1">
                    <a:lumMod val="50000"/>
                  </a:schemeClr>
                </a:solidFill>
                <a:latin typeface="Times New Roman" pitchFamily="18" charset="0"/>
                <a:cs typeface="Times New Roman" pitchFamily="18" charset="0"/>
              </a:rPr>
              <a:t>– це ширший термін, який охоплює як публічні, так і внутрішні процеси в державному апараті. Наприклад, держава не тільки обслуговує громадян, але й підтримує роботу судів, армії, дипломатії.  </a:t>
            </a:r>
            <a:endParaRPr lang="uk-UA" sz="16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None/>
            </a:pPr>
            <a:r>
              <a:rPr lang="uk-UA" sz="1600" b="0" dirty="0" smtClean="0">
                <a:solidFill>
                  <a:schemeClr val="tx1">
                    <a:lumMod val="50000"/>
                  </a:schemeClr>
                </a:solidFill>
                <a:latin typeface="Times New Roman" pitchFamily="18" charset="0"/>
                <a:cs typeface="Times New Roman" pitchFamily="18" charset="0"/>
              </a:rPr>
              <a:t>Щодо </a:t>
            </a:r>
            <a:r>
              <a:rPr lang="uk-UA" sz="1600" i="1" u="sng" dirty="0">
                <a:solidFill>
                  <a:schemeClr val="tx1">
                    <a:lumMod val="50000"/>
                  </a:schemeClr>
                </a:solidFill>
                <a:latin typeface="Times New Roman" pitchFamily="18" charset="0"/>
                <a:cs typeface="Times New Roman" pitchFamily="18" charset="0"/>
              </a:rPr>
              <a:t>приватних послуг, </a:t>
            </a:r>
            <a:r>
              <a:rPr lang="uk-UA" sz="1600" b="0" dirty="0">
                <a:solidFill>
                  <a:schemeClr val="tx1">
                    <a:lumMod val="50000"/>
                  </a:schemeClr>
                </a:solidFill>
                <a:latin typeface="Times New Roman" pitchFamily="18" charset="0"/>
                <a:cs typeface="Times New Roman" pitchFamily="18" charset="0"/>
              </a:rPr>
              <a:t>їх головна різниця – це комерційний характер. Приватні послуги мають на меті отримання прибутку, тоді як публічні послуги мають задовольнити потреби суспільства, часто навіть безкоштовно чи за мінімальну плату. </a:t>
            </a:r>
            <a:endParaRPr lang="uk-UA" sz="1600" b="0" dirty="0" smtClean="0">
              <a:solidFill>
                <a:schemeClr val="tx1">
                  <a:lumMod val="50000"/>
                </a:schemeClr>
              </a:solidFill>
              <a:latin typeface="Times New Roman" pitchFamily="18" charset="0"/>
              <a:cs typeface="Times New Roman" pitchFamily="18" charset="0"/>
            </a:endParaRPr>
          </a:p>
          <a:p>
            <a:pPr marL="0" indent="360000" algn="just">
              <a:lnSpc>
                <a:spcPct val="100000"/>
              </a:lnSpc>
              <a:spcBef>
                <a:spcPts val="0"/>
              </a:spcBef>
              <a:buNone/>
            </a:pPr>
            <a:r>
              <a:rPr lang="uk-UA" sz="1600" i="1" u="sng" dirty="0" smtClean="0">
                <a:solidFill>
                  <a:schemeClr val="tx1">
                    <a:lumMod val="50000"/>
                  </a:schemeClr>
                </a:solidFill>
                <a:latin typeface="Times New Roman" pitchFamily="18" charset="0"/>
                <a:cs typeface="Times New Roman" pitchFamily="18" charset="0"/>
              </a:rPr>
              <a:t>Суб’єктами </a:t>
            </a:r>
            <a:r>
              <a:rPr lang="uk-UA" sz="1600" i="1" u="sng" dirty="0">
                <a:solidFill>
                  <a:schemeClr val="tx1">
                    <a:lumMod val="50000"/>
                  </a:schemeClr>
                </a:solidFill>
                <a:latin typeface="Times New Roman" pitchFamily="18" charset="0"/>
                <a:cs typeface="Times New Roman" pitchFamily="18" charset="0"/>
              </a:rPr>
              <a:t>звернення за публічними послугами можуть бути: </a:t>
            </a:r>
            <a:r>
              <a:rPr lang="uk-UA" sz="1600" b="0" dirty="0">
                <a:solidFill>
                  <a:schemeClr val="tx1">
                    <a:lumMod val="50000"/>
                  </a:schemeClr>
                </a:solidFill>
                <a:latin typeface="Times New Roman" pitchFamily="18" charset="0"/>
                <a:cs typeface="Times New Roman" pitchFamily="18" charset="0"/>
              </a:rPr>
              <a:t>фізичні особи (громадяни України, іноземці, особи без громадянства); </a:t>
            </a:r>
            <a:r>
              <a:rPr lang="uk-UA" sz="1600" b="0" dirty="0" smtClean="0">
                <a:solidFill>
                  <a:schemeClr val="tx1">
                    <a:lumMod val="50000"/>
                  </a:schemeClr>
                </a:solidFill>
                <a:latin typeface="Times New Roman" pitchFamily="18" charset="0"/>
                <a:cs typeface="Times New Roman" pitchFamily="18" charset="0"/>
              </a:rPr>
              <a:t>фізичні </a:t>
            </a:r>
            <a:r>
              <a:rPr lang="uk-UA" sz="1600" b="0" dirty="0">
                <a:solidFill>
                  <a:schemeClr val="tx1">
                    <a:lumMod val="50000"/>
                  </a:schemeClr>
                </a:solidFill>
                <a:latin typeface="Times New Roman" pitchFamily="18" charset="0"/>
                <a:cs typeface="Times New Roman" pitchFamily="18" charset="0"/>
              </a:rPr>
              <a:t>особи-підприємці; юридичні особи (приватного та публічного права). </a:t>
            </a:r>
            <a:endParaRPr lang="uk-UA" sz="1600" b="0" dirty="0" smtClean="0">
              <a:solidFill>
                <a:schemeClr val="tx1">
                  <a:lumMod val="50000"/>
                </a:schemeClr>
              </a:solidFill>
              <a:latin typeface="Times New Roman" pitchFamily="18" charset="0"/>
              <a:cs typeface="Times New Roman" pitchFamily="18" charset="0"/>
            </a:endParaRPr>
          </a:p>
          <a:p>
            <a:pPr marL="0" indent="0" algn="just">
              <a:lnSpc>
                <a:spcPct val="100000"/>
              </a:lnSpc>
              <a:spcBef>
                <a:spcPts val="0"/>
              </a:spcBef>
              <a:buNone/>
            </a:pPr>
            <a:r>
              <a:rPr lang="uk-UA" sz="1600" b="0" dirty="0" smtClean="0">
                <a:solidFill>
                  <a:schemeClr val="tx1">
                    <a:lumMod val="50000"/>
                  </a:schemeClr>
                </a:solidFill>
                <a:latin typeface="Times New Roman" pitchFamily="18" charset="0"/>
                <a:cs typeface="Times New Roman" pitchFamily="18" charset="0"/>
              </a:rPr>
              <a:t>Відповідно </a:t>
            </a:r>
            <a:r>
              <a:rPr lang="uk-UA" sz="1600" b="0" dirty="0">
                <a:solidFill>
                  <a:schemeClr val="tx1">
                    <a:lumMod val="50000"/>
                  </a:schemeClr>
                </a:solidFill>
                <a:latin typeface="Times New Roman" pitchFamily="18" charset="0"/>
                <a:cs typeface="Times New Roman" pitchFamily="18" charset="0"/>
              </a:rPr>
              <a:t>до статті 1 Закону України «Про адміністративні послуги», суб’єктами, </a:t>
            </a:r>
            <a:r>
              <a:rPr lang="uk-UA" sz="1600" i="1" u="sng" dirty="0">
                <a:solidFill>
                  <a:schemeClr val="tx1">
                    <a:lumMod val="50000"/>
                  </a:schemeClr>
                </a:solidFill>
                <a:latin typeface="Times New Roman" pitchFamily="18" charset="0"/>
                <a:cs typeface="Times New Roman" pitchFamily="18" charset="0"/>
              </a:rPr>
              <a:t>які надають публічні послуги</a:t>
            </a:r>
            <a:r>
              <a:rPr lang="uk-UA" sz="1600" b="0" dirty="0">
                <a:solidFill>
                  <a:schemeClr val="tx1">
                    <a:lumMod val="50000"/>
                  </a:schemeClr>
                </a:solidFill>
                <a:latin typeface="Times New Roman" pitchFamily="18" charset="0"/>
                <a:cs typeface="Times New Roman" pitchFamily="18" charset="0"/>
              </a:rPr>
              <a:t>, є: </a:t>
            </a:r>
          </a:p>
          <a:p>
            <a:pPr algn="just">
              <a:lnSpc>
                <a:spcPct val="100000"/>
              </a:lnSpc>
              <a:spcBef>
                <a:spcPts val="0"/>
              </a:spcBef>
            </a:pPr>
            <a:r>
              <a:rPr lang="uk-UA" sz="1600" b="0" dirty="0" smtClean="0">
                <a:solidFill>
                  <a:schemeClr val="tx1">
                    <a:lumMod val="50000"/>
                  </a:schemeClr>
                </a:solidFill>
                <a:latin typeface="Times New Roman" pitchFamily="18" charset="0"/>
                <a:cs typeface="Times New Roman" pitchFamily="18" charset="0"/>
              </a:rPr>
              <a:t>органи </a:t>
            </a:r>
            <a:r>
              <a:rPr lang="uk-UA" sz="1600" b="0" dirty="0">
                <a:solidFill>
                  <a:schemeClr val="tx1">
                    <a:lumMod val="50000"/>
                  </a:schemeClr>
                </a:solidFill>
                <a:latin typeface="Times New Roman" pitchFamily="18" charset="0"/>
                <a:cs typeface="Times New Roman" pitchFamily="18" charset="0"/>
              </a:rPr>
              <a:t>виконавчої влади; </a:t>
            </a:r>
            <a:endParaRPr lang="uk-UA" sz="16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600" b="0" dirty="0" smtClean="0">
                <a:solidFill>
                  <a:schemeClr val="tx1">
                    <a:lumMod val="50000"/>
                  </a:schemeClr>
                </a:solidFill>
                <a:latin typeface="Times New Roman" pitchFamily="18" charset="0"/>
                <a:cs typeface="Times New Roman" pitchFamily="18" charset="0"/>
              </a:rPr>
              <a:t>органи </a:t>
            </a:r>
            <a:r>
              <a:rPr lang="uk-UA" sz="1600" b="0" dirty="0">
                <a:solidFill>
                  <a:schemeClr val="tx1">
                    <a:lumMod val="50000"/>
                  </a:schemeClr>
                </a:solidFill>
                <a:latin typeface="Times New Roman" pitchFamily="18" charset="0"/>
                <a:cs typeface="Times New Roman" pitchFamily="18" charset="0"/>
              </a:rPr>
              <a:t>місцевого самоврядування; </a:t>
            </a:r>
            <a:endParaRPr lang="uk-UA" sz="16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600" b="0" dirty="0" smtClean="0">
                <a:solidFill>
                  <a:schemeClr val="tx1">
                    <a:lumMod val="50000"/>
                  </a:schemeClr>
                </a:solidFill>
                <a:latin typeface="Times New Roman" pitchFamily="18" charset="0"/>
                <a:cs typeface="Times New Roman" pitchFamily="18" charset="0"/>
              </a:rPr>
              <a:t>органи </a:t>
            </a:r>
            <a:r>
              <a:rPr lang="uk-UA" sz="1600" b="0" dirty="0">
                <a:solidFill>
                  <a:schemeClr val="tx1">
                    <a:lumMod val="50000"/>
                  </a:schemeClr>
                </a:solidFill>
                <a:latin typeface="Times New Roman" pitchFamily="18" charset="0"/>
                <a:cs typeface="Times New Roman" pitchFamily="18" charset="0"/>
              </a:rPr>
              <a:t>влади Автономної Республіки Крим; </a:t>
            </a:r>
            <a:endParaRPr lang="uk-UA" sz="1600" b="0" dirty="0" smtClean="0">
              <a:solidFill>
                <a:schemeClr val="tx1">
                  <a:lumMod val="50000"/>
                </a:schemeClr>
              </a:solidFill>
              <a:latin typeface="Times New Roman" pitchFamily="18" charset="0"/>
              <a:cs typeface="Times New Roman" pitchFamily="18" charset="0"/>
            </a:endParaRPr>
          </a:p>
          <a:p>
            <a:pPr algn="just">
              <a:lnSpc>
                <a:spcPct val="100000"/>
              </a:lnSpc>
              <a:spcBef>
                <a:spcPts val="0"/>
              </a:spcBef>
            </a:pPr>
            <a:r>
              <a:rPr lang="uk-UA" sz="1600" b="0" dirty="0" smtClean="0">
                <a:solidFill>
                  <a:schemeClr val="tx1">
                    <a:lumMod val="50000"/>
                  </a:schemeClr>
                </a:solidFill>
                <a:latin typeface="Times New Roman" pitchFamily="18" charset="0"/>
                <a:cs typeface="Times New Roman" pitchFamily="18" charset="0"/>
              </a:rPr>
              <a:t>інші </a:t>
            </a:r>
            <a:r>
              <a:rPr lang="uk-UA" sz="1600" b="0" dirty="0">
                <a:solidFill>
                  <a:schemeClr val="tx1">
                    <a:lumMod val="50000"/>
                  </a:schemeClr>
                </a:solidFill>
                <a:latin typeface="Times New Roman" pitchFamily="18" charset="0"/>
                <a:cs typeface="Times New Roman" pitchFamily="18" charset="0"/>
              </a:rPr>
              <a:t>державні органи та посадові особи, уповноважені законом Центри надання адміністративних </a:t>
            </a:r>
            <a:r>
              <a:rPr lang="uk-UA" sz="1600" b="0" dirty="0" smtClean="0">
                <a:solidFill>
                  <a:schemeClr val="tx1">
                    <a:lumMod val="50000"/>
                  </a:schemeClr>
                </a:solidFill>
                <a:latin typeface="Times New Roman" pitchFamily="18" charset="0"/>
                <a:cs typeface="Times New Roman" pitchFamily="18" charset="0"/>
              </a:rPr>
              <a:t>послуг.</a:t>
            </a:r>
          </a:p>
          <a:p>
            <a:pPr marL="0" indent="360000" algn="just">
              <a:lnSpc>
                <a:spcPct val="100000"/>
              </a:lnSpc>
              <a:spcBef>
                <a:spcPts val="0"/>
              </a:spcBef>
              <a:buNone/>
            </a:pPr>
            <a:r>
              <a:rPr lang="uk-UA" sz="1600" b="0" dirty="0" smtClean="0">
                <a:solidFill>
                  <a:schemeClr val="tx1">
                    <a:lumMod val="50000"/>
                  </a:schemeClr>
                </a:solidFill>
                <a:latin typeface="Times New Roman" pitchFamily="18" charset="0"/>
                <a:cs typeface="Times New Roman" pitchFamily="18" charset="0"/>
              </a:rPr>
              <a:t> </a:t>
            </a:r>
            <a:r>
              <a:rPr lang="uk-UA" sz="1600" b="0" dirty="0">
                <a:solidFill>
                  <a:schemeClr val="tx1">
                    <a:lumMod val="50000"/>
                  </a:schemeClr>
                </a:solidFill>
                <a:latin typeface="Times New Roman" pitchFamily="18" charset="0"/>
                <a:cs typeface="Times New Roman" pitchFamily="18" charset="0"/>
              </a:rPr>
              <a:t>Цей перелік є вичерпним, оскільки законодавець визначив інституційний підхід до суб’єктів надання публічних послуг, залишаючи їх реалізацію виключно у сфері відповідальності державних чи місцевих органів влади. Це гарантує, що послуги надаються у рамках закону, а їх якість та доступність контролюються державою. </a:t>
            </a:r>
            <a:r>
              <a:rPr lang="uk-UA" sz="1600" i="1" u="sng" dirty="0">
                <a:solidFill>
                  <a:schemeClr val="tx1">
                    <a:lumMod val="50000"/>
                  </a:schemeClr>
                </a:solidFill>
                <a:latin typeface="Times New Roman" pitchFamily="18" charset="0"/>
                <a:cs typeface="Times New Roman" pitchFamily="18" charset="0"/>
              </a:rPr>
              <a:t>Публічні послуги – це той механізм, через який громадяни реалізують свої права. Наприклад, право на освіту стає реальним завдяки роботі шкіл і університетів. Право на охорону здоров’я – завдяки доступу до лікарень і медичних послуг. </a:t>
            </a:r>
          </a:p>
        </p:txBody>
      </p:sp>
    </p:spTree>
    <p:extLst>
      <p:ext uri="{BB962C8B-B14F-4D97-AF65-F5344CB8AC3E}">
        <p14:creationId xmlns:p14="http://schemas.microsoft.com/office/powerpoint/2010/main" val="1179929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641" y="144780"/>
            <a:ext cx="11689398" cy="5625783"/>
          </a:xfrm>
        </p:spPr>
        <p:txBody>
          <a:bodyPr/>
          <a:lstStyle/>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Метою публічних послуг </a:t>
            </a:r>
            <a:r>
              <a:rPr lang="uk-UA" sz="2000" b="0" dirty="0">
                <a:solidFill>
                  <a:schemeClr val="tx1">
                    <a:lumMod val="50000"/>
                  </a:schemeClr>
                </a:solidFill>
                <a:latin typeface="Times New Roman" pitchFamily="18" charset="0"/>
                <a:cs typeface="Times New Roman" pitchFamily="18" charset="0"/>
              </a:rPr>
              <a:t>є задоволення потреб громадян, суспільства та бізнесу через забезпечення доступу до якісних, прозорих та ефективних послуг, що гарантують реалізацію прав людини, соціальну справедливість та сталий розвиток держави.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Держава </a:t>
            </a:r>
            <a:r>
              <a:rPr lang="uk-UA" sz="2000" b="0" dirty="0">
                <a:solidFill>
                  <a:schemeClr val="tx1">
                    <a:lumMod val="50000"/>
                  </a:schemeClr>
                </a:solidFill>
                <a:latin typeface="Times New Roman" pitchFamily="18" charset="0"/>
                <a:cs typeface="Times New Roman" pitchFamily="18" charset="0"/>
              </a:rPr>
              <a:t>не може існувати без публічних послуг, адже вони забезпечують сталий розвиток суспільства. Що це означає? Сталий розвиток – це коли держава забезпечує задоволення потреб сьогоднішнього покоління, не ставлячи під загрозу можливості майбутніх поколінь. Наприклад, розбудова транспортної інфраструктури, доступ до якісної освіти чи впровадження екологічно безпечних технологій – це завдання, які сприяють стабільності й розвитку суспільства. Окрім цього, публічні послуги виконують завдання соціальної справедливості. Уявіть собі: без державного втручання соціальна нерівність зростала б дуже швидко. Люди з низьким рівнем доходів, літні громадяни чи люди з інвалідністю залишалися б без підтримки. Публічні послуги – це той механізм, який допомагає зменшити розрив між різними групами населення.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Наприклад, державна освіта чи субсидії для вразливих верств населення забезпечують рівні можливості для всіх громадян, незалежно від їхнього фінансового стану. І, звісно, через публічні послуги держава створює добробут суспільства. Добробут – це не тільки гроші, це ще й здоров’я, освіта, чисте довкілля, почуття захищеності. Коли люди мають доступ до цих благ, вони почуваються щасливішими, що підвищує продуктивність суспільства в цілому. </a:t>
            </a:r>
          </a:p>
        </p:txBody>
      </p:sp>
    </p:spTree>
    <p:extLst>
      <p:ext uri="{BB962C8B-B14F-4D97-AF65-F5344CB8AC3E}">
        <p14:creationId xmlns:p14="http://schemas.microsoft.com/office/powerpoint/2010/main" val="662187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892" y="182880"/>
            <a:ext cx="5902579" cy="5417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217920" y="259080"/>
            <a:ext cx="5783580" cy="5632311"/>
          </a:xfrm>
          <a:prstGeom prst="rect">
            <a:avLst/>
          </a:prstGeom>
          <a:noFill/>
        </p:spPr>
        <p:txBody>
          <a:bodyPr wrap="square" rtlCol="0">
            <a:spAutoFit/>
          </a:bodyPr>
          <a:lstStyle/>
          <a:p>
            <a:pPr algn="ctr"/>
            <a:r>
              <a:rPr lang="ru-RU" sz="1200" u="sng" dirty="0" err="1">
                <a:solidFill>
                  <a:schemeClr val="tx1">
                    <a:lumMod val="50000"/>
                  </a:schemeClr>
                </a:solidFill>
                <a:latin typeface="Times New Roman" pitchFamily="18" charset="0"/>
                <a:cs typeface="Times New Roman" pitchFamily="18" charset="0"/>
              </a:rPr>
              <a:t>Ці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завдання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працюють</a:t>
            </a:r>
            <a:r>
              <a:rPr lang="ru-RU" sz="1200" u="sng" dirty="0">
                <a:solidFill>
                  <a:schemeClr val="tx1">
                    <a:lumMod val="50000"/>
                  </a:schemeClr>
                </a:solidFill>
                <a:latin typeface="Times New Roman" pitchFamily="18" charset="0"/>
                <a:cs typeface="Times New Roman" pitchFamily="18" charset="0"/>
              </a:rPr>
              <a:t> разом для </a:t>
            </a:r>
            <a:r>
              <a:rPr lang="ru-RU" sz="1200" u="sng" dirty="0" err="1">
                <a:solidFill>
                  <a:schemeClr val="tx1">
                    <a:lumMod val="50000"/>
                  </a:schemeClr>
                </a:solidFill>
                <a:latin typeface="Times New Roman" pitchFamily="18" charset="0"/>
                <a:cs typeface="Times New Roman" pitchFamily="18" charset="0"/>
              </a:rPr>
              <a:t>досягнення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головної</a:t>
            </a:r>
            <a:r>
              <a:rPr lang="ru-RU" sz="1200" u="sng" dirty="0">
                <a:solidFill>
                  <a:schemeClr val="tx1">
                    <a:lumMod val="50000"/>
                  </a:schemeClr>
                </a:solidFill>
                <a:latin typeface="Times New Roman" pitchFamily="18" charset="0"/>
                <a:cs typeface="Times New Roman" pitchFamily="18" charset="0"/>
              </a:rPr>
              <a:t> мети – </a:t>
            </a:r>
            <a:r>
              <a:rPr lang="ru-RU" sz="1200" b="1" i="1" u="sng" dirty="0" err="1">
                <a:solidFill>
                  <a:schemeClr val="tx1">
                    <a:lumMod val="50000"/>
                  </a:schemeClr>
                </a:solidFill>
                <a:latin typeface="Times New Roman" pitchFamily="18" charset="0"/>
                <a:cs typeface="Times New Roman" pitchFamily="18" charset="0"/>
              </a:rPr>
              <a:t>побудови</a:t>
            </a:r>
            <a:r>
              <a:rPr lang="ru-RU" sz="1200" b="1" i="1" u="sng" dirty="0">
                <a:solidFill>
                  <a:schemeClr val="tx1">
                    <a:lumMod val="50000"/>
                  </a:schemeClr>
                </a:solidFill>
                <a:latin typeface="Times New Roman" pitchFamily="18" charset="0"/>
                <a:cs typeface="Times New Roman" pitchFamily="18" charset="0"/>
              </a:rPr>
              <a:t> "</a:t>
            </a:r>
            <a:r>
              <a:rPr lang="ru-RU" sz="1200" b="1" i="1" u="sng" dirty="0" err="1">
                <a:solidFill>
                  <a:schemeClr val="tx1">
                    <a:lumMod val="50000"/>
                  </a:schemeClr>
                </a:solidFill>
                <a:latin typeface="Times New Roman" pitchFamily="18" charset="0"/>
                <a:cs typeface="Times New Roman" pitchFamily="18" charset="0"/>
              </a:rPr>
              <a:t>сервісної</a:t>
            </a:r>
            <a:r>
              <a:rPr lang="ru-RU" sz="1200" b="1" i="1" u="sng" dirty="0">
                <a:solidFill>
                  <a:schemeClr val="tx1">
                    <a:lumMod val="50000"/>
                  </a:schemeClr>
                </a:solidFill>
                <a:latin typeface="Times New Roman" pitchFamily="18" charset="0"/>
                <a:cs typeface="Times New Roman" pitchFamily="18" charset="0"/>
              </a:rPr>
              <a:t>" </a:t>
            </a:r>
            <a:r>
              <a:rPr lang="ru-RU" sz="1200" b="1" i="1" u="sng" dirty="0" err="1">
                <a:solidFill>
                  <a:schemeClr val="tx1">
                    <a:lumMod val="50000"/>
                  </a:schemeClr>
                </a:solidFill>
                <a:latin typeface="Times New Roman" pitchFamily="18" charset="0"/>
                <a:cs typeface="Times New Roman" pitchFamily="18" charset="0"/>
              </a:rPr>
              <a:t>держави</a:t>
            </a:r>
            <a:r>
              <a:rPr lang="ru-RU" sz="1200" b="1" i="1" u="sng" dirty="0">
                <a:solidFill>
                  <a:schemeClr val="tx1">
                    <a:lumMod val="50000"/>
                  </a:schemeClr>
                </a:solidFill>
                <a:latin typeface="Times New Roman" pitchFamily="18" charset="0"/>
                <a:cs typeface="Times New Roman" pitchFamily="18" charset="0"/>
              </a:rPr>
              <a:t>, </a:t>
            </a:r>
            <a:r>
              <a:rPr lang="ru-RU" sz="1200" u="sng" dirty="0">
                <a:solidFill>
                  <a:schemeClr val="tx1">
                    <a:lumMod val="50000"/>
                  </a:schemeClr>
                </a:solidFill>
                <a:latin typeface="Times New Roman" pitchFamily="18" charset="0"/>
                <a:cs typeface="Times New Roman" pitchFamily="18" charset="0"/>
              </a:rPr>
              <a:t>яка ставить у центр </a:t>
            </a:r>
            <a:r>
              <a:rPr lang="ru-RU" sz="1200" u="sng" dirty="0" err="1">
                <a:solidFill>
                  <a:schemeClr val="tx1">
                    <a:lumMod val="50000"/>
                  </a:schemeClr>
                </a:solidFill>
                <a:latin typeface="Times New Roman" pitchFamily="18" charset="0"/>
                <a:cs typeface="Times New Roman" pitchFamily="18" charset="0"/>
              </a:rPr>
              <a:t>своєї</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діяльності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громадянина</a:t>
            </a:r>
            <a:r>
              <a:rPr lang="ru-RU" sz="1200" u="sng" dirty="0">
                <a:solidFill>
                  <a:schemeClr val="tx1">
                    <a:lumMod val="50000"/>
                  </a:schemeClr>
                </a:solidFill>
                <a:latin typeface="Times New Roman" pitchFamily="18" charset="0"/>
                <a:cs typeface="Times New Roman" pitchFamily="18" charset="0"/>
              </a:rPr>
              <a:t> та </a:t>
            </a:r>
            <a:r>
              <a:rPr lang="ru-RU" sz="1200" u="sng" dirty="0" err="1">
                <a:solidFill>
                  <a:schemeClr val="tx1">
                    <a:lumMod val="50000"/>
                  </a:schemeClr>
                </a:solidFill>
                <a:latin typeface="Times New Roman" pitchFamily="18" charset="0"/>
                <a:cs typeface="Times New Roman" pitchFamily="18" charset="0"/>
              </a:rPr>
              <a:t>його</a:t>
            </a:r>
            <a:r>
              <a:rPr lang="ru-RU" sz="1200" u="sng" dirty="0">
                <a:solidFill>
                  <a:schemeClr val="tx1">
                    <a:lumMod val="50000"/>
                  </a:schemeClr>
                </a:solidFill>
                <a:latin typeface="Times New Roman" pitchFamily="18" charset="0"/>
                <a:cs typeface="Times New Roman" pitchFamily="18" charset="0"/>
              </a:rPr>
              <a:t> потреби. </a:t>
            </a:r>
            <a:r>
              <a:rPr lang="ru-RU" sz="1200" u="sng" dirty="0" err="1">
                <a:solidFill>
                  <a:schemeClr val="tx1">
                    <a:lumMod val="50000"/>
                  </a:schemeClr>
                </a:solidFill>
                <a:latin typeface="Times New Roman" pitchFamily="18" charset="0"/>
                <a:cs typeface="Times New Roman" pitchFamily="18" charset="0"/>
              </a:rPr>
              <a:t>Це</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мабуть</a:t>
            </a:r>
            <a:r>
              <a:rPr lang="ru-RU" sz="1200" u="sng" dirty="0">
                <a:solidFill>
                  <a:schemeClr val="tx1">
                    <a:lumMod val="50000"/>
                  </a:schemeClr>
                </a:solidFill>
                <a:latin typeface="Times New Roman" pitchFamily="18" charset="0"/>
                <a:cs typeface="Times New Roman" pitchFamily="18" charset="0"/>
              </a:rPr>
              <a:t>, один </a:t>
            </a:r>
            <a:r>
              <a:rPr lang="ru-RU" sz="1200" u="sng" dirty="0" err="1">
                <a:solidFill>
                  <a:schemeClr val="tx1">
                    <a:lumMod val="50000"/>
                  </a:schemeClr>
                </a:solidFill>
                <a:latin typeface="Times New Roman" pitchFamily="18" charset="0"/>
                <a:cs typeface="Times New Roman" pitchFamily="18" charset="0"/>
              </a:rPr>
              <a:t>із</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найважливіших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аспектів</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Якість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публічних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послуг</a:t>
            </a:r>
            <a:r>
              <a:rPr lang="ru-RU" sz="1200" u="sng" dirty="0">
                <a:solidFill>
                  <a:schemeClr val="tx1">
                    <a:lumMod val="50000"/>
                  </a:schemeClr>
                </a:solidFill>
                <a:latin typeface="Times New Roman" pitchFamily="18" charset="0"/>
                <a:cs typeface="Times New Roman" pitchFamily="18" charset="0"/>
              </a:rPr>
              <a:t> прямо </a:t>
            </a:r>
            <a:r>
              <a:rPr lang="ru-RU" sz="1200" u="sng" dirty="0" err="1">
                <a:solidFill>
                  <a:schemeClr val="tx1">
                    <a:lumMod val="50000"/>
                  </a:schemeClr>
                </a:solidFill>
                <a:latin typeface="Times New Roman" pitchFamily="18" charset="0"/>
                <a:cs typeface="Times New Roman" pitchFamily="18" charset="0"/>
              </a:rPr>
              <a:t>впливає</a:t>
            </a:r>
            <a:r>
              <a:rPr lang="ru-RU" sz="1200" u="sng" dirty="0">
                <a:solidFill>
                  <a:schemeClr val="tx1">
                    <a:lumMod val="50000"/>
                  </a:schemeClr>
                </a:solidFill>
                <a:latin typeface="Times New Roman" pitchFamily="18" charset="0"/>
                <a:cs typeface="Times New Roman" pitchFamily="18" charset="0"/>
              </a:rPr>
              <a:t> на те, як </a:t>
            </a:r>
            <a:r>
              <a:rPr lang="ru-RU" sz="1200" u="sng" dirty="0" err="1">
                <a:solidFill>
                  <a:schemeClr val="tx1">
                    <a:lumMod val="50000"/>
                  </a:schemeClr>
                </a:solidFill>
                <a:latin typeface="Times New Roman" pitchFamily="18" charset="0"/>
                <a:cs typeface="Times New Roman" pitchFamily="18" charset="0"/>
              </a:rPr>
              <a:t>громадяни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сприймають</a:t>
            </a:r>
            <a:r>
              <a:rPr lang="ru-RU" sz="1200" u="sng" dirty="0">
                <a:solidFill>
                  <a:schemeClr val="tx1">
                    <a:lumMod val="50000"/>
                  </a:schemeClr>
                </a:solidFill>
                <a:latin typeface="Times New Roman" pitchFamily="18" charset="0"/>
                <a:cs typeface="Times New Roman" pitchFamily="18" charset="0"/>
              </a:rPr>
              <a:t> свою державу. </a:t>
            </a:r>
            <a:r>
              <a:rPr lang="ru-RU" sz="1200" u="sng" dirty="0" err="1">
                <a:solidFill>
                  <a:schemeClr val="tx1">
                    <a:lumMod val="50000"/>
                  </a:schemeClr>
                </a:solidFill>
                <a:latin typeface="Times New Roman" pitchFamily="18" charset="0"/>
                <a:cs typeface="Times New Roman" pitchFamily="18" charset="0"/>
              </a:rPr>
              <a:t>Якщо</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людина</a:t>
            </a:r>
            <a:r>
              <a:rPr lang="ru-RU" sz="1200" u="sng" dirty="0">
                <a:solidFill>
                  <a:schemeClr val="tx1">
                    <a:lumMod val="50000"/>
                  </a:schemeClr>
                </a:solidFill>
                <a:latin typeface="Times New Roman" pitchFamily="18" charset="0"/>
                <a:cs typeface="Times New Roman" pitchFamily="18" charset="0"/>
              </a:rPr>
              <a:t> не </a:t>
            </a:r>
            <a:r>
              <a:rPr lang="ru-RU" sz="1200" u="sng" dirty="0" err="1">
                <a:solidFill>
                  <a:schemeClr val="tx1">
                    <a:lumMod val="50000"/>
                  </a:schemeClr>
                </a:solidFill>
                <a:latin typeface="Times New Roman" pitchFamily="18" charset="0"/>
                <a:cs typeface="Times New Roman" pitchFamily="18" charset="0"/>
              </a:rPr>
              <a:t>може</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швидко</a:t>
            </a:r>
            <a:r>
              <a:rPr lang="ru-RU" sz="1200" u="sng" dirty="0">
                <a:solidFill>
                  <a:schemeClr val="tx1">
                    <a:lumMod val="50000"/>
                  </a:schemeClr>
                </a:solidFill>
                <a:latin typeface="Times New Roman" pitchFamily="18" charset="0"/>
                <a:cs typeface="Times New Roman" pitchFamily="18" charset="0"/>
              </a:rPr>
              <a:t> й без проблем </a:t>
            </a:r>
            <a:r>
              <a:rPr lang="ru-RU" sz="1200" u="sng" dirty="0" err="1">
                <a:solidFill>
                  <a:schemeClr val="tx1">
                    <a:lumMod val="50000"/>
                  </a:schemeClr>
                </a:solidFill>
                <a:latin typeface="Times New Roman" pitchFamily="18" charset="0"/>
                <a:cs typeface="Times New Roman" pitchFamily="18" charset="0"/>
              </a:rPr>
              <a:t>отримати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потрібний</a:t>
            </a:r>
            <a:r>
              <a:rPr lang="ru-RU" sz="1200" u="sng" dirty="0">
                <a:solidFill>
                  <a:schemeClr val="tx1">
                    <a:lumMod val="50000"/>
                  </a:schemeClr>
                </a:solidFill>
                <a:latin typeface="Times New Roman" pitchFamily="18" charset="0"/>
                <a:cs typeface="Times New Roman" pitchFamily="18" charset="0"/>
              </a:rPr>
              <a:t> документ, </a:t>
            </a:r>
            <a:r>
              <a:rPr lang="ru-RU" sz="1200" u="sng" dirty="0" err="1">
                <a:solidFill>
                  <a:schemeClr val="tx1">
                    <a:lumMod val="50000"/>
                  </a:schemeClr>
                </a:solidFill>
                <a:latin typeface="Times New Roman" pitchFamily="18" charset="0"/>
                <a:cs typeface="Times New Roman" pitchFamily="18" charset="0"/>
              </a:rPr>
              <a:t>якщо</a:t>
            </a:r>
            <a:r>
              <a:rPr lang="ru-RU" sz="1200" u="sng" dirty="0">
                <a:solidFill>
                  <a:schemeClr val="tx1">
                    <a:lumMod val="50000"/>
                  </a:schemeClr>
                </a:solidFill>
                <a:latin typeface="Times New Roman" pitchFamily="18" charset="0"/>
                <a:cs typeface="Times New Roman" pitchFamily="18" charset="0"/>
              </a:rPr>
              <a:t> вона </a:t>
            </a:r>
            <a:r>
              <a:rPr lang="ru-RU" sz="1200" u="sng" dirty="0" err="1">
                <a:solidFill>
                  <a:schemeClr val="tx1">
                    <a:lumMod val="50000"/>
                  </a:schemeClr>
                </a:solidFill>
                <a:latin typeface="Times New Roman" pitchFamily="18" charset="0"/>
                <a:cs typeface="Times New Roman" pitchFamily="18" charset="0"/>
              </a:rPr>
              <a:t>змушена</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стояти</a:t>
            </a:r>
            <a:r>
              <a:rPr lang="ru-RU" sz="1200" u="sng" dirty="0">
                <a:solidFill>
                  <a:schemeClr val="tx1">
                    <a:lumMod val="50000"/>
                  </a:schemeClr>
                </a:solidFill>
                <a:latin typeface="Times New Roman" pitchFamily="18" charset="0"/>
                <a:cs typeface="Times New Roman" pitchFamily="18" charset="0"/>
              </a:rPr>
              <a:t> в </a:t>
            </a:r>
            <a:r>
              <a:rPr lang="ru-RU" sz="1200" u="sng" dirty="0" err="1">
                <a:solidFill>
                  <a:schemeClr val="tx1">
                    <a:lumMod val="50000"/>
                  </a:schemeClr>
                </a:solidFill>
                <a:latin typeface="Times New Roman" pitchFamily="18" charset="0"/>
                <a:cs typeface="Times New Roman" pitchFamily="18" charset="0"/>
              </a:rPr>
              <a:t>чергах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витрачати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багато</a:t>
            </a:r>
            <a:r>
              <a:rPr lang="ru-RU" sz="1200" u="sng" dirty="0">
                <a:solidFill>
                  <a:schemeClr val="tx1">
                    <a:lumMod val="50000"/>
                  </a:schemeClr>
                </a:solidFill>
                <a:latin typeface="Times New Roman" pitchFamily="18" charset="0"/>
                <a:cs typeface="Times New Roman" pitchFamily="18" charset="0"/>
              </a:rPr>
              <a:t> часу </a:t>
            </a:r>
            <a:r>
              <a:rPr lang="ru-RU" sz="1200" u="sng" dirty="0" err="1">
                <a:solidFill>
                  <a:schemeClr val="tx1">
                    <a:lumMod val="50000"/>
                  </a:schemeClr>
                </a:solidFill>
                <a:latin typeface="Times New Roman" pitchFamily="18" charset="0"/>
                <a:cs typeface="Times New Roman" pitchFamily="18" charset="0"/>
              </a:rPr>
              <a:t>чи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стикатися</a:t>
            </a:r>
            <a:r>
              <a:rPr lang="ru-RU" sz="1200" u="sng" dirty="0">
                <a:solidFill>
                  <a:schemeClr val="tx1">
                    <a:lumMod val="50000"/>
                  </a:schemeClr>
                </a:solidFill>
                <a:latin typeface="Times New Roman" pitchFamily="18" charset="0"/>
                <a:cs typeface="Times New Roman" pitchFamily="18" charset="0"/>
              </a:rPr>
              <a:t> з </a:t>
            </a:r>
            <a:r>
              <a:rPr lang="ru-RU" sz="1200" u="sng" dirty="0" err="1">
                <a:solidFill>
                  <a:schemeClr val="tx1">
                    <a:lumMod val="50000"/>
                  </a:schemeClr>
                </a:solidFill>
                <a:latin typeface="Times New Roman" pitchFamily="18" charset="0"/>
                <a:cs typeface="Times New Roman" pitchFamily="18" charset="0"/>
              </a:rPr>
              <a:t>корупцією</a:t>
            </a:r>
            <a:r>
              <a:rPr lang="ru-RU" sz="1200" u="sng" dirty="0">
                <a:solidFill>
                  <a:schemeClr val="tx1">
                    <a:lumMod val="50000"/>
                  </a:schemeClr>
                </a:solidFill>
                <a:latin typeface="Times New Roman" pitchFamily="18" charset="0"/>
                <a:cs typeface="Times New Roman" pitchFamily="18" charset="0"/>
              </a:rPr>
              <a:t> – </a:t>
            </a:r>
            <a:r>
              <a:rPr lang="ru-RU" sz="1200" u="sng" dirty="0" err="1">
                <a:solidFill>
                  <a:schemeClr val="tx1">
                    <a:lumMod val="50000"/>
                  </a:schemeClr>
                </a:solidFill>
                <a:latin typeface="Times New Roman" pitchFamily="18" charset="0"/>
                <a:cs typeface="Times New Roman" pitchFamily="18" charset="0"/>
              </a:rPr>
              <a:t>це</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формує</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негативне</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ставлення</a:t>
            </a:r>
            <a:r>
              <a:rPr lang="ru-RU" sz="1200" u="sng" dirty="0">
                <a:solidFill>
                  <a:schemeClr val="tx1">
                    <a:lumMod val="50000"/>
                  </a:schemeClr>
                </a:solidFill>
                <a:latin typeface="Times New Roman" pitchFamily="18" charset="0"/>
                <a:cs typeface="Times New Roman" pitchFamily="18" charset="0"/>
              </a:rPr>
              <a:t> до </a:t>
            </a:r>
            <a:r>
              <a:rPr lang="ru-RU" sz="1200" u="sng" dirty="0" err="1">
                <a:solidFill>
                  <a:schemeClr val="tx1">
                    <a:lumMod val="50000"/>
                  </a:schemeClr>
                </a:solidFill>
                <a:latin typeface="Times New Roman" pitchFamily="18" charset="0"/>
                <a:cs typeface="Times New Roman" pitchFamily="18" charset="0"/>
              </a:rPr>
              <a:t>влади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Довіра</a:t>
            </a:r>
            <a:r>
              <a:rPr lang="ru-RU" sz="1200" u="sng" dirty="0">
                <a:solidFill>
                  <a:schemeClr val="tx1">
                    <a:lumMod val="50000"/>
                  </a:schemeClr>
                </a:solidFill>
                <a:latin typeface="Times New Roman" pitchFamily="18" charset="0"/>
                <a:cs typeface="Times New Roman" pitchFamily="18" charset="0"/>
              </a:rPr>
              <a:t> до </a:t>
            </a:r>
            <a:r>
              <a:rPr lang="ru-RU" sz="1200" u="sng" dirty="0" err="1">
                <a:solidFill>
                  <a:schemeClr val="tx1">
                    <a:lumMod val="50000"/>
                  </a:schemeClr>
                </a:solidFill>
                <a:latin typeface="Times New Roman" pitchFamily="18" charset="0"/>
                <a:cs typeface="Times New Roman" pitchFamily="18" charset="0"/>
              </a:rPr>
              <a:t>держави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починається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саме</a:t>
            </a:r>
            <a:r>
              <a:rPr lang="ru-RU" sz="1200" u="sng" dirty="0">
                <a:solidFill>
                  <a:schemeClr val="tx1">
                    <a:lumMod val="50000"/>
                  </a:schemeClr>
                </a:solidFill>
                <a:latin typeface="Times New Roman" pitchFamily="18" charset="0"/>
                <a:cs typeface="Times New Roman" pitchFamily="18" charset="0"/>
              </a:rPr>
              <a:t> з малого – з того, як </a:t>
            </a:r>
            <a:r>
              <a:rPr lang="ru-RU" sz="1200" u="sng" dirty="0" err="1">
                <a:solidFill>
                  <a:schemeClr val="tx1">
                    <a:lumMod val="50000"/>
                  </a:schemeClr>
                </a:solidFill>
                <a:latin typeface="Times New Roman" pitchFamily="18" charset="0"/>
                <a:cs typeface="Times New Roman" pitchFamily="18" charset="0"/>
              </a:rPr>
              <a:t>швидко</a:t>
            </a:r>
            <a:r>
              <a:rPr lang="ru-RU" sz="1200" u="sng" dirty="0">
                <a:solidFill>
                  <a:schemeClr val="tx1">
                    <a:lumMod val="50000"/>
                  </a:schemeClr>
                </a:solidFill>
                <a:latin typeface="Times New Roman" pitchFamily="18" charset="0"/>
                <a:cs typeface="Times New Roman" pitchFamily="18" charset="0"/>
              </a:rPr>
              <a:t> ми </a:t>
            </a:r>
            <a:r>
              <a:rPr lang="ru-RU" sz="1200" u="sng" dirty="0" err="1">
                <a:solidFill>
                  <a:schemeClr val="tx1">
                    <a:lumMod val="50000"/>
                  </a:schemeClr>
                </a:solidFill>
                <a:latin typeface="Times New Roman" pitchFamily="18" charset="0"/>
                <a:cs typeface="Times New Roman" pitchFamily="18" charset="0"/>
              </a:rPr>
              <a:t>можемо</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отримати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необхідну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довідку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оформити</a:t>
            </a:r>
            <a:r>
              <a:rPr lang="ru-RU" sz="1200" u="sng" dirty="0">
                <a:solidFill>
                  <a:schemeClr val="tx1">
                    <a:lumMod val="50000"/>
                  </a:schemeClr>
                </a:solidFill>
                <a:latin typeface="Times New Roman" pitchFamily="18" charset="0"/>
                <a:cs typeface="Times New Roman" pitchFamily="18" charset="0"/>
              </a:rPr>
              <a:t> паспорт </a:t>
            </a:r>
            <a:r>
              <a:rPr lang="ru-RU" sz="1200" u="sng" dirty="0" err="1">
                <a:solidFill>
                  <a:schemeClr val="tx1">
                    <a:lumMod val="50000"/>
                  </a:schemeClr>
                </a:solidFill>
                <a:latin typeface="Times New Roman" pitchFamily="18" charset="0"/>
                <a:cs typeface="Times New Roman" pitchFamily="18" charset="0"/>
              </a:rPr>
              <a:t>чи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отримати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допомогу</a:t>
            </a:r>
            <a:r>
              <a:rPr lang="ru-RU" sz="1200" u="sng" dirty="0">
                <a:solidFill>
                  <a:schemeClr val="tx1">
                    <a:lumMod val="50000"/>
                  </a:schemeClr>
                </a:solidFill>
                <a:latin typeface="Times New Roman" pitchFamily="18" charset="0"/>
                <a:cs typeface="Times New Roman" pitchFamily="18" charset="0"/>
              </a:rPr>
              <a:t> в </a:t>
            </a:r>
            <a:r>
              <a:rPr lang="ru-RU" sz="1200" u="sng" dirty="0" err="1">
                <a:solidFill>
                  <a:schemeClr val="tx1">
                    <a:lumMod val="50000"/>
                  </a:schemeClr>
                </a:solidFill>
                <a:latin typeface="Times New Roman" pitchFamily="18" charset="0"/>
                <a:cs typeface="Times New Roman" pitchFamily="18" charset="0"/>
              </a:rPr>
              <a:t>лікарні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Якщо</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цей</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досвід</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позитивний</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громадяни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починають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сприймати</a:t>
            </a:r>
            <a:r>
              <a:rPr lang="ru-RU" sz="1200" u="sng" dirty="0">
                <a:solidFill>
                  <a:schemeClr val="tx1">
                    <a:lumMod val="50000"/>
                  </a:schemeClr>
                </a:solidFill>
                <a:latin typeface="Times New Roman" pitchFamily="18" charset="0"/>
                <a:cs typeface="Times New Roman" pitchFamily="18" charset="0"/>
              </a:rPr>
              <a:t> свою державу як партнера, </a:t>
            </a:r>
            <a:r>
              <a:rPr lang="ru-RU" sz="1200" u="sng" dirty="0" err="1">
                <a:solidFill>
                  <a:schemeClr val="tx1">
                    <a:lumMod val="50000"/>
                  </a:schemeClr>
                </a:solidFill>
                <a:latin typeface="Times New Roman" pitchFamily="18" charset="0"/>
                <a:cs typeface="Times New Roman" pitchFamily="18" charset="0"/>
              </a:rPr>
              <a:t>який</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піклується</a:t>
            </a:r>
            <a:r>
              <a:rPr lang="ru-RU" sz="1200" u="sng" dirty="0">
                <a:solidFill>
                  <a:schemeClr val="tx1">
                    <a:lumMod val="50000"/>
                  </a:schemeClr>
                </a:solidFill>
                <a:latin typeface="Times New Roman" pitchFamily="18" charset="0"/>
                <a:cs typeface="Times New Roman" pitchFamily="18" charset="0"/>
              </a:rPr>
              <a:t> про них. </a:t>
            </a:r>
            <a:r>
              <a:rPr lang="ru-RU" sz="1200" u="sng" dirty="0" err="1">
                <a:solidFill>
                  <a:schemeClr val="tx1">
                    <a:lumMod val="50000"/>
                  </a:schemeClr>
                </a:solidFill>
                <a:latin typeface="Times New Roman" pitchFamily="18" charset="0"/>
                <a:cs typeface="Times New Roman" pitchFamily="18" charset="0"/>
              </a:rPr>
              <a:t>Якщо</a:t>
            </a:r>
            <a:r>
              <a:rPr lang="ru-RU" sz="1200" u="sng" dirty="0">
                <a:solidFill>
                  <a:schemeClr val="tx1">
                    <a:lumMod val="50000"/>
                  </a:schemeClr>
                </a:solidFill>
                <a:latin typeface="Times New Roman" pitchFamily="18" charset="0"/>
                <a:cs typeface="Times New Roman" pitchFamily="18" charset="0"/>
              </a:rPr>
              <a:t> ж </a:t>
            </a:r>
            <a:r>
              <a:rPr lang="ru-RU" sz="1200" u="sng" dirty="0" err="1">
                <a:solidFill>
                  <a:schemeClr val="tx1">
                    <a:lumMod val="50000"/>
                  </a:schemeClr>
                </a:solidFill>
                <a:latin typeface="Times New Roman" pitchFamily="18" charset="0"/>
                <a:cs typeface="Times New Roman" pitchFamily="18" charset="0"/>
              </a:rPr>
              <a:t>ні</a:t>
            </a:r>
            <a:r>
              <a:rPr lang="ru-RU" sz="1200" u="sng" dirty="0">
                <a:solidFill>
                  <a:schemeClr val="tx1">
                    <a:lumMod val="50000"/>
                  </a:schemeClr>
                </a:solidFill>
                <a:latin typeface="Times New Roman" pitchFamily="18" charset="0"/>
                <a:cs typeface="Times New Roman" pitchFamily="18" charset="0"/>
              </a:rPr>
              <a:t> – люди </a:t>
            </a:r>
            <a:r>
              <a:rPr lang="ru-RU" sz="1200" u="sng" dirty="0" err="1">
                <a:solidFill>
                  <a:schemeClr val="tx1">
                    <a:lumMod val="50000"/>
                  </a:schemeClr>
                </a:solidFill>
                <a:latin typeface="Times New Roman" pitchFamily="18" charset="0"/>
                <a:cs typeface="Times New Roman" pitchFamily="18" charset="0"/>
              </a:rPr>
              <a:t>шукають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обхідні</a:t>
            </a:r>
            <a:r>
              <a:rPr lang="ru-RU" sz="1200" u="sng" dirty="0">
                <a:solidFill>
                  <a:schemeClr val="tx1">
                    <a:lumMod val="50000"/>
                  </a:schemeClr>
                </a:solidFill>
                <a:latin typeface="Times New Roman" pitchFamily="18" charset="0"/>
                <a:cs typeface="Times New Roman" pitchFamily="18" charset="0"/>
              </a:rPr>
              <a:t> шляхи </a:t>
            </a:r>
            <a:r>
              <a:rPr lang="ru-RU" sz="1200" u="sng" dirty="0" err="1">
                <a:solidFill>
                  <a:schemeClr val="tx1">
                    <a:lumMod val="50000"/>
                  </a:schemeClr>
                </a:solidFill>
                <a:latin typeface="Times New Roman" pitchFamily="18" charset="0"/>
                <a:cs typeface="Times New Roman" pitchFamily="18" charset="0"/>
              </a:rPr>
              <a:t>або</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зовсім</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втрачають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довіру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Висока</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якість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публічних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послуг</a:t>
            </a:r>
            <a:r>
              <a:rPr lang="ru-RU" sz="1200" u="sng" dirty="0">
                <a:solidFill>
                  <a:schemeClr val="tx1">
                    <a:lumMod val="50000"/>
                  </a:schemeClr>
                </a:solidFill>
                <a:latin typeface="Times New Roman" pitchFamily="18" charset="0"/>
                <a:cs typeface="Times New Roman" pitchFamily="18" charset="0"/>
              </a:rPr>
              <a:t> – </a:t>
            </a:r>
            <a:r>
              <a:rPr lang="ru-RU" sz="1200" u="sng" dirty="0" err="1">
                <a:solidFill>
                  <a:schemeClr val="tx1">
                    <a:lumMod val="50000"/>
                  </a:schemeClr>
                </a:solidFill>
                <a:latin typeface="Times New Roman" pitchFamily="18" charset="0"/>
                <a:cs typeface="Times New Roman" pitchFamily="18" charset="0"/>
              </a:rPr>
              <a:t>це</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показник</a:t>
            </a:r>
            <a:r>
              <a:rPr lang="ru-RU" sz="1200" u="sng" dirty="0">
                <a:solidFill>
                  <a:schemeClr val="tx1">
                    <a:lumMod val="50000"/>
                  </a:schemeClr>
                </a:solidFill>
                <a:latin typeface="Times New Roman" pitchFamily="18" charset="0"/>
                <a:cs typeface="Times New Roman" pitchFamily="18" charset="0"/>
              </a:rPr>
              <a:t> того, </a:t>
            </a:r>
            <a:r>
              <a:rPr lang="ru-RU" sz="1200" u="sng" dirty="0" err="1">
                <a:solidFill>
                  <a:schemeClr val="tx1">
                    <a:lumMod val="50000"/>
                  </a:schemeClr>
                </a:solidFill>
                <a:latin typeface="Times New Roman" pitchFamily="18" charset="0"/>
                <a:cs typeface="Times New Roman" pitchFamily="18" charset="0"/>
              </a:rPr>
              <a:t>що</a:t>
            </a:r>
            <a:r>
              <a:rPr lang="ru-RU" sz="1200" u="sng" dirty="0">
                <a:solidFill>
                  <a:schemeClr val="tx1">
                    <a:lumMod val="50000"/>
                  </a:schemeClr>
                </a:solidFill>
                <a:latin typeface="Times New Roman" pitchFamily="18" charset="0"/>
                <a:cs typeface="Times New Roman" pitchFamily="18" charset="0"/>
              </a:rPr>
              <a:t> держава </a:t>
            </a:r>
            <a:r>
              <a:rPr lang="ru-RU" sz="1200" u="sng" dirty="0" err="1">
                <a:solidFill>
                  <a:schemeClr val="tx1">
                    <a:lumMod val="50000"/>
                  </a:schemeClr>
                </a:solidFill>
                <a:latin typeface="Times New Roman" pitchFamily="18" charset="0"/>
                <a:cs typeface="Times New Roman" pitchFamily="18" charset="0"/>
              </a:rPr>
              <a:t>діє</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ефективно</a:t>
            </a:r>
            <a:r>
              <a:rPr lang="ru-RU" sz="1200" u="sng" dirty="0">
                <a:solidFill>
                  <a:schemeClr val="tx1">
                    <a:lumMod val="50000"/>
                  </a:schemeClr>
                </a:solidFill>
                <a:latin typeface="Times New Roman" pitchFamily="18" charset="0"/>
                <a:cs typeface="Times New Roman" pitchFamily="18" charset="0"/>
              </a:rPr>
              <a:t> і справедливо. </a:t>
            </a:r>
            <a:r>
              <a:rPr lang="ru-RU" sz="1200" u="sng" dirty="0" err="1">
                <a:solidFill>
                  <a:schemeClr val="tx1">
                    <a:lumMod val="50000"/>
                  </a:schemeClr>
                </a:solidFill>
                <a:latin typeface="Times New Roman" pitchFamily="18" charset="0"/>
                <a:cs typeface="Times New Roman" pitchFamily="18" charset="0"/>
              </a:rPr>
              <a:t>Це</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впливає</a:t>
            </a:r>
            <a:r>
              <a:rPr lang="ru-RU" sz="1200" u="sng" dirty="0">
                <a:solidFill>
                  <a:schemeClr val="tx1">
                    <a:lumMod val="50000"/>
                  </a:schemeClr>
                </a:solidFill>
                <a:latin typeface="Times New Roman" pitchFamily="18" charset="0"/>
                <a:cs typeface="Times New Roman" pitchFamily="18" charset="0"/>
              </a:rPr>
              <a:t> не </a:t>
            </a:r>
            <a:r>
              <a:rPr lang="ru-RU" sz="1200" u="sng" dirty="0" err="1">
                <a:solidFill>
                  <a:schemeClr val="tx1">
                    <a:lumMod val="50000"/>
                  </a:schemeClr>
                </a:solidFill>
                <a:latin typeface="Times New Roman" pitchFamily="18" charset="0"/>
                <a:cs typeface="Times New Roman" pitchFamily="18" charset="0"/>
              </a:rPr>
              <a:t>лише</a:t>
            </a:r>
            <a:r>
              <a:rPr lang="ru-RU" sz="1200" u="sng" dirty="0">
                <a:solidFill>
                  <a:schemeClr val="tx1">
                    <a:lumMod val="50000"/>
                  </a:schemeClr>
                </a:solidFill>
                <a:latin typeface="Times New Roman" pitchFamily="18" charset="0"/>
                <a:cs typeface="Times New Roman" pitchFamily="18" charset="0"/>
              </a:rPr>
              <a:t> на </a:t>
            </a:r>
            <a:r>
              <a:rPr lang="ru-RU" sz="1200" u="sng" dirty="0" err="1">
                <a:solidFill>
                  <a:schemeClr val="tx1">
                    <a:lumMod val="50000"/>
                  </a:schemeClr>
                </a:solidFill>
                <a:latin typeface="Times New Roman" pitchFamily="18" charset="0"/>
                <a:cs typeface="Times New Roman" pitchFamily="18" charset="0"/>
              </a:rPr>
              <a:t>довіру</a:t>
            </a:r>
            <a:r>
              <a:rPr lang="ru-RU" sz="1200" u="sng" dirty="0">
                <a:solidFill>
                  <a:schemeClr val="tx1">
                    <a:lumMod val="50000"/>
                  </a:schemeClr>
                </a:solidFill>
                <a:latin typeface="Times New Roman" pitchFamily="18" charset="0"/>
                <a:cs typeface="Times New Roman" pitchFamily="18" charset="0"/>
              </a:rPr>
              <a:t>, а й на </a:t>
            </a:r>
            <a:r>
              <a:rPr lang="ru-RU" sz="1200" u="sng" dirty="0" err="1">
                <a:solidFill>
                  <a:schemeClr val="tx1">
                    <a:lumMod val="50000"/>
                  </a:schemeClr>
                </a:solidFill>
                <a:latin typeface="Times New Roman" pitchFamily="18" charset="0"/>
                <a:cs typeface="Times New Roman" pitchFamily="18" charset="0"/>
              </a:rPr>
              <a:t>загальну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політичну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стабільність</a:t>
            </a:r>
            <a:r>
              <a:rPr lang="ru-RU" sz="1200" u="sng" dirty="0">
                <a:solidFill>
                  <a:schemeClr val="tx1">
                    <a:lumMod val="50000"/>
                  </a:schemeClr>
                </a:solidFill>
                <a:latin typeface="Times New Roman" pitchFamily="18" charset="0"/>
                <a:cs typeface="Times New Roman" pitchFamily="18" charset="0"/>
              </a:rPr>
              <a:t>. </a:t>
            </a:r>
            <a:endParaRPr lang="ru-RU" sz="1200" u="sng" dirty="0" smtClean="0">
              <a:solidFill>
                <a:schemeClr val="tx1">
                  <a:lumMod val="50000"/>
                </a:schemeClr>
              </a:solidFill>
              <a:latin typeface="Times New Roman" pitchFamily="18" charset="0"/>
              <a:cs typeface="Times New Roman" pitchFamily="18" charset="0"/>
            </a:endParaRPr>
          </a:p>
          <a:p>
            <a:pPr algn="ctr"/>
            <a:r>
              <a:rPr lang="ru-RU" sz="1200" u="sng" dirty="0" err="1" smtClean="0">
                <a:solidFill>
                  <a:schemeClr val="tx1">
                    <a:lumMod val="50000"/>
                  </a:schemeClr>
                </a:solidFill>
                <a:latin typeface="Times New Roman" pitchFamily="18" charset="0"/>
                <a:cs typeface="Times New Roman" pitchFamily="18" charset="0"/>
              </a:rPr>
              <a:t>Громадяни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які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задоволені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послугами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рідше</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вдаються</a:t>
            </a:r>
            <a:r>
              <a:rPr lang="ru-RU" sz="1200" u="sng" dirty="0">
                <a:solidFill>
                  <a:schemeClr val="tx1">
                    <a:lumMod val="50000"/>
                  </a:schemeClr>
                </a:solidFill>
                <a:latin typeface="Times New Roman" pitchFamily="18" charset="0"/>
                <a:cs typeface="Times New Roman" pitchFamily="18" charset="0"/>
              </a:rPr>
              <a:t> до </a:t>
            </a:r>
            <a:r>
              <a:rPr lang="ru-RU" sz="1200" u="sng" dirty="0" err="1">
                <a:solidFill>
                  <a:schemeClr val="tx1">
                    <a:lumMod val="50000"/>
                  </a:schemeClr>
                </a:solidFill>
                <a:latin typeface="Times New Roman" pitchFamily="18" charset="0"/>
                <a:cs typeface="Times New Roman" pitchFamily="18" charset="0"/>
              </a:rPr>
              <a:t>протестів</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чи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критикують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владу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Натомість</a:t>
            </a:r>
            <a:r>
              <a:rPr lang="ru-RU" sz="1200" u="sng" dirty="0">
                <a:solidFill>
                  <a:schemeClr val="tx1">
                    <a:lumMod val="50000"/>
                  </a:schemeClr>
                </a:solidFill>
                <a:latin typeface="Times New Roman" pitchFamily="18" charset="0"/>
                <a:cs typeface="Times New Roman" pitchFamily="18" charset="0"/>
              </a:rPr>
              <a:t> вони </a:t>
            </a:r>
            <a:r>
              <a:rPr lang="ru-RU" sz="1200" u="sng" dirty="0" err="1">
                <a:solidFill>
                  <a:schemeClr val="tx1">
                    <a:lumMod val="50000"/>
                  </a:schemeClr>
                </a:solidFill>
                <a:latin typeface="Times New Roman" pitchFamily="18" charset="0"/>
                <a:cs typeface="Times New Roman" pitchFamily="18" charset="0"/>
              </a:rPr>
              <a:t>стають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активними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учасниками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суспільного</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життя</a:t>
            </a:r>
            <a:r>
              <a:rPr lang="ru-RU" sz="1200" u="sng" dirty="0">
                <a:solidFill>
                  <a:schemeClr val="tx1">
                    <a:lumMod val="50000"/>
                  </a:schemeClr>
                </a:solidFill>
                <a:latin typeface="Times New Roman" pitchFamily="18" charset="0"/>
                <a:cs typeface="Times New Roman" pitchFamily="18" charset="0"/>
              </a:rPr>
              <a:t> та </a:t>
            </a:r>
            <a:r>
              <a:rPr lang="ru-RU" sz="1200" u="sng" dirty="0" err="1">
                <a:solidFill>
                  <a:schemeClr val="tx1">
                    <a:lumMod val="50000"/>
                  </a:schemeClr>
                </a:solidFill>
                <a:latin typeface="Times New Roman" pitchFamily="18" charset="0"/>
                <a:cs typeface="Times New Roman" pitchFamily="18" charset="0"/>
              </a:rPr>
              <a:t>підтримують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державні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ініціативи</a:t>
            </a:r>
            <a:r>
              <a:rPr lang="ru-RU" sz="1200" u="sng" dirty="0">
                <a:solidFill>
                  <a:schemeClr val="tx1">
                    <a:lumMod val="50000"/>
                  </a:schemeClr>
                </a:solidFill>
                <a:latin typeface="Times New Roman" pitchFamily="18" charset="0"/>
                <a:cs typeface="Times New Roman" pitchFamily="18" charset="0"/>
              </a:rPr>
              <a:t>. Попри </a:t>
            </a:r>
            <a:r>
              <a:rPr lang="ru-RU" sz="1200" u="sng" dirty="0" err="1">
                <a:solidFill>
                  <a:schemeClr val="tx1">
                    <a:lumMod val="50000"/>
                  </a:schemeClr>
                </a:solidFill>
                <a:latin typeface="Times New Roman" pitchFamily="18" charset="0"/>
                <a:cs typeface="Times New Roman" pitchFamily="18" charset="0"/>
              </a:rPr>
              <a:t>значення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публічних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послуг</a:t>
            </a:r>
            <a:r>
              <a:rPr lang="ru-RU" sz="1200" u="sng" dirty="0">
                <a:solidFill>
                  <a:schemeClr val="tx1">
                    <a:lumMod val="50000"/>
                  </a:schemeClr>
                </a:solidFill>
                <a:latin typeface="Times New Roman" pitchFamily="18" charset="0"/>
                <a:cs typeface="Times New Roman" pitchFamily="18" charset="0"/>
              </a:rPr>
              <a:t>, система </a:t>
            </a:r>
            <a:r>
              <a:rPr lang="ru-RU" sz="1200" u="sng" dirty="0" err="1">
                <a:solidFill>
                  <a:schemeClr val="tx1">
                    <a:lumMod val="50000"/>
                  </a:schemeClr>
                </a:solidFill>
                <a:latin typeface="Times New Roman" pitchFamily="18" charset="0"/>
                <a:cs typeface="Times New Roman" pitchFamily="18" charset="0"/>
              </a:rPr>
              <a:t>їх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надання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стикається</a:t>
            </a:r>
            <a:r>
              <a:rPr lang="ru-RU" sz="1200" u="sng" dirty="0">
                <a:solidFill>
                  <a:schemeClr val="tx1">
                    <a:lumMod val="50000"/>
                  </a:schemeClr>
                </a:solidFill>
                <a:latin typeface="Times New Roman" pitchFamily="18" charset="0"/>
                <a:cs typeface="Times New Roman" pitchFamily="18" charset="0"/>
              </a:rPr>
              <a:t> з </a:t>
            </a:r>
            <a:r>
              <a:rPr lang="ru-RU" sz="1200" u="sng" dirty="0" err="1">
                <a:solidFill>
                  <a:schemeClr val="tx1">
                    <a:lumMod val="50000"/>
                  </a:schemeClr>
                </a:solidFill>
                <a:latin typeface="Times New Roman" pitchFamily="18" charset="0"/>
                <a:cs typeface="Times New Roman" pitchFamily="18" charset="0"/>
              </a:rPr>
              <a:t>багатьма</a:t>
            </a:r>
            <a:r>
              <a:rPr lang="ru-RU" sz="1200" u="sng" dirty="0">
                <a:solidFill>
                  <a:schemeClr val="tx1">
                    <a:lumMod val="50000"/>
                  </a:schemeClr>
                </a:solidFill>
                <a:latin typeface="Times New Roman" pitchFamily="18" charset="0"/>
                <a:cs typeface="Times New Roman" pitchFamily="18" charset="0"/>
              </a:rPr>
              <a:t> проблемами. </a:t>
            </a:r>
            <a:r>
              <a:rPr lang="ru-RU" sz="1200" u="sng" dirty="0" err="1">
                <a:solidFill>
                  <a:schemeClr val="tx1">
                    <a:lumMod val="50000"/>
                  </a:schemeClr>
                </a:solidFill>
                <a:latin typeface="Times New Roman" pitchFamily="18" charset="0"/>
                <a:cs typeface="Times New Roman" pitchFamily="18" charset="0"/>
              </a:rPr>
              <a:t>Це</a:t>
            </a:r>
            <a:r>
              <a:rPr lang="ru-RU" sz="1200" u="sng" dirty="0">
                <a:solidFill>
                  <a:schemeClr val="tx1">
                    <a:lumMod val="50000"/>
                  </a:schemeClr>
                </a:solidFill>
                <a:latin typeface="Times New Roman" pitchFamily="18" charset="0"/>
                <a:cs typeface="Times New Roman" pitchFamily="18" charset="0"/>
              </a:rPr>
              <a:t> і </a:t>
            </a:r>
            <a:r>
              <a:rPr lang="ru-RU" sz="1200" u="sng" dirty="0" err="1">
                <a:solidFill>
                  <a:schemeClr val="tx1">
                    <a:lumMod val="50000"/>
                  </a:schemeClr>
                </a:solidFill>
                <a:latin typeface="Times New Roman" pitchFamily="18" charset="0"/>
                <a:cs typeface="Times New Roman" pitchFamily="18" charset="0"/>
              </a:rPr>
              <a:t>корупція</a:t>
            </a:r>
            <a:r>
              <a:rPr lang="ru-RU" sz="1200" u="sng" dirty="0">
                <a:solidFill>
                  <a:schemeClr val="tx1">
                    <a:lumMod val="50000"/>
                  </a:schemeClr>
                </a:solidFill>
                <a:latin typeface="Times New Roman" pitchFamily="18" charset="0"/>
                <a:cs typeface="Times New Roman" pitchFamily="18" charset="0"/>
              </a:rPr>
              <a:t>, і </a:t>
            </a:r>
            <a:r>
              <a:rPr lang="ru-RU" sz="1200" u="sng" dirty="0" err="1">
                <a:solidFill>
                  <a:schemeClr val="tx1">
                    <a:lumMod val="50000"/>
                  </a:schemeClr>
                </a:solidFill>
                <a:latin typeface="Times New Roman" pitchFamily="18" charset="0"/>
                <a:cs typeface="Times New Roman" pitchFamily="18" charset="0"/>
              </a:rPr>
              <a:t>низька</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кваліфікація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посадовців</a:t>
            </a:r>
            <a:r>
              <a:rPr lang="ru-RU" sz="1200" u="sng" dirty="0">
                <a:solidFill>
                  <a:schemeClr val="tx1">
                    <a:lumMod val="50000"/>
                  </a:schemeClr>
                </a:solidFill>
                <a:latin typeface="Times New Roman" pitchFamily="18" charset="0"/>
                <a:cs typeface="Times New Roman" pitchFamily="18" charset="0"/>
              </a:rPr>
              <a:t>, і </a:t>
            </a:r>
            <a:r>
              <a:rPr lang="ru-RU" sz="1200" u="sng" dirty="0" err="1">
                <a:solidFill>
                  <a:schemeClr val="tx1">
                    <a:lumMod val="50000"/>
                  </a:schemeClr>
                </a:solidFill>
                <a:latin typeface="Times New Roman" pitchFamily="18" charset="0"/>
                <a:cs typeface="Times New Roman" pitchFamily="18" charset="0"/>
              </a:rPr>
              <a:t>нерівномірний</a:t>
            </a:r>
            <a:r>
              <a:rPr lang="ru-RU" sz="1200" u="sng" dirty="0">
                <a:solidFill>
                  <a:schemeClr val="tx1">
                    <a:lumMod val="50000"/>
                  </a:schemeClr>
                </a:solidFill>
                <a:latin typeface="Times New Roman" pitchFamily="18" charset="0"/>
                <a:cs typeface="Times New Roman" pitchFamily="18" charset="0"/>
              </a:rPr>
              <a:t> доступ у </a:t>
            </a:r>
            <a:r>
              <a:rPr lang="ru-RU" sz="1200" u="sng" dirty="0" err="1">
                <a:solidFill>
                  <a:schemeClr val="tx1">
                    <a:lumMod val="50000"/>
                  </a:schemeClr>
                </a:solidFill>
                <a:latin typeface="Times New Roman" pitchFamily="18" charset="0"/>
                <a:cs typeface="Times New Roman" pitchFamily="18" charset="0"/>
              </a:rPr>
              <a:t>різних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регіонах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Наприклад</a:t>
            </a:r>
            <a:r>
              <a:rPr lang="ru-RU" sz="1200" u="sng" dirty="0">
                <a:solidFill>
                  <a:schemeClr val="tx1">
                    <a:lumMod val="50000"/>
                  </a:schemeClr>
                </a:solidFill>
                <a:latin typeface="Times New Roman" pitchFamily="18" charset="0"/>
                <a:cs typeface="Times New Roman" pitchFamily="18" charset="0"/>
              </a:rPr>
              <a:t>, у </a:t>
            </a:r>
            <a:r>
              <a:rPr lang="ru-RU" sz="1200" u="sng" dirty="0" err="1">
                <a:solidFill>
                  <a:schemeClr val="tx1">
                    <a:lumMod val="50000"/>
                  </a:schemeClr>
                </a:solidFill>
                <a:latin typeface="Times New Roman" pitchFamily="18" charset="0"/>
                <a:cs typeface="Times New Roman" pitchFamily="18" charset="0"/>
              </a:rPr>
              <a:t>сільській</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місцевості</a:t>
            </a:r>
            <a:r>
              <a:rPr lang="ru-RU" sz="1200" u="sng" dirty="0">
                <a:solidFill>
                  <a:schemeClr val="tx1">
                    <a:lumMod val="50000"/>
                  </a:schemeClr>
                </a:solidFill>
                <a:latin typeface="Times New Roman" pitchFamily="18" charset="0"/>
                <a:cs typeface="Times New Roman" pitchFamily="18" charset="0"/>
              </a:rPr>
              <a:t> люди часто не </a:t>
            </a:r>
            <a:r>
              <a:rPr lang="ru-RU" sz="1200" u="sng" dirty="0" err="1">
                <a:solidFill>
                  <a:schemeClr val="tx1">
                    <a:lumMod val="50000"/>
                  </a:schemeClr>
                </a:solidFill>
                <a:latin typeface="Times New Roman" pitchFamily="18" charset="0"/>
                <a:cs typeface="Times New Roman" pitchFamily="18" charset="0"/>
              </a:rPr>
              <a:t>мають</a:t>
            </a:r>
            <a:r>
              <a:rPr lang="ru-RU" sz="1200" u="sng" dirty="0">
                <a:solidFill>
                  <a:schemeClr val="tx1">
                    <a:lumMod val="50000"/>
                  </a:schemeClr>
                </a:solidFill>
                <a:latin typeface="Times New Roman" pitchFamily="18" charset="0"/>
                <a:cs typeface="Times New Roman" pitchFamily="18" charset="0"/>
              </a:rPr>
              <a:t> доступу до тих самих </a:t>
            </a:r>
            <a:r>
              <a:rPr lang="ru-RU" sz="1200" u="sng" dirty="0" err="1">
                <a:solidFill>
                  <a:schemeClr val="tx1">
                    <a:lumMod val="50000"/>
                  </a:schemeClr>
                </a:solidFill>
                <a:latin typeface="Times New Roman" pitchFamily="18" charset="0"/>
                <a:cs typeface="Times New Roman" pitchFamily="18" charset="0"/>
              </a:rPr>
              <a:t>послуг</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що</a:t>
            </a:r>
            <a:r>
              <a:rPr lang="ru-RU" sz="1200" u="sng" dirty="0">
                <a:solidFill>
                  <a:schemeClr val="tx1">
                    <a:lumMod val="50000"/>
                  </a:schemeClr>
                </a:solidFill>
                <a:latin typeface="Times New Roman" pitchFamily="18" charset="0"/>
                <a:cs typeface="Times New Roman" pitchFamily="18" charset="0"/>
              </a:rPr>
              <a:t> й у великих </a:t>
            </a:r>
            <a:r>
              <a:rPr lang="ru-RU" sz="1200" u="sng" dirty="0" err="1">
                <a:solidFill>
                  <a:schemeClr val="tx1">
                    <a:lumMod val="50000"/>
                  </a:schemeClr>
                </a:solidFill>
                <a:latin typeface="Times New Roman" pitchFamily="18" charset="0"/>
                <a:cs typeface="Times New Roman" pitchFamily="18" charset="0"/>
              </a:rPr>
              <a:t>містах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Ще</a:t>
            </a:r>
            <a:r>
              <a:rPr lang="ru-RU" sz="1200" u="sng" dirty="0">
                <a:solidFill>
                  <a:schemeClr val="tx1">
                    <a:lumMod val="50000"/>
                  </a:schemeClr>
                </a:solidFill>
                <a:latin typeface="Times New Roman" pitchFamily="18" charset="0"/>
                <a:cs typeface="Times New Roman" pitchFamily="18" charset="0"/>
              </a:rPr>
              <a:t> одна проблема – </a:t>
            </a:r>
            <a:r>
              <a:rPr lang="ru-RU" sz="1200" u="sng" dirty="0" err="1">
                <a:solidFill>
                  <a:schemeClr val="tx1">
                    <a:lumMod val="50000"/>
                  </a:schemeClr>
                </a:solidFill>
                <a:latin typeface="Times New Roman" pitchFamily="18" charset="0"/>
                <a:cs typeface="Times New Roman" pitchFamily="18" charset="0"/>
              </a:rPr>
              <a:t>цифровізація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Хоча</a:t>
            </a:r>
            <a:r>
              <a:rPr lang="ru-RU" sz="1200" u="sng" dirty="0">
                <a:solidFill>
                  <a:schemeClr val="tx1">
                    <a:lumMod val="50000"/>
                  </a:schemeClr>
                </a:solidFill>
                <a:latin typeface="Times New Roman" pitchFamily="18" charset="0"/>
                <a:cs typeface="Times New Roman" pitchFamily="18" charset="0"/>
              </a:rPr>
              <a:t> в </a:t>
            </a:r>
            <a:r>
              <a:rPr lang="ru-RU" sz="1200" u="sng" dirty="0" err="1">
                <a:solidFill>
                  <a:schemeClr val="tx1">
                    <a:lumMod val="50000"/>
                  </a:schemeClr>
                </a:solidFill>
                <a:latin typeface="Times New Roman" pitchFamily="18" charset="0"/>
                <a:cs typeface="Times New Roman" pitchFamily="18" charset="0"/>
              </a:rPr>
              <a:t>багатьох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країнах</a:t>
            </a:r>
            <a:r>
              <a:rPr lang="ru-RU" sz="1200" u="sng" dirty="0">
                <a:solidFill>
                  <a:schemeClr val="tx1">
                    <a:lumMod val="50000"/>
                  </a:schemeClr>
                </a:solidFill>
                <a:latin typeface="Times New Roman" pitchFamily="18" charset="0"/>
                <a:cs typeface="Times New Roman" pitchFamily="18" charset="0"/>
              </a:rPr>
              <a:t> активно </a:t>
            </a:r>
            <a:r>
              <a:rPr lang="ru-RU" sz="1200" u="sng" dirty="0" err="1">
                <a:solidFill>
                  <a:schemeClr val="tx1">
                    <a:lumMod val="50000"/>
                  </a:schemeClr>
                </a:solidFill>
                <a:latin typeface="Times New Roman" pitchFamily="18" charset="0"/>
                <a:cs typeface="Times New Roman" pitchFamily="18" charset="0"/>
              </a:rPr>
              <a:t>впроваджуються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електронні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послуги</a:t>
            </a:r>
            <a:r>
              <a:rPr lang="ru-RU" sz="1200" u="sng" dirty="0">
                <a:solidFill>
                  <a:schemeClr val="tx1">
                    <a:lumMod val="50000"/>
                  </a:schemeClr>
                </a:solidFill>
                <a:latin typeface="Times New Roman" pitchFamily="18" charset="0"/>
                <a:cs typeface="Times New Roman" pitchFamily="18" charset="0"/>
              </a:rPr>
              <a:t>, не </a:t>
            </a:r>
            <a:r>
              <a:rPr lang="ru-RU" sz="1200" u="sng" dirty="0" err="1">
                <a:solidFill>
                  <a:schemeClr val="tx1">
                    <a:lumMod val="50000"/>
                  </a:schemeClr>
                </a:solidFill>
                <a:latin typeface="Times New Roman" pitchFamily="18" charset="0"/>
                <a:cs typeface="Times New Roman" pitchFamily="18" charset="0"/>
              </a:rPr>
              <a:t>всі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громадяни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мають</a:t>
            </a:r>
            <a:r>
              <a:rPr lang="ru-RU" sz="1200" u="sng" dirty="0">
                <a:solidFill>
                  <a:schemeClr val="tx1">
                    <a:lumMod val="50000"/>
                  </a:schemeClr>
                </a:solidFill>
                <a:latin typeface="Times New Roman" pitchFamily="18" charset="0"/>
                <a:cs typeface="Times New Roman" pitchFamily="18" charset="0"/>
              </a:rPr>
              <a:t> доступ до </a:t>
            </a:r>
            <a:r>
              <a:rPr lang="ru-RU" sz="1200" u="sng" dirty="0" err="1">
                <a:solidFill>
                  <a:schemeClr val="tx1">
                    <a:lumMod val="50000"/>
                  </a:schemeClr>
                </a:solidFill>
                <a:latin typeface="Times New Roman" pitchFamily="18" charset="0"/>
                <a:cs typeface="Times New Roman" pitchFamily="18" charset="0"/>
              </a:rPr>
              <a:t>інтернету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чи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достатню</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цифрову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грамотність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Це</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створює</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нові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виклики</a:t>
            </a:r>
            <a:r>
              <a:rPr lang="ru-RU" sz="1200" u="sng" dirty="0">
                <a:solidFill>
                  <a:schemeClr val="tx1">
                    <a:lumMod val="50000"/>
                  </a:schemeClr>
                </a:solidFill>
                <a:latin typeface="Times New Roman" pitchFamily="18" charset="0"/>
                <a:cs typeface="Times New Roman" pitchFamily="18" charset="0"/>
              </a:rPr>
              <a:t> для </a:t>
            </a:r>
            <a:r>
              <a:rPr lang="ru-RU" sz="1200" u="sng" dirty="0" err="1">
                <a:solidFill>
                  <a:schemeClr val="tx1">
                    <a:lumMod val="50000"/>
                  </a:schemeClr>
                </a:solidFill>
                <a:latin typeface="Times New Roman" pitchFamily="18" charset="0"/>
                <a:cs typeface="Times New Roman" pitchFamily="18" charset="0"/>
              </a:rPr>
              <a:t>держави</a:t>
            </a:r>
            <a:r>
              <a:rPr lang="ru-RU" sz="1200" u="sng" dirty="0">
                <a:solidFill>
                  <a:schemeClr val="tx1">
                    <a:lumMod val="50000"/>
                  </a:schemeClr>
                </a:solidFill>
                <a:latin typeface="Times New Roman" pitchFamily="18" charset="0"/>
                <a:cs typeface="Times New Roman" pitchFamily="18" charset="0"/>
              </a:rPr>
              <a:t>, яка </a:t>
            </a:r>
            <a:r>
              <a:rPr lang="ru-RU" sz="1200" u="sng" dirty="0" err="1">
                <a:solidFill>
                  <a:schemeClr val="tx1">
                    <a:lumMod val="50000"/>
                  </a:schemeClr>
                </a:solidFill>
                <a:latin typeface="Times New Roman" pitchFamily="18" charset="0"/>
                <a:cs typeface="Times New Roman" pitchFamily="18" charset="0"/>
              </a:rPr>
              <a:t>має</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знайти</a:t>
            </a:r>
            <a:r>
              <a:rPr lang="ru-RU" sz="1200" u="sng" dirty="0">
                <a:solidFill>
                  <a:schemeClr val="tx1">
                    <a:lumMod val="50000"/>
                  </a:schemeClr>
                </a:solidFill>
                <a:latin typeface="Times New Roman" pitchFamily="18" charset="0"/>
                <a:cs typeface="Times New Roman" pitchFamily="18" charset="0"/>
              </a:rPr>
              <a:t> баланс </a:t>
            </a:r>
            <a:r>
              <a:rPr lang="ru-RU" sz="1200" u="sng" dirty="0" err="1">
                <a:solidFill>
                  <a:schemeClr val="tx1">
                    <a:lumMod val="50000"/>
                  </a:schemeClr>
                </a:solidFill>
                <a:latin typeface="Times New Roman" pitchFamily="18" charset="0"/>
                <a:cs typeface="Times New Roman" pitchFamily="18" charset="0"/>
              </a:rPr>
              <a:t>між</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традиційними</a:t>
            </a:r>
            <a:r>
              <a:rPr lang="ru-RU" sz="1200" u="sng" dirty="0">
                <a:solidFill>
                  <a:schemeClr val="tx1">
                    <a:lumMod val="50000"/>
                  </a:schemeClr>
                </a:solidFill>
                <a:latin typeface="Times New Roman" pitchFamily="18" charset="0"/>
                <a:cs typeface="Times New Roman" pitchFamily="18" charset="0"/>
              </a:rPr>
              <a:t> та </a:t>
            </a:r>
            <a:r>
              <a:rPr lang="ru-RU" sz="1200" u="sng" dirty="0" err="1">
                <a:solidFill>
                  <a:schemeClr val="tx1">
                    <a:lumMod val="50000"/>
                  </a:schemeClr>
                </a:solidFill>
                <a:latin typeface="Times New Roman" pitchFamily="18" charset="0"/>
                <a:cs typeface="Times New Roman" pitchFamily="18" charset="0"/>
              </a:rPr>
              <a:t>сучасними</a:t>
            </a:r>
            <a:r>
              <a:rPr lang="ru-RU" sz="1200" u="sng" dirty="0">
                <a:solidFill>
                  <a:schemeClr val="tx1">
                    <a:lumMod val="50000"/>
                  </a:schemeClr>
                </a:solidFill>
                <a:latin typeface="Times New Roman" pitchFamily="18" charset="0"/>
                <a:cs typeface="Times New Roman" pitchFamily="18" charset="0"/>
              </a:rPr>
              <a:t> способами </a:t>
            </a:r>
            <a:r>
              <a:rPr lang="ru-RU" sz="1200" u="sng" dirty="0" err="1">
                <a:solidFill>
                  <a:schemeClr val="tx1">
                    <a:lumMod val="50000"/>
                  </a:schemeClr>
                </a:solidFill>
                <a:latin typeface="Times New Roman" pitchFamily="18" charset="0"/>
                <a:cs typeface="Times New Roman" pitchFamily="18" charset="0"/>
              </a:rPr>
              <a:t>надання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послуг</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Отже</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публічні</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послуги</a:t>
            </a:r>
            <a:r>
              <a:rPr lang="ru-RU" sz="1200" u="sng" dirty="0">
                <a:solidFill>
                  <a:schemeClr val="tx1">
                    <a:lumMod val="50000"/>
                  </a:schemeClr>
                </a:solidFill>
                <a:latin typeface="Times New Roman" pitchFamily="18" charset="0"/>
                <a:cs typeface="Times New Roman" pitchFamily="18" charset="0"/>
              </a:rPr>
              <a:t> – </a:t>
            </a:r>
            <a:r>
              <a:rPr lang="ru-RU" sz="1200" u="sng" dirty="0" err="1">
                <a:solidFill>
                  <a:schemeClr val="tx1">
                    <a:lumMod val="50000"/>
                  </a:schemeClr>
                </a:solidFill>
                <a:latin typeface="Times New Roman" pitchFamily="18" charset="0"/>
                <a:cs typeface="Times New Roman" pitchFamily="18" charset="0"/>
              </a:rPr>
              <a:t>це</a:t>
            </a:r>
            <a:r>
              <a:rPr lang="ru-RU" sz="1200" u="sng" dirty="0">
                <a:solidFill>
                  <a:schemeClr val="tx1">
                    <a:lumMod val="50000"/>
                  </a:schemeClr>
                </a:solidFill>
                <a:latin typeface="Times New Roman" pitchFamily="18" charset="0"/>
                <a:cs typeface="Times New Roman" pitchFamily="18" charset="0"/>
              </a:rPr>
              <a:t> основа, на </a:t>
            </a:r>
            <a:r>
              <a:rPr lang="ru-RU" sz="1200" u="sng" dirty="0" err="1">
                <a:solidFill>
                  <a:schemeClr val="tx1">
                    <a:lumMod val="50000"/>
                  </a:schemeClr>
                </a:solidFill>
                <a:latin typeface="Times New Roman" pitchFamily="18" charset="0"/>
                <a:cs typeface="Times New Roman" pitchFamily="18" charset="0"/>
              </a:rPr>
              <a:t>якій</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будується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сервісна</a:t>
            </a:r>
            <a:r>
              <a:rPr lang="ru-RU" sz="1200" u="sng" dirty="0">
                <a:solidFill>
                  <a:schemeClr val="tx1">
                    <a:lumMod val="50000"/>
                  </a:schemeClr>
                </a:solidFill>
                <a:latin typeface="Times New Roman" pitchFamily="18" charset="0"/>
                <a:cs typeface="Times New Roman" pitchFamily="18" charset="0"/>
              </a:rPr>
              <a:t>" держава. </a:t>
            </a:r>
            <a:r>
              <a:rPr lang="ru-RU" sz="1200" u="sng" dirty="0" err="1">
                <a:solidFill>
                  <a:schemeClr val="tx1">
                    <a:lumMod val="50000"/>
                  </a:schemeClr>
                </a:solidFill>
                <a:latin typeface="Times New Roman" pitchFamily="18" charset="0"/>
                <a:cs typeface="Times New Roman" pitchFamily="18" charset="0"/>
              </a:rPr>
              <a:t>Їхня</a:t>
            </a:r>
            <a:r>
              <a:rPr lang="ru-RU" sz="1200" u="sng" dirty="0">
                <a:solidFill>
                  <a:schemeClr val="tx1">
                    <a:lumMod val="50000"/>
                  </a:schemeClr>
                </a:solidFill>
                <a:latin typeface="Times New Roman" pitchFamily="18" charset="0"/>
                <a:cs typeface="Times New Roman" pitchFamily="18" charset="0"/>
              </a:rPr>
              <a:t> мета – </a:t>
            </a:r>
            <a:r>
              <a:rPr lang="ru-RU" sz="1200" u="sng" dirty="0" err="1">
                <a:solidFill>
                  <a:schemeClr val="tx1">
                    <a:lumMod val="50000"/>
                  </a:schemeClr>
                </a:solidFill>
                <a:latin typeface="Times New Roman" pitchFamily="18" charset="0"/>
                <a:cs typeface="Times New Roman" pitchFamily="18" charset="0"/>
              </a:rPr>
              <a:t>задовольнити</a:t>
            </a:r>
            <a:r>
              <a:rPr lang="ru-RU" sz="1200" u="sng" dirty="0">
                <a:solidFill>
                  <a:schemeClr val="tx1">
                    <a:lumMod val="50000"/>
                  </a:schemeClr>
                </a:solidFill>
                <a:latin typeface="Times New Roman" pitchFamily="18" charset="0"/>
                <a:cs typeface="Times New Roman" pitchFamily="18" charset="0"/>
              </a:rPr>
              <a:t> потреби </a:t>
            </a:r>
            <a:r>
              <a:rPr lang="ru-RU" sz="1200" u="sng" dirty="0" err="1">
                <a:solidFill>
                  <a:schemeClr val="tx1">
                    <a:lumMod val="50000"/>
                  </a:schemeClr>
                </a:solidFill>
                <a:latin typeface="Times New Roman" pitchFamily="18" charset="0"/>
                <a:cs typeface="Times New Roman" pitchFamily="18" charset="0"/>
              </a:rPr>
              <a:t>громадян</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забезпечити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соціальну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справедливість</a:t>
            </a:r>
            <a:r>
              <a:rPr lang="ru-RU" sz="1200" u="sng" dirty="0">
                <a:solidFill>
                  <a:schemeClr val="tx1">
                    <a:lumMod val="50000"/>
                  </a:schemeClr>
                </a:solidFill>
                <a:latin typeface="Times New Roman" pitchFamily="18" charset="0"/>
                <a:cs typeface="Times New Roman" pitchFamily="18" charset="0"/>
              </a:rPr>
              <a:t> і </a:t>
            </a:r>
            <a:r>
              <a:rPr lang="ru-RU" sz="1200" u="sng" dirty="0" err="1">
                <a:solidFill>
                  <a:schemeClr val="tx1">
                    <a:lumMod val="50000"/>
                  </a:schemeClr>
                </a:solidFill>
                <a:latin typeface="Times New Roman" pitchFamily="18" charset="0"/>
                <a:cs typeface="Times New Roman" pitchFamily="18" charset="0"/>
              </a:rPr>
              <a:t>сприяти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сталому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розвитку</a:t>
            </a:r>
            <a:r>
              <a:rPr lang="ru-RU" sz="1200" u="sng" dirty="0">
                <a:solidFill>
                  <a:schemeClr val="tx1">
                    <a:lumMod val="50000"/>
                  </a:schemeClr>
                </a:solidFill>
                <a:latin typeface="Times New Roman" pitchFamily="18" charset="0"/>
                <a:cs typeface="Times New Roman" pitchFamily="18" charset="0"/>
              </a:rPr>
              <a:t>. Але </a:t>
            </a:r>
            <a:r>
              <a:rPr lang="ru-RU" sz="1200" u="sng" dirty="0" err="1">
                <a:solidFill>
                  <a:schemeClr val="tx1">
                    <a:lumMod val="50000"/>
                  </a:schemeClr>
                </a:solidFill>
                <a:latin typeface="Times New Roman" pitchFamily="18" charset="0"/>
                <a:cs typeface="Times New Roman" pitchFamily="18" charset="0"/>
              </a:rPr>
              <a:t>водночас</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це</a:t>
            </a:r>
            <a:r>
              <a:rPr lang="ru-RU" sz="1200" u="sng" dirty="0">
                <a:solidFill>
                  <a:schemeClr val="tx1">
                    <a:lumMod val="50000"/>
                  </a:schemeClr>
                </a:solidFill>
                <a:latin typeface="Times New Roman" pitchFamily="18" charset="0"/>
                <a:cs typeface="Times New Roman" pitchFamily="18" charset="0"/>
              </a:rPr>
              <a:t> і </a:t>
            </a:r>
            <a:r>
              <a:rPr lang="ru-RU" sz="1200" u="sng" dirty="0" err="1">
                <a:solidFill>
                  <a:schemeClr val="tx1">
                    <a:lumMod val="50000"/>
                  </a:schemeClr>
                </a:solidFill>
                <a:latin typeface="Times New Roman" pitchFamily="18" charset="0"/>
                <a:cs typeface="Times New Roman" pitchFamily="18" charset="0"/>
              </a:rPr>
              <a:t>дзеркало</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державної</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політики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Якість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цих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послуг</a:t>
            </a:r>
            <a:r>
              <a:rPr lang="ru-RU" sz="1200" u="sng" dirty="0">
                <a:solidFill>
                  <a:schemeClr val="tx1">
                    <a:lumMod val="50000"/>
                  </a:schemeClr>
                </a:solidFill>
                <a:latin typeface="Times New Roman" pitchFamily="18" charset="0"/>
                <a:cs typeface="Times New Roman" pitchFamily="18" charset="0"/>
              </a:rPr>
              <a:t> прямо </a:t>
            </a:r>
            <a:r>
              <a:rPr lang="ru-RU" sz="1200" u="sng" dirty="0" err="1">
                <a:solidFill>
                  <a:schemeClr val="tx1">
                    <a:lumMod val="50000"/>
                  </a:schemeClr>
                </a:solidFill>
                <a:latin typeface="Times New Roman" pitchFamily="18" charset="0"/>
                <a:cs typeface="Times New Roman" pitchFamily="18" charset="0"/>
              </a:rPr>
              <a:t>впливає</a:t>
            </a:r>
            <a:r>
              <a:rPr lang="ru-RU" sz="1200" u="sng" dirty="0">
                <a:solidFill>
                  <a:schemeClr val="tx1">
                    <a:lumMod val="50000"/>
                  </a:schemeClr>
                </a:solidFill>
                <a:latin typeface="Times New Roman" pitchFamily="18" charset="0"/>
                <a:cs typeface="Times New Roman" pitchFamily="18" charset="0"/>
              </a:rPr>
              <a:t> на </a:t>
            </a:r>
            <a:r>
              <a:rPr lang="ru-RU" sz="1200" u="sng" dirty="0" err="1">
                <a:solidFill>
                  <a:schemeClr val="tx1">
                    <a:lumMod val="50000"/>
                  </a:schemeClr>
                </a:solidFill>
                <a:latin typeface="Times New Roman" pitchFamily="18" charset="0"/>
                <a:cs typeface="Times New Roman" pitchFamily="18" charset="0"/>
              </a:rPr>
              <a:t>довіру</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громадян</a:t>
            </a:r>
            <a:r>
              <a:rPr lang="ru-RU" sz="1200" u="sng" dirty="0">
                <a:solidFill>
                  <a:schemeClr val="tx1">
                    <a:lumMod val="50000"/>
                  </a:schemeClr>
                </a:solidFill>
                <a:latin typeface="Times New Roman" pitchFamily="18" charset="0"/>
                <a:cs typeface="Times New Roman" pitchFamily="18" charset="0"/>
              </a:rPr>
              <a:t> до </a:t>
            </a:r>
            <a:r>
              <a:rPr lang="ru-RU" sz="1200" u="sng" dirty="0" err="1">
                <a:solidFill>
                  <a:schemeClr val="tx1">
                    <a:lumMod val="50000"/>
                  </a:schemeClr>
                </a:solidFill>
                <a:latin typeface="Times New Roman" pitchFamily="18" charset="0"/>
                <a:cs typeface="Times New Roman" pitchFamily="18" charset="0"/>
              </a:rPr>
              <a:t>влади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їхнє</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сприйняття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держави</a:t>
            </a:r>
            <a:r>
              <a:rPr lang="ru-RU" sz="1200" u="sng" dirty="0">
                <a:solidFill>
                  <a:schemeClr val="tx1">
                    <a:lumMod val="50000"/>
                  </a:schemeClr>
                </a:solidFill>
                <a:latin typeface="Times New Roman" pitchFamily="18" charset="0"/>
                <a:cs typeface="Times New Roman" pitchFamily="18" charset="0"/>
              </a:rPr>
              <a:t> та </a:t>
            </a:r>
            <a:r>
              <a:rPr lang="ru-RU" sz="1200" u="sng" dirty="0" err="1">
                <a:solidFill>
                  <a:schemeClr val="tx1">
                    <a:lumMod val="50000"/>
                  </a:schemeClr>
                </a:solidFill>
                <a:latin typeface="Times New Roman" pitchFamily="18" charset="0"/>
                <a:cs typeface="Times New Roman" pitchFamily="18" charset="0"/>
              </a:rPr>
              <a:t>її</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легітимність</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Саме</a:t>
            </a:r>
            <a:r>
              <a:rPr lang="ru-RU" sz="1200" u="sng" dirty="0">
                <a:solidFill>
                  <a:schemeClr val="tx1">
                    <a:lumMod val="50000"/>
                  </a:schemeClr>
                </a:solidFill>
                <a:latin typeface="Times New Roman" pitchFamily="18" charset="0"/>
                <a:cs typeface="Times New Roman" pitchFamily="18" charset="0"/>
              </a:rPr>
              <a:t> тому </a:t>
            </a:r>
            <a:r>
              <a:rPr lang="ru-RU" sz="1200" u="sng" dirty="0" err="1">
                <a:solidFill>
                  <a:schemeClr val="tx1">
                    <a:lumMod val="50000"/>
                  </a:schemeClr>
                </a:solidFill>
                <a:latin typeface="Times New Roman" pitchFamily="18" charset="0"/>
                <a:cs typeface="Times New Roman" pitchFamily="18" charset="0"/>
              </a:rPr>
              <a:t>ключовим</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завданням</a:t>
            </a:r>
            <a:r>
              <a:rPr lang="ru-RU" sz="1200" u="sng" dirty="0">
                <a:solidFill>
                  <a:schemeClr val="tx1">
                    <a:lumMod val="50000"/>
                  </a:schemeClr>
                </a:solidFill>
                <a:latin typeface="Times New Roman" pitchFamily="18" charset="0"/>
                <a:cs typeface="Times New Roman" pitchFamily="18" charset="0"/>
              </a:rPr>
              <a:t> для будь-</a:t>
            </a:r>
            <a:r>
              <a:rPr lang="ru-RU" sz="1200" u="sng" dirty="0" err="1">
                <a:solidFill>
                  <a:schemeClr val="tx1">
                    <a:lumMod val="50000"/>
                  </a:schemeClr>
                </a:solidFill>
                <a:latin typeface="Times New Roman" pitchFamily="18" charset="0"/>
                <a:cs typeface="Times New Roman" pitchFamily="18" charset="0"/>
              </a:rPr>
              <a:t>якої</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країни</a:t>
            </a:r>
            <a:r>
              <a:rPr lang="ru-RU" sz="1200" u="sng" dirty="0">
                <a:solidFill>
                  <a:schemeClr val="tx1">
                    <a:lumMod val="50000"/>
                  </a:schemeClr>
                </a:solidFill>
                <a:latin typeface="Times New Roman" pitchFamily="18" charset="0"/>
                <a:cs typeface="Times New Roman" pitchFamily="18" charset="0"/>
              </a:rPr>
              <a:t> є </a:t>
            </a:r>
            <a:r>
              <a:rPr lang="ru-RU" sz="1200" u="sng" dirty="0" err="1">
                <a:solidFill>
                  <a:schemeClr val="tx1">
                    <a:lumMod val="50000"/>
                  </a:schemeClr>
                </a:solidFill>
                <a:latin typeface="Times New Roman" pitchFamily="18" charset="0"/>
                <a:cs typeface="Times New Roman" pitchFamily="18" charset="0"/>
              </a:rPr>
              <a:t>вдосконалення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системи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надання</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публічних</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послуг</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щоб</a:t>
            </a:r>
            <a:r>
              <a:rPr lang="ru-RU" sz="1200" u="sng" dirty="0">
                <a:solidFill>
                  <a:schemeClr val="tx1">
                    <a:lumMod val="50000"/>
                  </a:schemeClr>
                </a:solidFill>
                <a:latin typeface="Times New Roman" pitchFamily="18" charset="0"/>
                <a:cs typeface="Times New Roman" pitchFamily="18" charset="0"/>
              </a:rPr>
              <a:t> вони </a:t>
            </a:r>
            <a:r>
              <a:rPr lang="ru-RU" sz="1200" u="sng" dirty="0" err="1">
                <a:solidFill>
                  <a:schemeClr val="tx1">
                    <a:lumMod val="50000"/>
                  </a:schemeClr>
                </a:solidFill>
                <a:latin typeface="Times New Roman" pitchFamily="18" charset="0"/>
                <a:cs typeface="Times New Roman" pitchFamily="18" charset="0"/>
              </a:rPr>
              <a:t>були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доступними</a:t>
            </a:r>
            <a:r>
              <a:rPr lang="ru-RU" sz="1200" u="sng" dirty="0">
                <a:solidFill>
                  <a:schemeClr val="tx1">
                    <a:lumMod val="50000"/>
                  </a:schemeClr>
                </a:solidFill>
                <a:latin typeface="Times New Roman" pitchFamily="18" charset="0"/>
                <a:cs typeface="Times New Roman" pitchFamily="18" charset="0"/>
              </a:rPr>
              <a:t>, </a:t>
            </a:r>
            <a:r>
              <a:rPr lang="ru-RU" sz="1200" u="sng" dirty="0" err="1">
                <a:solidFill>
                  <a:schemeClr val="tx1">
                    <a:lumMod val="50000"/>
                  </a:schemeClr>
                </a:solidFill>
                <a:latin typeface="Times New Roman" pitchFamily="18" charset="0"/>
                <a:cs typeface="Times New Roman" pitchFamily="18" charset="0"/>
              </a:rPr>
              <a:t>якісними</a:t>
            </a:r>
            <a:r>
              <a:rPr lang="ru-RU" sz="1200" u="sng" dirty="0">
                <a:solidFill>
                  <a:schemeClr val="tx1">
                    <a:lumMod val="50000"/>
                  </a:schemeClr>
                </a:solidFill>
                <a:latin typeface="Times New Roman" pitchFamily="18" charset="0"/>
                <a:cs typeface="Times New Roman" pitchFamily="18" charset="0"/>
              </a:rPr>
              <a:t> та </a:t>
            </a:r>
            <a:r>
              <a:rPr lang="ru-RU" sz="1200" u="sng" dirty="0" err="1">
                <a:solidFill>
                  <a:schemeClr val="tx1">
                    <a:lumMod val="50000"/>
                  </a:schemeClr>
                </a:solidFill>
                <a:latin typeface="Times New Roman" pitchFamily="18" charset="0"/>
                <a:cs typeface="Times New Roman" pitchFamily="18" charset="0"/>
              </a:rPr>
              <a:t>орієнтованими</a:t>
            </a:r>
            <a:r>
              <a:rPr lang="ru-RU" sz="1200" u="sng" dirty="0">
                <a:solidFill>
                  <a:schemeClr val="tx1">
                    <a:lumMod val="50000"/>
                  </a:schemeClr>
                </a:solidFill>
                <a:latin typeface="Times New Roman" pitchFamily="18" charset="0"/>
                <a:cs typeface="Times New Roman" pitchFamily="18" charset="0"/>
              </a:rPr>
              <a:t> на потреби людей. </a:t>
            </a:r>
            <a:endParaRPr lang="uk-UA" sz="1200" u="sng"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09269662"/>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1579</TotalTime>
  <Words>3845</Words>
  <Application>Microsoft Office PowerPoint</Application>
  <PresentationFormat>Довільний</PresentationFormat>
  <Paragraphs>97</Paragraphs>
  <Slides>17</Slides>
  <Notes>1</Notes>
  <HiddenSlides>0</HiddenSlides>
  <MMClips>0</MMClips>
  <ScaleCrop>false</ScaleCrop>
  <HeadingPairs>
    <vt:vector size="4" baseType="variant">
      <vt:variant>
        <vt:lpstr>Тема</vt:lpstr>
      </vt:variant>
      <vt:variant>
        <vt:i4>1</vt:i4>
      </vt:variant>
      <vt:variant>
        <vt:lpstr>Заголовки слайдів</vt:lpstr>
      </vt:variant>
      <vt:variant>
        <vt:i4>17</vt:i4>
      </vt:variant>
    </vt:vector>
  </HeadingPairs>
  <TitlesOfParts>
    <vt:vector size="18" baseType="lpstr">
      <vt:lpstr>Тема Office</vt:lpstr>
      <vt:lpstr>ТЕМА 1. Концептуальні основи публічних послуг  1. Сутність та значення публічних послуг , їх відмінності за типами (адміністративні, соціальні, комунальні). 2. Класифікація публічних послуг. 3. Принципи організації та надання публічних послуг.   </vt:lpstr>
      <vt:lpstr>1. Сутність та значення публічних послуг , їх відмінності за типами (адміністративні, соціальні, комунальні).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3. Принципи організації та надання публічних послуг.</vt:lpstr>
      <vt:lpstr>Презентація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User</cp:lastModifiedBy>
  <cp:revision>127</cp:revision>
  <dcterms:created xsi:type="dcterms:W3CDTF">2023-01-12T09:20:21Z</dcterms:created>
  <dcterms:modified xsi:type="dcterms:W3CDTF">2026-01-26T11:16:22Z</dcterms:modified>
</cp:coreProperties>
</file>