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7" r:id="rId10"/>
    <p:sldId id="265" r:id="rId11"/>
    <p:sldId id="266" r:id="rId12"/>
    <p:sldId id="278" r:id="rId13"/>
    <p:sldId id="279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15"/>
  </p:normalViewPr>
  <p:slideViewPr>
    <p:cSldViewPr>
      <p:cViewPr varScale="1">
        <p:scale>
          <a:sx n="106" d="100"/>
          <a:sy n="106" d="100"/>
        </p:scale>
        <p:origin x="1800" y="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C868C-A89D-4EC5-9078-0E0F7AFB4DB3}" type="datetimeFigureOut">
              <a:rPr lang="uk-UA" smtClean="0"/>
              <a:t>26.09.24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075F6-B20C-4DBC-B8E9-587068454E0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73981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C868C-A89D-4EC5-9078-0E0F7AFB4DB3}" type="datetimeFigureOut">
              <a:rPr lang="uk-UA" smtClean="0"/>
              <a:t>26.09.24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075F6-B20C-4DBC-B8E9-587068454E0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19135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C868C-A89D-4EC5-9078-0E0F7AFB4DB3}" type="datetimeFigureOut">
              <a:rPr lang="uk-UA" smtClean="0"/>
              <a:t>26.09.24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075F6-B20C-4DBC-B8E9-587068454E09}" type="slidenum">
              <a:rPr lang="uk-UA" smtClean="0"/>
              <a:t>‹#›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940850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C868C-A89D-4EC5-9078-0E0F7AFB4DB3}" type="datetimeFigureOut">
              <a:rPr lang="uk-UA" smtClean="0"/>
              <a:t>26.09.24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075F6-B20C-4DBC-B8E9-587068454E0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145539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C868C-A89D-4EC5-9078-0E0F7AFB4DB3}" type="datetimeFigureOut">
              <a:rPr lang="uk-UA" smtClean="0"/>
              <a:t>26.09.24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075F6-B20C-4DBC-B8E9-587068454E09}" type="slidenum">
              <a:rPr lang="uk-UA" smtClean="0"/>
              <a:t>‹#›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683737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C868C-A89D-4EC5-9078-0E0F7AFB4DB3}" type="datetimeFigureOut">
              <a:rPr lang="uk-UA" smtClean="0"/>
              <a:t>26.09.24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075F6-B20C-4DBC-B8E9-587068454E0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294598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C868C-A89D-4EC5-9078-0E0F7AFB4DB3}" type="datetimeFigureOut">
              <a:rPr lang="uk-UA" smtClean="0"/>
              <a:t>26.09.24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075F6-B20C-4DBC-B8E9-587068454E0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478374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C868C-A89D-4EC5-9078-0E0F7AFB4DB3}" type="datetimeFigureOut">
              <a:rPr lang="uk-UA" smtClean="0"/>
              <a:t>26.09.24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075F6-B20C-4DBC-B8E9-587068454E0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049396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C868C-A89D-4EC5-9078-0E0F7AFB4DB3}" type="datetimeFigureOut">
              <a:rPr lang="uk-UA" smtClean="0"/>
              <a:t>26.09.24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075F6-B20C-4DBC-B8E9-587068454E09}" type="slidenum">
              <a:rPr lang="uk-UA" smtClean="0"/>
              <a:t>‹#›</a:t>
            </a:fld>
            <a:endParaRPr lang="uk-U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7123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C868C-A89D-4EC5-9078-0E0F7AFB4DB3}" type="datetimeFigureOut">
              <a:rPr lang="uk-UA" smtClean="0"/>
              <a:t>26.09.24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075F6-B20C-4DBC-B8E9-587068454E0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51491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C868C-A89D-4EC5-9078-0E0F7AFB4DB3}" type="datetimeFigureOut">
              <a:rPr lang="uk-UA" smtClean="0"/>
              <a:t>26.09.24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075F6-B20C-4DBC-B8E9-587068454E0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34290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C868C-A89D-4EC5-9078-0E0F7AFB4DB3}" type="datetimeFigureOut">
              <a:rPr lang="uk-UA" smtClean="0"/>
              <a:t>26.09.24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075F6-B20C-4DBC-B8E9-587068454E0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49161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C868C-A89D-4EC5-9078-0E0F7AFB4DB3}" type="datetimeFigureOut">
              <a:rPr lang="uk-UA" smtClean="0"/>
              <a:t>26.09.24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075F6-B20C-4DBC-B8E9-587068454E0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476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C868C-A89D-4EC5-9078-0E0F7AFB4DB3}" type="datetimeFigureOut">
              <a:rPr lang="uk-UA" smtClean="0"/>
              <a:t>26.09.24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075F6-B20C-4DBC-B8E9-587068454E0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66567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C868C-A89D-4EC5-9078-0E0F7AFB4DB3}" type="datetimeFigureOut">
              <a:rPr lang="uk-UA" smtClean="0"/>
              <a:t>26.09.24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075F6-B20C-4DBC-B8E9-587068454E0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7848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C868C-A89D-4EC5-9078-0E0F7AFB4DB3}" type="datetimeFigureOut">
              <a:rPr lang="uk-UA" smtClean="0"/>
              <a:t>26.09.24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075F6-B20C-4DBC-B8E9-587068454E0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40279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C868C-A89D-4EC5-9078-0E0F7AFB4DB3}" type="datetimeFigureOut">
              <a:rPr lang="uk-UA" smtClean="0"/>
              <a:t>26.09.24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075F6-B20C-4DBC-B8E9-587068454E0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67446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7C868C-A89D-4EC5-9078-0E0F7AFB4DB3}" type="datetimeFigureOut">
              <a:rPr lang="uk-UA" smtClean="0"/>
              <a:t>26.09.24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C6075F6-B20C-4DBC-B8E9-587068454E0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10022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7113813" cy="1646302"/>
          </a:xfrm>
        </p:spPr>
        <p:txBody>
          <a:bodyPr/>
          <a:lstStyle/>
          <a:p>
            <a:r>
              <a:rPr lang="ru-RU" sz="3200" dirty="0"/>
              <a:t>Характеристика </a:t>
            </a:r>
            <a:r>
              <a:rPr lang="ru-RU" sz="3200" dirty="0" err="1"/>
              <a:t>системи</a:t>
            </a:r>
            <a:r>
              <a:rPr lang="ru-RU" sz="3200" dirty="0"/>
              <a:t> </a:t>
            </a:r>
            <a:r>
              <a:rPr lang="ru-RU" sz="3200" dirty="0" err="1"/>
              <a:t>управління</a:t>
            </a:r>
            <a:r>
              <a:rPr lang="ru-RU" sz="3200" dirty="0"/>
              <a:t> </a:t>
            </a:r>
            <a:r>
              <a:rPr lang="ru-RU" sz="3200" dirty="0" err="1"/>
              <a:t>ефективністю</a:t>
            </a:r>
            <a:r>
              <a:rPr lang="ru-RU" sz="3200" dirty="0"/>
              <a:t> </a:t>
            </a:r>
            <a:r>
              <a:rPr lang="ru-RU" sz="3200" dirty="0" err="1"/>
              <a:t>бізнесу</a:t>
            </a:r>
            <a:br>
              <a:rPr lang="ru-RU" sz="3200" dirty="0"/>
            </a:br>
            <a:r>
              <a:rPr lang="uk-UA" sz="3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598716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55576" y="731520"/>
            <a:ext cx="7416824" cy="5217760"/>
          </a:xfrm>
        </p:spPr>
        <p:txBody>
          <a:bodyPr>
            <a:normAutofit/>
          </a:bodyPr>
          <a:lstStyle/>
          <a:p>
            <a:pPr marL="45720" indent="0" algn="just">
              <a:buNone/>
            </a:pPr>
            <a:r>
              <a:rPr lang="uk-UA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 роллю у причинно-наслідкових зв’язках</a:t>
            </a:r>
          </a:p>
          <a:p>
            <a:pPr marL="45720" indent="0" algn="just">
              <a:buNone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Ø </a:t>
            </a:r>
            <a:r>
              <a:rPr lang="uk-UA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Результативний показник - </a:t>
            </a:r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об'єкт дослідження,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змінюється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впливом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певних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факторних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показників.</a:t>
            </a:r>
          </a:p>
          <a:p>
            <a:pPr marL="45720" indent="0" algn="just">
              <a:buNone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Ø </a:t>
            </a:r>
            <a:r>
              <a:rPr lang="ru-RU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Факторний</a:t>
            </a:r>
            <a:r>
              <a:rPr lang="ru-RU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показник</a:t>
            </a:r>
            <a:r>
              <a:rPr lang="ru-RU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є причиною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зміни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результативного показника.</a:t>
            </a:r>
          </a:p>
          <a:p>
            <a:pPr marL="45720" indent="0">
              <a:buNone/>
            </a:pPr>
            <a:r>
              <a:rPr lang="uk-UA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 рівнем охоплення</a:t>
            </a:r>
          </a:p>
          <a:p>
            <a:pPr marL="45720" indent="0" algn="just">
              <a:buNone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Ø </a:t>
            </a:r>
            <a:r>
              <a:rPr lang="uk-UA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Узагальнювальний</a:t>
            </a:r>
            <a:r>
              <a:rPr lang="uk-UA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показник </a:t>
            </a:r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використовується для загальної характеристики складних економічних явищ.</a:t>
            </a:r>
          </a:p>
          <a:p>
            <a:pPr marL="45720" indent="0" algn="just">
              <a:buNone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Ø </a:t>
            </a:r>
            <a:r>
              <a:rPr lang="ru-RU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Частковий</a:t>
            </a:r>
            <a:r>
              <a:rPr lang="ru-RU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показник</a:t>
            </a:r>
            <a:r>
              <a:rPr lang="ru-RU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відображає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певні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сторони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елементи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досліджуваних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явищ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процесів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" indent="0" algn="just">
              <a:buNone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Ø </a:t>
            </a:r>
            <a:r>
              <a:rPr lang="ru-RU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Допоміжний</a:t>
            </a:r>
            <a:r>
              <a:rPr lang="ru-RU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непрямий</a:t>
            </a:r>
            <a:r>
              <a:rPr lang="ru-RU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показник</a:t>
            </a:r>
            <a:r>
              <a:rPr lang="ru-RU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повніше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характеризує певний об'єкт аналізу.</a:t>
            </a:r>
          </a:p>
        </p:txBody>
      </p:sp>
    </p:spTree>
    <p:extLst>
      <p:ext uri="{BB962C8B-B14F-4D97-AF65-F5344CB8AC3E}">
        <p14:creationId xmlns:p14="http://schemas.microsoft.com/office/powerpoint/2010/main" val="17138764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55576" y="731520"/>
            <a:ext cx="7416824" cy="5145752"/>
          </a:xfrm>
        </p:spPr>
        <p:txBody>
          <a:bodyPr/>
          <a:lstStyle/>
          <a:p>
            <a:pPr marL="45720" indent="0">
              <a:buNone/>
            </a:pPr>
            <a:r>
              <a:rPr lang="uk-UA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 характером відображення економічних процесів</a:t>
            </a:r>
          </a:p>
          <a:p>
            <a:pPr marL="45720" indent="0" algn="just">
              <a:buNone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Ø </a:t>
            </a:r>
            <a:r>
              <a:rPr lang="ru-RU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Абсолютний</a:t>
            </a:r>
            <a:r>
              <a:rPr lang="ru-RU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показник</a:t>
            </a:r>
            <a:r>
              <a:rPr lang="ru-RU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виражається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грошових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натуральних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одиницях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виміру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через </a:t>
            </a:r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трудомісткість.</a:t>
            </a:r>
          </a:p>
          <a:p>
            <a:pPr marL="45720" indent="0" algn="just">
              <a:buNone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Ø </a:t>
            </a:r>
            <a:r>
              <a:rPr lang="ru-RU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Відносний</a:t>
            </a:r>
            <a:r>
              <a:rPr lang="ru-RU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показник</a:t>
            </a:r>
            <a:r>
              <a:rPr lang="ru-RU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визначається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співвідношення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двох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абсолютних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показників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виражається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здебільшого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відсотках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коефіцієнтах</a:t>
            </a:r>
          </a:p>
          <a:p>
            <a:pPr marL="45720" indent="0">
              <a:buNone/>
            </a:pPr>
            <a:r>
              <a:rPr lang="uk-UA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 мірою впливу на результати роботи</a:t>
            </a:r>
          </a:p>
          <a:p>
            <a:pPr marL="45720" indent="0" algn="just">
              <a:buNone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Ø </a:t>
            </a:r>
            <a:r>
              <a:rPr lang="ru-RU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фактори</a:t>
            </a:r>
            <a:r>
              <a:rPr lang="ru-RU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найістотніше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впливають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результативний показник</a:t>
            </a:r>
          </a:p>
          <a:p>
            <a:pPr marL="45720" indent="0" algn="just">
              <a:buNone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Ø </a:t>
            </a:r>
            <a:r>
              <a:rPr lang="ru-RU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Другорядні</a:t>
            </a:r>
            <a:r>
              <a:rPr lang="ru-RU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фактори</a:t>
            </a:r>
            <a:r>
              <a:rPr lang="ru-RU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слабо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впливають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результати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господарської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певних умовах</a:t>
            </a:r>
            <a:endParaRPr lang="uk-UA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10089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57EA35D-BFC1-2F55-6735-5ABAFBD9DD0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51520" y="260648"/>
            <a:ext cx="8496944" cy="6336704"/>
          </a:xfrm>
        </p:spPr>
        <p:txBody>
          <a:bodyPr>
            <a:normAutofit fontScale="47500" lnSpcReduction="20000"/>
          </a:bodyPr>
          <a:lstStyle/>
          <a:p>
            <a:pPr marL="45720" indent="0" algn="just">
              <a:lnSpc>
                <a:spcPct val="115000"/>
              </a:lnSpc>
              <a:buNone/>
            </a:pPr>
            <a:r>
              <a:rPr lang="uk-UA" sz="3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 аналітичними функціями:</a:t>
            </a:r>
            <a:endParaRPr lang="ru-UA" sz="35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lvl="0" indent="0" algn="just">
              <a:lnSpc>
                <a:spcPct val="115000"/>
              </a:lnSpc>
              <a:buNone/>
              <a:tabLst>
                <a:tab pos="342900" algn="l"/>
              </a:tabLst>
            </a:pPr>
            <a:r>
              <a:rPr lang="ru-RU" sz="3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Ø</a:t>
            </a:r>
            <a:r>
              <a:rPr lang="ru-RU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5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Абсолютні – </a:t>
            </a:r>
            <a:r>
              <a:rPr lang="uk-UA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характеризують обсяги значень ознаки, одержані внаслідок статистичного спостереження;</a:t>
            </a:r>
            <a:endParaRPr lang="ru-UA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lvl="0" indent="0" algn="just">
              <a:lnSpc>
                <a:spcPct val="115000"/>
              </a:lnSpc>
              <a:buNone/>
              <a:tabLst>
                <a:tab pos="342900" algn="l"/>
              </a:tabLst>
            </a:pPr>
            <a:r>
              <a:rPr lang="ru-RU" sz="3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Ø</a:t>
            </a:r>
            <a:r>
              <a:rPr lang="ru-RU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5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Відносні </a:t>
            </a:r>
            <a:r>
              <a:rPr lang="uk-UA" sz="36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uk-UA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виражають кількісні співвідношення між явищами, процесами;</a:t>
            </a:r>
            <a:endParaRPr lang="ru-UA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lvl="0" indent="0" algn="just">
              <a:lnSpc>
                <a:spcPct val="115000"/>
              </a:lnSpc>
              <a:buNone/>
              <a:tabLst>
                <a:tab pos="342900" algn="l"/>
              </a:tabLst>
            </a:pPr>
            <a:r>
              <a:rPr lang="uk-UA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середні – узагальнюють ознаки, що варіюють у статистичній сукупності</a:t>
            </a:r>
            <a:r>
              <a:rPr lang="uk-UA" sz="36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" lvl="0" indent="0" algn="just">
              <a:lnSpc>
                <a:spcPct val="115000"/>
              </a:lnSpc>
              <a:buNone/>
              <a:tabLst>
                <a:tab pos="342900" algn="l"/>
              </a:tabLst>
            </a:pPr>
            <a:endParaRPr lang="ru-UA" sz="36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 algn="just">
              <a:lnSpc>
                <a:spcPct val="115000"/>
              </a:lnSpc>
              <a:buNone/>
            </a:pPr>
            <a:r>
              <a:rPr lang="uk-UA" sz="3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 способом визначення:</a:t>
            </a:r>
            <a:endParaRPr lang="ru-UA" sz="35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lvl="0" indent="0" algn="just">
              <a:lnSpc>
                <a:spcPct val="115000"/>
              </a:lnSpc>
              <a:buNone/>
              <a:tabLst>
                <a:tab pos="270510" algn="l"/>
              </a:tabLst>
            </a:pPr>
            <a:r>
              <a:rPr lang="ru-RU" sz="3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Ø</a:t>
            </a:r>
            <a:r>
              <a:rPr lang="ru-RU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5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Статистичного спостереження – </a:t>
            </a:r>
            <a:r>
              <a:rPr lang="uk-UA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одержані безпосередньо під час збирання даних щодо масових явищ і процесів які відбуваються при здійсненні діяльності господарюючих суб’єктів;</a:t>
            </a:r>
            <a:endParaRPr lang="ru-UA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 algn="just">
              <a:lnSpc>
                <a:spcPct val="115000"/>
              </a:lnSpc>
              <a:buNone/>
              <a:tabLst>
                <a:tab pos="270510" algn="l"/>
              </a:tabLst>
            </a:pPr>
            <a:r>
              <a:rPr lang="ru-RU" sz="3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Ø</a:t>
            </a:r>
            <a:r>
              <a:rPr lang="ru-RU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5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Розрахункові </a:t>
            </a:r>
            <a:r>
              <a:rPr lang="uk-UA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одержані як результат математичних дій.</a:t>
            </a:r>
          </a:p>
          <a:p>
            <a:pPr marL="45720" indent="0" algn="just">
              <a:lnSpc>
                <a:spcPct val="115000"/>
              </a:lnSpc>
              <a:buNone/>
              <a:tabLst>
                <a:tab pos="270510" algn="l"/>
              </a:tabLst>
            </a:pPr>
            <a:endParaRPr lang="ru-UA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 algn="just">
              <a:lnSpc>
                <a:spcPct val="115000"/>
              </a:lnSpc>
              <a:buNone/>
            </a:pPr>
            <a:r>
              <a:rPr lang="uk-UA" sz="3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 джерелами формування: </a:t>
            </a:r>
            <a:endParaRPr lang="ru-UA" sz="35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lvl="0" indent="0" algn="just">
              <a:lnSpc>
                <a:spcPct val="115000"/>
              </a:lnSpc>
              <a:buNone/>
              <a:tabLst>
                <a:tab pos="270510" algn="l"/>
              </a:tabLst>
            </a:pPr>
            <a:r>
              <a:rPr lang="ru-RU" sz="3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Ø</a:t>
            </a:r>
            <a:r>
              <a:rPr lang="ru-RU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5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Балансу </a:t>
            </a:r>
            <a:r>
              <a:rPr lang="uk-UA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виражають кількісні і якісні ознаки активів, власного капіталу і зобов’язань на певні моменти часу;</a:t>
            </a:r>
            <a:endParaRPr lang="ru-UA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lvl="0" indent="0" algn="just">
              <a:lnSpc>
                <a:spcPct val="115000"/>
              </a:lnSpc>
              <a:buNone/>
              <a:tabLst>
                <a:tab pos="457200" algn="l"/>
              </a:tabLst>
            </a:pPr>
            <a:r>
              <a:rPr lang="ru-RU" sz="3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Ø</a:t>
            </a:r>
            <a:r>
              <a:rPr lang="ru-RU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5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Звіту про фінансові результати </a:t>
            </a:r>
            <a:r>
              <a:rPr lang="uk-UA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характеризують витрати, доходи і фінансові результати;</a:t>
            </a:r>
            <a:endParaRPr lang="ru-UA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8799931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4E672EF-F9B4-B456-6EE7-B42D87CC43B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51520" y="404664"/>
            <a:ext cx="8424936" cy="5904656"/>
          </a:xfrm>
        </p:spPr>
        <p:txBody>
          <a:bodyPr>
            <a:normAutofit fontScale="92500" lnSpcReduction="20000"/>
          </a:bodyPr>
          <a:lstStyle/>
          <a:p>
            <a:pPr marL="45720" lvl="0" indent="0" algn="just">
              <a:lnSpc>
                <a:spcPct val="115000"/>
              </a:lnSpc>
              <a:buNone/>
              <a:tabLst>
                <a:tab pos="457200" algn="l"/>
              </a:tabLst>
            </a:pP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Ø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Звіту про рух грошових коштів – </a:t>
            </a:r>
            <a:r>
              <a:rPr lang="uk-UA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узагальнюють ознаки грошових потоків;</a:t>
            </a:r>
            <a:endParaRPr lang="ru-UA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lvl="0" indent="0" algn="just">
              <a:lnSpc>
                <a:spcPct val="115000"/>
              </a:lnSpc>
              <a:buNone/>
              <a:tabLst>
                <a:tab pos="457200" algn="l"/>
              </a:tabLst>
            </a:pP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Ø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Звіту про власний капітал – </a:t>
            </a:r>
            <a:r>
              <a:rPr lang="uk-UA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характеризують інформацію щодо руху і структури власного капіталу;</a:t>
            </a:r>
            <a:endParaRPr lang="ru-UA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lvl="0" indent="0" algn="just">
              <a:lnSpc>
                <a:spcPct val="115000"/>
              </a:lnSpc>
              <a:buNone/>
              <a:tabLst>
                <a:tab pos="457200" algn="l"/>
              </a:tabLst>
            </a:pP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Ø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Приміток до річної фінансової звітності – </a:t>
            </a:r>
            <a:r>
              <a:rPr lang="uk-UA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забезпечують деталізацію господарських операцій відповідно до змісту затверджених форм таблиць звітності;</a:t>
            </a:r>
            <a:endParaRPr lang="ru-UA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lvl="0" indent="0" algn="just">
              <a:lnSpc>
                <a:spcPct val="115000"/>
              </a:lnSpc>
              <a:buNone/>
              <a:tabLst>
                <a:tab pos="457200" algn="l"/>
              </a:tabLst>
            </a:pP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Ø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Обов’язкового і передбаченого переліку відповідно до нормативних положень – </a:t>
            </a:r>
            <a:r>
              <a:rPr lang="uk-UA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розкривають окремі напрямки діяльності господарюючих суб’єктів за обов’язковим переліком, які подаються респондентами у довільній формі;</a:t>
            </a:r>
            <a:endParaRPr lang="ru-UA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lvl="0" indent="0" algn="just">
              <a:lnSpc>
                <a:spcPct val="115000"/>
              </a:lnSpc>
              <a:buNone/>
              <a:tabLst>
                <a:tab pos="457200" algn="l"/>
              </a:tabLst>
            </a:pP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Ø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Самостійного визначення респондентами – </a:t>
            </a:r>
            <a:r>
              <a:rPr lang="uk-UA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характеризують діяльність господарюючих суб’єктів за добровільним поданням респондентів.</a:t>
            </a:r>
            <a:endParaRPr lang="ru-UA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 algn="just">
              <a:lnSpc>
                <a:spcPct val="115000"/>
              </a:lnSpc>
              <a:buNone/>
            </a:pPr>
            <a:r>
              <a:rPr lang="uk-UA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UA" sz="24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6697902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99592" y="731520"/>
            <a:ext cx="7560840" cy="5145752"/>
          </a:xfrm>
        </p:spPr>
        <p:txBody>
          <a:bodyPr>
            <a:normAutofit lnSpcReduction="10000"/>
          </a:bodyPr>
          <a:lstStyle/>
          <a:p>
            <a:pPr marL="45720" indent="0" algn="ctr">
              <a:buNone/>
            </a:pPr>
            <a:r>
              <a:rPr lang="uk-UA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Інформаційні ресурси для побудови показників</a:t>
            </a: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Рахунки бухгалтерського обліку</a:t>
            </a: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Клас 1. Необоротні активи</a:t>
            </a: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10 Основні засоби</a:t>
            </a: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11. Інші необоротні матеріальні активи</a:t>
            </a: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12 Нематеріальні активи</a:t>
            </a: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13 Знос необоротних активів</a:t>
            </a: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14 Довгострокові фінансові інвестиції</a:t>
            </a: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15 Капітальні інвестиції</a:t>
            </a: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16 Довгострокові біологічні активи</a:t>
            </a: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17 Відстрочені податкові активи</a:t>
            </a: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18 Довгострокова дебіторська заборгованість та інші необоротні активи</a:t>
            </a: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19 Гудвіл</a:t>
            </a:r>
          </a:p>
          <a:p>
            <a:pPr marL="45720" indent="0" algn="just">
              <a:buNone/>
            </a:pPr>
            <a:endParaRPr lang="uk-UA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endParaRPr lang="uk-UA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700291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957392" cy="5073744"/>
          </a:xfrm>
        </p:spPr>
        <p:txBody>
          <a:bodyPr/>
          <a:lstStyle/>
          <a:p>
            <a:pPr algn="just"/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Клас 2. Запаси</a:t>
            </a: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 Виробничі запаси</a:t>
            </a: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21 Поточні біологічні активи</a:t>
            </a: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22 МШП</a:t>
            </a: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23 Виробництво</a:t>
            </a: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24 Брак у виробництві</a:t>
            </a: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25 Напівфабрикати</a:t>
            </a: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26 Готова продукція</a:t>
            </a: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27 Продукція сільськогосподарського виробництва</a:t>
            </a: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28 Товари</a:t>
            </a:r>
          </a:p>
        </p:txBody>
      </p:sp>
    </p:spTree>
    <p:extLst>
      <p:ext uri="{BB962C8B-B14F-4D97-AF65-F5344CB8AC3E}">
        <p14:creationId xmlns:p14="http://schemas.microsoft.com/office/powerpoint/2010/main" val="36653946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99592" y="731520"/>
            <a:ext cx="7560840" cy="4857720"/>
          </a:xfrm>
        </p:spPr>
        <p:txBody>
          <a:bodyPr/>
          <a:lstStyle/>
          <a:p>
            <a:pPr algn="just"/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Клас 3. Кошти, розрахунки та інші активи</a:t>
            </a: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30 Готівка</a:t>
            </a: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31 Рахунки в банках</a:t>
            </a: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33 Інші кошти</a:t>
            </a: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34 Короткострокові векселі одержані</a:t>
            </a: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35 Поточні фінансові інвестиції</a:t>
            </a: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36 Розрахунки з покупцями та замовниками</a:t>
            </a: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37 Розрахунки з різними дебіторами</a:t>
            </a: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38 Резерв сумнівних боргів</a:t>
            </a: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39 Витрати майбутніх періодів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370518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7101408" cy="4929728"/>
          </a:xfrm>
        </p:spPr>
        <p:txBody>
          <a:bodyPr>
            <a:normAutofit/>
          </a:bodyPr>
          <a:lstStyle/>
          <a:p>
            <a:pPr algn="just"/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Клас 4 Власний капітал та забезпечення зобов’язань</a:t>
            </a: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40 Зареєстрований капітал</a:t>
            </a: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41 Капітал у дооцінках</a:t>
            </a: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42 Додатковий капітал</a:t>
            </a: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43 Резервний капітал</a:t>
            </a: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44 Нерозподілені прибутки (непокриті збитки)</a:t>
            </a: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45 Вилучений капітал</a:t>
            </a: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46 Неоплачений капітал</a:t>
            </a: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47 Забезпечення майбутніх витрат і платежів</a:t>
            </a: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48 Цільове фінансування і цільові надходження</a:t>
            </a: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49 Страхові резерви</a:t>
            </a:r>
          </a:p>
        </p:txBody>
      </p:sp>
    </p:spTree>
    <p:extLst>
      <p:ext uri="{BB962C8B-B14F-4D97-AF65-F5344CB8AC3E}">
        <p14:creationId xmlns:p14="http://schemas.microsoft.com/office/powerpoint/2010/main" val="29986270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885384" cy="4929728"/>
          </a:xfrm>
        </p:spPr>
        <p:txBody>
          <a:bodyPr/>
          <a:lstStyle/>
          <a:p>
            <a:pPr algn="just"/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Клас 5 Довгострокові зобов’язання</a:t>
            </a: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50 Довгострокові позики</a:t>
            </a: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51 Довгострокові векселі видані</a:t>
            </a: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52 Довгострокові зобов’язання за облігаціями</a:t>
            </a: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53 Довгострокові зобов’язання з оренди</a:t>
            </a: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54 Відстрочені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податков</a:t>
            </a:r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зобов</a:t>
            </a:r>
            <a:r>
              <a:rPr lang="uk-UA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’язання</a:t>
            </a:r>
            <a:endParaRPr lang="uk-UA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55 Інші довгострокові зобов’язання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149055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957392" cy="4785712"/>
          </a:xfrm>
        </p:spPr>
        <p:txBody>
          <a:bodyPr>
            <a:normAutofit/>
          </a:bodyPr>
          <a:lstStyle/>
          <a:p>
            <a:pPr algn="just"/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Клас 6 Поточні зобов’язання</a:t>
            </a: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60 Короткострокові позики</a:t>
            </a: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61 Поточна заборгованість за довгостроковими зобов'язаннями </a:t>
            </a: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62 Короткострокові векселі видані </a:t>
            </a: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63 Розрахунки з постачальниками та підрядниками </a:t>
            </a: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64 Розрахунки за податками й платежами </a:t>
            </a: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65 Розрахунки за страхуванням </a:t>
            </a: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66 Розрахунки за виплатами працівникам</a:t>
            </a: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67 Розрахунки з учасниками </a:t>
            </a: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68 Розрахунки за іншими операціями</a:t>
            </a: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69 Доходи майбутніх періодів </a:t>
            </a:r>
          </a:p>
          <a:p>
            <a:r>
              <a:rPr lang="uk-UA" dirty="0"/>
              <a:t> 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441220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83568" y="692696"/>
            <a:ext cx="7632848" cy="5616624"/>
          </a:xfrm>
        </p:spPr>
        <p:txBody>
          <a:bodyPr>
            <a:normAutofit/>
          </a:bodyPr>
          <a:lstStyle/>
          <a:p>
            <a:pPr algn="just"/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Господарська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складна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сукупність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виробничих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відносин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взаємозв’язку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продуктивними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силами. Вона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складається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багатьох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процесів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умовно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можна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об’єднати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групи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45720" indent="0" algn="just">
              <a:buNone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матеріально-технічні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FontTx/>
              <a:buChar char="-"/>
            </a:pPr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економічні (ринкові); </a:t>
            </a:r>
          </a:p>
          <a:p>
            <a:pPr algn="just">
              <a:buFontTx/>
              <a:buChar char="-"/>
            </a:pPr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соціальні; </a:t>
            </a:r>
          </a:p>
          <a:p>
            <a:pPr algn="just">
              <a:buFontTx/>
              <a:buChar char="-"/>
            </a:pPr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природоохоронні</a:t>
            </a:r>
          </a:p>
          <a:p>
            <a:pPr algn="just"/>
            <a:r>
              <a:rPr lang="uk-UA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Матеріально-технічні процеси -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технічна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технологічна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підготовка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забезпечення його виробничими ресурсами, функціонування основного і допоміжного виробництва</a:t>
            </a:r>
          </a:p>
          <a:p>
            <a:pPr algn="just"/>
            <a:r>
              <a:rPr lang="uk-UA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Економічні (ринкові) процеси -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Можна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поділити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внутрішні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затрати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праці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витрачання інших ресурсів, формування собівартості, формування і розподіл прибутку) і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зовнішні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ринкових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цін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продукцію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деякі видм розрахунків (щодо податків і кредитів тощо).</a:t>
            </a:r>
          </a:p>
        </p:txBody>
      </p:sp>
    </p:spTree>
    <p:extLst>
      <p:ext uri="{BB962C8B-B14F-4D97-AF65-F5344CB8AC3E}">
        <p14:creationId xmlns:p14="http://schemas.microsoft.com/office/powerpoint/2010/main" val="3731045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7101408" cy="5001736"/>
          </a:xfrm>
        </p:spPr>
        <p:txBody>
          <a:bodyPr/>
          <a:lstStyle/>
          <a:p>
            <a:pPr algn="just"/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Клас 7. Доходи і результати діяльності </a:t>
            </a: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70 Доходи від реалізації </a:t>
            </a: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71 Інший операційний дохід</a:t>
            </a: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72 Дохід від участі в капіталі </a:t>
            </a: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73 Інші фінансові доходи</a:t>
            </a: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74 Інші доходи </a:t>
            </a: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76 Страхові платежі</a:t>
            </a: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79 Фінансові результати</a:t>
            </a:r>
          </a:p>
          <a:p>
            <a:pPr algn="just"/>
            <a:endParaRPr lang="uk-UA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173430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731520"/>
            <a:ext cx="7776864" cy="5001736"/>
          </a:xfrm>
        </p:spPr>
        <p:txBody>
          <a:bodyPr/>
          <a:lstStyle/>
          <a:p>
            <a:pPr algn="just"/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Клас 8. Витрати за елементами</a:t>
            </a: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80 Матеріальні витрати </a:t>
            </a: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81 Витрати на оплату праці </a:t>
            </a: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82 Відрахування на соціальні заходи </a:t>
            </a: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83 Амортизація </a:t>
            </a: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84 Інші операційні витрати </a:t>
            </a: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85 Інші затрати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3091024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528" y="731520"/>
            <a:ext cx="7704856" cy="4857720"/>
          </a:xfrm>
        </p:spPr>
        <p:txBody>
          <a:bodyPr/>
          <a:lstStyle/>
          <a:p>
            <a:pPr algn="just"/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Клас 9. Витрати діяльності </a:t>
            </a: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90 Собівартість реалізації</a:t>
            </a: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91 Загальновиробничі витрати </a:t>
            </a: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92 Адміністративні витрати </a:t>
            </a: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93 Витрати на збут </a:t>
            </a: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94 Інші витрати операційної діяльності</a:t>
            </a: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95 Фінансові витрати </a:t>
            </a: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96 Втрати від участі в капіталі </a:t>
            </a: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97 Інші витрати </a:t>
            </a: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98 Податок на прибуток </a:t>
            </a:r>
          </a:p>
          <a:p>
            <a:pPr algn="just"/>
            <a:endParaRPr lang="uk-UA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74880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731520"/>
            <a:ext cx="7704856" cy="5217760"/>
          </a:xfrm>
        </p:spPr>
        <p:txBody>
          <a:bodyPr/>
          <a:lstStyle/>
          <a:p>
            <a:pPr algn="just"/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Клас 0. Позабалансові рахунки </a:t>
            </a: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01 Орендовані необоротні активи </a:t>
            </a: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02 Активи на відповідальному зберіганні </a:t>
            </a: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03 Контрактні зобов'язання </a:t>
            </a: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04 Непередбачені активи й зобов'язання </a:t>
            </a: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05 Гарантії та забезпечення надані </a:t>
            </a: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06 Гарантії та забезпечення отримані \</a:t>
            </a: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07 Списані активи </a:t>
            </a: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08 Бланки суворого обліку </a:t>
            </a: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09 Амортизаційні відрахування 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270367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55576" y="731520"/>
            <a:ext cx="7488832" cy="5217760"/>
          </a:xfrm>
        </p:spPr>
        <p:txBody>
          <a:bodyPr>
            <a:normAutofit/>
          </a:bodyPr>
          <a:lstStyle/>
          <a:p>
            <a:pPr algn="just"/>
            <a:r>
              <a:rPr lang="uk-UA" sz="20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Соціальні процеси -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Пов’язані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зі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створенням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відповідних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умов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праці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побуту та відпочинку</a:t>
            </a:r>
          </a:p>
          <a:p>
            <a:pPr algn="just"/>
            <a:r>
              <a:rPr lang="uk-UA" sz="20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Природоохоронні процеси -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Пов’язані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зі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збереженням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покращенням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навколишнього природного середовища</a:t>
            </a:r>
          </a:p>
          <a:p>
            <a:pPr algn="just"/>
            <a:r>
              <a:rPr lang="ru-RU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Економічний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науковий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метод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пізнання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сутності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економічних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явищ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процесів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ґрунтується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розкладанні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складові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на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вивченні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усьому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розмаїтті</a:t>
            </a:r>
            <a:r>
              <a:rPr lang="uk-UA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зв’язків і залежностей</a:t>
            </a:r>
            <a:r>
              <a:rPr lang="uk-UA" dirty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uk-UA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Зовнішній економічний аналіз </a:t>
            </a:r>
            <a:r>
              <a:rPr lang="uk-UA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(орієнтований на інформаційні запити зовнішніх суб'єктів)</a:t>
            </a:r>
          </a:p>
          <a:p>
            <a:r>
              <a:rPr lang="uk-UA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Внутрішній управлінський аналіз </a:t>
            </a:r>
            <a:r>
              <a:rPr lang="uk-UA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(орієнтований на інформаційні запити внутрішніх суб'єктів)</a:t>
            </a:r>
          </a:p>
        </p:txBody>
      </p:sp>
    </p:spTree>
    <p:extLst>
      <p:ext uri="{BB962C8B-B14F-4D97-AF65-F5344CB8AC3E}">
        <p14:creationId xmlns:p14="http://schemas.microsoft.com/office/powerpoint/2010/main" val="32733257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731520"/>
            <a:ext cx="8352928" cy="5577800"/>
          </a:xfrm>
        </p:spPr>
        <p:txBody>
          <a:bodyPr>
            <a:normAutofit/>
          </a:bodyPr>
          <a:lstStyle/>
          <a:p>
            <a:pPr algn="just"/>
            <a:r>
              <a:rPr lang="uk-UA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Аналіз господарської діяльності підприємства</a:t>
            </a:r>
          </a:p>
          <a:p>
            <a:pPr algn="just"/>
            <a:r>
              <a:rPr lang="uk-UA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Зміст - </a:t>
            </a:r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Комплексне дослідження процесів господарської діяльності підприємств та їх структурних підрозділів, визначення причинно-наслідкових зв'язків і тенденцій розвитку з метою обґрунтування управлінських рішень та оцінки їх ефективності</a:t>
            </a:r>
          </a:p>
          <a:p>
            <a:pPr algn="just"/>
            <a:r>
              <a:rPr lang="uk-UA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Предмет - </a:t>
            </a:r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Причинно-наслідкові зв'язки і залежності економічних явищ та процесів, що формують результати діяльності суб’єкта господарювання</a:t>
            </a:r>
          </a:p>
          <a:p>
            <a:pPr algn="just"/>
            <a:r>
              <a:rPr lang="uk-UA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Об’єкти - </a:t>
            </a:r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Виробнича, фінансова, інвестиційна,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маркетингова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види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ресурси всіх видів діяльності; виробничі та управлінські структури; фінансові результати діяльності підприємства</a:t>
            </a:r>
          </a:p>
        </p:txBody>
      </p:sp>
    </p:spTree>
    <p:extLst>
      <p:ext uri="{BB962C8B-B14F-4D97-AF65-F5344CB8AC3E}">
        <p14:creationId xmlns:p14="http://schemas.microsoft.com/office/powerpoint/2010/main" val="3268470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528" y="731520"/>
            <a:ext cx="8064896" cy="5433784"/>
          </a:xfrm>
        </p:spPr>
        <p:txBody>
          <a:bodyPr/>
          <a:lstStyle/>
          <a:p>
            <a:pPr algn="just"/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риси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економічного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аналізу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господарської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діяльності як науки</a:t>
            </a:r>
          </a:p>
          <a:p>
            <a:pPr algn="just"/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причинно-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наслідкових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зв'язків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зміни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економічних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явищ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процесів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Оцінка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прибутковості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конкурентоспроможності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критеріїв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ефективності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підприємства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Багатоваріантне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аналітичне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цільових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запитів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користувачів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дозволяє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сформувати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поле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вибору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управлінських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рішень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рейтинговій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основі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Цільова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спрямованість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практична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цінність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аналізу</a:t>
            </a:r>
            <a:endParaRPr lang="uk-UA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81841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731520"/>
            <a:ext cx="7776864" cy="5505792"/>
          </a:xfrm>
        </p:spPr>
        <p:txBody>
          <a:bodyPr>
            <a:normAutofit/>
          </a:bodyPr>
          <a:lstStyle/>
          <a:p>
            <a:pPr algn="just"/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Метою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економічного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аналізу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господарської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є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вивчення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результатів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фінансово-господарської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всіх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господарських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організацій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визначення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впливу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факторів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показники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їхньої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роботи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виявлення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недоліків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резервів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розробка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заходів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спрямованих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підвищення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ефективності діяльності.</a:t>
            </a:r>
          </a:p>
          <a:p>
            <a:pPr algn="just"/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Економічний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господарської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є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важливим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елементом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системі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підприємством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основою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розробки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науково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обґрунтованих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управлінських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рішень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інструментом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контролю за їх виконанням.</a:t>
            </a:r>
          </a:p>
          <a:p>
            <a:pPr algn="just"/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Розвиток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економічного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аналізу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є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необхідною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умовою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стабільної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роботи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він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дає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змогу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передбачити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фінансово-господарську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ситуацію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умовах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невизначеності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досягнення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кінцевої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мети –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стійкого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насичення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ринку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конкурентоспроможною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продукцією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отримання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максимального </a:t>
            </a:r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прибутку.</a:t>
            </a:r>
          </a:p>
        </p:txBody>
      </p:sp>
    </p:spTree>
    <p:extLst>
      <p:ext uri="{BB962C8B-B14F-4D97-AF65-F5344CB8AC3E}">
        <p14:creationId xmlns:p14="http://schemas.microsoft.com/office/powerpoint/2010/main" val="29097635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51520" y="548680"/>
            <a:ext cx="8424936" cy="5577800"/>
          </a:xfrm>
        </p:spPr>
        <p:txBody>
          <a:bodyPr/>
          <a:lstStyle/>
          <a:p>
            <a:pPr algn="just"/>
            <a:r>
              <a:rPr lang="uk-UA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Основні категорії економічного аналізу господарської діяльності</a:t>
            </a:r>
          </a:p>
          <a:p>
            <a:pPr algn="just"/>
            <a:r>
              <a:rPr lang="ru-RU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Показники</a:t>
            </a:r>
            <a:r>
              <a:rPr lang="ru-RU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узагальнена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характеристика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певного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економічного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процесу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об'єкта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явища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відносно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конкретного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місця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часу. 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Прикладом статистичного показника є кількість населення країни на початок року, питома вага міського і сіль­ського населення, урожайність сільськогосподарських культур, площа ріллі, собівартість продукції тощо.</a:t>
            </a:r>
            <a:r>
              <a:rPr lang="ru-UA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itchFamily="18" charset="0"/>
            </a:endParaRPr>
          </a:p>
          <a:p>
            <a:pPr algn="just"/>
            <a:r>
              <a:rPr lang="ru-RU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Фактор </a:t>
            </a:r>
            <a:r>
              <a:rPr lang="ru-RU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умова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рушійна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сила, причина будь-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якого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процесу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який відбувається на підприємстві</a:t>
            </a:r>
          </a:p>
          <a:p>
            <a:pPr algn="just"/>
            <a:r>
              <a:rPr lang="ru-RU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Резерви</a:t>
            </a:r>
            <a:r>
              <a:rPr lang="ru-RU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додаткові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запаси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ресурсів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невикористані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ресурси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неефективно використані ресурси</a:t>
            </a:r>
          </a:p>
        </p:txBody>
      </p:sp>
    </p:spTree>
    <p:extLst>
      <p:ext uri="{BB962C8B-B14F-4D97-AF65-F5344CB8AC3E}">
        <p14:creationId xmlns:p14="http://schemas.microsoft.com/office/powerpoint/2010/main" val="33971908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99592" y="731520"/>
            <a:ext cx="7128792" cy="5217760"/>
          </a:xfrm>
        </p:spPr>
        <p:txBody>
          <a:bodyPr/>
          <a:lstStyle/>
          <a:p>
            <a:pPr marL="45720" indent="0" algn="just">
              <a:buNone/>
            </a:pPr>
            <a:r>
              <a:rPr lang="uk-UA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Класифікація основних видів показників</a:t>
            </a:r>
          </a:p>
          <a:p>
            <a:pPr marL="45720" indent="0" algn="just">
              <a:buNone/>
            </a:pPr>
            <a:r>
              <a:rPr lang="uk-UA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 способом формування </a:t>
            </a:r>
          </a:p>
          <a:p>
            <a:pPr marL="45720" indent="0" algn="just">
              <a:buNone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Ø </a:t>
            </a:r>
            <a:r>
              <a:rPr lang="ru-RU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Нормативний</a:t>
            </a:r>
            <a:r>
              <a:rPr lang="ru-RU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показник</a:t>
            </a:r>
            <a:r>
              <a:rPr lang="ru-RU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відображає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норми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витрат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виробничих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ресурсів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норми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амортизації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тощо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" indent="0" algn="just">
              <a:buNone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Ø </a:t>
            </a:r>
            <a:r>
              <a:rPr lang="ru-RU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Плановий</a:t>
            </a:r>
            <a:r>
              <a:rPr lang="ru-RU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показник</a:t>
            </a:r>
            <a:r>
              <a:rPr lang="ru-RU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міститься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планових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документах.</a:t>
            </a:r>
          </a:p>
          <a:p>
            <a:pPr marL="45720" indent="0" algn="just">
              <a:buNone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Ø </a:t>
            </a:r>
            <a:r>
              <a:rPr lang="ru-RU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Обліковий</a:t>
            </a:r>
            <a:r>
              <a:rPr lang="ru-RU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показник</a:t>
            </a:r>
            <a:r>
              <a:rPr lang="ru-RU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формується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різними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видами </a:t>
            </a:r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обліку господарської діяльності.</a:t>
            </a:r>
          </a:p>
          <a:p>
            <a:pPr marL="45720" indent="0" algn="just">
              <a:buNone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Ø </a:t>
            </a:r>
            <a:r>
              <a:rPr lang="ru-RU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Звітний</a:t>
            </a:r>
            <a:r>
              <a:rPr lang="ru-RU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показник</a:t>
            </a:r>
            <a:r>
              <a:rPr lang="ru-RU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міститься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фінансовій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податковій і статистичній звітності.</a:t>
            </a:r>
          </a:p>
          <a:p>
            <a:pPr marL="45720" indent="0" algn="just">
              <a:buNone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Ø </a:t>
            </a:r>
            <a:r>
              <a:rPr lang="ru-RU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Аналітичний</a:t>
            </a:r>
            <a:r>
              <a:rPr lang="ru-RU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показник</a:t>
            </a:r>
            <a:r>
              <a:rPr lang="ru-RU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розраховується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час </a:t>
            </a:r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аналізу господарської діяльності підприємства</a:t>
            </a:r>
            <a:r>
              <a:rPr lang="uk-UA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804599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C4E58EC-FBCE-FE80-5B23-E6CD870E4BF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67544" y="404664"/>
            <a:ext cx="7920880" cy="5832648"/>
          </a:xfrm>
        </p:spPr>
        <p:txBody>
          <a:bodyPr>
            <a:normAutofit lnSpcReduction="10000"/>
          </a:bodyPr>
          <a:lstStyle/>
          <a:p>
            <a:pPr indent="450215" algn="just">
              <a:lnSpc>
                <a:spcPct val="115000"/>
              </a:lnSpc>
              <a:spcAft>
                <a:spcPts val="1000"/>
              </a:spcAft>
            </a:pPr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 економічним змістом досліджуваних явищ і процесів:</a:t>
            </a:r>
            <a:endParaRPr lang="ru-UA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lvl="0" indent="0" algn="just">
              <a:lnSpc>
                <a:spcPct val="115000"/>
              </a:lnSpc>
              <a:buNone/>
              <a:tabLst>
                <a:tab pos="342900" algn="l"/>
              </a:tabLst>
            </a:pPr>
            <a:r>
              <a:rPr lang="ru-RU" sz="1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Ø</a:t>
            </a:r>
            <a:r>
              <a:rPr lang="ru-RU" sz="1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uk-UA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Кількісні </a:t>
            </a:r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визначають об’ємні розміри фактів статистичного спостереження;</a:t>
            </a:r>
            <a:endParaRPr lang="ru-UA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lvl="0" indent="0" algn="just">
              <a:lnSpc>
                <a:spcPct val="115000"/>
              </a:lnSpc>
              <a:buNone/>
              <a:tabLst>
                <a:tab pos="342900" algn="l"/>
              </a:tabLst>
            </a:pP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Якісні </a:t>
            </a:r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характеризують властивості явищ і процесів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UA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1000"/>
              </a:spcAft>
            </a:pPr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 розвитком явищ і процесів в часі:</a:t>
            </a:r>
            <a:endParaRPr lang="ru-UA" sz="18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itchFamily="2" charset="2"/>
              <a:buChar char=""/>
              <a:tabLst>
                <a:tab pos="342900" algn="l"/>
              </a:tabLst>
            </a:pPr>
            <a:r>
              <a:rPr lang="ru-R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Ø</a:t>
            </a:r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uk-UA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Інтервальн</a:t>
            </a:r>
            <a:r>
              <a:rPr lang="uk-UA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 – виражають розмір явищ і процесів за певні періоди часу;</a:t>
            </a:r>
            <a:endParaRPr lang="ru-UA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itchFamily="2" charset="2"/>
              <a:buChar char=""/>
              <a:tabLst>
                <a:tab pos="342900" algn="l"/>
              </a:tabLst>
            </a:pPr>
            <a:r>
              <a:rPr lang="ru-R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Ø</a:t>
            </a:r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uk-UA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Моментні</a:t>
            </a:r>
            <a:r>
              <a:rPr lang="uk-UA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характеризують розмір явищ і процесів на певні моменти часу.</a:t>
            </a:r>
            <a:endParaRPr lang="ru-UA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1000"/>
              </a:spcAft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ступенем агрегування:</a:t>
            </a:r>
            <a:endParaRPr lang="ru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itchFamily="2" charset="2"/>
              <a:buChar char=""/>
              <a:tabLst>
                <a:tab pos="342900" algn="l"/>
              </a:tabLst>
            </a:pPr>
            <a:r>
              <a:rPr lang="ru-R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Ø</a:t>
            </a:r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uk-UA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Первинні</a:t>
            </a:r>
            <a:r>
              <a:rPr lang="uk-UA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характеризують інформацію щодо явищ і процесів надану окремими респондентами;</a:t>
            </a:r>
            <a:endParaRPr lang="ru-UA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itchFamily="2" charset="2"/>
              <a:buChar char=""/>
              <a:tabLst>
                <a:tab pos="342900" algn="l"/>
              </a:tabLst>
            </a:pPr>
            <a:r>
              <a:rPr lang="ru-R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Ø</a:t>
            </a:r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uk-UA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Зведені</a:t>
            </a:r>
            <a:r>
              <a:rPr lang="uk-UA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виражають розмір явищ певної сукупності за класифікаційними ознаками респондентів.</a:t>
            </a:r>
            <a:endParaRPr lang="ru-UA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42250768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{BAD841DC-749C-D84D-A5D1-B99D800B7271}tf10001060</Template>
  <TotalTime>81</TotalTime>
  <Words>1386</Words>
  <Application>Microsoft Macintosh PowerPoint</Application>
  <PresentationFormat>Экран (4:3)</PresentationFormat>
  <Paragraphs>175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30" baseType="lpstr">
      <vt:lpstr>Arial</vt:lpstr>
      <vt:lpstr>Calibri</vt:lpstr>
      <vt:lpstr>Symbol</vt:lpstr>
      <vt:lpstr>Times New Roman</vt:lpstr>
      <vt:lpstr>Trebuchet MS</vt:lpstr>
      <vt:lpstr>Wingdings 3</vt:lpstr>
      <vt:lpstr>Аспект</vt:lpstr>
      <vt:lpstr>Характеристика системи управління ефективністю бізнесу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1</dc:title>
  <dc:creator>Anonim from Hacapetovka</dc:creator>
  <cp:lastModifiedBy>Александр Ткачук</cp:lastModifiedBy>
  <cp:revision>31</cp:revision>
  <dcterms:created xsi:type="dcterms:W3CDTF">2021-02-16T16:20:44Z</dcterms:created>
  <dcterms:modified xsi:type="dcterms:W3CDTF">2024-09-26T14:27:51Z</dcterms:modified>
</cp:coreProperties>
</file>