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7" r:id="rId10"/>
    <p:sldId id="265" r:id="rId11"/>
    <p:sldId id="266" r:id="rId12"/>
    <p:sldId id="278" r:id="rId13"/>
    <p:sldId id="279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5"/>
  </p:normalViewPr>
  <p:slideViewPr>
    <p:cSldViewPr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868C-A89D-4EC5-9078-0E0F7AFB4DB3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5F6-B20C-4DBC-B8E9-587068454E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398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868C-A89D-4EC5-9078-0E0F7AFB4DB3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5F6-B20C-4DBC-B8E9-587068454E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913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868C-A89D-4EC5-9078-0E0F7AFB4DB3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5F6-B20C-4DBC-B8E9-587068454E09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4085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868C-A89D-4EC5-9078-0E0F7AFB4DB3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5F6-B20C-4DBC-B8E9-587068454E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4553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868C-A89D-4EC5-9078-0E0F7AFB4DB3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5F6-B20C-4DBC-B8E9-587068454E09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8373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868C-A89D-4EC5-9078-0E0F7AFB4DB3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5F6-B20C-4DBC-B8E9-587068454E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9459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868C-A89D-4EC5-9078-0E0F7AFB4DB3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5F6-B20C-4DBC-B8E9-587068454E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7837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868C-A89D-4EC5-9078-0E0F7AFB4DB3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5F6-B20C-4DBC-B8E9-587068454E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49396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868C-A89D-4EC5-9078-0E0F7AFB4DB3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5F6-B20C-4DBC-B8E9-587068454E09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1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868C-A89D-4EC5-9078-0E0F7AFB4DB3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5F6-B20C-4DBC-B8E9-587068454E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149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868C-A89D-4EC5-9078-0E0F7AFB4DB3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5F6-B20C-4DBC-B8E9-587068454E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429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868C-A89D-4EC5-9078-0E0F7AFB4DB3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5F6-B20C-4DBC-B8E9-587068454E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916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868C-A89D-4EC5-9078-0E0F7AFB4DB3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5F6-B20C-4DBC-B8E9-587068454E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7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868C-A89D-4EC5-9078-0E0F7AFB4DB3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5F6-B20C-4DBC-B8E9-587068454E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6567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868C-A89D-4EC5-9078-0E0F7AFB4DB3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5F6-B20C-4DBC-B8E9-587068454E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84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868C-A89D-4EC5-9078-0E0F7AFB4DB3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5F6-B20C-4DBC-B8E9-587068454E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027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868C-A89D-4EC5-9078-0E0F7AFB4DB3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5F6-B20C-4DBC-B8E9-587068454E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7446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C868C-A89D-4EC5-9078-0E0F7AFB4DB3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C6075F6-B20C-4DBC-B8E9-587068454E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002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7113813" cy="1646302"/>
          </a:xfrm>
        </p:spPr>
        <p:txBody>
          <a:bodyPr/>
          <a:lstStyle/>
          <a:p>
            <a:r>
              <a:rPr lang="ru-RU" sz="3200" dirty="0"/>
              <a:t>Характеристика </a:t>
            </a:r>
            <a:r>
              <a:rPr lang="ru-RU" sz="3200" dirty="0" err="1"/>
              <a:t>системи</a:t>
            </a:r>
            <a:r>
              <a:rPr lang="ru-RU" sz="3200" dirty="0"/>
              <a:t> </a:t>
            </a:r>
            <a:r>
              <a:rPr lang="ru-RU" sz="3200" dirty="0" err="1"/>
              <a:t>управління</a:t>
            </a:r>
            <a:r>
              <a:rPr lang="ru-RU" sz="3200" dirty="0"/>
              <a:t> </a:t>
            </a:r>
            <a:r>
              <a:rPr lang="ru-RU" sz="3200" dirty="0" err="1"/>
              <a:t>ефективністю</a:t>
            </a:r>
            <a:r>
              <a:rPr lang="ru-RU" sz="3200" dirty="0"/>
              <a:t> </a:t>
            </a:r>
            <a:r>
              <a:rPr lang="ru-RU" sz="3200" dirty="0" err="1"/>
              <a:t>бізнесу</a:t>
            </a:r>
            <a:br>
              <a:rPr lang="ru-RU" sz="3200" dirty="0"/>
            </a:br>
            <a:r>
              <a:rPr lang="uk-UA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9871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416824" cy="521776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роллю у причинно-наслідкових зв’язках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uk-U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Результативний показник -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об'єкт дослідження,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змінюється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впливом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показників.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Факторний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 причиною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результативного показника.</a:t>
            </a:r>
          </a:p>
          <a:p>
            <a:pPr marL="45720" indent="0">
              <a:buNone/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рівнем охоплення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uk-UA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Узагальнювальний</a:t>
            </a:r>
            <a:r>
              <a:rPr lang="uk-U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показник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використовується для загальної характеристики складних економічних явищ.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Частковий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досліджуваних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Допоміжний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непрямий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повніше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характеризує певний об'єкт аналізу.</a:t>
            </a:r>
          </a:p>
        </p:txBody>
      </p:sp>
    </p:spTree>
    <p:extLst>
      <p:ext uri="{BB962C8B-B14F-4D97-AF65-F5344CB8AC3E}">
        <p14:creationId xmlns:p14="http://schemas.microsoft.com/office/powerpoint/2010/main" val="1713876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416824" cy="5145752"/>
          </a:xfrm>
        </p:spPr>
        <p:txBody>
          <a:bodyPr/>
          <a:lstStyle/>
          <a:p>
            <a:pPr marL="45720" indent="0">
              <a:buNone/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характером відображення економічних процесів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Абсолютний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виражається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натуральних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одиницях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виміру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трудомісткість.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Відносний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абсолютних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виражається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здебільшого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відсотках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коефіцієнтах</a:t>
            </a:r>
          </a:p>
          <a:p>
            <a:pPr marL="45720" indent="0">
              <a:buNone/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мірою впливу на результати роботи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найістотніше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результативний показник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Другорядні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слабо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певних умовах</a:t>
            </a:r>
            <a:endParaRPr lang="uk-UA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008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57EA35D-BFC1-2F55-6735-5ABAFBD9DD0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496944" cy="6336704"/>
          </a:xfrm>
        </p:spPr>
        <p:txBody>
          <a:bodyPr>
            <a:normAutofit fontScale="47500" lnSpcReduction="20000"/>
          </a:bodyPr>
          <a:lstStyle/>
          <a:p>
            <a:pPr marL="45720" indent="0" algn="just">
              <a:lnSpc>
                <a:spcPct val="115000"/>
              </a:lnSpc>
              <a:buNone/>
            </a:pPr>
            <a:r>
              <a:rPr lang="uk-UA" sz="3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аналітичними функціями:</a:t>
            </a:r>
            <a:endParaRPr lang="ru-UA" sz="3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indent="0" algn="just">
              <a:lnSpc>
                <a:spcPct val="115000"/>
              </a:lnSpc>
              <a:buNone/>
              <a:tabLst>
                <a:tab pos="342900" algn="l"/>
              </a:tabLst>
            </a:pP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5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Абсолютні – </a:t>
            </a:r>
            <a:r>
              <a:rPr lang="uk-UA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характеризують обсяги значень ознаки, одержані внаслідок статистичного спостереження;</a:t>
            </a:r>
            <a:endParaRPr lang="ru-UA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indent="0" algn="just">
              <a:lnSpc>
                <a:spcPct val="115000"/>
              </a:lnSpc>
              <a:buNone/>
              <a:tabLst>
                <a:tab pos="342900" algn="l"/>
              </a:tabLst>
            </a:pP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5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Відносні </a:t>
            </a:r>
            <a:r>
              <a:rPr lang="uk-UA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виражають кількісні співвідношення між явищами, процесами;</a:t>
            </a:r>
            <a:endParaRPr lang="ru-UA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indent="0" algn="just">
              <a:lnSpc>
                <a:spcPct val="115000"/>
              </a:lnSpc>
              <a:buNone/>
              <a:tabLst>
                <a:tab pos="342900" algn="l"/>
              </a:tabLst>
            </a:pPr>
            <a:r>
              <a:rPr lang="uk-UA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середні – узагальнюють ознаки, що варіюють у статистичній сукупності</a:t>
            </a:r>
            <a:r>
              <a:rPr lang="uk-UA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lvl="0" indent="0" algn="just">
              <a:lnSpc>
                <a:spcPct val="115000"/>
              </a:lnSpc>
              <a:buNone/>
              <a:tabLst>
                <a:tab pos="342900" algn="l"/>
              </a:tabLst>
            </a:pPr>
            <a:endParaRPr lang="ru-UA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lnSpc>
                <a:spcPct val="115000"/>
              </a:lnSpc>
              <a:buNone/>
            </a:pPr>
            <a:r>
              <a:rPr lang="uk-UA" sz="3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способом визначення:</a:t>
            </a:r>
            <a:endParaRPr lang="ru-UA" sz="3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indent="0" algn="just">
              <a:lnSpc>
                <a:spcPct val="115000"/>
              </a:lnSpc>
              <a:buNone/>
              <a:tabLst>
                <a:tab pos="270510" algn="l"/>
              </a:tabLst>
            </a:pP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5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Статистичного спостереження – </a:t>
            </a:r>
            <a:r>
              <a:rPr lang="uk-UA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одержані безпосередньо під час збирання даних щодо масових явищ і процесів які відбуваються при здійсненні діяльності господарюючих суб’єктів;</a:t>
            </a:r>
            <a:endParaRPr lang="ru-UA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lnSpc>
                <a:spcPct val="115000"/>
              </a:lnSpc>
              <a:buNone/>
              <a:tabLst>
                <a:tab pos="270510" algn="l"/>
              </a:tabLst>
            </a:pP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5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Розрахункові </a:t>
            </a:r>
            <a:r>
              <a:rPr lang="uk-UA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одержані як результат математичних дій.</a:t>
            </a:r>
          </a:p>
          <a:p>
            <a:pPr marL="45720" indent="0" algn="just">
              <a:lnSpc>
                <a:spcPct val="115000"/>
              </a:lnSpc>
              <a:buNone/>
              <a:tabLst>
                <a:tab pos="270510" algn="l"/>
              </a:tabLst>
            </a:pPr>
            <a:endParaRPr lang="ru-UA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lnSpc>
                <a:spcPct val="115000"/>
              </a:lnSpc>
              <a:buNone/>
            </a:pPr>
            <a:r>
              <a:rPr lang="uk-UA" sz="3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джерелами формування: </a:t>
            </a:r>
            <a:endParaRPr lang="ru-UA" sz="3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indent="0" algn="just">
              <a:lnSpc>
                <a:spcPct val="115000"/>
              </a:lnSpc>
              <a:buNone/>
              <a:tabLst>
                <a:tab pos="270510" algn="l"/>
              </a:tabLst>
            </a:pP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5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Балансу </a:t>
            </a:r>
            <a:r>
              <a:rPr lang="uk-UA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виражають кількісні і якісні ознаки активів, власного капіталу і зобов’язань на певні моменти часу;</a:t>
            </a:r>
            <a:endParaRPr lang="ru-UA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indent="0" algn="just">
              <a:lnSpc>
                <a:spcPct val="115000"/>
              </a:lnSpc>
              <a:buNone/>
              <a:tabLst>
                <a:tab pos="457200" algn="l"/>
              </a:tabLst>
            </a:pP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5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Звіту про фінансові результати </a:t>
            </a:r>
            <a:r>
              <a:rPr lang="uk-UA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характеризують витрати, доходи і фінансові результати;</a:t>
            </a:r>
            <a:endParaRPr lang="ru-UA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879993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4E672EF-F9B4-B456-6EE7-B42D87CC43B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424936" cy="5904656"/>
          </a:xfrm>
        </p:spPr>
        <p:txBody>
          <a:bodyPr>
            <a:normAutofit fontScale="92500" lnSpcReduction="20000"/>
          </a:bodyPr>
          <a:lstStyle/>
          <a:p>
            <a:pPr marL="45720" lvl="0" indent="0" algn="just">
              <a:lnSpc>
                <a:spcPct val="115000"/>
              </a:lnSpc>
              <a:buNone/>
              <a:tabLst>
                <a:tab pos="457200" algn="l"/>
              </a:tabLst>
            </a:pP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Звіту про рух грошових коштів – 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узагальнюють ознаки грошових потоків;</a:t>
            </a:r>
            <a:endParaRPr lang="ru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indent="0" algn="just">
              <a:lnSpc>
                <a:spcPct val="115000"/>
              </a:lnSpc>
              <a:buNone/>
              <a:tabLst>
                <a:tab pos="457200" algn="l"/>
              </a:tabLst>
            </a:pP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Звіту про власний капітал – 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характеризують інформацію щодо руху і структури власного капіталу;</a:t>
            </a:r>
            <a:endParaRPr lang="ru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indent="0" algn="just">
              <a:lnSpc>
                <a:spcPct val="115000"/>
              </a:lnSpc>
              <a:buNone/>
              <a:tabLst>
                <a:tab pos="457200" algn="l"/>
              </a:tabLst>
            </a:pP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Приміток до річної фінансової звітності – 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забезпечують деталізацію господарських операцій відповідно до змісту затверджених форм таблиць звітності;</a:t>
            </a:r>
            <a:endParaRPr lang="ru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indent="0" algn="just">
              <a:lnSpc>
                <a:spcPct val="115000"/>
              </a:lnSpc>
              <a:buNone/>
              <a:tabLst>
                <a:tab pos="457200" algn="l"/>
              </a:tabLst>
            </a:pP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Обов’язкового і передбаченого переліку відповідно до нормативних положень – 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розкривають окремі напрямки діяльності господарюючих суб’єктів за обов’язковим переліком, які подаються респондентами у довільній формі;</a:t>
            </a:r>
            <a:endParaRPr lang="ru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indent="0" algn="just">
              <a:lnSpc>
                <a:spcPct val="115000"/>
              </a:lnSpc>
              <a:buNone/>
              <a:tabLst>
                <a:tab pos="457200" algn="l"/>
              </a:tabLst>
            </a:pP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Самостійного визначення респондентами – 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характеризують діяльність господарюючих суб’єктів за добровільним поданням респондентів.</a:t>
            </a:r>
            <a:endParaRPr lang="ru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lnSpc>
                <a:spcPct val="115000"/>
              </a:lnSpc>
              <a:buNone/>
            </a:pPr>
            <a:r>
              <a:rPr lang="uk-UA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UA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69790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731520"/>
            <a:ext cx="7560840" cy="5145752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Інформаційні ресурси для побудови показників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Рахунки бухгалтерського обліку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 1. Необоротні активи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Основні засоби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11. Інші необоротні матеріальні активи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 Нематеріальні активи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 Знос необоротних активів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Довгострокові фінансові інвестиції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 Капітальні інвестиції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 Довгострокові біологічні активи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 Відстрочені податкові активи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 Довгострокова дебіторська заборгованість та інші необоротні активи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 Гудвіл</a:t>
            </a:r>
          </a:p>
          <a:p>
            <a:pPr marL="45720" indent="0" algn="just">
              <a:buNone/>
            </a:pP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70029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57392" cy="5073744"/>
          </a:xfrm>
        </p:spPr>
        <p:txBody>
          <a:bodyPr/>
          <a:lstStyle/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 2. Запаси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Виробничі запаси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 Поточні біологічні активи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 МШП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 Виробництво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 Брак у виробництві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 Напівфабрикати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 Готова продукція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 Продукція сільськогосподарського виробництва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 Товари</a:t>
            </a:r>
          </a:p>
        </p:txBody>
      </p:sp>
    </p:spTree>
    <p:extLst>
      <p:ext uri="{BB962C8B-B14F-4D97-AF65-F5344CB8AC3E}">
        <p14:creationId xmlns:p14="http://schemas.microsoft.com/office/powerpoint/2010/main" val="3665394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731520"/>
            <a:ext cx="7560840" cy="4857720"/>
          </a:xfrm>
        </p:spPr>
        <p:txBody>
          <a:bodyPr/>
          <a:lstStyle/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 3. Кошти, розрахунки та інші активи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 Готівка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 Рахунки в банках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 Інші кошти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 Короткострокові векселі одержані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 Поточні фінансові інвестиції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 Розрахунки з покупцями та замовниками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37 Розрахунки з різними дебіторами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 Резерв сумнівних боргів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 Витрати майбутніх періодів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37051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01408" cy="4929728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 4 Власний капітал та забезпечення зобов’язань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 Зареєстрований капітал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41 Капітал у дооцінках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42 Додатковий капітал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43 Резервний капітал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44 Нерозподілені прибутки (непокриті збитки)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45 Вилучений капітал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46 Неоплачений капітал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47 Забезпечення майбутніх витрат і платежів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48 Цільове фінансування і цільові надходження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49 Страхові резерви</a:t>
            </a:r>
          </a:p>
        </p:txBody>
      </p:sp>
    </p:spTree>
    <p:extLst>
      <p:ext uri="{BB962C8B-B14F-4D97-AF65-F5344CB8AC3E}">
        <p14:creationId xmlns:p14="http://schemas.microsoft.com/office/powerpoint/2010/main" val="2998627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4929728"/>
          </a:xfrm>
        </p:spPr>
        <p:txBody>
          <a:bodyPr/>
          <a:lstStyle/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 5 Довгострокові зобов’язання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 Довгострокові позики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51 Довгострокові векселі видані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52 Довгострокові зобов’язання за облігаціями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53 Довгострокові зобов’язання з оренди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54 Відстрочені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податков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зобов</a:t>
            </a:r>
            <a:r>
              <a:rPr 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’язання</a:t>
            </a: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55 Інші довгострокові зобов’язання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4905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57392" cy="4785712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 6 Поточні зобов’язання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 Короткострокові позики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61 Поточна заборгованість за довгостроковими зобов'язаннями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62 Короткострокові векселі видані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63 Розрахунки з постачальниками та підрядниками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64 Розрахунки за податками й платежами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65 Розрахунки за страхуванням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66 Розрахунки за виплатами працівникам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67 Розрахунки з учасниками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68 Розрахунки за іншими операціями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69 Доходи майбутніх періодів </a:t>
            </a:r>
          </a:p>
          <a:p>
            <a:r>
              <a:rPr lang="uk-UA" dirty="0"/>
              <a:t>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44122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692696"/>
            <a:ext cx="7632848" cy="5616624"/>
          </a:xfrm>
        </p:spPr>
        <p:txBody>
          <a:bodyPr>
            <a:normAutofit/>
          </a:bodyPr>
          <a:lstStyle/>
          <a:p>
            <a:pPr algn="just"/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складна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взаємозв’язку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продуктивними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силами. Вона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умовно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об’єднати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матеріально-технічні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економічні (ринкові); </a:t>
            </a:r>
          </a:p>
          <a:p>
            <a:pPr algn="just">
              <a:buFontTx/>
              <a:buChar char="-"/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соціальні; </a:t>
            </a:r>
          </a:p>
          <a:p>
            <a:pPr algn="just">
              <a:buFontTx/>
              <a:buChar char="-"/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природоохоронні</a:t>
            </a:r>
          </a:p>
          <a:p>
            <a:pPr algn="just"/>
            <a:r>
              <a:rPr lang="uk-UA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Матеріально-технічні процеси -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технічна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технологічна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забезпечення його виробничими ресурсами, функціонування основного і допоміжного виробництва</a:t>
            </a:r>
          </a:p>
          <a:p>
            <a:pPr algn="just"/>
            <a:r>
              <a:rPr lang="uk-UA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Економічні (ринкові) процеси -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поділити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внутрішні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затрати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витрачання інших ресурсів, формування собівартості, формування і розподіл прибутку)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зовнішні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ринкових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продукцію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деякі видм розрахунків (щодо податків і кредитів тощо).</a:t>
            </a:r>
          </a:p>
        </p:txBody>
      </p:sp>
    </p:spTree>
    <p:extLst>
      <p:ext uri="{BB962C8B-B14F-4D97-AF65-F5344CB8AC3E}">
        <p14:creationId xmlns:p14="http://schemas.microsoft.com/office/powerpoint/2010/main" val="3731045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01408" cy="5001736"/>
          </a:xfrm>
        </p:spPr>
        <p:txBody>
          <a:bodyPr/>
          <a:lstStyle/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 7. Доходи і результати діяльності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70 Доходи від реалізації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71 Інший операційний дохід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72 Дохід від участі в капіталі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73 Інші фінансові доходи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74 Інші доходи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76 Страхові платежі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79 Фінансові результати</a:t>
            </a:r>
          </a:p>
          <a:p>
            <a:pPr algn="just"/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734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776864" cy="5001736"/>
          </a:xfrm>
        </p:spPr>
        <p:txBody>
          <a:bodyPr/>
          <a:lstStyle/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 8. Витрати за елементами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 Матеріальні витрати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81 Витрати на оплату праці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82 Відрахування на соціальні заходи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83 Амортизація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84 Інші операційні витрати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85 Інші затрати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309102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7704856" cy="4857720"/>
          </a:xfrm>
        </p:spPr>
        <p:txBody>
          <a:bodyPr/>
          <a:lstStyle/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 9. Витрати діяльності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90 Собівартість реалізації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91 Загальновиробничі витрати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92 Адміністративні витрати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93 Витрати на збут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94 Інші витрати операційної діяльності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95 Фінансові витрати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96 Втрати від участі в капіталі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 Інші витрати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98 Податок на прибуток </a:t>
            </a:r>
          </a:p>
          <a:p>
            <a:pPr algn="just"/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488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7704856" cy="5217760"/>
          </a:xfrm>
        </p:spPr>
        <p:txBody>
          <a:bodyPr/>
          <a:lstStyle/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 0. Позабалансові рахунки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 Орендовані необоротні активи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02 Активи на відповідальному зберіганні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03 Контрактні зобов'язання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04 Непередбачені активи й зобов'язання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05 Гарантії та забезпечення надані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06 Гарантії та забезпечення отримані \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07 Списані активи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08 Бланки суворого обліку 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09 Амортизаційні відрахування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27036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488832" cy="5217760"/>
          </a:xfrm>
        </p:spPr>
        <p:txBody>
          <a:bodyPr>
            <a:normAutofit/>
          </a:bodyPr>
          <a:lstStyle/>
          <a:p>
            <a:pPr algn="just"/>
            <a:r>
              <a:rPr lang="uk-UA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Соціальні процеси -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Пов’язані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створенням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побуту та відпочинку</a:t>
            </a:r>
          </a:p>
          <a:p>
            <a:pPr algn="just"/>
            <a:r>
              <a:rPr lang="uk-UA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Природоохоронні процеси -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Пов’язані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збереженням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покращенням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навколишнього природного середовища</a:t>
            </a:r>
          </a:p>
          <a:p>
            <a:pPr algn="just"/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Економічний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пізнання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сутності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ґрунтується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розкладанні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складові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на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вивченні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усьому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розмаїтті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зв’язків і залежностей</a:t>
            </a:r>
            <a:r>
              <a:rPr lang="uk-UA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uk-UA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Зовнішній економічний аналіз 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(орієнтований на інформаційні запити зовнішніх суб'єктів)</a:t>
            </a:r>
          </a:p>
          <a:p>
            <a:r>
              <a:rPr lang="uk-UA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Внутрішній управлінський аналіз 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(орієнтований на інформаційні запити внутрішніх суб'єктів)</a:t>
            </a:r>
          </a:p>
        </p:txBody>
      </p:sp>
    </p:spTree>
    <p:extLst>
      <p:ext uri="{BB962C8B-B14F-4D97-AF65-F5344CB8AC3E}">
        <p14:creationId xmlns:p14="http://schemas.microsoft.com/office/powerpoint/2010/main" val="3273325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352928" cy="5577800"/>
          </a:xfrm>
        </p:spPr>
        <p:txBody>
          <a:bodyPr>
            <a:normAutofit/>
          </a:bodyPr>
          <a:lstStyle/>
          <a:p>
            <a:pPr algn="just"/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 господарської діяльності підприємства</a:t>
            </a:r>
          </a:p>
          <a:p>
            <a:pPr algn="just"/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Зміст -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Комплексне дослідження процесів господарської діяльності підприємств та їх структурних підрозділів, визначення причинно-наслідкових зв'язків і тенденцій розвитку з метою обґрунтування управлінських рішень та оцінки їх ефективності</a:t>
            </a:r>
          </a:p>
          <a:p>
            <a:pPr algn="just"/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 -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Причинно-наслідкові зв'язки і залежності економічних явищ та процесів, що формують результати діяльності суб’єкта господарювання</a:t>
            </a:r>
          </a:p>
          <a:p>
            <a:pPr algn="just"/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Об’єкти -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Виробнича, фінансова, інвестиційна,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маркетингова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ресурси всіх видів діяльності; виробничі та управлінські структури; фінансові результати діяльності підприємства</a:t>
            </a:r>
          </a:p>
        </p:txBody>
      </p:sp>
    </p:spTree>
    <p:extLst>
      <p:ext uri="{BB962C8B-B14F-4D97-AF65-F5344CB8AC3E}">
        <p14:creationId xmlns:p14="http://schemas.microsoft.com/office/powerpoint/2010/main" val="326847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064896" cy="5433784"/>
          </a:xfrm>
        </p:spPr>
        <p:txBody>
          <a:bodyPr/>
          <a:lstStyle/>
          <a:p>
            <a:pPr algn="just"/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риси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 як науки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причинно-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наслідкових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зв'язків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процесів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прибутковості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конкурентоспроможності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критеріїв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Багатоваріантне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аналітичне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цільових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запитів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користувачів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сформувати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поле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вибору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рейтинговій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Цільова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спрямованість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практична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аналізу</a:t>
            </a: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184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7776864" cy="5505792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Метою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фінансово-господарської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їхньої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недоліків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резервів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розробка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спрямованих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ефективності діяльності.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важливим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елементом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підприємством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основою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розробки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науково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обґрунтованих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інструментом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контролю за їх виконанням.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необхідною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умовою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стабільної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передбачити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фінансово-господарську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ситуацію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невизначеності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кінцевої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мети –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стійкого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насичення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ринку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конкурентоспроможною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продукцією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максимального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прибутку.</a:t>
            </a:r>
          </a:p>
        </p:txBody>
      </p:sp>
    </p:spTree>
    <p:extLst>
      <p:ext uri="{BB962C8B-B14F-4D97-AF65-F5344CB8AC3E}">
        <p14:creationId xmlns:p14="http://schemas.microsoft.com/office/powerpoint/2010/main" val="2909763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548680"/>
            <a:ext cx="8424936" cy="5577800"/>
          </a:xfrm>
        </p:spPr>
        <p:txBody>
          <a:bodyPr/>
          <a:lstStyle/>
          <a:p>
            <a:pPr algn="just"/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Основні категорії економічного аналізу господарської діяльності</a:t>
            </a:r>
          </a:p>
          <a:p>
            <a:pPr algn="just"/>
            <a:r>
              <a:rPr lang="ru-RU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узагальнена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характеристика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об'єкта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відносно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конкретного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часу.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Прикладом статистичного показника є кількість населення країни на початок року, питома вага міського і сіль­ського населення, урожайність сільськогосподарських культур, площа ріллі, собівартість продукції тощо.</a:t>
            </a:r>
            <a:r>
              <a:rPr lang="ru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just"/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рушійна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сила, причина будь-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який відбувається на підприємстві</a:t>
            </a:r>
          </a:p>
          <a:p>
            <a:pPr algn="just"/>
            <a:r>
              <a:rPr lang="ru-RU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Резерви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додаткові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запаси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невикористані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неефективно використані ресурси</a:t>
            </a:r>
          </a:p>
        </p:txBody>
      </p:sp>
    </p:spTree>
    <p:extLst>
      <p:ext uri="{BB962C8B-B14F-4D97-AF65-F5344CB8AC3E}">
        <p14:creationId xmlns:p14="http://schemas.microsoft.com/office/powerpoint/2010/main" val="3397190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731520"/>
            <a:ext cx="7128792" cy="5217760"/>
          </a:xfrm>
        </p:spPr>
        <p:txBody>
          <a:bodyPr/>
          <a:lstStyle/>
          <a:p>
            <a:pPr marL="45720" indent="0" algn="just">
              <a:buNone/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Класифікація основних видів показників</a:t>
            </a:r>
          </a:p>
          <a:p>
            <a:pPr marL="45720" indent="0" algn="just">
              <a:buNone/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способом формування 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Нормативний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амортизації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Плановий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міститься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планових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документах.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Обліковий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видами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 господарської діяльності.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Звітний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міститься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податковій і статистичній звітності.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Аналітичний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розраховується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аналізу господарської діяльності підприємства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0459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C4E58EC-FBCE-FE80-5B23-E6CD870E4BF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7920880" cy="5832648"/>
          </a:xfrm>
        </p:spPr>
        <p:txBody>
          <a:bodyPr>
            <a:normAutofit lnSpcReduction="10000"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економічним змістом досліджуваних явищ і процесів:</a:t>
            </a:r>
            <a:endParaRPr lang="ru-UA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lvl="0" indent="0" algn="just">
              <a:lnSpc>
                <a:spcPct val="115000"/>
              </a:lnSpc>
              <a:buNone/>
              <a:tabLst>
                <a:tab pos="342900" algn="l"/>
              </a:tabLst>
            </a:pPr>
            <a:r>
              <a:rPr lang="ru-RU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Ø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Кількісні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визначають об’ємні розміри фактів статистичного спостереження;</a:t>
            </a:r>
            <a:endParaRPr lang="ru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indent="0" algn="just">
              <a:lnSpc>
                <a:spcPct val="115000"/>
              </a:lnSpc>
              <a:buNone/>
              <a:tabLst>
                <a:tab pos="342900" algn="l"/>
              </a:tabLst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Якісні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характеризують властивості явищ і процесів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розвитком явищ і процесів в часі:</a:t>
            </a:r>
            <a:endParaRPr lang="ru-UA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itchFamily="2" charset="2"/>
              <a:buChar char=""/>
              <a:tabLst>
                <a:tab pos="342900" algn="l"/>
              </a:tabLst>
            </a:pP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Ø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Інтервальн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 – виражають розмір явищ і процесів за певні періоди часу;</a:t>
            </a:r>
            <a:endParaRPr lang="ru-U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itchFamily="2" charset="2"/>
              <a:buChar char=""/>
              <a:tabLst>
                <a:tab pos="342900" algn="l"/>
              </a:tabLst>
            </a:pP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Ø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uk-UA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Моментні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характеризують розмір явищ і процесів на певні моменти часу.</a:t>
            </a:r>
            <a:endParaRPr lang="ru-U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ступенем агрегування:</a:t>
            </a:r>
            <a:endParaRPr lang="ru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itchFamily="2" charset="2"/>
              <a:buChar char=""/>
              <a:tabLst>
                <a:tab pos="342900" algn="l"/>
              </a:tabLst>
            </a:pP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Ø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Первинні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характеризують інформацію щодо явищ і процесів надану окремими респондентами;</a:t>
            </a:r>
            <a:endParaRPr lang="ru-U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itchFamily="2" charset="2"/>
              <a:buChar char=""/>
              <a:tabLst>
                <a:tab pos="342900" algn="l"/>
              </a:tabLst>
            </a:pP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Ø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Зведені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виражають розмір явищ певної сукупності за класифікаційними ознаками респондентів.</a:t>
            </a:r>
            <a:endParaRPr lang="ru-U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225076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{BAD841DC-749C-D84D-A5D1-B99D800B7271}tf10001060</Template>
  <TotalTime>81</TotalTime>
  <Words>1386</Words>
  <Application>Microsoft Macintosh PowerPoint</Application>
  <PresentationFormat>Экран (4:3)</PresentationFormat>
  <Paragraphs>175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Calibri</vt:lpstr>
      <vt:lpstr>Symbol</vt:lpstr>
      <vt:lpstr>Times New Roman</vt:lpstr>
      <vt:lpstr>Trebuchet MS</vt:lpstr>
      <vt:lpstr>Wingdings 3</vt:lpstr>
      <vt:lpstr>Аспект</vt:lpstr>
      <vt:lpstr>Характеристика системи управління ефективністю бізнесу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</dc:title>
  <dc:creator>Anonim from Hacapetovka</dc:creator>
  <cp:lastModifiedBy>Александр Ткачук</cp:lastModifiedBy>
  <cp:revision>31</cp:revision>
  <dcterms:created xsi:type="dcterms:W3CDTF">2021-02-16T16:20:44Z</dcterms:created>
  <dcterms:modified xsi:type="dcterms:W3CDTF">2024-09-26T14:27:51Z</dcterms:modified>
</cp:coreProperties>
</file>