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94" r:id="rId2"/>
    <p:sldId id="391" r:id="rId3"/>
    <p:sldId id="370" r:id="rId4"/>
    <p:sldId id="371" r:id="rId5"/>
    <p:sldId id="372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8" r:id="rId19"/>
    <p:sldId id="389" r:id="rId20"/>
    <p:sldId id="310" r:id="rId21"/>
    <p:sldId id="295" r:id="rId22"/>
    <p:sldId id="347" r:id="rId23"/>
    <p:sldId id="360" r:id="rId24"/>
    <p:sldId id="361" r:id="rId25"/>
    <p:sldId id="363" r:id="rId26"/>
    <p:sldId id="364" r:id="rId27"/>
    <p:sldId id="365" r:id="rId28"/>
    <p:sldId id="366" r:id="rId29"/>
    <p:sldId id="367" r:id="rId30"/>
    <p:sldId id="368" r:id="rId31"/>
    <p:sldId id="369" r:id="rId32"/>
    <p:sldId id="313" r:id="rId33"/>
    <p:sldId id="332" r:id="rId34"/>
    <p:sldId id="333" r:id="rId35"/>
    <p:sldId id="335" r:id="rId36"/>
  </p:sldIdLst>
  <p:sldSz cx="9144000" cy="6858000" type="screen4x3"/>
  <p:notesSz cx="6832600" cy="99631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>
      <p:cViewPr varScale="1">
        <p:scale>
          <a:sx n="105" d="100"/>
          <a:sy n="105" d="100"/>
        </p:scale>
        <p:origin x="-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0325" y="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02EE9D-97E9-435F-9EB3-BBAAA43F2E6D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747713"/>
            <a:ext cx="4978400" cy="3735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625" y="4732338"/>
            <a:ext cx="546735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3088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0325" y="9463088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FF5E9B7-E25A-46E6-B19B-946473FA7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 txBox="1">
            <a:spLocks noGrp="1" noChangeArrowheads="1"/>
          </p:cNvSpPr>
          <p:nvPr/>
        </p:nvSpPr>
        <p:spPr bwMode="auto">
          <a:xfrm>
            <a:off x="3870325" y="9463088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7B159D-B82D-437E-B43D-0AE1003D2A0A}" type="slidenum">
              <a:rPr lang="uk-UA" sz="1200"/>
              <a:pPr algn="r"/>
              <a:t>1</a:t>
            </a:fld>
            <a:endParaRPr lang="uk-UA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870325" y="9463088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9803195-F8DD-4E1D-8BCC-153514C73A51}" type="slidenum">
              <a:rPr lang="uk-UA" sz="1200"/>
              <a:pPr algn="r"/>
              <a:t>33</a:t>
            </a:fld>
            <a:endParaRPr lang="uk-UA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 txBox="1">
            <a:spLocks noGrp="1" noChangeArrowheads="1"/>
          </p:cNvSpPr>
          <p:nvPr/>
        </p:nvSpPr>
        <p:spPr bwMode="auto">
          <a:xfrm>
            <a:off x="3870325" y="9463088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3B2B901-6201-442F-ABA7-1B90ADB7E464}" type="slidenum">
              <a:rPr lang="uk-UA" sz="1200"/>
              <a:pPr algn="r"/>
              <a:t>34</a:t>
            </a:fld>
            <a:endParaRPr lang="uk-UA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 txBox="1">
            <a:spLocks noGrp="1" noChangeArrowheads="1"/>
          </p:cNvSpPr>
          <p:nvPr/>
        </p:nvSpPr>
        <p:spPr bwMode="auto">
          <a:xfrm>
            <a:off x="3870325" y="9463088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D775B46-40C4-4110-A0D7-E61E37691906}" type="slidenum">
              <a:rPr lang="uk-UA" sz="1200"/>
              <a:pPr algn="r"/>
              <a:t>35</a:t>
            </a:fld>
            <a:endParaRPr lang="uk-UA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70325" y="9463088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6D3585-2BB4-4307-888E-D8C63CD18522}" type="slidenum">
              <a:rPr lang="uk-UA" sz="1200"/>
              <a:pPr algn="r"/>
              <a:t>2</a:t>
            </a:fld>
            <a:endParaRPr lang="uk-UA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70325" y="9463088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CE6D475-E1E2-492F-A79A-F3DB858B801B}" type="slidenum">
              <a:rPr lang="uk-UA" sz="1200"/>
              <a:pPr algn="r"/>
              <a:t>3</a:t>
            </a:fld>
            <a:endParaRPr lang="uk-UA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70325" y="9463088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BE96B2A-4126-4581-A58B-B5127E5A9D08}" type="slidenum">
              <a:rPr lang="uk-UA" sz="1200"/>
              <a:pPr algn="r"/>
              <a:t>4</a:t>
            </a:fld>
            <a:endParaRPr lang="uk-UA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70325" y="9463088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2AA0841-24B5-40D6-9EDF-8DC449E9BE80}" type="slidenum">
              <a:rPr lang="uk-UA" sz="1200"/>
              <a:pPr algn="r"/>
              <a:t>5</a:t>
            </a:fld>
            <a:endParaRPr lang="uk-UA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70325" y="9463088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3522AB-373D-4197-BFE2-CC2B88D46561}" type="slidenum">
              <a:rPr lang="uk-UA" sz="1200"/>
              <a:pPr algn="r"/>
              <a:t>18</a:t>
            </a:fld>
            <a:endParaRPr lang="uk-UA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70325" y="9463088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FCE9693-7EDE-4F68-852C-1CCBF0729B68}" type="slidenum">
              <a:rPr lang="uk-UA" sz="1200"/>
              <a:pPr algn="r"/>
              <a:t>19</a:t>
            </a:fld>
            <a:endParaRPr lang="uk-UA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70325" y="9463088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FE4544E-E37A-47E1-9376-C1305FC9FA75}" type="slidenum">
              <a:rPr lang="uk-UA" sz="1200"/>
              <a:pPr algn="r"/>
              <a:t>20</a:t>
            </a:fld>
            <a:endParaRPr lang="uk-UA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70325" y="9463088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72C2632-DFE8-4771-91E7-6EC39986B9BF}" type="slidenum">
              <a:rPr lang="uk-UA" sz="1200"/>
              <a:pPr algn="r"/>
              <a:t>21</a:t>
            </a:fld>
            <a:endParaRPr lang="uk-UA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3CCBE-A9AA-4DB8-9E74-A5EFA8919270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0F58A-A889-41D0-80CF-81154A02E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08B02-8194-47AE-B09E-717EC6B6672C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2D820-A5B3-472A-B539-7521D36CD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A3CA8-3EA9-4DB2-A7E9-EFB52EF298DF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2C9A2-C4A6-490A-9750-28FBEF888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B4842-2097-4B7F-9B07-E47D43DB7229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65359-CC15-46F0-8180-F0BFF1743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AD8EA-5E51-47E5-A81D-0F894D6FD80A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13148-332E-4390-9D0F-3E481819B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E88B-5429-4397-AF6D-261EFD4D69F0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49AD9-DF82-4389-A3BD-0CAAB6B21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CEF3E-C054-4AC3-BA78-555CC87451C2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519C4-C219-4B6A-8E92-21B92C7B2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5AE3A-A040-453C-B61D-7F7EA6E26DF6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DABE1-D565-48E3-A546-31688966D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4815F-E755-4EE3-A77E-965FA8501220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6F3CB-DF38-4430-BF3D-8C4435931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F5F5C-AB26-4F5C-BA6A-1818D13395BD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F1C43-A405-4F9B-93F8-F18C470A8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718A2-F0CF-4013-9141-A4720280142D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6374B-E625-4F52-9714-34D566330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869063-3876-425F-9820-728BF91C1E29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0D77CD-B73F-4BF4-A33A-C6A66C0A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olena_syvak@ukr.net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3" descr="learn-3653430_1920.jpg"/>
          <p:cNvPicPr>
            <a:picLocks noChangeAspect="1" noChangeArrowheads="1"/>
          </p:cNvPicPr>
          <p:nvPr/>
        </p:nvPicPr>
        <p:blipFill>
          <a:blip r:embed="rId4"/>
          <a:srcRect l="25833" t="10448" r="33334" b="66335"/>
          <a:stretch>
            <a:fillRect/>
          </a:stretch>
        </p:blipFill>
        <p:spPr bwMode="auto">
          <a:xfrm>
            <a:off x="1547813" y="2835275"/>
            <a:ext cx="6840537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44450"/>
            <a:ext cx="3960812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8888" y="160338"/>
            <a:ext cx="7885112" cy="6797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USEFUL TIPS</a:t>
            </a:r>
          </a:p>
          <a:p>
            <a:pPr algn="ctr"/>
            <a:endParaRPr lang="en-US" sz="2500" b="1">
              <a:latin typeface="Times New Roman" pitchFamily="18" charset="0"/>
            </a:endParaRPr>
          </a:p>
          <a:p>
            <a:pPr algn="ctr"/>
            <a:r>
              <a:rPr lang="ru-RU" sz="2500" b="1">
                <a:latin typeface="Times New Roman" pitchFamily="18" charset="0"/>
              </a:rPr>
              <a:t>Завдання з вибором однієї правильної відповіді</a:t>
            </a:r>
            <a:endParaRPr lang="en-US" sz="2500" b="1">
              <a:latin typeface="Book Antiqua" pitchFamily="18" charset="0"/>
            </a:endParaRPr>
          </a:p>
          <a:p>
            <a:pPr algn="ctr"/>
            <a:endParaRPr lang="en-US" sz="2500">
              <a:latin typeface="Book Antiqua" pitchFamily="18" charset="0"/>
            </a:endParaRPr>
          </a:p>
          <a:p>
            <a:pPr algn="just"/>
            <a:r>
              <a:rPr lang="en-US" sz="2500">
                <a:latin typeface="Book Antiqua" pitchFamily="18" charset="0"/>
              </a:rPr>
              <a:t>    1. </a:t>
            </a:r>
            <a:r>
              <a:rPr lang="ru-RU" sz="2500">
                <a:latin typeface="Times New Roman" pitchFamily="18" charset="0"/>
              </a:rPr>
              <a:t>Прочитайте заголовок та швидко перегляньте текст, щоб отримати </a:t>
            </a:r>
            <a:r>
              <a:rPr lang="ru-RU" sz="2500" b="1">
                <a:latin typeface="Times New Roman" pitchFamily="18" charset="0"/>
              </a:rPr>
              <a:t>загальне уявлення про його зміст</a:t>
            </a:r>
            <a:r>
              <a:rPr lang="ru-RU" sz="2500">
                <a:latin typeface="Times New Roman" pitchFamily="18" charset="0"/>
              </a:rPr>
              <a:t>. Не зупиняйтеся на словах, значення яких Ви не розумієш, вдумуйтеся в загальний </a:t>
            </a:r>
            <a:r>
              <a:rPr lang="ru-RU" sz="2500" i="1">
                <a:latin typeface="Times New Roman" pitchFamily="18" charset="0"/>
              </a:rPr>
              <a:t>з</a:t>
            </a:r>
            <a:r>
              <a:rPr lang="ru-RU" sz="2500">
                <a:latin typeface="Times New Roman" pitchFamily="18" charset="0"/>
              </a:rPr>
              <a:t>міст тексту.</a:t>
            </a:r>
          </a:p>
          <a:p>
            <a:pPr algn="just"/>
            <a:r>
              <a:rPr lang="en-US" sz="2500">
                <a:latin typeface="Book Antiqua" pitchFamily="18" charset="0"/>
              </a:rPr>
              <a:t>   2. </a:t>
            </a:r>
            <a:r>
              <a:rPr lang="ru-RU" sz="2500" b="1">
                <a:latin typeface="Times New Roman" pitchFamily="18" charset="0"/>
              </a:rPr>
              <a:t>Прочитайте запитання </a:t>
            </a:r>
            <a:r>
              <a:rPr lang="ru-RU" sz="2500">
                <a:latin typeface="Times New Roman" pitchFamily="18" charset="0"/>
              </a:rPr>
              <a:t>до тексту, не дивлячись на запропоновані варіанти відповідей. </a:t>
            </a:r>
            <a:r>
              <a:rPr lang="ru-RU" sz="2500" b="1">
                <a:latin typeface="Times New Roman" pitchFamily="18" charset="0"/>
              </a:rPr>
              <a:t>Подумайте, якою може бути правильна відповідь</a:t>
            </a:r>
            <a:r>
              <a:rPr lang="ru-RU" sz="2500">
                <a:latin typeface="Times New Roman" pitchFamily="18" charset="0"/>
              </a:rPr>
              <a:t>.</a:t>
            </a:r>
          </a:p>
          <a:p>
            <a:pPr algn="just"/>
            <a:r>
              <a:rPr lang="en-US" sz="2500">
                <a:latin typeface="Book Antiqua" pitchFamily="18" charset="0"/>
              </a:rPr>
              <a:t>   3. </a:t>
            </a:r>
            <a:r>
              <a:rPr lang="ru-RU" sz="2500" b="1">
                <a:latin typeface="Times New Roman" pitchFamily="18" charset="0"/>
              </a:rPr>
              <a:t>Прочитайте варіанти відповідей </a:t>
            </a:r>
            <a:r>
              <a:rPr lang="ru-RU" sz="2500">
                <a:latin typeface="Times New Roman" pitchFamily="18" charset="0"/>
              </a:rPr>
              <a:t>та відповідну частину тексту. Оберіть варіант, який Ви вважаєте правильним.</a:t>
            </a:r>
          </a:p>
          <a:p>
            <a:pPr algn="just"/>
            <a:r>
              <a:rPr lang="en-US" sz="2500">
                <a:latin typeface="Book Antiqua" pitchFamily="18" charset="0"/>
              </a:rPr>
              <a:t>   4. </a:t>
            </a:r>
            <a:r>
              <a:rPr lang="ru-RU" sz="2500" b="1">
                <a:latin typeface="Times New Roman" pitchFamily="18" charset="0"/>
              </a:rPr>
              <a:t>Проаналізуйте,</a:t>
            </a:r>
            <a:r>
              <a:rPr lang="ru-RU" sz="2500">
                <a:latin typeface="Times New Roman" pitchFamily="18" charset="0"/>
              </a:rPr>
              <a:t> чому </a:t>
            </a:r>
            <a:r>
              <a:rPr lang="ru-RU" sz="2500" b="1">
                <a:latin typeface="Times New Roman" pitchFamily="18" charset="0"/>
              </a:rPr>
              <a:t>інші варіанти </a:t>
            </a:r>
            <a:r>
              <a:rPr lang="ru-RU" sz="2500">
                <a:latin typeface="Times New Roman" pitchFamily="18" charset="0"/>
              </a:rPr>
              <a:t>не можуть бути правильними.</a:t>
            </a:r>
          </a:p>
          <a:p>
            <a:r>
              <a:rPr lang="en-US" sz="2500">
                <a:latin typeface="Book Antiqua" pitchFamily="18" charset="0"/>
              </a:rPr>
              <a:t>   </a:t>
            </a:r>
            <a:endParaRPr lang="ru-RU" sz="4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8888" y="36513"/>
            <a:ext cx="7885112" cy="6416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USEFUL TIPS</a:t>
            </a:r>
          </a:p>
          <a:p>
            <a:pPr algn="ctr"/>
            <a:r>
              <a:rPr lang="ru-RU" sz="2500" b="1">
                <a:latin typeface="Times New Roman" pitchFamily="18" charset="0"/>
              </a:rPr>
              <a:t>Завдання з вибором однієї правильної відповіді</a:t>
            </a:r>
            <a:endParaRPr lang="en-US" sz="2500" b="1">
              <a:latin typeface="Times New Roman" pitchFamily="18" charset="0"/>
            </a:endParaRPr>
          </a:p>
          <a:p>
            <a:pPr algn="ctr"/>
            <a:endParaRPr lang="en-US" sz="2500">
              <a:latin typeface="Book Antiqua" pitchFamily="18" charset="0"/>
            </a:endParaRPr>
          </a:p>
          <a:p>
            <a:pPr algn="just"/>
            <a:r>
              <a:rPr lang="en-US" sz="2500">
                <a:latin typeface="Book Antiqua" pitchFamily="18" charset="0"/>
              </a:rPr>
              <a:t>   5. </a:t>
            </a:r>
            <a:r>
              <a:rPr lang="ru-RU" sz="2500">
                <a:latin typeface="Times New Roman" pitchFamily="18" charset="0"/>
              </a:rPr>
              <a:t>Зверніть увагу на те, що в усіх запропонованих варіантах відповіді </a:t>
            </a:r>
            <a:r>
              <a:rPr lang="ru-RU" sz="2500" b="1">
                <a:latin typeface="Times New Roman" pitchFamily="18" charset="0"/>
              </a:rPr>
              <a:t>можуть бути слова та словосполучення, які є у тексті</a:t>
            </a:r>
            <a:r>
              <a:rPr lang="ru-RU" sz="2500">
                <a:latin typeface="Times New Roman" pitchFamily="18" charset="0"/>
              </a:rPr>
              <a:t>, тому уважно прочитайте запитання та відповідну частину тексту. Варіанти можуть відрізнятися </a:t>
            </a:r>
            <a:r>
              <a:rPr lang="ru-RU" sz="2500" b="1">
                <a:latin typeface="Times New Roman" pitchFamily="18" charset="0"/>
              </a:rPr>
              <a:t>єдиною деталлю </a:t>
            </a:r>
            <a:r>
              <a:rPr lang="ru-RU" sz="2500">
                <a:latin typeface="Times New Roman" pitchFamily="18" charset="0"/>
              </a:rPr>
              <a:t>– саме цю деталь і потрібно знайти в тексті, що дозволить вірно зробити вибір.</a:t>
            </a:r>
          </a:p>
          <a:p>
            <a:pPr algn="just"/>
            <a:r>
              <a:rPr lang="en-US" sz="2500">
                <a:latin typeface="Book Antiqua" pitchFamily="18" charset="0"/>
              </a:rPr>
              <a:t>   6. </a:t>
            </a:r>
            <a:r>
              <a:rPr lang="ru-RU" sz="2500">
                <a:latin typeface="Times New Roman" pitchFamily="18" charset="0"/>
              </a:rPr>
              <a:t>Пам’ятайте, що обраний варіант відповіді має ґрунтуватись </a:t>
            </a:r>
            <a:r>
              <a:rPr lang="ru-RU" sz="2500" b="1">
                <a:latin typeface="Times New Roman" pitchFamily="18" charset="0"/>
              </a:rPr>
              <a:t>виключно на змісті тексту</a:t>
            </a:r>
            <a:r>
              <a:rPr lang="ru-RU" sz="2500">
                <a:latin typeface="Times New Roman" pitchFamily="18" charset="0"/>
              </a:rPr>
              <a:t>.</a:t>
            </a:r>
            <a:r>
              <a:rPr lang="ru-RU" sz="2500" i="1">
                <a:latin typeface="Times New Roman" pitchFamily="18" charset="0"/>
              </a:rPr>
              <a:t> Варіант може бути правильним і логічним, але не відповідати на конкретне запитання. </a:t>
            </a:r>
            <a:r>
              <a:rPr lang="ru-RU" sz="2500" b="1" i="1">
                <a:latin typeface="Times New Roman" pitchFamily="18" charset="0"/>
              </a:rPr>
              <a:t>Не вибирай відповідь, якщо ти лише гадаєш, що вона є логічною, або витікає з твоїх знань по темі!!!</a:t>
            </a:r>
            <a:endParaRPr lang="ru-RU" sz="2500">
              <a:latin typeface="Times New Roman" pitchFamily="18" charset="0"/>
            </a:endParaRP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8888" y="273050"/>
            <a:ext cx="7740650" cy="6035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USEFUL TIPS</a:t>
            </a:r>
          </a:p>
          <a:p>
            <a:pPr algn="ctr"/>
            <a:r>
              <a:rPr lang="ru-RU" sz="2500" b="1">
                <a:latin typeface="Times New Roman" pitchFamily="18" charset="0"/>
              </a:rPr>
              <a:t>Завдання з вибором однієї правильної відповіді</a:t>
            </a:r>
            <a:endParaRPr lang="en-US" sz="2500" b="1">
              <a:latin typeface="Times New Roman" pitchFamily="18" charset="0"/>
            </a:endParaRPr>
          </a:p>
          <a:p>
            <a:pPr algn="ctr"/>
            <a:endParaRPr lang="ru-RU" sz="2500">
              <a:latin typeface="Times New Roman" pitchFamily="18" charset="0"/>
            </a:endParaRPr>
          </a:p>
          <a:p>
            <a:pPr algn="just"/>
            <a:r>
              <a:rPr lang="en-US" sz="2500">
                <a:latin typeface="Book Antiqua" pitchFamily="18" charset="0"/>
              </a:rPr>
              <a:t>7. </a:t>
            </a:r>
            <a:r>
              <a:rPr lang="ru-RU" sz="2500">
                <a:latin typeface="Times New Roman" pitchFamily="18" charset="0"/>
              </a:rPr>
              <a:t>Якщо у питанні Вас просять пояснити, до чого відносяться такі слова, як </a:t>
            </a:r>
            <a:r>
              <a:rPr lang="en-US" sz="2500" b="1" i="1">
                <a:latin typeface="Book Antiqua" pitchFamily="18" charset="0"/>
              </a:rPr>
              <a:t>it, that</a:t>
            </a:r>
            <a:r>
              <a:rPr lang="en-US" sz="2500" i="1">
                <a:latin typeface="Book Antiqua" pitchFamily="18" charset="0"/>
              </a:rPr>
              <a:t> </a:t>
            </a:r>
            <a:r>
              <a:rPr lang="ru-RU" sz="2500">
                <a:latin typeface="Times New Roman" pitchFamily="18" charset="0"/>
              </a:rPr>
              <a:t>тощо, уважно прочитайте речення, щоб дізнатися, що мається на увазі.</a:t>
            </a:r>
          </a:p>
          <a:p>
            <a:pPr algn="just"/>
            <a:r>
              <a:rPr lang="en-US" sz="2500">
                <a:latin typeface="Book Antiqua" pitchFamily="18" charset="0"/>
              </a:rPr>
              <a:t>   8. </a:t>
            </a:r>
            <a:r>
              <a:rPr lang="ru-RU" sz="2500">
                <a:latin typeface="Times New Roman" pitchFamily="18" charset="0"/>
              </a:rPr>
              <a:t>Уважно читайте </a:t>
            </a:r>
            <a:r>
              <a:rPr lang="ru-RU" sz="2500" b="1">
                <a:latin typeface="Times New Roman" pitchFamily="18" charset="0"/>
              </a:rPr>
              <a:t>питання які звучать так</a:t>
            </a:r>
            <a:r>
              <a:rPr lang="ru-RU" sz="2500">
                <a:latin typeface="Times New Roman" pitchFamily="18" charset="0"/>
              </a:rPr>
              <a:t>: </a:t>
            </a:r>
            <a:r>
              <a:rPr lang="en-US" sz="2500" i="1">
                <a:latin typeface="Book Antiqua" pitchFamily="18" charset="0"/>
              </a:rPr>
              <a:t>Which of the following is NOT mentioned in the text? / Which of the following is NOT TRUE according to the text? / All of … were mentioned EXCEPT.</a:t>
            </a:r>
            <a:r>
              <a:rPr lang="en-US" sz="2500">
                <a:latin typeface="Book Antiqua" pitchFamily="18" charset="0"/>
              </a:rPr>
              <a:t> </a:t>
            </a:r>
            <a:r>
              <a:rPr lang="ru-RU" sz="2500">
                <a:latin typeface="Times New Roman" pitchFamily="18" charset="0"/>
              </a:rPr>
              <a:t>Це означає, що три відповіді вказані у тексті, і Вам їх необхідно знайти, а от </a:t>
            </a:r>
            <a:r>
              <a:rPr lang="ru-RU" sz="2500" b="1">
                <a:latin typeface="Times New Roman" pitchFamily="18" charset="0"/>
              </a:rPr>
              <a:t>та, котру Ви не знайдете і є правильною відповіддю на питання</a:t>
            </a:r>
            <a:r>
              <a:rPr lang="ru-RU" sz="2500">
                <a:latin typeface="Times New Roman" pitchFamily="18" charset="0"/>
              </a:rPr>
              <a:t>.</a:t>
            </a:r>
          </a:p>
          <a:p>
            <a:pPr algn="just"/>
            <a:r>
              <a:rPr lang="en-US" sz="2500">
                <a:latin typeface="Book Antiqua" pitchFamily="18" charset="0"/>
              </a:rPr>
              <a:t>  </a:t>
            </a:r>
            <a:endParaRPr lang="ru-RU" sz="4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8888" y="-141288"/>
            <a:ext cx="7885112" cy="6869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USEFUL TIPS</a:t>
            </a:r>
          </a:p>
          <a:p>
            <a:pPr algn="ctr"/>
            <a:r>
              <a:rPr lang="ru-RU" sz="2500" b="1">
                <a:latin typeface="Times New Roman" pitchFamily="18" charset="0"/>
              </a:rPr>
              <a:t>Завдання з вибором однієї правильної відповіді</a:t>
            </a:r>
            <a:endParaRPr lang="en-US" sz="2500" b="1">
              <a:latin typeface="Times New Roman" pitchFamily="18" charset="0"/>
            </a:endParaRPr>
          </a:p>
          <a:p>
            <a:pPr algn="ctr"/>
            <a:endParaRPr lang="en-US" sz="2500">
              <a:latin typeface="Book Antiqua" pitchFamily="18" charset="0"/>
            </a:endParaRPr>
          </a:p>
          <a:p>
            <a:pPr algn="just"/>
            <a:r>
              <a:rPr lang="ru-RU" sz="2500">
                <a:latin typeface="Times New Roman" pitchFamily="18" charset="0"/>
              </a:rPr>
              <a:t>   </a:t>
            </a:r>
            <a:r>
              <a:rPr lang="en-US" sz="2200">
                <a:latin typeface="Book Antiqua" pitchFamily="18" charset="0"/>
              </a:rPr>
              <a:t>9. </a:t>
            </a:r>
            <a:r>
              <a:rPr lang="ru-RU" sz="2200">
                <a:latin typeface="Times New Roman" pitchFamily="18" charset="0"/>
              </a:rPr>
              <a:t>У питаннях ідеться </a:t>
            </a:r>
            <a:r>
              <a:rPr lang="ru-RU" sz="2200" b="1">
                <a:latin typeface="Times New Roman" pitchFamily="18" charset="0"/>
              </a:rPr>
              <a:t>не лише про факти</a:t>
            </a:r>
            <a:r>
              <a:rPr lang="ru-RU" sz="2200">
                <a:latin typeface="Times New Roman" pitchFamily="18" charset="0"/>
              </a:rPr>
              <a:t>. Подумайте, чому автор написав текст, та у чому полягають його думки та ставлення до певних речей. Якщо запитання /твердження вимагає </a:t>
            </a:r>
            <a:r>
              <a:rPr lang="ru-RU" sz="2200" b="1">
                <a:latin typeface="Times New Roman" pitchFamily="18" charset="0"/>
              </a:rPr>
              <a:t>визначення думки автора тексту, мети висловлювання або ставлення автора до даної теми, шукайте </a:t>
            </a:r>
            <a:r>
              <a:rPr lang="ru-RU" sz="2200">
                <a:latin typeface="Times New Roman" pitchFamily="18" charset="0"/>
              </a:rPr>
              <a:t>у тексті фрази на кшталт </a:t>
            </a:r>
            <a:r>
              <a:rPr lang="en-US" sz="2200" i="1">
                <a:latin typeface="Book Antiqua" pitchFamily="18" charset="0"/>
              </a:rPr>
              <a:t>I don’t like /I don’t recommend/ I wouldn’t do this if I were you </a:t>
            </a:r>
            <a:r>
              <a:rPr lang="ru-RU" sz="2200">
                <a:latin typeface="Times New Roman" pitchFamily="18" charset="0"/>
              </a:rPr>
              <a:t>тощо, а також прикметники з негативним значенням, наприклад </a:t>
            </a:r>
            <a:r>
              <a:rPr lang="en-US" sz="2200" i="1">
                <a:latin typeface="Book Antiqua" pitchFamily="18" charset="0"/>
              </a:rPr>
              <a:t>not worth doing, useless, dangerous. </a:t>
            </a:r>
            <a:r>
              <a:rPr lang="ru-RU" sz="2200">
                <a:latin typeface="Times New Roman" pitchFamily="18" charset="0"/>
              </a:rPr>
              <a:t>Не розраховуйте знайти точну відповідь на такі питання у окремій частині тексту.</a:t>
            </a:r>
          </a:p>
          <a:p>
            <a:pPr algn="just"/>
            <a:r>
              <a:rPr lang="ru-RU" sz="2200" i="1">
                <a:latin typeface="Times New Roman" pitchFamily="18" charset="0"/>
              </a:rPr>
              <a:t>   </a:t>
            </a:r>
            <a:r>
              <a:rPr lang="ru-RU" sz="2200">
                <a:latin typeface="Times New Roman" pitchFamily="18" charset="0"/>
              </a:rPr>
              <a:t>10. Пам’ятайте, що </a:t>
            </a:r>
            <a:r>
              <a:rPr lang="ru-RU" sz="2200" b="1">
                <a:latin typeface="Times New Roman" pitchFamily="18" charset="0"/>
              </a:rPr>
              <a:t>зазвичай слова у відповіді не будуть повторювати слова з тексту,</a:t>
            </a:r>
            <a:r>
              <a:rPr lang="ru-RU" sz="2200">
                <a:latin typeface="Times New Roman" pitchFamily="18" charset="0"/>
              </a:rPr>
              <a:t> тому шукайте синонімічні вирази. </a:t>
            </a:r>
            <a:r>
              <a:rPr lang="ru-RU" sz="2200" b="1" i="1">
                <a:latin typeface="Times New Roman" pitchFamily="18" charset="0"/>
              </a:rPr>
              <a:t>Правильна відповідь перефразовує те, що Ви прочитали у тексті.</a:t>
            </a:r>
            <a:endParaRPr lang="ru-RU" sz="2200">
              <a:latin typeface="Times New Roman" pitchFamily="18" charset="0"/>
            </a:endParaRPr>
          </a:p>
          <a:p>
            <a:pPr algn="just"/>
            <a:r>
              <a:rPr lang="ru-RU" sz="2200">
                <a:latin typeface="Times New Roman" pitchFamily="18" charset="0"/>
              </a:rPr>
              <a:t>11. Якщо Ви </a:t>
            </a:r>
            <a:r>
              <a:rPr lang="ru-RU" sz="2200" b="1">
                <a:latin typeface="Times New Roman" pitchFamily="18" charset="0"/>
              </a:rPr>
              <a:t>вагаєтеся</a:t>
            </a:r>
            <a:r>
              <a:rPr lang="ru-RU" sz="2200">
                <a:latin typeface="Times New Roman" pitchFamily="18" charset="0"/>
              </a:rPr>
              <a:t>, </a:t>
            </a:r>
            <a:r>
              <a:rPr lang="ru-RU" sz="2200" b="1">
                <a:latin typeface="Times New Roman" pitchFamily="18" charset="0"/>
              </a:rPr>
              <a:t>виключайте</a:t>
            </a:r>
            <a:r>
              <a:rPr lang="ru-RU" sz="2200">
                <a:latin typeface="Times New Roman" pitchFamily="18" charset="0"/>
              </a:rPr>
              <a:t> ті варіанти, які не відповідають змісту тексту.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8888" y="-141288"/>
            <a:ext cx="7885112" cy="60928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USEFUL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TIPS</a:t>
            </a:r>
          </a:p>
          <a:p>
            <a:pPr algn="ctr">
              <a:defRPr/>
            </a:pPr>
            <a:r>
              <a:rPr lang="ru-RU" sz="2500" b="1" dirty="0" err="1">
                <a:latin typeface="+mn-lt"/>
              </a:rPr>
              <a:t>Завдання</a:t>
            </a:r>
            <a:r>
              <a:rPr lang="ru-RU" sz="2500" b="1" dirty="0">
                <a:latin typeface="+mn-lt"/>
              </a:rPr>
              <a:t> на </a:t>
            </a:r>
            <a:r>
              <a:rPr lang="ru-RU" sz="2500" b="1" dirty="0" err="1">
                <a:latin typeface="+mn-lt"/>
              </a:rPr>
              <a:t>заповнення</a:t>
            </a:r>
            <a:r>
              <a:rPr lang="ru-RU" sz="2500" b="1" dirty="0">
                <a:latin typeface="+mn-lt"/>
              </a:rPr>
              <a:t> </a:t>
            </a:r>
            <a:r>
              <a:rPr lang="ru-RU" sz="2500" b="1" dirty="0" err="1">
                <a:latin typeface="+mn-lt"/>
              </a:rPr>
              <a:t>пропусків</a:t>
            </a:r>
            <a:r>
              <a:rPr lang="ru-RU" sz="2500" b="1" dirty="0">
                <a:latin typeface="+mn-lt"/>
              </a:rPr>
              <a:t> у </a:t>
            </a:r>
            <a:r>
              <a:rPr lang="ru-RU" sz="2500" b="1" dirty="0" err="1">
                <a:latin typeface="+mn-lt"/>
              </a:rPr>
              <a:t>тексті</a:t>
            </a:r>
            <a:r>
              <a:rPr lang="ru-RU" sz="2500" b="1" dirty="0">
                <a:latin typeface="+mn-lt"/>
              </a:rPr>
              <a:t> </a:t>
            </a:r>
            <a:r>
              <a:rPr lang="ru-RU" sz="2500" b="1" dirty="0" err="1">
                <a:latin typeface="+mn-lt"/>
              </a:rPr>
              <a:t>реченнями</a:t>
            </a:r>
            <a:r>
              <a:rPr lang="ru-RU" sz="2500" b="1" dirty="0">
                <a:latin typeface="+mn-lt"/>
              </a:rPr>
              <a:t> / </a:t>
            </a:r>
            <a:r>
              <a:rPr lang="ru-RU" sz="2500" b="1" dirty="0" err="1">
                <a:latin typeface="+mn-lt"/>
              </a:rPr>
              <a:t>частинами</a:t>
            </a:r>
            <a:r>
              <a:rPr lang="ru-RU" sz="2500" b="1" dirty="0">
                <a:latin typeface="+mn-lt"/>
              </a:rPr>
              <a:t> </a:t>
            </a:r>
            <a:r>
              <a:rPr lang="ru-RU" sz="2500" b="1" dirty="0" err="1">
                <a:latin typeface="+mn-lt"/>
              </a:rPr>
              <a:t>речень</a:t>
            </a:r>
            <a:r>
              <a:rPr lang="ru-RU" sz="2500" b="1" dirty="0">
                <a:latin typeface="+mn-lt"/>
              </a:rPr>
              <a:t> (</a:t>
            </a:r>
            <a:r>
              <a:rPr lang="ru-RU" sz="2500" b="1" dirty="0" err="1">
                <a:latin typeface="+mn-lt"/>
              </a:rPr>
              <a:t>Task</a:t>
            </a:r>
            <a:r>
              <a:rPr lang="ru-RU" sz="2500" b="1" dirty="0">
                <a:latin typeface="+mn-lt"/>
              </a:rPr>
              <a:t> 7</a:t>
            </a:r>
            <a:r>
              <a:rPr lang="ru-RU" sz="2500" b="1" dirty="0">
                <a:latin typeface="+mn-lt"/>
              </a:rPr>
              <a:t>)</a:t>
            </a:r>
          </a:p>
          <a:p>
            <a:pPr algn="just">
              <a:defRPr/>
            </a:pPr>
            <a:r>
              <a:rPr lang="ru-RU" sz="2500" dirty="0">
                <a:latin typeface="+mn-lt"/>
              </a:rPr>
              <a:t>   1. </a:t>
            </a:r>
            <a:r>
              <a:rPr lang="ru-RU" sz="2300" dirty="0" err="1">
                <a:latin typeface="+mn-lt"/>
              </a:rPr>
              <a:t>Швидко</a:t>
            </a:r>
            <a:r>
              <a:rPr lang="ru-RU" sz="2300" dirty="0">
                <a:latin typeface="+mn-lt"/>
              </a:rPr>
              <a:t> </a:t>
            </a:r>
            <a:r>
              <a:rPr lang="ru-RU" sz="2300" b="1" dirty="0">
                <a:latin typeface="+mn-lt"/>
              </a:rPr>
              <a:t>прочитайте текст, </a:t>
            </a:r>
            <a:r>
              <a:rPr lang="ru-RU" sz="2300" b="1" dirty="0" err="1">
                <a:latin typeface="+mn-lt"/>
              </a:rPr>
              <a:t>ігноруючи</a:t>
            </a:r>
            <a:r>
              <a:rPr lang="ru-RU" sz="2300" b="1" dirty="0">
                <a:latin typeface="+mn-lt"/>
              </a:rPr>
              <a:t> пропуски</a:t>
            </a:r>
            <a:r>
              <a:rPr lang="ru-RU" sz="2300" dirty="0">
                <a:latin typeface="+mn-lt"/>
              </a:rPr>
              <a:t>, </a:t>
            </a:r>
            <a:r>
              <a:rPr lang="ru-RU" sz="2300" dirty="0" err="1">
                <a:latin typeface="+mn-lt"/>
              </a:rPr>
              <a:t>щоб</a:t>
            </a:r>
            <a:r>
              <a:rPr lang="ru-RU" sz="2300" dirty="0">
                <a:latin typeface="+mn-lt"/>
              </a:rPr>
              <a:t> </a:t>
            </a:r>
            <a:r>
              <a:rPr lang="ru-RU" sz="2300" dirty="0" err="1">
                <a:latin typeface="+mn-lt"/>
              </a:rPr>
              <a:t>отримати</a:t>
            </a:r>
            <a:r>
              <a:rPr lang="ru-RU" sz="2300" dirty="0">
                <a:latin typeface="+mn-lt"/>
              </a:rPr>
              <a:t> </a:t>
            </a:r>
            <a:r>
              <a:rPr lang="ru-RU" sz="2300" b="1" dirty="0" err="1">
                <a:latin typeface="+mn-lt"/>
              </a:rPr>
              <a:t>загальне</a:t>
            </a:r>
            <a:r>
              <a:rPr lang="ru-RU" sz="2300" b="1" dirty="0">
                <a:latin typeface="+mn-lt"/>
              </a:rPr>
              <a:t> </a:t>
            </a:r>
            <a:r>
              <a:rPr lang="ru-RU" sz="2300" b="1" dirty="0" err="1">
                <a:latin typeface="+mn-lt"/>
              </a:rPr>
              <a:t>уявлення</a:t>
            </a:r>
            <a:r>
              <a:rPr lang="ru-RU" sz="2300" b="1" dirty="0">
                <a:latin typeface="+mn-lt"/>
              </a:rPr>
              <a:t> </a:t>
            </a:r>
            <a:r>
              <a:rPr lang="ru-RU" sz="2300" dirty="0">
                <a:latin typeface="+mn-lt"/>
              </a:rPr>
              <a:t>про </a:t>
            </a:r>
            <a:r>
              <a:rPr lang="ru-RU" sz="2300" dirty="0" err="1">
                <a:latin typeface="+mn-lt"/>
              </a:rPr>
              <a:t>його</a:t>
            </a:r>
            <a:r>
              <a:rPr lang="ru-RU" sz="2300" dirty="0">
                <a:latin typeface="+mn-lt"/>
              </a:rPr>
              <a:t> </a:t>
            </a:r>
            <a:r>
              <a:rPr lang="ru-RU" sz="2300" dirty="0" err="1">
                <a:latin typeface="+mn-lt"/>
              </a:rPr>
              <a:t>зміст</a:t>
            </a:r>
            <a:r>
              <a:rPr lang="ru-RU" sz="2300" dirty="0">
                <a:latin typeface="+mn-lt"/>
              </a:rPr>
              <a:t>. </a:t>
            </a:r>
            <a:r>
              <a:rPr lang="ru-RU" sz="2300" u="sng" dirty="0">
                <a:latin typeface="+mn-lt"/>
              </a:rPr>
              <a:t>Подумайте, </a:t>
            </a:r>
            <a:r>
              <a:rPr lang="ru-RU" sz="2300" u="sng" dirty="0" err="1">
                <a:latin typeface="+mn-lt"/>
              </a:rPr>
              <a:t>якої</a:t>
            </a:r>
            <a:r>
              <a:rPr lang="ru-RU" sz="2300" u="sng" dirty="0">
                <a:latin typeface="+mn-lt"/>
              </a:rPr>
              <a:t> </a:t>
            </a:r>
            <a:r>
              <a:rPr lang="ru-RU" sz="2300" u="sng" dirty="0" err="1">
                <a:latin typeface="+mn-lt"/>
              </a:rPr>
              <a:t>інформації</a:t>
            </a:r>
            <a:r>
              <a:rPr lang="ru-RU" sz="2300" u="sng" dirty="0">
                <a:latin typeface="+mn-lt"/>
              </a:rPr>
              <a:t> </a:t>
            </a:r>
            <a:r>
              <a:rPr lang="ru-RU" sz="2300" u="sng" dirty="0">
                <a:latin typeface="+mn-lt"/>
              </a:rPr>
              <a:t> </a:t>
            </a:r>
            <a:r>
              <a:rPr lang="ru-RU" sz="2300" u="sng" dirty="0" err="1">
                <a:latin typeface="+mn-lt"/>
              </a:rPr>
              <a:t>бракує</a:t>
            </a:r>
            <a:r>
              <a:rPr lang="ru-RU" sz="2300" u="sng" dirty="0">
                <a:latin typeface="+mn-lt"/>
              </a:rPr>
              <a:t> </a:t>
            </a:r>
            <a:r>
              <a:rPr lang="ru-RU" sz="2300" dirty="0">
                <a:latin typeface="+mn-lt"/>
              </a:rPr>
              <a:t>на </a:t>
            </a:r>
            <a:r>
              <a:rPr lang="ru-RU" sz="2300" dirty="0" err="1">
                <a:latin typeface="+mn-lt"/>
              </a:rPr>
              <a:t>місці</a:t>
            </a:r>
            <a:r>
              <a:rPr lang="ru-RU" sz="2300" dirty="0">
                <a:latin typeface="+mn-lt"/>
              </a:rPr>
              <a:t> пропуску.</a:t>
            </a:r>
          </a:p>
          <a:p>
            <a:pPr algn="just">
              <a:defRPr/>
            </a:pPr>
            <a:r>
              <a:rPr lang="ru-RU" sz="2300" dirty="0">
                <a:latin typeface="+mn-lt"/>
              </a:rPr>
              <a:t>   2. </a:t>
            </a:r>
            <a:r>
              <a:rPr lang="ru-RU" sz="2300" dirty="0" err="1">
                <a:latin typeface="+mn-lt"/>
              </a:rPr>
              <a:t>Уважно</a:t>
            </a:r>
            <a:r>
              <a:rPr lang="ru-RU" sz="2300" dirty="0">
                <a:latin typeface="+mn-lt"/>
              </a:rPr>
              <a:t> </a:t>
            </a:r>
            <a:r>
              <a:rPr lang="ru-RU" sz="2300" dirty="0">
                <a:latin typeface="+mn-lt"/>
              </a:rPr>
              <a:t>прочитайте </a:t>
            </a:r>
            <a:r>
              <a:rPr lang="ru-RU" sz="2300" b="1" dirty="0" err="1">
                <a:latin typeface="+mn-lt"/>
              </a:rPr>
              <a:t>частини</a:t>
            </a:r>
            <a:r>
              <a:rPr lang="ru-RU" sz="2300" b="1" dirty="0">
                <a:latin typeface="+mn-lt"/>
              </a:rPr>
              <a:t> </a:t>
            </a:r>
            <a:r>
              <a:rPr lang="ru-RU" sz="2300" b="1" dirty="0" err="1">
                <a:latin typeface="+mn-lt"/>
              </a:rPr>
              <a:t>речень</a:t>
            </a:r>
            <a:r>
              <a:rPr lang="ru-RU" sz="2300" b="1" dirty="0">
                <a:latin typeface="+mn-lt"/>
              </a:rPr>
              <a:t>/ </a:t>
            </a:r>
            <a:r>
              <a:rPr lang="ru-RU" sz="2300" b="1" dirty="0" err="1">
                <a:latin typeface="+mn-lt"/>
              </a:rPr>
              <a:t>речення</a:t>
            </a:r>
            <a:r>
              <a:rPr lang="ru-RU" sz="2300" dirty="0">
                <a:latin typeface="+mn-lt"/>
              </a:rPr>
              <a:t>, </a:t>
            </a:r>
            <a:r>
              <a:rPr lang="ru-RU" sz="2300" dirty="0" err="1">
                <a:latin typeface="+mn-lt"/>
              </a:rPr>
              <a:t>якими</a:t>
            </a:r>
            <a:r>
              <a:rPr lang="ru-RU" sz="2300" dirty="0">
                <a:latin typeface="+mn-lt"/>
              </a:rPr>
              <a:t> Ви </a:t>
            </a:r>
            <a:r>
              <a:rPr lang="ru-RU" sz="2300" dirty="0" err="1">
                <a:latin typeface="+mn-lt"/>
              </a:rPr>
              <a:t>маєте</a:t>
            </a:r>
            <a:r>
              <a:rPr lang="ru-RU" sz="2300" dirty="0">
                <a:latin typeface="+mn-lt"/>
              </a:rPr>
              <a:t> </a:t>
            </a:r>
            <a:r>
              <a:rPr lang="ru-RU" sz="2300" dirty="0" err="1">
                <a:latin typeface="+mn-lt"/>
              </a:rPr>
              <a:t>заповнити</a:t>
            </a:r>
            <a:r>
              <a:rPr lang="ru-RU" sz="2300" dirty="0">
                <a:latin typeface="+mn-lt"/>
              </a:rPr>
              <a:t> пропуски. </a:t>
            </a:r>
            <a:r>
              <a:rPr lang="ru-RU" sz="2300" dirty="0" err="1">
                <a:latin typeface="+mn-lt"/>
              </a:rPr>
              <a:t>Якщо</a:t>
            </a:r>
            <a:r>
              <a:rPr lang="ru-RU" sz="2300" dirty="0">
                <a:latin typeface="+mn-lt"/>
              </a:rPr>
              <a:t> </a:t>
            </a:r>
            <a:r>
              <a:rPr lang="ru-RU" sz="2300" dirty="0" err="1">
                <a:latin typeface="+mn-lt"/>
              </a:rPr>
              <a:t>це</a:t>
            </a:r>
            <a:r>
              <a:rPr lang="ru-RU" sz="2300" dirty="0">
                <a:latin typeface="+mn-lt"/>
              </a:rPr>
              <a:t> </a:t>
            </a:r>
            <a:r>
              <a:rPr lang="ru-RU" sz="2300" dirty="0" err="1">
                <a:latin typeface="+mn-lt"/>
              </a:rPr>
              <a:t>фрагменти</a:t>
            </a:r>
            <a:r>
              <a:rPr lang="ru-RU" sz="2300" dirty="0">
                <a:latin typeface="+mn-lt"/>
              </a:rPr>
              <a:t>, </a:t>
            </a:r>
            <a:r>
              <a:rPr lang="ru-RU" sz="2300" b="1" dirty="0" err="1">
                <a:latin typeface="+mn-lt"/>
              </a:rPr>
              <a:t>визначте</a:t>
            </a:r>
            <a:r>
              <a:rPr lang="ru-RU" sz="2300" b="1" dirty="0">
                <a:latin typeface="+mn-lt"/>
              </a:rPr>
              <a:t> </a:t>
            </a:r>
            <a:r>
              <a:rPr lang="ru-RU" sz="2300" b="1" dirty="0" err="1">
                <a:latin typeface="+mn-lt"/>
              </a:rPr>
              <a:t>їх</a:t>
            </a:r>
            <a:r>
              <a:rPr lang="ru-RU" sz="2300" b="1" dirty="0">
                <a:latin typeface="+mn-lt"/>
              </a:rPr>
              <a:t> структуру (</a:t>
            </a:r>
            <a:r>
              <a:rPr lang="ru-RU" sz="2300" b="1" dirty="0" err="1">
                <a:latin typeface="+mn-lt"/>
              </a:rPr>
              <a:t>підмет</a:t>
            </a:r>
            <a:r>
              <a:rPr lang="ru-RU" sz="2300" b="1" dirty="0">
                <a:latin typeface="+mn-lt"/>
              </a:rPr>
              <a:t>, </a:t>
            </a:r>
            <a:r>
              <a:rPr lang="ru-RU" sz="2300" b="1" dirty="0" err="1">
                <a:latin typeface="+mn-lt"/>
              </a:rPr>
              <a:t>присудок</a:t>
            </a:r>
            <a:r>
              <a:rPr lang="ru-RU" sz="2300" b="1" dirty="0">
                <a:latin typeface="+mn-lt"/>
              </a:rPr>
              <a:t>, </a:t>
            </a:r>
            <a:r>
              <a:rPr lang="ru-RU" sz="2300" b="1" dirty="0" err="1">
                <a:latin typeface="+mn-lt"/>
              </a:rPr>
              <a:t>сполучники</a:t>
            </a:r>
            <a:r>
              <a:rPr lang="ru-RU" sz="2300" b="1" dirty="0">
                <a:latin typeface="+mn-lt"/>
              </a:rPr>
              <a:t> </a:t>
            </a:r>
            <a:r>
              <a:rPr lang="ru-RU" sz="2300" dirty="0" err="1">
                <a:latin typeface="+mn-lt"/>
              </a:rPr>
              <a:t>тощо</a:t>
            </a:r>
            <a:r>
              <a:rPr lang="ru-RU" sz="2300" dirty="0">
                <a:latin typeface="+mn-lt"/>
              </a:rPr>
              <a:t>).</a:t>
            </a:r>
          </a:p>
          <a:p>
            <a:pPr algn="just">
              <a:defRPr/>
            </a:pPr>
            <a:r>
              <a:rPr lang="ru-RU" sz="2300" dirty="0">
                <a:latin typeface="+mn-lt"/>
              </a:rPr>
              <a:t>   3. </a:t>
            </a:r>
            <a:r>
              <a:rPr lang="ru-RU" sz="2300" dirty="0" err="1">
                <a:latin typeface="+mn-lt"/>
              </a:rPr>
              <a:t>Намагайтеся</a:t>
            </a:r>
            <a:r>
              <a:rPr lang="ru-RU" sz="2300" dirty="0">
                <a:latin typeface="+mn-lt"/>
              </a:rPr>
              <a:t> </a:t>
            </a:r>
            <a:r>
              <a:rPr lang="ru-RU" sz="2300" dirty="0" err="1">
                <a:latin typeface="+mn-lt"/>
              </a:rPr>
              <a:t>заповнювати</a:t>
            </a:r>
            <a:r>
              <a:rPr lang="ru-RU" sz="2300" dirty="0">
                <a:latin typeface="+mn-lt"/>
              </a:rPr>
              <a:t> пропуски </a:t>
            </a:r>
            <a:r>
              <a:rPr lang="ru-RU" sz="2300" dirty="0" err="1">
                <a:latin typeface="+mn-lt"/>
              </a:rPr>
              <a:t>послідовно</a:t>
            </a:r>
            <a:r>
              <a:rPr lang="ru-RU" sz="2300" dirty="0">
                <a:latin typeface="+mn-lt"/>
              </a:rPr>
              <a:t>. Для </a:t>
            </a:r>
            <a:r>
              <a:rPr lang="ru-RU" sz="2300" dirty="0" err="1">
                <a:latin typeface="+mn-lt"/>
              </a:rPr>
              <a:t>цього</a:t>
            </a:r>
            <a:r>
              <a:rPr lang="ru-RU" sz="2300" dirty="0">
                <a:latin typeface="+mn-lt"/>
              </a:rPr>
              <a:t> </a:t>
            </a:r>
            <a:r>
              <a:rPr lang="ru-RU" sz="2300" dirty="0" err="1">
                <a:latin typeface="+mn-lt"/>
              </a:rPr>
              <a:t>уважно</a:t>
            </a:r>
            <a:r>
              <a:rPr lang="ru-RU" sz="2300" dirty="0">
                <a:latin typeface="+mn-lt"/>
              </a:rPr>
              <a:t> читайте </a:t>
            </a:r>
            <a:r>
              <a:rPr lang="ru-RU" sz="2300" dirty="0" err="1">
                <a:latin typeface="+mn-lt"/>
              </a:rPr>
              <a:t>речення</a:t>
            </a:r>
            <a:r>
              <a:rPr lang="ru-RU" sz="2300" dirty="0">
                <a:latin typeface="+mn-lt"/>
              </a:rPr>
              <a:t> до та </a:t>
            </a:r>
            <a:r>
              <a:rPr lang="ru-RU" sz="2300" dirty="0" err="1">
                <a:latin typeface="+mn-lt"/>
              </a:rPr>
              <a:t>після</a:t>
            </a:r>
            <a:r>
              <a:rPr lang="ru-RU" sz="2300" dirty="0">
                <a:latin typeface="+mn-lt"/>
              </a:rPr>
              <a:t> пропуску. </a:t>
            </a:r>
            <a:r>
              <a:rPr lang="ru-RU" sz="2300" dirty="0" err="1">
                <a:latin typeface="+mn-lt"/>
              </a:rPr>
              <a:t>Якщо</a:t>
            </a:r>
            <a:r>
              <a:rPr lang="ru-RU" sz="2300" dirty="0">
                <a:latin typeface="+mn-lt"/>
              </a:rPr>
              <a:t> пропущено фрагмент </a:t>
            </a:r>
            <a:r>
              <a:rPr lang="ru-RU" sz="2300" dirty="0" err="1">
                <a:latin typeface="+mn-lt"/>
              </a:rPr>
              <a:t>речення</a:t>
            </a:r>
            <a:r>
              <a:rPr lang="ru-RU" sz="2300" dirty="0">
                <a:latin typeface="+mn-lt"/>
              </a:rPr>
              <a:t>, </a:t>
            </a:r>
            <a:r>
              <a:rPr lang="ru-RU" sz="2300" b="1" dirty="0">
                <a:latin typeface="+mn-lt"/>
              </a:rPr>
              <a:t>подумайте про </a:t>
            </a:r>
            <a:r>
              <a:rPr lang="ru-RU" sz="2300" b="1" dirty="0" err="1">
                <a:latin typeface="+mn-lt"/>
              </a:rPr>
              <a:t>смислове</a:t>
            </a:r>
            <a:r>
              <a:rPr lang="ru-RU" sz="2300" b="1" dirty="0">
                <a:latin typeface="+mn-lt"/>
              </a:rPr>
              <a:t> та </a:t>
            </a:r>
            <a:r>
              <a:rPr lang="ru-RU" sz="2300" b="1" dirty="0" err="1">
                <a:latin typeface="+mn-lt"/>
              </a:rPr>
              <a:t>граматичне</a:t>
            </a:r>
            <a:r>
              <a:rPr lang="ru-RU" sz="2300" b="1" dirty="0">
                <a:latin typeface="+mn-lt"/>
              </a:rPr>
              <a:t> </a:t>
            </a:r>
            <a:r>
              <a:rPr lang="ru-RU" sz="2300" b="1" dirty="0" err="1">
                <a:latin typeface="+mn-lt"/>
              </a:rPr>
              <a:t>узгодження</a:t>
            </a:r>
            <a:r>
              <a:rPr lang="ru-RU" sz="2300" b="1" dirty="0">
                <a:latin typeface="+mn-lt"/>
              </a:rPr>
              <a:t>: </a:t>
            </a:r>
            <a:r>
              <a:rPr lang="ru-RU" sz="2300" b="1" dirty="0" err="1">
                <a:latin typeface="+mn-lt"/>
              </a:rPr>
              <a:t>зверніть</a:t>
            </a:r>
            <a:r>
              <a:rPr lang="ru-RU" sz="2300" b="1" dirty="0">
                <a:latin typeface="+mn-lt"/>
              </a:rPr>
              <a:t> </a:t>
            </a:r>
            <a:r>
              <a:rPr lang="ru-RU" sz="2300" b="1" dirty="0" err="1">
                <a:latin typeface="+mn-lt"/>
              </a:rPr>
              <a:t>увагу</a:t>
            </a:r>
            <a:r>
              <a:rPr lang="ru-RU" sz="2300" b="1" dirty="0">
                <a:latin typeface="+mn-lt"/>
              </a:rPr>
              <a:t> на слова, </a:t>
            </a:r>
            <a:r>
              <a:rPr lang="ru-RU" sz="2300" b="1" dirty="0" err="1">
                <a:latin typeface="+mn-lt"/>
              </a:rPr>
              <a:t>якими</a:t>
            </a:r>
            <a:r>
              <a:rPr lang="ru-RU" sz="2300" b="1" dirty="0">
                <a:latin typeface="+mn-lt"/>
              </a:rPr>
              <a:t> </a:t>
            </a:r>
            <a:r>
              <a:rPr lang="ru-RU" sz="2300" b="1" dirty="0" err="1">
                <a:latin typeface="+mn-lt"/>
              </a:rPr>
              <a:t>закінчуються</a:t>
            </a:r>
            <a:r>
              <a:rPr lang="ru-RU" sz="2300" b="1" dirty="0">
                <a:latin typeface="+mn-lt"/>
              </a:rPr>
              <a:t> </a:t>
            </a:r>
            <a:r>
              <a:rPr lang="ru-RU" sz="2300" b="1" dirty="0" err="1">
                <a:latin typeface="+mn-lt"/>
              </a:rPr>
              <a:t>фрази</a:t>
            </a:r>
            <a:r>
              <a:rPr lang="ru-RU" sz="2300" b="1" dirty="0">
                <a:latin typeface="+mn-lt"/>
              </a:rPr>
              <a:t> перед пропуском та слова, з </a:t>
            </a:r>
            <a:r>
              <a:rPr lang="ru-RU" sz="2300" b="1" dirty="0" err="1">
                <a:latin typeface="+mn-lt"/>
              </a:rPr>
              <a:t>яких</a:t>
            </a:r>
            <a:r>
              <a:rPr lang="ru-RU" sz="2300" b="1" dirty="0">
                <a:latin typeface="+mn-lt"/>
              </a:rPr>
              <a:t> </a:t>
            </a:r>
            <a:r>
              <a:rPr lang="ru-RU" sz="2300" b="1" dirty="0" err="1">
                <a:latin typeface="+mn-lt"/>
              </a:rPr>
              <a:t>починається</a:t>
            </a:r>
            <a:r>
              <a:rPr lang="ru-RU" sz="2300" b="1" dirty="0">
                <a:latin typeface="+mn-lt"/>
              </a:rPr>
              <a:t> фрагмент </a:t>
            </a:r>
            <a:r>
              <a:rPr lang="ru-RU" sz="2300" b="1" dirty="0" err="1">
                <a:latin typeface="+mn-lt"/>
              </a:rPr>
              <a:t>речення</a:t>
            </a:r>
            <a:r>
              <a:rPr lang="ru-RU" sz="2300" dirty="0">
                <a:latin typeface="+mn-lt"/>
              </a:rPr>
              <a:t>.</a:t>
            </a:r>
          </a:p>
          <a:p>
            <a:pPr algn="ctr">
              <a:defRPr/>
            </a:pPr>
            <a:endParaRPr lang="ru-RU" sz="2200" dirty="0">
              <a:latin typeface="+mn-lt"/>
            </a:endParaRP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8888" y="-141288"/>
            <a:ext cx="7885112" cy="6503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USEFUL TIPS</a:t>
            </a:r>
          </a:p>
          <a:p>
            <a:pPr algn="ctr"/>
            <a:r>
              <a:rPr lang="ru-RU" sz="2500" b="1">
                <a:latin typeface="Times New Roman" pitchFamily="18" charset="0"/>
              </a:rPr>
              <a:t>Завдання на заповнення пропусків у тексті реченнями / частинами речень</a:t>
            </a:r>
          </a:p>
          <a:p>
            <a:pPr algn="just"/>
            <a:r>
              <a:rPr lang="ru-RU" sz="2300">
                <a:latin typeface="Times New Roman" pitchFamily="18" charset="0"/>
              </a:rPr>
              <a:t>  </a:t>
            </a:r>
            <a:r>
              <a:rPr lang="ru-RU" sz="2200">
                <a:latin typeface="Times New Roman" pitchFamily="18" charset="0"/>
              </a:rPr>
              <a:t>4. Якщо пропуски потрібно заповнити фрагментами речень, </a:t>
            </a:r>
            <a:r>
              <a:rPr lang="ru-RU" sz="2200" b="1">
                <a:latin typeface="Times New Roman" pitchFamily="18" charset="0"/>
              </a:rPr>
              <a:t>дотримуйтеся такого алгоритму</a:t>
            </a:r>
            <a:r>
              <a:rPr lang="ru-RU" sz="2200">
                <a:latin typeface="Times New Roman" pitchFamily="18" charset="0"/>
              </a:rPr>
              <a:t>:</a:t>
            </a:r>
          </a:p>
          <a:p>
            <a:pPr algn="just"/>
            <a:r>
              <a:rPr lang="ru-RU" sz="2200">
                <a:latin typeface="Times New Roman" pitchFamily="18" charset="0"/>
              </a:rPr>
              <a:t>     прочитайте частину тексту до першого пропуску;</a:t>
            </a:r>
          </a:p>
          <a:p>
            <a:pPr algn="just"/>
            <a:r>
              <a:rPr lang="ru-RU" sz="2200">
                <a:latin typeface="Times New Roman" pitchFamily="18" charset="0"/>
              </a:rPr>
              <a:t>     подумайте, яка структура (член речення) пропущена;</a:t>
            </a:r>
          </a:p>
          <a:p>
            <a:pPr algn="just"/>
            <a:r>
              <a:rPr lang="ru-RU" sz="2200">
                <a:latin typeface="Times New Roman" pitchFamily="18" charset="0"/>
              </a:rPr>
              <a:t>     знайдіть потрібну структуру серед фрагментів речень;</a:t>
            </a:r>
          </a:p>
          <a:p>
            <a:pPr algn="just"/>
            <a:r>
              <a:rPr lang="ru-RU" sz="2200">
                <a:latin typeface="Times New Roman" pitchFamily="18" charset="0"/>
              </a:rPr>
              <a:t>упевнітьсь, що вибраний фрагмент не порушує зміст речення в цілому;</a:t>
            </a:r>
          </a:p>
          <a:p>
            <a:pPr algn="just"/>
            <a:r>
              <a:rPr lang="ru-RU" sz="2200">
                <a:latin typeface="Times New Roman" pitchFamily="18" charset="0"/>
              </a:rPr>
              <a:t>     виконайте таким чином все завдання.</a:t>
            </a:r>
          </a:p>
          <a:p>
            <a:pPr algn="just"/>
            <a:r>
              <a:rPr lang="ru-RU" sz="2200">
                <a:latin typeface="Times New Roman" pitchFamily="18" charset="0"/>
              </a:rPr>
              <a:t>  5. Якщо пропуски потрібно заповнити реченнями, зверніть увагу на фрази/речення, які розміщені безпосередньо до та після кожного пропуску. Зверніть увагу на слова-зв’язки:</a:t>
            </a:r>
          </a:p>
          <a:p>
            <a:pPr algn="just"/>
            <a:r>
              <a:rPr lang="en-US" sz="2200" i="1">
                <a:latin typeface="Book Antiqua" pitchFamily="18" charset="0"/>
              </a:rPr>
              <a:t>moreover, also, too, as well </a:t>
            </a:r>
            <a:r>
              <a:rPr lang="ru-RU" sz="2200">
                <a:latin typeface="Times New Roman" pitchFamily="18" charset="0"/>
              </a:rPr>
              <a:t>використовують для того, щоб додати інформацію до тієї, що вже була згадана;</a:t>
            </a:r>
          </a:p>
          <a:p>
            <a:pPr algn="just"/>
            <a:r>
              <a:rPr lang="en-US" sz="2200" i="1">
                <a:latin typeface="Book Antiqua" pitchFamily="18" charset="0"/>
              </a:rPr>
              <a:t>however, but, though, on the other hand </a:t>
            </a:r>
            <a:r>
              <a:rPr lang="ru-RU" sz="2200">
                <a:latin typeface="Times New Roman" pitchFamily="18" charset="0"/>
              </a:rPr>
              <a:t>використовують для того, щоб повідомити інформацію, протилежну тій, яка згадувалась;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5-Point Star 3"/>
          <p:cNvSpPr/>
          <p:nvPr/>
        </p:nvSpPr>
        <p:spPr>
          <a:xfrm>
            <a:off x="1476375" y="2133600"/>
            <a:ext cx="142875" cy="14287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476375" y="2420938"/>
            <a:ext cx="142875" cy="14446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476375" y="2781300"/>
            <a:ext cx="142875" cy="14287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476375" y="3716338"/>
            <a:ext cx="142875" cy="14446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8888" y="-141288"/>
            <a:ext cx="7885112" cy="63754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USEFUL TIPS</a:t>
            </a:r>
          </a:p>
          <a:p>
            <a:pPr algn="ctr"/>
            <a:r>
              <a:rPr lang="ru-RU" sz="2500" b="1">
                <a:latin typeface="Times New Roman" pitchFamily="18" charset="0"/>
              </a:rPr>
              <a:t>Завдання на заповнення пропусків у тексті реченнями / частинами речень</a:t>
            </a:r>
          </a:p>
          <a:p>
            <a:pPr algn="just"/>
            <a:r>
              <a:rPr lang="ru-RU" sz="2300" i="1">
                <a:latin typeface="Times New Roman" pitchFamily="18" charset="0"/>
              </a:rPr>
              <a:t>   </a:t>
            </a:r>
            <a:r>
              <a:rPr lang="en-US" sz="2300" i="1">
                <a:latin typeface="Book Antiqua" pitchFamily="18" charset="0"/>
              </a:rPr>
              <a:t>compared with, in comparison with </a:t>
            </a:r>
            <a:r>
              <a:rPr lang="ru-RU" sz="2300">
                <a:latin typeface="Times New Roman" pitchFamily="18" charset="0"/>
              </a:rPr>
              <a:t>використовують для порівняння фактів, думок, подій;</a:t>
            </a:r>
          </a:p>
          <a:p>
            <a:pPr algn="just"/>
            <a:r>
              <a:rPr lang="ru-RU" sz="2300" i="1">
                <a:latin typeface="Times New Roman" pitchFamily="18" charset="0"/>
              </a:rPr>
              <a:t>   </a:t>
            </a:r>
            <a:r>
              <a:rPr lang="en-US" sz="2300" i="1">
                <a:latin typeface="Book Antiqua" pitchFamily="18" charset="0"/>
              </a:rPr>
              <a:t>because, because of, as a result, therefore </a:t>
            </a:r>
            <a:r>
              <a:rPr lang="ru-RU" sz="2300">
                <a:latin typeface="Times New Roman" pitchFamily="18" charset="0"/>
              </a:rPr>
              <a:t>використовують для того, щоб показати наслідок;</a:t>
            </a:r>
          </a:p>
          <a:p>
            <a:pPr algn="just"/>
            <a:r>
              <a:rPr lang="ru-RU" sz="2300" i="1">
                <a:latin typeface="Times New Roman" pitchFamily="18" charset="0"/>
              </a:rPr>
              <a:t>   </a:t>
            </a:r>
            <a:r>
              <a:rPr lang="en-US" sz="2300" i="1">
                <a:latin typeface="Book Antiqua" pitchFamily="18" charset="0"/>
              </a:rPr>
              <a:t>so, then, in conclusion, in short, after all, as a result </a:t>
            </a:r>
            <a:r>
              <a:rPr lang="ru-RU" sz="2300">
                <a:latin typeface="Times New Roman" pitchFamily="18" charset="0"/>
              </a:rPr>
              <a:t>використовують для підведення підсумку;</a:t>
            </a:r>
          </a:p>
          <a:p>
            <a:pPr algn="just"/>
            <a:r>
              <a:rPr lang="ru-RU" sz="2300" i="1">
                <a:latin typeface="Times New Roman" pitchFamily="18" charset="0"/>
              </a:rPr>
              <a:t>   </a:t>
            </a:r>
            <a:r>
              <a:rPr lang="en-US" sz="2300" i="1">
                <a:latin typeface="Book Antiqua" pitchFamily="18" charset="0"/>
              </a:rPr>
              <a:t>so that, in order to </a:t>
            </a:r>
            <a:r>
              <a:rPr lang="ru-RU" sz="2300">
                <a:latin typeface="Times New Roman" pitchFamily="18" charset="0"/>
              </a:rPr>
              <a:t>використовують, щоб показати мету дії;</a:t>
            </a:r>
          </a:p>
          <a:p>
            <a:pPr algn="just"/>
            <a:r>
              <a:rPr lang="en-US" sz="2300" i="1">
                <a:latin typeface="Book Antiqua" pitchFamily="18" charset="0"/>
              </a:rPr>
              <a:t>for example, for instance</a:t>
            </a:r>
            <a:r>
              <a:rPr lang="en-US" sz="2300">
                <a:latin typeface="Book Antiqua" pitchFamily="18" charset="0"/>
              </a:rPr>
              <a:t> </a:t>
            </a:r>
            <a:r>
              <a:rPr lang="ru-RU" sz="2300">
                <a:latin typeface="Times New Roman" pitchFamily="18" charset="0"/>
              </a:rPr>
              <a:t>використовують, щоб надати приклад;</a:t>
            </a:r>
          </a:p>
          <a:p>
            <a:pPr algn="just"/>
            <a:r>
              <a:rPr lang="ru-RU" sz="2300" i="1">
                <a:latin typeface="Times New Roman" pitchFamily="18" charset="0"/>
              </a:rPr>
              <a:t>   </a:t>
            </a:r>
            <a:r>
              <a:rPr lang="en-US" sz="2300" i="1">
                <a:latin typeface="Book Antiqua" pitchFamily="18" charset="0"/>
              </a:rPr>
              <a:t>firstly, secondly, finally, first, next, then, after that, at first </a:t>
            </a:r>
            <a:r>
              <a:rPr lang="ru-RU" sz="2300">
                <a:latin typeface="Times New Roman" pitchFamily="18" charset="0"/>
              </a:rPr>
              <a:t>використовують, щоб встановити послідовність фактів, подій;</a:t>
            </a:r>
          </a:p>
          <a:p>
            <a:pPr algn="just"/>
            <a:r>
              <a:rPr lang="ru-RU" sz="2300" i="1">
                <a:latin typeface="Times New Roman" pitchFamily="18" charset="0"/>
              </a:rPr>
              <a:t>   </a:t>
            </a:r>
            <a:r>
              <a:rPr lang="en-US" sz="2300" i="1">
                <a:latin typeface="Book Antiqua" pitchFamily="18" charset="0"/>
              </a:rPr>
              <a:t>this</a:t>
            </a:r>
            <a:r>
              <a:rPr lang="en-US" sz="2300">
                <a:latin typeface="Book Antiqua" pitchFamily="18" charset="0"/>
              </a:rPr>
              <a:t> </a:t>
            </a:r>
            <a:r>
              <a:rPr lang="en-US" sz="2300" i="1">
                <a:latin typeface="Book Antiqua" pitchFamily="18" charset="0"/>
              </a:rPr>
              <a:t>means</a:t>
            </a:r>
            <a:r>
              <a:rPr lang="en-US" sz="2300">
                <a:latin typeface="Book Antiqua" pitchFamily="18" charset="0"/>
              </a:rPr>
              <a:t> </a:t>
            </a:r>
            <a:r>
              <a:rPr lang="en-US" sz="2300" i="1">
                <a:latin typeface="Book Antiqua" pitchFamily="18" charset="0"/>
              </a:rPr>
              <a:t>that</a:t>
            </a:r>
            <a:r>
              <a:rPr lang="en-US" sz="2300">
                <a:latin typeface="Book Antiqua" pitchFamily="18" charset="0"/>
              </a:rPr>
              <a:t> </a:t>
            </a:r>
            <a:r>
              <a:rPr lang="ru-RU" sz="2300">
                <a:latin typeface="Times New Roman" pitchFamily="18" charset="0"/>
              </a:rPr>
              <a:t>використовують, щоб зробити висновок;</a:t>
            </a:r>
          </a:p>
          <a:p>
            <a:pPr algn="just"/>
            <a:r>
              <a:rPr lang="ru-RU" sz="2300" i="1">
                <a:latin typeface="Times New Roman" pitchFamily="18" charset="0"/>
              </a:rPr>
              <a:t>   </a:t>
            </a:r>
            <a:r>
              <a:rPr lang="en-US" sz="2300" i="1">
                <a:latin typeface="Book Antiqua" pitchFamily="18" charset="0"/>
              </a:rPr>
              <a:t>if, in</a:t>
            </a:r>
            <a:r>
              <a:rPr lang="en-US" sz="2300">
                <a:latin typeface="Book Antiqua" pitchFamily="18" charset="0"/>
              </a:rPr>
              <a:t> </a:t>
            </a:r>
            <a:r>
              <a:rPr lang="en-US" sz="2300" i="1">
                <a:latin typeface="Book Antiqua" pitchFamily="18" charset="0"/>
              </a:rPr>
              <a:t>case</a:t>
            </a:r>
            <a:r>
              <a:rPr lang="en-US" sz="2300">
                <a:latin typeface="Book Antiqua" pitchFamily="18" charset="0"/>
              </a:rPr>
              <a:t> </a:t>
            </a:r>
            <a:r>
              <a:rPr lang="ru-RU" sz="2300">
                <a:latin typeface="Times New Roman" pitchFamily="18" charset="0"/>
              </a:rPr>
              <a:t>використовують, щоб пояснити умову дії;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5-Point Star 3"/>
          <p:cNvSpPr/>
          <p:nvPr/>
        </p:nvSpPr>
        <p:spPr>
          <a:xfrm>
            <a:off x="1346200" y="1341438"/>
            <a:ext cx="142875" cy="14287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346200" y="2060575"/>
            <a:ext cx="142875" cy="144463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331913" y="2781300"/>
            <a:ext cx="144462" cy="14287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331913" y="3500438"/>
            <a:ext cx="144462" cy="14446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1331913" y="4508500"/>
            <a:ext cx="144462" cy="144463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331913" y="5589588"/>
            <a:ext cx="144462" cy="14287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1331913" y="5949950"/>
            <a:ext cx="144462" cy="14287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8888" y="-141288"/>
            <a:ext cx="7885112" cy="6710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USEFUL TIPS</a:t>
            </a:r>
          </a:p>
          <a:p>
            <a:pPr algn="ctr"/>
            <a:r>
              <a:rPr lang="ru-RU" sz="2500" b="1">
                <a:latin typeface="Times New Roman" pitchFamily="18" charset="0"/>
              </a:rPr>
              <a:t>Завдання на заповнення пропусків у тексті реченнями / частинами речень </a:t>
            </a:r>
          </a:p>
          <a:p>
            <a:pPr algn="just"/>
            <a:endParaRPr lang="ru-RU" sz="2300">
              <a:latin typeface="Times New Roman" pitchFamily="18" charset="0"/>
            </a:endParaRPr>
          </a:p>
          <a:p>
            <a:pPr algn="just"/>
            <a:r>
              <a:rPr lang="ru-RU" sz="2300">
                <a:latin typeface="Times New Roman" pitchFamily="18" charset="0"/>
              </a:rPr>
              <a:t>   Перш, ніж обрати відповідь, буде корисним проговорити про себе усі варіанти, щоб вирішити, який з них звучить більш природно.</a:t>
            </a:r>
          </a:p>
          <a:p>
            <a:pPr algn="just"/>
            <a:endParaRPr lang="ru-RU" sz="2300">
              <a:latin typeface="Times New Roman" pitchFamily="18" charset="0"/>
            </a:endParaRPr>
          </a:p>
          <a:p>
            <a:pPr algn="just"/>
            <a:r>
              <a:rPr lang="ru-RU" sz="2300" b="1" i="1">
                <a:latin typeface="Times New Roman" pitchFamily="18" charset="0"/>
              </a:rPr>
              <a:t>   Зверніть увагу на те, чи вписуються обрані відповіді за змістом та за граматичною формою у структуру незакінчених речень тексту. Пам’ятайте: правильна відповідь має підходити не тільки граматично, а й логічно.</a:t>
            </a:r>
          </a:p>
          <a:p>
            <a:pPr algn="just"/>
            <a:endParaRPr lang="ru-RU" sz="2300">
              <a:latin typeface="Times New Roman" pitchFamily="18" charset="0"/>
            </a:endParaRPr>
          </a:p>
          <a:p>
            <a:pPr algn="just"/>
            <a:r>
              <a:rPr lang="ru-RU" sz="2300" b="1" i="1">
                <a:latin typeface="Times New Roman" pitchFamily="18" charset="0"/>
              </a:rPr>
              <a:t>   Після закінчення виконання завдання прочитайте текст з обраними відповідями. Текст має звучати граматично правильно та логічно.</a:t>
            </a:r>
            <a:endParaRPr lang="ru-RU" sz="2300">
              <a:latin typeface="Times New Roman" pitchFamily="18" charset="0"/>
            </a:endParaRPr>
          </a:p>
          <a:p>
            <a:pPr algn="just"/>
            <a:endParaRPr lang="ru-RU" sz="2200">
              <a:latin typeface="Times New Roman" pitchFamily="18" charset="0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Содержимое 2"/>
          <p:cNvSpPr>
            <a:spLocks/>
          </p:cNvSpPr>
          <p:nvPr/>
        </p:nvSpPr>
        <p:spPr bwMode="auto">
          <a:xfrm>
            <a:off x="1331913" y="-26988"/>
            <a:ext cx="7920037" cy="616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 algn="ctr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</a:pPr>
            <a:endParaRPr lang="en-US" sz="2200" b="1">
              <a:latin typeface="Aharoni"/>
              <a:ea typeface="Aharoni"/>
              <a:cs typeface="Aharoni"/>
            </a:endParaRP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819150"/>
            <a:ext cx="7853362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Содержимое 2"/>
          <p:cNvSpPr>
            <a:spLocks/>
          </p:cNvSpPr>
          <p:nvPr/>
        </p:nvSpPr>
        <p:spPr bwMode="auto">
          <a:xfrm>
            <a:off x="1331913" y="-26988"/>
            <a:ext cx="7920037" cy="616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 algn="ctr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</a:pPr>
            <a:endParaRPr lang="en-US" sz="2200" b="1">
              <a:latin typeface="Aharoni"/>
              <a:ea typeface="Aharoni"/>
              <a:cs typeface="Aharoni"/>
            </a:endParaRPr>
          </a:p>
        </p:txBody>
      </p:sp>
      <p:sp>
        <p:nvSpPr>
          <p:cNvPr id="65540" name="Rectangle 1"/>
          <p:cNvSpPr>
            <a:spLocks noChangeArrowheads="1"/>
          </p:cNvSpPr>
          <p:nvPr/>
        </p:nvSpPr>
        <p:spPr bwMode="auto">
          <a:xfrm>
            <a:off x="1116013" y="-26988"/>
            <a:ext cx="7848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ea typeface="Aharoni"/>
                <a:cs typeface="Aharoni"/>
              </a:rPr>
              <a:t>ЗНО 2019 | +15 БАЛІВ | СЕКРЕТИ </a:t>
            </a:r>
            <a:r>
              <a:rPr lang="en-US" sz="2800">
                <a:latin typeface="Aharoni"/>
                <a:ea typeface="Aharoni"/>
                <a:cs typeface="Aharoni"/>
              </a:rPr>
              <a:t>ZNO | </a:t>
            </a:r>
            <a:r>
              <a:rPr lang="ru-RU" sz="2800">
                <a:ea typeface="Aharoni"/>
                <a:cs typeface="Aharoni"/>
              </a:rPr>
              <a:t>АНГЛІЙСЬКА МОВА | </a:t>
            </a:r>
            <a:r>
              <a:rPr lang="en-US" sz="2800">
                <a:latin typeface="Aharoni"/>
                <a:ea typeface="Aharoni"/>
                <a:cs typeface="Aharoni"/>
              </a:rPr>
              <a:t>ENGLISH </a:t>
            </a:r>
            <a:r>
              <a:rPr lang="ru-RU" sz="2800">
                <a:ea typeface="Aharoni"/>
                <a:cs typeface="Aharoni"/>
              </a:rPr>
              <a:t>ВНО 2019</a:t>
            </a:r>
          </a:p>
        </p:txBody>
      </p:sp>
      <p:sp>
        <p:nvSpPr>
          <p:cNvPr id="65541" name="Rectangle 8"/>
          <p:cNvSpPr>
            <a:spLocks noChangeArrowheads="1"/>
          </p:cNvSpPr>
          <p:nvPr/>
        </p:nvSpPr>
        <p:spPr bwMode="auto">
          <a:xfrm>
            <a:off x="3581400" y="3171825"/>
            <a:ext cx="55943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ea typeface="Aharoni"/>
                <a:cs typeface="Aharoni"/>
              </a:rPr>
              <a:t>ЗНО Английский | Learn how to read (голос за кадром)</a:t>
            </a:r>
          </a:p>
        </p:txBody>
      </p:sp>
      <p:pic>
        <p:nvPicPr>
          <p:cNvPr id="65542" name="Picture 2" descr="http://qrcoder.ru/code/?https%3A%2F%2Fwww.youtube.com%2Fwatch%3Fv%3DysxfrYsphhs&amp;4&amp;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6950" y="927100"/>
            <a:ext cx="2246313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4" descr="http://qrcoder.ru/code/?https%3A%2F%2Fwww.youtube.com%2Fwatch%3Fv%3D0yILf8eAVks&amp;4&amp;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4125913"/>
            <a:ext cx="230346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/>
          </p:cNvSpPr>
          <p:nvPr/>
        </p:nvSpPr>
        <p:spPr bwMode="auto">
          <a:xfrm>
            <a:off x="1258888" y="44450"/>
            <a:ext cx="7634287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 algn="ctr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None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ЗАГАЛЬНА ХАРАКТЕРИСТИКА ТЕСТУ 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З АНГЛІЙСЬКОЇ МОВИ ЄДИНОГО ВСТУПНОГО ІСПИТУ ДЛЯ ВСТУПУ У 20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20</a:t>
            </a: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РОЦІ НА НАВЧАННЯ ДЛЯ ЗДОБУТТЯ СТУПЕНЯ МАГІСТРА</a:t>
            </a:r>
            <a:r>
              <a:rPr lang="ru-RU" sz="2000" b="1"/>
              <a:t> </a:t>
            </a:r>
            <a:endParaRPr lang="en-US" sz="2000" b="1"/>
          </a:p>
          <a:p>
            <a:pPr marL="547688" indent="-411163" algn="ctr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None/>
            </a:pPr>
            <a:endParaRPr lang="uk-UA" sz="2000" b="1" u="sng">
              <a:solidFill>
                <a:srgbClr val="00449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47688" indent="-411163" algn="ctr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None/>
            </a:pPr>
            <a:r>
              <a:rPr lang="ru-RU" sz="20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Тест містить завдання таких форм: </a:t>
            </a:r>
            <a:endParaRPr lang="en-US" sz="2000" u="sng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547688" indent="-411163" algn="ctr"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</a:pPr>
            <a:r>
              <a:rPr lang="ru-RU" sz="2000" b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Завдання на встановлення відповідності</a:t>
            </a:r>
            <a:r>
              <a:rPr lang="ru-RU" sz="20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ru-RU" sz="20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Task 1: № 1–5, Task 3: № 11–16). У завданнях пропонується підібрати заголовки до текстів/частин текстів із наведених варіантів; твердження/ситуації до оголошень/текстів; запитання до відповідей або відповіді до запитань. </a:t>
            </a:r>
            <a:endParaRPr lang="en-US" sz="2000" u="sng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547688" indent="-411163" algn="ctr"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</a:pPr>
            <a:r>
              <a:rPr lang="ru-RU" sz="2000" b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Завдання з вибором однієї правильної відповіді</a:t>
            </a:r>
            <a:r>
              <a:rPr lang="ru-RU" sz="20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ru-RU" sz="20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Task 2: </a:t>
            </a:r>
            <a:r>
              <a:rPr lang="en-US" sz="20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n-US" sz="20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0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№ 6–10). Завдання складається з основи та чотирьох варіантів відповіді, з яких лише один правильний. </a:t>
            </a:r>
            <a:endParaRPr lang="en-US" sz="2000" u="sng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547688" indent="-411163" algn="ctr"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</a:pPr>
            <a:r>
              <a:rPr lang="ru-RU" sz="2000" b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Завдання на заповнення пропусків у тексті</a:t>
            </a:r>
            <a:r>
              <a:rPr lang="ru-RU" sz="20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(Task 4: </a:t>
            </a:r>
            <a:r>
              <a:rPr lang="en-US" sz="20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n-US" sz="20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0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№ 17–22, Task 5: № 23–32, Task 6: № 33–42). У завданнях пропонується доповнити абзаци/речення в тексті реченнями/ частинами речень, словосполученнями/словами із </a:t>
            </a:r>
            <a:r>
              <a:rPr lang="en-US" sz="20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n-US" sz="20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0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наведених варіантів.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6" descr="Картинки по запросу use of english zno"/>
          <p:cNvPicPr>
            <a:picLocks noChangeAspect="1" noChangeArrowheads="1"/>
          </p:cNvPicPr>
          <p:nvPr/>
        </p:nvPicPr>
        <p:blipFill>
          <a:blip r:embed="rId4"/>
          <a:srcRect t="18300" b="15700"/>
          <a:stretch>
            <a:fillRect/>
          </a:stretch>
        </p:blipFill>
        <p:spPr bwMode="auto">
          <a:xfrm>
            <a:off x="1546225" y="1389063"/>
            <a:ext cx="705802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852613" y="5454650"/>
            <a:ext cx="63912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500">
                <a:latin typeface="Times New Roman" pitchFamily="18" charset="0"/>
              </a:rPr>
              <a:t>Частина «Читання» </a:t>
            </a:r>
            <a:endParaRPr lang="en-US" sz="2500">
              <a:latin typeface="Times New Roman" pitchFamily="18" charset="0"/>
            </a:endParaRPr>
          </a:p>
          <a:p>
            <a:pPr algn="ctr"/>
            <a:r>
              <a:rPr lang="ru-RU" sz="2500">
                <a:latin typeface="Times New Roman" pitchFamily="18" charset="0"/>
              </a:rPr>
              <a:t>(Tasks 1–4) містить 22 завдання різних форм.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219200" y="44450"/>
            <a:ext cx="42164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300">
                <a:latin typeface="Arial Black" pitchFamily="34" charset="0"/>
              </a:rPr>
              <a:t>Як не завалити граматику на ЗНО-2019 з англійської</a:t>
            </a:r>
            <a:endParaRPr lang="en-US" sz="2300">
              <a:latin typeface="Arial Black" pitchFamily="34" charset="0"/>
            </a:endParaRPr>
          </a:p>
        </p:txBody>
      </p:sp>
      <p:pic>
        <p:nvPicPr>
          <p:cNvPr id="18435" name="Picture 9" descr="?https%3A%2F%2Fcambrid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1341438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2" descr="?https%3A%2F%2Fcours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2750" y="2924175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1"/>
          <p:cNvSpPr>
            <a:spLocks noChangeArrowheads="1"/>
          </p:cNvSpPr>
          <p:nvPr/>
        </p:nvSpPr>
        <p:spPr bwMode="auto">
          <a:xfrm>
            <a:off x="4500563" y="1628775"/>
            <a:ext cx="42164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300">
                <a:latin typeface="Arial Black" pitchFamily="34" charset="0"/>
              </a:rPr>
              <a:t>Готуємось до ЗНО з англійської разом з могилянцями</a:t>
            </a:r>
            <a:endParaRPr lang="en-US" sz="230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331913" y="55563"/>
            <a:ext cx="7812087" cy="6708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USEFUL TIPS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en-US" sz="2200" dirty="0">
                <a:latin typeface="+mn-lt"/>
              </a:rPr>
              <a:t>      </a:t>
            </a:r>
            <a:r>
              <a:rPr lang="en-US" sz="3000" dirty="0">
                <a:latin typeface="+mn-lt"/>
              </a:rPr>
              <a:t>1. </a:t>
            </a:r>
            <a:r>
              <a:rPr lang="ru-RU" sz="3000" dirty="0">
                <a:latin typeface="+mn-lt"/>
              </a:rPr>
              <a:t>У </a:t>
            </a:r>
            <a:r>
              <a:rPr lang="ru-RU" sz="3000" dirty="0" err="1">
                <a:latin typeface="+mn-lt"/>
              </a:rPr>
              <a:t>частині</a:t>
            </a:r>
            <a:r>
              <a:rPr lang="ru-RU" sz="3000" dirty="0">
                <a:latin typeface="+mn-lt"/>
              </a:rPr>
              <a:t> </a:t>
            </a:r>
            <a:r>
              <a:rPr lang="ru-RU" sz="3000" b="1" dirty="0">
                <a:latin typeface="+mn-lt"/>
              </a:rPr>
              <a:t>«</a:t>
            </a:r>
            <a:r>
              <a:rPr lang="ru-RU" sz="3000" b="1" dirty="0" err="1">
                <a:latin typeface="+mn-lt"/>
              </a:rPr>
              <a:t>Використання</a:t>
            </a:r>
            <a:r>
              <a:rPr lang="ru-RU" sz="3000" b="1" dirty="0">
                <a:latin typeface="+mn-lt"/>
              </a:rPr>
              <a:t> </a:t>
            </a:r>
            <a:r>
              <a:rPr lang="ru-RU" sz="3000" b="1" dirty="0" err="1">
                <a:latin typeface="+mn-lt"/>
              </a:rPr>
              <a:t>мови</a:t>
            </a:r>
            <a:r>
              <a:rPr lang="ru-RU" sz="3000" b="1" dirty="0">
                <a:latin typeface="+mn-lt"/>
              </a:rPr>
              <a:t>»</a:t>
            </a:r>
            <a:r>
              <a:rPr lang="ru-RU" sz="3000" dirty="0">
                <a:latin typeface="+mn-lt"/>
              </a:rPr>
              <a:t> </a:t>
            </a:r>
            <a:r>
              <a:rPr lang="ru-RU" sz="3000" dirty="0" err="1">
                <a:latin typeface="+mn-lt"/>
              </a:rPr>
              <a:t>необхідно</a:t>
            </a:r>
            <a:r>
              <a:rPr lang="ru-RU" sz="3000" dirty="0">
                <a:latin typeface="+mn-lt"/>
              </a:rPr>
              <a:t> </a:t>
            </a:r>
            <a:r>
              <a:rPr lang="ru-RU" sz="3000" dirty="0" err="1">
                <a:latin typeface="+mn-lt"/>
              </a:rPr>
              <a:t>проаналізувати</a:t>
            </a:r>
            <a:r>
              <a:rPr lang="ru-RU" sz="3000" dirty="0">
                <a:latin typeface="+mn-lt"/>
              </a:rPr>
              <a:t> </a:t>
            </a:r>
            <a:r>
              <a:rPr lang="ru-RU" sz="3000" dirty="0" err="1">
                <a:latin typeface="+mn-lt"/>
              </a:rPr>
              <a:t>кожне</a:t>
            </a:r>
            <a:r>
              <a:rPr lang="ru-RU" sz="3000" dirty="0">
                <a:latin typeface="+mn-lt"/>
              </a:rPr>
              <a:t> слово на предмет:</a:t>
            </a:r>
          </a:p>
          <a:p>
            <a:pPr indent="442913" algn="just">
              <a:defRPr/>
            </a:pPr>
            <a:r>
              <a:rPr lang="ru-RU" sz="3000" dirty="0" err="1">
                <a:latin typeface="+mn-lt"/>
              </a:rPr>
              <a:t>збігу</a:t>
            </a:r>
            <a:r>
              <a:rPr lang="ru-RU" sz="3000" dirty="0">
                <a:latin typeface="+mn-lt"/>
              </a:rPr>
              <a:t> </a:t>
            </a:r>
            <a:r>
              <a:rPr lang="ru-RU" sz="3000" b="1" dirty="0" err="1">
                <a:latin typeface="+mn-lt"/>
              </a:rPr>
              <a:t>граматичної</a:t>
            </a:r>
            <a:r>
              <a:rPr lang="ru-RU" sz="3000" b="1" dirty="0">
                <a:latin typeface="+mn-lt"/>
              </a:rPr>
              <a:t> </a:t>
            </a:r>
            <a:r>
              <a:rPr lang="ru-RU" sz="3000" b="1" dirty="0" err="1">
                <a:latin typeface="+mn-lt"/>
              </a:rPr>
              <a:t>форми</a:t>
            </a:r>
            <a:r>
              <a:rPr lang="ru-RU" sz="3000" dirty="0">
                <a:latin typeface="+mn-lt"/>
              </a:rPr>
              <a:t>: </a:t>
            </a:r>
            <a:r>
              <a:rPr lang="ru-RU" sz="3000" dirty="0" err="1">
                <a:latin typeface="+mn-lt"/>
              </a:rPr>
              <a:t>чи</a:t>
            </a:r>
            <a:r>
              <a:rPr lang="ru-RU" sz="3000" dirty="0">
                <a:latin typeface="+mn-lt"/>
              </a:rPr>
              <a:t> </a:t>
            </a:r>
            <a:r>
              <a:rPr lang="ru-RU" sz="3000" dirty="0" err="1">
                <a:latin typeface="+mn-lt"/>
              </a:rPr>
              <a:t>підходить</a:t>
            </a:r>
            <a:r>
              <a:rPr lang="ru-RU" sz="3000" dirty="0">
                <a:latin typeface="+mn-lt"/>
              </a:rPr>
              <a:t> </a:t>
            </a:r>
            <a:r>
              <a:rPr lang="ru-RU" sz="3000" dirty="0" err="1">
                <a:latin typeface="+mn-lt"/>
              </a:rPr>
              <a:t>варіант</a:t>
            </a:r>
            <a:r>
              <a:rPr lang="ru-RU" sz="3000" dirty="0">
                <a:latin typeface="+mn-lt"/>
              </a:rPr>
              <a:t> за часом (</a:t>
            </a:r>
            <a:r>
              <a:rPr lang="ru-RU" sz="3000" dirty="0" err="1">
                <a:latin typeface="+mn-lt"/>
              </a:rPr>
              <a:t>наприклад</a:t>
            </a:r>
            <a:r>
              <a:rPr lang="ru-RU" sz="3000" dirty="0">
                <a:latin typeface="+mn-lt"/>
              </a:rPr>
              <a:t>, </a:t>
            </a:r>
            <a:r>
              <a:rPr lang="en-US" sz="3000" dirty="0">
                <a:latin typeface="+mn-lt"/>
              </a:rPr>
              <a:t>Present Perfect </a:t>
            </a:r>
            <a:r>
              <a:rPr lang="ru-RU" sz="3000" dirty="0" err="1">
                <a:latin typeface="+mn-lt"/>
              </a:rPr>
              <a:t>або</a:t>
            </a:r>
            <a:r>
              <a:rPr lang="ru-RU" sz="3000" dirty="0">
                <a:latin typeface="+mn-lt"/>
              </a:rPr>
              <a:t> </a:t>
            </a:r>
            <a:r>
              <a:rPr lang="en-US" sz="3000" dirty="0">
                <a:latin typeface="+mn-lt"/>
              </a:rPr>
              <a:t>Past Simple), </a:t>
            </a:r>
            <a:r>
              <a:rPr lang="ru-RU" sz="3000" dirty="0">
                <a:latin typeface="+mn-lt"/>
              </a:rPr>
              <a:t>за формою(</a:t>
            </a:r>
            <a:r>
              <a:rPr lang="ru-RU" sz="3000" dirty="0" err="1">
                <a:latin typeface="+mn-lt"/>
              </a:rPr>
              <a:t>деякі</a:t>
            </a:r>
            <a:r>
              <a:rPr lang="ru-RU" sz="3000" dirty="0">
                <a:latin typeface="+mn-lt"/>
              </a:rPr>
              <a:t> слова </a:t>
            </a:r>
            <a:r>
              <a:rPr lang="ru-RU" sz="3000" dirty="0" err="1">
                <a:latin typeface="+mn-lt"/>
              </a:rPr>
              <a:t>після</a:t>
            </a:r>
            <a:r>
              <a:rPr lang="ru-RU" sz="3000" dirty="0">
                <a:latin typeface="+mn-lt"/>
              </a:rPr>
              <a:t> себе </a:t>
            </a:r>
            <a:r>
              <a:rPr lang="ru-RU" sz="3000" dirty="0" err="1">
                <a:latin typeface="+mn-lt"/>
              </a:rPr>
              <a:t>беруть</a:t>
            </a:r>
            <a:r>
              <a:rPr lang="ru-RU" sz="3000" dirty="0">
                <a:latin typeface="+mn-lt"/>
              </a:rPr>
              <a:t> </a:t>
            </a:r>
            <a:r>
              <a:rPr lang="ru-RU" sz="3000" dirty="0" err="1">
                <a:latin typeface="+mn-lt"/>
              </a:rPr>
              <a:t>герундій</a:t>
            </a:r>
            <a:r>
              <a:rPr lang="ru-RU" sz="3000" dirty="0">
                <a:latin typeface="+mn-lt"/>
              </a:rPr>
              <a:t>, а </a:t>
            </a:r>
            <a:r>
              <a:rPr lang="ru-RU" sz="3000" dirty="0" err="1">
                <a:latin typeface="+mn-lt"/>
              </a:rPr>
              <a:t>деякі</a:t>
            </a:r>
            <a:r>
              <a:rPr lang="ru-RU" sz="3000" dirty="0">
                <a:latin typeface="+mn-lt"/>
              </a:rPr>
              <a:t> – </a:t>
            </a:r>
            <a:r>
              <a:rPr lang="ru-RU" sz="3000" dirty="0" err="1">
                <a:latin typeface="+mn-lt"/>
              </a:rPr>
              <a:t>інфінітив</a:t>
            </a:r>
            <a:r>
              <a:rPr lang="ru-RU" sz="3000" dirty="0">
                <a:latin typeface="+mn-lt"/>
              </a:rPr>
              <a:t>);</a:t>
            </a:r>
          </a:p>
          <a:p>
            <a:pPr indent="442913" algn="just">
              <a:defRPr/>
            </a:pPr>
            <a:r>
              <a:rPr lang="ru-RU" sz="3000" dirty="0" err="1">
                <a:latin typeface="+mn-lt"/>
              </a:rPr>
              <a:t>збігу</a:t>
            </a:r>
            <a:r>
              <a:rPr lang="ru-RU" sz="3000" dirty="0">
                <a:latin typeface="+mn-lt"/>
              </a:rPr>
              <a:t> </a:t>
            </a:r>
            <a:r>
              <a:rPr lang="ru-RU" sz="3000" b="1" dirty="0" err="1">
                <a:latin typeface="+mn-lt"/>
              </a:rPr>
              <a:t>лексичної</a:t>
            </a:r>
            <a:r>
              <a:rPr lang="ru-RU" sz="3000" b="1" dirty="0">
                <a:latin typeface="+mn-lt"/>
              </a:rPr>
              <a:t> </a:t>
            </a:r>
            <a:r>
              <a:rPr lang="ru-RU" sz="3000" b="1" dirty="0" err="1">
                <a:latin typeface="+mn-lt"/>
              </a:rPr>
              <a:t>форми</a:t>
            </a:r>
            <a:r>
              <a:rPr lang="ru-RU" sz="3000" b="1" dirty="0">
                <a:latin typeface="+mn-lt"/>
              </a:rPr>
              <a:t> </a:t>
            </a:r>
            <a:r>
              <a:rPr lang="ru-RU" sz="3000" dirty="0">
                <a:latin typeface="+mn-lt"/>
              </a:rPr>
              <a:t>(</a:t>
            </a:r>
            <a:r>
              <a:rPr lang="ru-RU" sz="3000" dirty="0" err="1">
                <a:latin typeface="+mn-lt"/>
              </a:rPr>
              <a:t>прикметник</a:t>
            </a:r>
            <a:r>
              <a:rPr lang="ru-RU" sz="3000" dirty="0">
                <a:latin typeface="+mn-lt"/>
              </a:rPr>
              <a:t> (</a:t>
            </a:r>
            <a:r>
              <a:rPr lang="en-US" sz="3000" dirty="0">
                <a:latin typeface="+mn-lt"/>
              </a:rPr>
              <a:t>adjective) </a:t>
            </a:r>
            <a:r>
              <a:rPr lang="ru-RU" sz="3000" dirty="0" err="1">
                <a:latin typeface="+mn-lt"/>
              </a:rPr>
              <a:t>потрібний</a:t>
            </a:r>
            <a:r>
              <a:rPr lang="ru-RU" sz="3000" dirty="0">
                <a:latin typeface="+mn-lt"/>
              </a:rPr>
              <a:t> </a:t>
            </a:r>
            <a:r>
              <a:rPr lang="ru-RU" sz="3000" dirty="0" err="1">
                <a:latin typeface="+mn-lt"/>
              </a:rPr>
              <a:t>або</a:t>
            </a:r>
            <a:r>
              <a:rPr lang="ru-RU" sz="3000" dirty="0">
                <a:latin typeface="+mn-lt"/>
              </a:rPr>
              <a:t> </a:t>
            </a:r>
            <a:r>
              <a:rPr lang="ru-RU" sz="3000" dirty="0" err="1">
                <a:latin typeface="+mn-lt"/>
              </a:rPr>
              <a:t>прислівник</a:t>
            </a:r>
            <a:r>
              <a:rPr lang="ru-RU" sz="3000" dirty="0">
                <a:latin typeface="+mn-lt"/>
              </a:rPr>
              <a:t> (</a:t>
            </a:r>
            <a:r>
              <a:rPr lang="en-US" sz="3000" dirty="0">
                <a:latin typeface="+mn-lt"/>
              </a:rPr>
              <a:t>adverb));</a:t>
            </a:r>
          </a:p>
          <a:p>
            <a:pPr indent="442913" algn="just">
              <a:defRPr/>
            </a:pPr>
            <a:r>
              <a:rPr lang="ru-RU" sz="3000" dirty="0" err="1">
                <a:latin typeface="+mn-lt"/>
              </a:rPr>
              <a:t>збігу</a:t>
            </a:r>
            <a:r>
              <a:rPr lang="ru-RU" sz="3000" dirty="0">
                <a:latin typeface="+mn-lt"/>
              </a:rPr>
              <a:t> за </a:t>
            </a:r>
            <a:r>
              <a:rPr lang="ru-RU" sz="3000" b="1" dirty="0" err="1">
                <a:latin typeface="+mn-lt"/>
              </a:rPr>
              <a:t>сенсом</a:t>
            </a:r>
            <a:r>
              <a:rPr lang="ru-RU" sz="3000" dirty="0">
                <a:latin typeface="+mn-lt"/>
              </a:rPr>
              <a:t> (</a:t>
            </a:r>
            <a:r>
              <a:rPr lang="ru-RU" sz="3000" dirty="0" err="1">
                <a:latin typeface="+mn-lt"/>
              </a:rPr>
              <a:t>прочитати</a:t>
            </a:r>
            <a:r>
              <a:rPr lang="ru-RU" sz="3000" dirty="0">
                <a:latin typeface="+mn-lt"/>
              </a:rPr>
              <a:t> тест </a:t>
            </a:r>
            <a:r>
              <a:rPr lang="ru-RU" sz="3000" dirty="0" err="1">
                <a:latin typeface="+mn-lt"/>
              </a:rPr>
              <a:t>побіжно</a:t>
            </a:r>
            <a:r>
              <a:rPr lang="ru-RU" sz="3000" dirty="0">
                <a:latin typeface="+mn-lt"/>
              </a:rPr>
              <a:t> та </a:t>
            </a:r>
            <a:r>
              <a:rPr lang="ru-RU" sz="3000" dirty="0" err="1">
                <a:latin typeface="+mn-lt"/>
              </a:rPr>
              <a:t>зрозуміти</a:t>
            </a:r>
            <a:r>
              <a:rPr lang="ru-RU" sz="3000" dirty="0">
                <a:latin typeface="+mn-lt"/>
              </a:rPr>
              <a:t>, </a:t>
            </a:r>
            <a:r>
              <a:rPr lang="ru-RU" sz="3000" dirty="0" err="1">
                <a:latin typeface="+mn-lt"/>
              </a:rPr>
              <a:t>який</a:t>
            </a:r>
            <a:r>
              <a:rPr lang="ru-RU" sz="3000" dirty="0">
                <a:latin typeface="+mn-lt"/>
              </a:rPr>
              <a:t> </a:t>
            </a:r>
            <a:r>
              <a:rPr lang="ru-RU" sz="3000" dirty="0" err="1">
                <a:latin typeface="+mn-lt"/>
              </a:rPr>
              <a:t>із</a:t>
            </a:r>
            <a:r>
              <a:rPr lang="ru-RU" sz="3000" dirty="0">
                <a:latin typeface="+mn-lt"/>
              </a:rPr>
              <a:t> </a:t>
            </a:r>
            <a:r>
              <a:rPr lang="ru-RU" sz="3000" dirty="0" err="1">
                <a:latin typeface="+mn-lt"/>
              </a:rPr>
              <a:t>чотирьох</a:t>
            </a:r>
            <a:r>
              <a:rPr lang="ru-RU" sz="3000" dirty="0">
                <a:latin typeface="+mn-lt"/>
              </a:rPr>
              <a:t> </a:t>
            </a:r>
            <a:r>
              <a:rPr lang="ru-RU" sz="3000" dirty="0" err="1">
                <a:latin typeface="+mn-lt"/>
              </a:rPr>
              <a:t>варіантів</a:t>
            </a:r>
            <a:r>
              <a:rPr lang="ru-RU" sz="3000" dirty="0">
                <a:latin typeface="+mn-lt"/>
              </a:rPr>
              <a:t> </a:t>
            </a:r>
            <a:r>
              <a:rPr lang="ru-RU" sz="3000" dirty="0" err="1">
                <a:latin typeface="+mn-lt"/>
              </a:rPr>
              <a:t>відповіді</a:t>
            </a:r>
            <a:r>
              <a:rPr lang="ru-RU" sz="3000" dirty="0">
                <a:latin typeface="+mn-lt"/>
              </a:rPr>
              <a:t> </a:t>
            </a:r>
            <a:r>
              <a:rPr lang="ru-RU" sz="3000" dirty="0" err="1">
                <a:latin typeface="+mn-lt"/>
              </a:rPr>
              <a:t>підходить</a:t>
            </a:r>
            <a:r>
              <a:rPr lang="ru-RU" sz="3000" dirty="0">
                <a:latin typeface="+mn-lt"/>
              </a:rPr>
              <a:t> за </a:t>
            </a:r>
            <a:r>
              <a:rPr lang="ru-RU" sz="3000" dirty="0" err="1">
                <a:latin typeface="+mn-lt"/>
              </a:rPr>
              <a:t>відтінком</a:t>
            </a:r>
            <a:r>
              <a:rPr lang="ru-RU" sz="3000" dirty="0">
                <a:latin typeface="+mn-lt"/>
              </a:rPr>
              <a:t> </a:t>
            </a:r>
            <a:r>
              <a:rPr lang="ru-RU" sz="3000" dirty="0" err="1">
                <a:latin typeface="+mn-lt"/>
              </a:rPr>
              <a:t>значення</a:t>
            </a:r>
            <a:r>
              <a:rPr lang="ru-RU" sz="3000" dirty="0">
                <a:latin typeface="+mn-lt"/>
              </a:rPr>
              <a:t>).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1260475" y="2278063"/>
            <a:ext cx="142875" cy="14287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258888" y="4076700"/>
            <a:ext cx="144462" cy="144463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1258888" y="5445125"/>
            <a:ext cx="144462" cy="144463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331913" y="55563"/>
            <a:ext cx="7812087" cy="4554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USEFUL TIPS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граматики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722313" algn="just">
              <a:defRPr/>
            </a:pPr>
            <a:r>
              <a:rPr lang="ru-RU" sz="2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Часи</a:t>
            </a: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здається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для активного стану (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Voice)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10 для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пасивного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Voice).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фактом, є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Simple, Continuous, Perfect, Perfect Continuous)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Voice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три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Simple, Continuous (Present &amp; Past), Perfect)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Voice.</a:t>
            </a:r>
          </a:p>
          <a:p>
            <a:pPr indent="722313" algn="just">
              <a:defRPr/>
            </a:pPr>
            <a:r>
              <a:rPr lang="ru-RU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герундій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інфінітив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Так, тут уже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313" algn="just">
              <a:defRPr/>
            </a:pPr>
            <a:r>
              <a:rPr lang="ru-RU" sz="2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Фразові</a:t>
            </a:r>
            <a:r>
              <a:rPr lang="ru-RU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дієслова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Згадуємо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дитячий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садочок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малюємо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сніжинки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1258888" y="1270000"/>
            <a:ext cx="142875" cy="14287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258888" y="3114675"/>
            <a:ext cx="144462" cy="144463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1258888" y="3860800"/>
            <a:ext cx="144462" cy="144463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4610100"/>
            <a:ext cx="45370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58888" y="55563"/>
            <a:ext cx="7885112" cy="67865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USEFUL TIPS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граматики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722313" algn="just">
              <a:defRPr/>
            </a:pPr>
            <a:r>
              <a:rPr lang="ru-RU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добре (і правильно) звучать разом,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звучать.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Покладатися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особисте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звучить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-не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звучить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не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ж таки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перевіряти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запам’ятовувати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722313" algn="just">
              <a:defRPr/>
            </a:pPr>
            <a:r>
              <a:rPr lang="ru-RU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Умовні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речення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Conditionals).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знати й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пам’ятати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реальне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майбутнє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вигадані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нереальне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минуле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шкодування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критика).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Найпростіше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перевірочні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запам’ятати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5–6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soon as, unless, when, as long as, provided that, etc.),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313">
              <a:defRPr/>
            </a:pPr>
            <a:r>
              <a:rPr lang="ru-RU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Possessive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(sister‘s – sisters’)</a:t>
            </a: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Pronouns VS Possessive Adjectives (mine-my)</a:t>
            </a: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Determiners (other/another, this/that/these/those, each/every,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either/neither)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Nouns (plurals, countable/uncountable)</a:t>
            </a: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Adjectives (-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comparisons)</a:t>
            </a: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Modals (must, have to, should, can, may, etc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58888" y="-100013"/>
            <a:ext cx="7885112" cy="69865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USEFUL TIPS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 такими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313" algn="just">
              <a:defRPr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Читаємо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акцентуємося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прогалинах.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Читаємо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Мета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вловити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722313" algn="just">
              <a:defRPr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Обираємо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чотирьох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спираючись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тексту (слова-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синонімами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збігалися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дієслів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артикль +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утворювалося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словосполучення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фразове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словосполучення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фразове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дієслово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722313" algn="just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затримуємося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Пару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подумали –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пішли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застрягли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відмітили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пташечкою-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зірочкою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перейшли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722313" algn="just">
              <a:defRPr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Перечитуємо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 уже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вставленими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перевіряємо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дороблюємо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зірочками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58888" y="-100013"/>
            <a:ext cx="7885112" cy="74803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USEFUL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TIPS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 лексику </a:t>
            </a:r>
            <a:b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(слова, </a:t>
            </a:r>
            <a:r>
              <a:rPr lang="ru-RU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словосполучення</a:t>
            </a: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ідіоми</a:t>
            </a: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>
              <a:defRPr/>
            </a:pPr>
            <a:endParaRPr 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came the Great Wall of China, said to be the only monument ______________ from space.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looked    B visible    C shown    D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publicised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313">
              <a:defRPr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одразу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прибираємо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оголошувати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рекламувати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 космосу ми не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можемо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Залишаються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три.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313"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Shown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продемонстрований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нам не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Стіну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нам не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показують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космосу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11213" algn="just">
              <a:defRPr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Looked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зовсім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дивиться) і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граматично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looked at).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11213" algn="just">
              <a:defRPr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visible –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помітний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неозброєним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оком) – правильна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58888" y="-100013"/>
            <a:ext cx="7885112" cy="701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USEFUL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TIPS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прийменниками</a:t>
            </a: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стійкими</a:t>
            </a: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виразами</a:t>
            </a: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endParaRPr lang="ru-RU" sz="2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was announced by Hollywood start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Bipasha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who, along _____________ Oscar-winning actors Ben Kingsley and Hilary Swank presented the ceremony.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for    B to    C at    D with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звучить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 with 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знаючи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словосполучення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здогадатися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прийменник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і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ось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знаючи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ніяк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здогадатися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58888" y="-100013"/>
            <a:ext cx="7885112" cy="70485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USEFUL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TIPS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600" b="1" u="sng" dirty="0" err="1">
                <a:latin typeface="+mn-lt"/>
                <a:cs typeface="Times New Roman" panose="02020603050405020304" pitchFamily="18" charset="0"/>
              </a:rPr>
              <a:t>Приклади</a:t>
            </a:r>
            <a:r>
              <a:rPr lang="ru-RU" sz="2600" b="1" u="sng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latin typeface="+mn-lt"/>
              </a:rPr>
              <a:t>на </a:t>
            </a:r>
            <a:r>
              <a:rPr lang="ru-RU" sz="2800" b="1" u="sng" dirty="0" err="1">
                <a:latin typeface="+mn-lt"/>
              </a:rPr>
              <a:t>граматику</a:t>
            </a:r>
            <a:r>
              <a:rPr lang="ru-RU" sz="2800" b="1" u="sng" dirty="0">
                <a:latin typeface="+mn-lt"/>
              </a:rPr>
              <a:t>:</a:t>
            </a:r>
          </a:p>
          <a:p>
            <a:pPr algn="ctr">
              <a:defRPr/>
            </a:pPr>
            <a:endParaRPr lang="ru-RU" sz="1000" b="1" u="sng" dirty="0">
              <a:latin typeface="+mn-lt"/>
            </a:endParaRPr>
          </a:p>
          <a:p>
            <a:pPr algn="just">
              <a:defRPr/>
            </a:pPr>
            <a:r>
              <a:rPr lang="en-US" sz="2600" i="1" dirty="0">
                <a:latin typeface="+mn-lt"/>
              </a:rPr>
              <a:t>A traditional red phone box ____________________ into one of the smallest lending  libraries – stocking 100 books.</a:t>
            </a:r>
            <a:endParaRPr lang="en-US" sz="2600" dirty="0">
              <a:latin typeface="+mn-lt"/>
            </a:endParaRPr>
          </a:p>
          <a:p>
            <a:pPr algn="ctr">
              <a:defRPr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recycle    B recycled    C was recycled    D has been recycled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1000" dirty="0">
              <a:latin typeface="+mn-lt"/>
            </a:endParaRPr>
          </a:p>
          <a:p>
            <a:pPr indent="722313" algn="just">
              <a:defRPr/>
            </a:pPr>
            <a:r>
              <a:rPr lang="ru-RU" sz="2400" dirty="0" err="1">
                <a:latin typeface="+mn-lt"/>
              </a:rPr>
              <a:t>Почнемо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аналіз</a:t>
            </a:r>
            <a:r>
              <a:rPr lang="ru-RU" sz="2400" dirty="0">
                <a:latin typeface="+mn-lt"/>
              </a:rPr>
              <a:t>. </a:t>
            </a:r>
            <a:r>
              <a:rPr lang="ru-RU" sz="2400" dirty="0" err="1">
                <a:latin typeface="+mn-lt"/>
              </a:rPr>
              <a:t>Потрібно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зрозуміти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речення</a:t>
            </a:r>
            <a:r>
              <a:rPr lang="ru-RU" sz="2400" dirty="0">
                <a:latin typeface="+mn-lt"/>
              </a:rPr>
              <a:t>, а </a:t>
            </a:r>
            <a:r>
              <a:rPr lang="ru-RU" sz="2400" dirty="0" err="1">
                <a:latin typeface="+mn-lt"/>
              </a:rPr>
              <a:t>саме</a:t>
            </a:r>
            <a:r>
              <a:rPr lang="ru-RU" sz="2400" dirty="0">
                <a:latin typeface="+mn-lt"/>
              </a:rPr>
              <a:t> той факт, </a:t>
            </a:r>
            <a:r>
              <a:rPr lang="ru-RU" sz="2400" dirty="0" err="1">
                <a:latin typeface="+mn-lt"/>
              </a:rPr>
              <a:t>що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телефонна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кабінка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була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перероблена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кимось</a:t>
            </a:r>
            <a:r>
              <a:rPr lang="ru-RU" sz="2400" dirty="0">
                <a:latin typeface="+mn-lt"/>
              </a:rPr>
              <a:t>, </a:t>
            </a:r>
            <a:r>
              <a:rPr lang="ru-RU" sz="2400" dirty="0" err="1">
                <a:latin typeface="+mn-lt"/>
              </a:rPr>
              <a:t>відповідно</a:t>
            </a:r>
            <a:r>
              <a:rPr lang="ru-RU" sz="2400" dirty="0">
                <a:latin typeface="+mn-lt"/>
              </a:rPr>
              <a:t>, нам </a:t>
            </a:r>
            <a:r>
              <a:rPr lang="ru-RU" sz="2400" dirty="0" err="1">
                <a:latin typeface="+mn-lt"/>
              </a:rPr>
              <a:t>потрібен</a:t>
            </a:r>
            <a:r>
              <a:rPr lang="ru-RU" sz="24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Passive Voice, </a:t>
            </a:r>
            <a:r>
              <a:rPr lang="ru-RU" sz="2400" dirty="0">
                <a:latin typeface="+mn-lt"/>
              </a:rPr>
              <a:t>і ми </a:t>
            </a:r>
            <a:r>
              <a:rPr lang="ru-RU" sz="2400" dirty="0" err="1">
                <a:latin typeface="+mn-lt"/>
              </a:rPr>
              <a:t>сміливо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прибираємо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варіанти</a:t>
            </a:r>
            <a:r>
              <a:rPr lang="ru-RU" sz="2400" dirty="0">
                <a:latin typeface="+mn-lt"/>
              </a:rPr>
              <a:t> А та В. </a:t>
            </a:r>
            <a:endParaRPr lang="ru-RU" sz="2400" dirty="0">
              <a:latin typeface="+mn-lt"/>
            </a:endParaRPr>
          </a:p>
          <a:p>
            <a:pPr indent="722313" algn="just">
              <a:defRPr/>
            </a:pPr>
            <a:r>
              <a:rPr lang="ru-RU" sz="2400" dirty="0" err="1">
                <a:latin typeface="+mn-lt"/>
              </a:rPr>
              <a:t>Залишається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С (</a:t>
            </a:r>
            <a:r>
              <a:rPr lang="en-US" sz="2400" dirty="0">
                <a:latin typeface="+mn-lt"/>
              </a:rPr>
              <a:t>was recycled – Past Simple) </a:t>
            </a:r>
            <a:r>
              <a:rPr lang="ru-RU" sz="2400" dirty="0">
                <a:latin typeface="+mn-lt"/>
              </a:rPr>
              <a:t>і </a:t>
            </a:r>
            <a:r>
              <a:rPr lang="en-US" sz="2400" dirty="0">
                <a:latin typeface="+mn-lt"/>
              </a:rPr>
              <a:t>D (has been recycled – Present Perfect). </a:t>
            </a:r>
            <a:endParaRPr lang="ru-RU" sz="2400" dirty="0">
              <a:latin typeface="+mn-lt"/>
            </a:endParaRPr>
          </a:p>
          <a:p>
            <a:pPr indent="722313" algn="just">
              <a:defRPr/>
            </a:pPr>
            <a:r>
              <a:rPr lang="ru-RU" sz="2400" dirty="0">
                <a:latin typeface="+mn-lt"/>
              </a:rPr>
              <a:t>Для </a:t>
            </a:r>
            <a:r>
              <a:rPr lang="ru-RU" sz="2400" dirty="0" err="1">
                <a:latin typeface="+mn-lt"/>
              </a:rPr>
              <a:t>варіанту</a:t>
            </a:r>
            <a:r>
              <a:rPr lang="ru-RU" sz="2400" dirty="0">
                <a:latin typeface="+mn-lt"/>
              </a:rPr>
              <a:t> С </a:t>
            </a:r>
            <a:r>
              <a:rPr lang="ru-RU" sz="2400" dirty="0" err="1">
                <a:latin typeface="+mn-lt"/>
              </a:rPr>
              <a:t>потрібне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чітке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вказання</a:t>
            </a:r>
            <a:r>
              <a:rPr lang="ru-RU" sz="2400" dirty="0">
                <a:latin typeface="+mn-lt"/>
              </a:rPr>
              <a:t> часу в </a:t>
            </a:r>
            <a:r>
              <a:rPr lang="ru-RU" sz="2400" dirty="0" err="1">
                <a:latin typeface="+mn-lt"/>
              </a:rPr>
              <a:t>минулому</a:t>
            </a:r>
            <a:r>
              <a:rPr lang="ru-RU" sz="2400" dirty="0">
                <a:latin typeface="+mn-lt"/>
              </a:rPr>
              <a:t>. </a:t>
            </a:r>
            <a:endParaRPr lang="ru-RU" sz="2400" dirty="0">
              <a:latin typeface="+mn-lt"/>
            </a:endParaRPr>
          </a:p>
          <a:p>
            <a:pPr indent="722313" algn="just">
              <a:defRPr/>
            </a:pPr>
            <a:r>
              <a:rPr lang="ru-RU" sz="2400" dirty="0" err="1">
                <a:latin typeface="+mn-lt"/>
              </a:rPr>
              <a:t>Оскільки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його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немає</a:t>
            </a:r>
            <a:r>
              <a:rPr lang="ru-RU" sz="2400" dirty="0">
                <a:latin typeface="+mn-lt"/>
              </a:rPr>
              <a:t>, </a:t>
            </a:r>
            <a:r>
              <a:rPr lang="ru-RU" sz="2400" dirty="0" err="1">
                <a:latin typeface="+mn-lt"/>
              </a:rPr>
              <a:t>залишається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лише</a:t>
            </a:r>
            <a:r>
              <a:rPr lang="ru-RU" sz="24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D, </a:t>
            </a:r>
            <a:r>
              <a:rPr lang="ru-RU" sz="2400" dirty="0" err="1">
                <a:latin typeface="+mn-lt"/>
              </a:rPr>
              <a:t>затим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що</a:t>
            </a:r>
            <a:r>
              <a:rPr lang="ru-RU" sz="24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Present Perfect </a:t>
            </a:r>
            <a:r>
              <a:rPr lang="ru-RU" sz="2400" dirty="0" err="1">
                <a:latin typeface="+mn-lt"/>
              </a:rPr>
              <a:t>вказує</a:t>
            </a:r>
            <a:r>
              <a:rPr lang="ru-RU" sz="2400" dirty="0">
                <a:latin typeface="+mn-lt"/>
              </a:rPr>
              <a:t> на результат </a:t>
            </a:r>
            <a:r>
              <a:rPr lang="ru-RU" sz="2400" dirty="0" err="1">
                <a:latin typeface="+mn-lt"/>
              </a:rPr>
              <a:t>певної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дії</a:t>
            </a:r>
            <a:r>
              <a:rPr lang="ru-RU" sz="2400" dirty="0">
                <a:latin typeface="+mn-lt"/>
              </a:rPr>
              <a:t> в </a:t>
            </a:r>
            <a:r>
              <a:rPr lang="ru-RU" sz="2400" dirty="0" err="1">
                <a:latin typeface="+mn-lt"/>
              </a:rPr>
              <a:t>минулому</a:t>
            </a:r>
            <a:r>
              <a:rPr lang="ru-RU" sz="2400" dirty="0">
                <a:latin typeface="+mn-lt"/>
              </a:rPr>
              <a:t> (</a:t>
            </a:r>
            <a:r>
              <a:rPr lang="ru-RU" sz="2400" dirty="0" err="1">
                <a:latin typeface="+mn-lt"/>
              </a:rPr>
              <a:t>переробили</a:t>
            </a:r>
            <a:r>
              <a:rPr lang="ru-RU" sz="2400" dirty="0">
                <a:latin typeface="+mn-lt"/>
              </a:rPr>
              <a:t> колись – результат – </a:t>
            </a:r>
            <a:r>
              <a:rPr lang="ru-RU" sz="2400" dirty="0" err="1">
                <a:latin typeface="+mn-lt"/>
              </a:rPr>
              <a:t>бібліотеку</a:t>
            </a:r>
            <a:r>
              <a:rPr lang="ru-RU" sz="2400" dirty="0">
                <a:latin typeface="+mn-lt"/>
              </a:rPr>
              <a:t> – </a:t>
            </a:r>
            <a:r>
              <a:rPr lang="ru-RU" sz="2400" dirty="0" err="1">
                <a:latin typeface="+mn-lt"/>
              </a:rPr>
              <a:t>можна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побачити</a:t>
            </a:r>
            <a:r>
              <a:rPr lang="ru-RU" sz="2400" dirty="0">
                <a:latin typeface="+mn-lt"/>
              </a:rPr>
              <a:t> зараз</a:t>
            </a:r>
            <a:r>
              <a:rPr lang="ru-RU" sz="2400" dirty="0">
                <a:latin typeface="+mn-lt"/>
              </a:rPr>
              <a:t>).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58888" y="-100013"/>
            <a:ext cx="7885112" cy="681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USEFUL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TIPS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 err="1">
                <a:latin typeface="+mn-lt"/>
                <a:cs typeface="Times New Roman" panose="02020603050405020304" pitchFamily="18" charset="0"/>
              </a:rPr>
              <a:t>Приклади</a:t>
            </a:r>
            <a:r>
              <a:rPr lang="ru-RU" sz="24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із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різними</a:t>
            </a:r>
            <a:r>
              <a:rPr lang="ru-RU" sz="2400" b="1" dirty="0">
                <a:latin typeface="+mn-lt"/>
              </a:rPr>
              <a:t> формами одного й того самого слова, коли </a:t>
            </a:r>
            <a:r>
              <a:rPr lang="ru-RU" sz="2400" b="1" dirty="0" err="1">
                <a:latin typeface="+mn-lt"/>
              </a:rPr>
              <a:t>потрібно</a:t>
            </a:r>
            <a:r>
              <a:rPr lang="ru-RU" sz="2400" b="1" dirty="0">
                <a:latin typeface="+mn-lt"/>
              </a:rPr>
              <a:t> обрати </a:t>
            </a:r>
            <a:r>
              <a:rPr lang="ru-RU" sz="2400" b="1" dirty="0" err="1">
                <a:latin typeface="+mn-lt"/>
              </a:rPr>
              <a:t>відповідну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частину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мови</a:t>
            </a:r>
            <a:r>
              <a:rPr lang="ru-RU" sz="2400" b="1" dirty="0">
                <a:latin typeface="+mn-lt"/>
              </a:rPr>
              <a:t>:</a:t>
            </a:r>
          </a:p>
          <a:p>
            <a:pPr>
              <a:defRPr/>
            </a:pPr>
            <a:endParaRPr lang="ru-RU" sz="1000" dirty="0">
              <a:latin typeface="+mn-lt"/>
            </a:endParaRPr>
          </a:p>
          <a:p>
            <a:pPr algn="just">
              <a:defRPr/>
            </a:pPr>
            <a:r>
              <a:rPr lang="en-US" sz="2500" i="1" dirty="0">
                <a:latin typeface="+mn-lt"/>
              </a:rPr>
              <a:t>But even with their powerful night vision, cats cannot see in _________________ darkness.</a:t>
            </a:r>
            <a:endParaRPr lang="en-US" sz="2500" dirty="0">
              <a:latin typeface="+mn-lt"/>
            </a:endParaRPr>
          </a:p>
          <a:p>
            <a:pPr algn="ctr">
              <a:defRPr/>
            </a:pPr>
            <a:r>
              <a:rPr lang="en-US" sz="2500" i="1" dirty="0">
                <a:latin typeface="+mn-lt"/>
              </a:rPr>
              <a:t>A completed    B completion    C completely    D complete</a:t>
            </a:r>
            <a:endParaRPr lang="en-US" sz="2500" dirty="0">
              <a:latin typeface="+mn-lt"/>
            </a:endParaRPr>
          </a:p>
          <a:p>
            <a:pPr indent="722313" algn="just">
              <a:defRPr/>
            </a:pPr>
            <a:r>
              <a:rPr lang="ru-RU" sz="2400" dirty="0">
                <a:latin typeface="+mn-lt"/>
              </a:rPr>
              <a:t>Давайте </a:t>
            </a:r>
            <a:r>
              <a:rPr lang="ru-RU" sz="2400" dirty="0" err="1">
                <a:latin typeface="+mn-lt"/>
              </a:rPr>
              <a:t>розглянемо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значення</a:t>
            </a:r>
            <a:r>
              <a:rPr lang="ru-RU" sz="2400" dirty="0">
                <a:latin typeface="+mn-lt"/>
              </a:rPr>
              <a:t> кожного </a:t>
            </a:r>
            <a:r>
              <a:rPr lang="ru-RU" sz="2400" dirty="0" err="1">
                <a:latin typeface="+mn-lt"/>
              </a:rPr>
              <a:t>варіанту</a:t>
            </a:r>
            <a:endParaRPr lang="ru-RU" sz="2400" dirty="0">
              <a:latin typeface="+mn-lt"/>
            </a:endParaRPr>
          </a:p>
          <a:p>
            <a:pPr>
              <a:defRPr/>
            </a:pPr>
            <a:r>
              <a:rPr lang="ru-RU" sz="2400" dirty="0">
                <a:latin typeface="+mn-lt"/>
              </a:rPr>
              <a:t>А – </a:t>
            </a:r>
            <a:r>
              <a:rPr lang="en-US" sz="2400" dirty="0">
                <a:latin typeface="+mn-lt"/>
              </a:rPr>
              <a:t>completed – </a:t>
            </a:r>
            <a:r>
              <a:rPr lang="ru-RU" sz="2400" dirty="0">
                <a:latin typeface="+mn-lt"/>
              </a:rPr>
              <a:t>завершений (</a:t>
            </a:r>
            <a:r>
              <a:rPr lang="ru-RU" sz="2400" dirty="0" err="1">
                <a:latin typeface="+mn-lt"/>
              </a:rPr>
              <a:t>прикметник</a:t>
            </a:r>
            <a:r>
              <a:rPr lang="ru-RU" sz="2400" dirty="0">
                <a:latin typeface="+mn-lt"/>
              </a:rPr>
              <a:t>);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B – completion – </a:t>
            </a:r>
            <a:r>
              <a:rPr lang="ru-RU" sz="2400" dirty="0" err="1">
                <a:latin typeface="+mn-lt"/>
              </a:rPr>
              <a:t>завершення</a:t>
            </a:r>
            <a:r>
              <a:rPr lang="ru-RU" sz="2400" dirty="0">
                <a:latin typeface="+mn-lt"/>
              </a:rPr>
              <a:t> (</a:t>
            </a:r>
            <a:r>
              <a:rPr lang="ru-RU" sz="2400" dirty="0" err="1">
                <a:latin typeface="+mn-lt"/>
              </a:rPr>
              <a:t>іменник</a:t>
            </a:r>
            <a:r>
              <a:rPr lang="ru-RU" sz="2400" dirty="0">
                <a:latin typeface="+mn-lt"/>
              </a:rPr>
              <a:t>);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C – completely – </a:t>
            </a:r>
            <a:r>
              <a:rPr lang="ru-RU" sz="2400" dirty="0" err="1">
                <a:latin typeface="+mn-lt"/>
              </a:rPr>
              <a:t>повністю</a:t>
            </a:r>
            <a:r>
              <a:rPr lang="ru-RU" sz="2400" dirty="0">
                <a:latin typeface="+mn-lt"/>
              </a:rPr>
              <a:t> (</a:t>
            </a:r>
            <a:r>
              <a:rPr lang="ru-RU" sz="2400" dirty="0" err="1">
                <a:latin typeface="+mn-lt"/>
              </a:rPr>
              <a:t>прислівник</a:t>
            </a:r>
            <a:r>
              <a:rPr lang="ru-RU" sz="2400" dirty="0">
                <a:latin typeface="+mn-lt"/>
              </a:rPr>
              <a:t>);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D – complete – </a:t>
            </a:r>
            <a:r>
              <a:rPr lang="ru-RU" sz="2400" dirty="0" err="1">
                <a:latin typeface="+mn-lt"/>
              </a:rPr>
              <a:t>повний</a:t>
            </a:r>
            <a:r>
              <a:rPr lang="ru-RU" sz="2400" dirty="0">
                <a:latin typeface="+mn-lt"/>
              </a:rPr>
              <a:t>, </a:t>
            </a:r>
            <a:r>
              <a:rPr lang="ru-RU" sz="2400" dirty="0" err="1">
                <a:latin typeface="+mn-lt"/>
              </a:rPr>
              <a:t>суцільний</a:t>
            </a:r>
            <a:r>
              <a:rPr lang="ru-RU" sz="2400" dirty="0">
                <a:latin typeface="+mn-lt"/>
              </a:rPr>
              <a:t>, </a:t>
            </a:r>
            <a:r>
              <a:rPr lang="ru-RU" sz="2400" dirty="0" err="1">
                <a:latin typeface="+mn-lt"/>
              </a:rPr>
              <a:t>абсолютний</a:t>
            </a:r>
            <a:r>
              <a:rPr lang="ru-RU" sz="2400" dirty="0">
                <a:latin typeface="+mn-lt"/>
              </a:rPr>
              <a:t> (</a:t>
            </a:r>
            <a:r>
              <a:rPr lang="ru-RU" sz="2400" dirty="0" err="1">
                <a:latin typeface="+mn-lt"/>
              </a:rPr>
              <a:t>прикметник</a:t>
            </a:r>
            <a:r>
              <a:rPr lang="ru-RU" sz="2400" dirty="0">
                <a:latin typeface="+mn-lt"/>
              </a:rPr>
              <a:t>).</a:t>
            </a:r>
          </a:p>
          <a:p>
            <a:pPr indent="442913" algn="just">
              <a:defRPr/>
            </a:pPr>
            <a:r>
              <a:rPr lang="ru-RU" sz="2400" dirty="0">
                <a:latin typeface="+mn-lt"/>
              </a:rPr>
              <a:t>За </a:t>
            </a:r>
            <a:r>
              <a:rPr lang="ru-RU" sz="2400" dirty="0" err="1">
                <a:latin typeface="+mn-lt"/>
              </a:rPr>
              <a:t>сенсом</a:t>
            </a:r>
            <a:r>
              <a:rPr lang="ru-RU" sz="2400" dirty="0">
                <a:latin typeface="+mn-lt"/>
              </a:rPr>
              <a:t> нам </a:t>
            </a:r>
            <a:r>
              <a:rPr lang="ru-RU" sz="2400" dirty="0" err="1">
                <a:latin typeface="+mn-lt"/>
              </a:rPr>
              <a:t>потрібно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поставити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прикметник</a:t>
            </a:r>
            <a:r>
              <a:rPr lang="ru-RU" sz="2400" dirty="0">
                <a:latin typeface="+mn-lt"/>
              </a:rPr>
              <a:t>, </a:t>
            </a:r>
            <a:r>
              <a:rPr lang="ru-RU" sz="2400" dirty="0" err="1">
                <a:latin typeface="+mn-lt"/>
              </a:rPr>
              <a:t>тобто</a:t>
            </a:r>
            <a:r>
              <a:rPr lang="ru-RU" sz="2400" dirty="0">
                <a:latin typeface="+mn-lt"/>
              </a:rPr>
              <a:t>, </a:t>
            </a:r>
            <a:r>
              <a:rPr lang="ru-RU" sz="2400" dirty="0" err="1">
                <a:latin typeface="+mn-lt"/>
              </a:rPr>
              <a:t>варіанти</a:t>
            </a:r>
            <a:r>
              <a:rPr lang="ru-RU" sz="2400" dirty="0">
                <a:latin typeface="+mn-lt"/>
              </a:rPr>
              <a:t> В і С </a:t>
            </a:r>
            <a:r>
              <a:rPr lang="ru-RU" sz="2400" dirty="0" err="1">
                <a:latin typeface="+mn-lt"/>
              </a:rPr>
              <a:t>одразу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відкидаємо</a:t>
            </a:r>
            <a:r>
              <a:rPr lang="ru-RU" sz="2400" dirty="0">
                <a:latin typeface="+mn-lt"/>
              </a:rPr>
              <a:t>, </a:t>
            </a:r>
            <a:r>
              <a:rPr lang="ru-RU" sz="2400" dirty="0" err="1">
                <a:latin typeface="+mn-lt"/>
              </a:rPr>
              <a:t>залишаються</a:t>
            </a:r>
            <a:r>
              <a:rPr lang="ru-RU" sz="2400" dirty="0">
                <a:latin typeface="+mn-lt"/>
              </a:rPr>
              <a:t> А та </a:t>
            </a:r>
            <a:r>
              <a:rPr lang="en-US" sz="2400" dirty="0">
                <a:latin typeface="+mn-lt"/>
              </a:rPr>
              <a:t>D. </a:t>
            </a:r>
            <a:endParaRPr lang="ru-RU" sz="2400" dirty="0">
              <a:latin typeface="+mn-lt"/>
            </a:endParaRPr>
          </a:p>
          <a:p>
            <a:pPr indent="811213" algn="just">
              <a:defRPr/>
            </a:pPr>
            <a:r>
              <a:rPr lang="ru-RU" sz="2400" dirty="0">
                <a:latin typeface="+mn-lt"/>
              </a:rPr>
              <a:t>Тут </a:t>
            </a:r>
            <a:r>
              <a:rPr lang="ru-RU" sz="2400" dirty="0">
                <a:latin typeface="+mn-lt"/>
              </a:rPr>
              <a:t>уже </a:t>
            </a:r>
            <a:r>
              <a:rPr lang="ru-RU" sz="2400" dirty="0" err="1">
                <a:latin typeface="+mn-lt"/>
              </a:rPr>
              <a:t>вмикаємо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логіку</a:t>
            </a:r>
            <a:r>
              <a:rPr lang="ru-RU" sz="2400" dirty="0">
                <a:latin typeface="+mn-lt"/>
              </a:rPr>
              <a:t>: </a:t>
            </a:r>
            <a:r>
              <a:rPr lang="ru-RU" sz="2400" dirty="0" err="1">
                <a:latin typeface="+mn-lt"/>
              </a:rPr>
              <a:t>темрява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може</a:t>
            </a:r>
            <a:r>
              <a:rPr lang="ru-RU" sz="2400" dirty="0">
                <a:latin typeface="+mn-lt"/>
              </a:rPr>
              <a:t> бути </a:t>
            </a:r>
            <a:r>
              <a:rPr lang="ru-RU" sz="2400" dirty="0" err="1">
                <a:latin typeface="+mn-lt"/>
              </a:rPr>
              <a:t>лише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суцільною</a:t>
            </a:r>
            <a:r>
              <a:rPr lang="ru-RU" sz="2400" dirty="0">
                <a:latin typeface="+mn-lt"/>
              </a:rPr>
              <a:t> (абсолютною), але ж </a:t>
            </a:r>
            <a:r>
              <a:rPr lang="ru-RU" sz="2400" dirty="0" err="1">
                <a:latin typeface="+mn-lt"/>
              </a:rPr>
              <a:t>ніяк</a:t>
            </a:r>
            <a:r>
              <a:rPr lang="ru-RU" sz="2400" dirty="0">
                <a:latin typeface="+mn-lt"/>
              </a:rPr>
              <a:t> не </a:t>
            </a:r>
            <a:r>
              <a:rPr lang="ru-RU" sz="2400" dirty="0" err="1">
                <a:latin typeface="+mn-lt"/>
              </a:rPr>
              <a:t>завершеною</a:t>
            </a:r>
            <a:r>
              <a:rPr lang="ru-RU" sz="2400" dirty="0">
                <a:latin typeface="+mn-lt"/>
              </a:rPr>
              <a:t>. </a:t>
            </a:r>
            <a:r>
              <a:rPr lang="ru-RU" sz="2400" dirty="0" err="1">
                <a:latin typeface="+mn-lt"/>
              </a:rPr>
              <a:t>Відповідно</a:t>
            </a:r>
            <a:r>
              <a:rPr lang="ru-RU" sz="2400" dirty="0">
                <a:latin typeface="+mn-lt"/>
              </a:rPr>
              <a:t>, </a:t>
            </a:r>
            <a:r>
              <a:rPr lang="ru-RU" sz="2400" dirty="0" err="1">
                <a:latin typeface="+mn-lt"/>
              </a:rPr>
              <a:t>правильний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варіант</a:t>
            </a:r>
            <a:r>
              <a:rPr lang="ru-RU" sz="2400" dirty="0">
                <a:latin typeface="+mn-lt"/>
              </a:rPr>
              <a:t> – </a:t>
            </a:r>
            <a:r>
              <a:rPr lang="en-US" sz="2400" dirty="0">
                <a:latin typeface="+mn-lt"/>
              </a:rPr>
              <a:t>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2" descr="Картинки по запросу reading zno"/>
          <p:cNvPicPr>
            <a:picLocks noChangeAspect="1" noChangeArrowheads="1"/>
          </p:cNvPicPr>
          <p:nvPr/>
        </p:nvPicPr>
        <p:blipFill>
          <a:blip r:embed="rId4"/>
          <a:srcRect r="9178"/>
          <a:stretch>
            <a:fillRect/>
          </a:stretch>
        </p:blipFill>
        <p:spPr bwMode="auto">
          <a:xfrm>
            <a:off x="1331913" y="44450"/>
            <a:ext cx="784383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692275" y="5229225"/>
            <a:ext cx="63912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500">
                <a:latin typeface="Times New Roman" pitchFamily="18" charset="0"/>
              </a:rPr>
              <a:t>Частина «Читання» </a:t>
            </a:r>
            <a:r>
              <a:rPr lang="en-US" sz="2500">
                <a:latin typeface="Times New Roman" pitchFamily="18" charset="0"/>
              </a:rPr>
              <a:t/>
            </a:r>
            <a:br>
              <a:rPr lang="en-US" sz="2500">
                <a:latin typeface="Times New Roman" pitchFamily="18" charset="0"/>
              </a:rPr>
            </a:br>
            <a:r>
              <a:rPr lang="ru-RU" sz="2500">
                <a:latin typeface="Times New Roman" pitchFamily="18" charset="0"/>
              </a:rPr>
              <a:t>(Tasks 1–4) містить 22 завдання різних форм.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58888" y="-100013"/>
            <a:ext cx="7885112" cy="13239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USEFUL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RESOURCES</a:t>
            </a:r>
          </a:p>
          <a:p>
            <a:pPr algn="ctr">
              <a:defRPr/>
            </a:pP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AutoShape 2" descr="British Counci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24" name="Picture 4" descr="Результат пошуку зображень за запитом &quot;british council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0063" y="69215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http://qrcoder.ru/code/?https%3A%2F%2Flearnenglish.britishcouncil.org%2Fgrammar%2Fbeginner-to-pre-intermediate&amp;4&amp;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0650" y="69215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3"/>
          <p:cNvSpPr>
            <a:spLocks noChangeArrowheads="1"/>
          </p:cNvSpPr>
          <p:nvPr/>
        </p:nvSpPr>
        <p:spPr bwMode="auto">
          <a:xfrm>
            <a:off x="1398588" y="2686050"/>
            <a:ext cx="245268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>
                <a:latin typeface="Times New Roman" pitchFamily="18" charset="0"/>
                <a:cs typeface="Times New Roman" pitchFamily="18" charset="0"/>
              </a:rPr>
              <a:t>Exam English ✓</a:t>
            </a:r>
          </a:p>
        </p:txBody>
      </p:sp>
      <p:pic>
        <p:nvPicPr>
          <p:cNvPr id="30727" name="Picture 8" descr="http://qrcoder.ru/code/?https%3A%2F%2Fwww.examenglish.com%2Fleveltest%2Fgrammar_level_test.htm&amp;4&amp;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3163888"/>
            <a:ext cx="21605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Rectangle 5"/>
          <p:cNvSpPr>
            <a:spLocks noChangeArrowheads="1"/>
          </p:cNvSpPr>
          <p:nvPr/>
        </p:nvSpPr>
        <p:spPr bwMode="auto">
          <a:xfrm>
            <a:off x="4211638" y="3141663"/>
            <a:ext cx="4932362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500" b="1">
                <a:latin typeface="Times New Roman" pitchFamily="18" charset="0"/>
                <a:cs typeface="Times New Roman" pitchFamily="18" charset="0"/>
              </a:rPr>
              <a:t>English Grammar Online – Reference and Explanations – Learning English</a:t>
            </a:r>
          </a:p>
        </p:txBody>
      </p:sp>
      <p:pic>
        <p:nvPicPr>
          <p:cNvPr id="30729" name="Picture 11" descr="http://qrcoder.ru/code/?https%3A%2F%2Fwww.englisch-hilfen.de%2Fen%2Finhalt_grammar.htm&amp;4&amp;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1500" y="4437063"/>
            <a:ext cx="21605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58888" y="-100013"/>
            <a:ext cx="7885112" cy="13239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USEFUL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RESOURCES</a:t>
            </a:r>
          </a:p>
          <a:p>
            <a:pPr algn="ctr">
              <a:defRPr/>
            </a:pP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7" name="AutoShape 2" descr="British Counci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476375" y="828675"/>
            <a:ext cx="5472113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n-NO" sz="2500" b="1">
                <a:latin typeface="Times New Roman" pitchFamily="18" charset="0"/>
                <a:cs typeface="Times New Roman" pitchFamily="18" charset="0"/>
              </a:rPr>
              <a:t>10 best grammar apps for Android!</a:t>
            </a:r>
          </a:p>
        </p:txBody>
      </p:sp>
      <p:pic>
        <p:nvPicPr>
          <p:cNvPr id="31749" name="Picture 2" descr="http://qrcoder.ru/code/?https%3A%2F%2Fwww.androidauthority.com%2Fbest-grammar-apps-android-846083%2F&amp;4&amp;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306513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211638" y="1730375"/>
            <a:ext cx="4572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500" b="1">
                <a:latin typeface="Times New Roman" pitchFamily="18" charset="0"/>
                <a:cs typeface="Times New Roman" pitchFamily="18" charset="0"/>
              </a:rPr>
              <a:t>8 Grammar Apps That’ll Help You Improve Your English</a:t>
            </a:r>
          </a:p>
        </p:txBody>
      </p:sp>
      <p:pic>
        <p:nvPicPr>
          <p:cNvPr id="31751" name="Picture 4" descr="http://qrcoder.ru/code/?https%3A%2F%2Fwww.makeuseof.com%2Ftag%2F7-apps-help-anyone-improve-english-grammar%2F&amp;4&amp;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8138" y="2781300"/>
            <a:ext cx="21605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Rectangle 7"/>
          <p:cNvSpPr>
            <a:spLocks noChangeArrowheads="1"/>
          </p:cNvSpPr>
          <p:nvPr/>
        </p:nvSpPr>
        <p:spPr bwMode="auto">
          <a:xfrm>
            <a:off x="1619250" y="3716338"/>
            <a:ext cx="27559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 b="1">
                <a:latin typeface="Times New Roman" pitchFamily="18" charset="0"/>
                <a:cs typeface="Times New Roman" pitchFamily="18" charset="0"/>
              </a:rPr>
              <a:t>App Store Preview</a:t>
            </a:r>
          </a:p>
        </p:txBody>
      </p:sp>
      <p:pic>
        <p:nvPicPr>
          <p:cNvPr id="31753" name="Picture 6" descr="http://qrcoder.ru/code/?https%3A%2F%2Fapps.apple.com%2Fus%2Fapp%2Flearnenglish-grammar-uk-ed%2Fid488099900&amp;4&amp;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275" y="4292600"/>
            <a:ext cx="21590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/>
          <p:cNvPicPr>
            <a:picLocks noChangeAspect="1" noChangeArrowheads="1"/>
          </p:cNvPicPr>
          <p:nvPr/>
        </p:nvPicPr>
        <p:blipFill>
          <a:blip r:embed="rId2"/>
          <a:srcRect l="20645" t="21107" r="22430" b="22711"/>
          <a:stretch>
            <a:fillRect/>
          </a:stretch>
        </p:blipFill>
        <p:spPr bwMode="auto">
          <a:xfrm>
            <a:off x="0" y="-26988"/>
            <a:ext cx="9144000" cy="712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 Box 6"/>
          <p:cNvSpPr txBox="1">
            <a:spLocks noChangeArrowheads="1"/>
          </p:cNvSpPr>
          <p:nvPr/>
        </p:nvSpPr>
        <p:spPr bwMode="auto">
          <a:xfrm>
            <a:off x="1835150" y="1412875"/>
            <a:ext cx="525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2771" name="Picture 8" descr="Картинки по запросу thank you for your atten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5475" y="692150"/>
            <a:ext cx="291941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2844800" y="3933825"/>
            <a:ext cx="3527425" cy="8540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E-mail: </a:t>
            </a:r>
            <a:r>
              <a:rPr lang="en-US" sz="2000" b="1">
                <a:latin typeface="Times New Roman" pitchFamily="18" charset="0"/>
                <a:hlinkClick r:id="rId4"/>
              </a:rPr>
              <a:t>olena_syvak@ukr.net</a:t>
            </a:r>
            <a:endParaRPr lang="en-US" sz="2000" b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Phone: 093-293-56-72</a:t>
            </a:r>
            <a:endParaRPr lang="ru-RU" sz="20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Содержимое 2"/>
          <p:cNvSpPr>
            <a:spLocks/>
          </p:cNvSpPr>
          <p:nvPr/>
        </p:nvSpPr>
        <p:spPr bwMode="auto">
          <a:xfrm>
            <a:off x="1331913" y="-26988"/>
            <a:ext cx="7920037" cy="616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 algn="ctr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</a:pPr>
            <a:endParaRPr lang="en-US" sz="2200" b="1">
              <a:latin typeface="Aharoni"/>
              <a:ea typeface="Aharoni"/>
              <a:cs typeface="Aharoni"/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819150"/>
            <a:ext cx="7853362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Содержимое 2"/>
          <p:cNvSpPr>
            <a:spLocks/>
          </p:cNvSpPr>
          <p:nvPr/>
        </p:nvSpPr>
        <p:spPr bwMode="auto">
          <a:xfrm>
            <a:off x="1331913" y="-26988"/>
            <a:ext cx="7920037" cy="616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 algn="ctr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</a:pPr>
            <a:endParaRPr lang="en-US" sz="2200" b="1">
              <a:latin typeface="Aharoni"/>
              <a:ea typeface="Aharoni"/>
              <a:cs typeface="Aharoni"/>
            </a:endParaRPr>
          </a:p>
        </p:txBody>
      </p:sp>
      <p:sp>
        <p:nvSpPr>
          <p:cNvPr id="35843" name="Rectangle 8"/>
          <p:cNvSpPr>
            <a:spLocks noChangeArrowheads="1"/>
          </p:cNvSpPr>
          <p:nvPr/>
        </p:nvSpPr>
        <p:spPr bwMode="auto">
          <a:xfrm>
            <a:off x="1692275" y="3171825"/>
            <a:ext cx="74834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ЗНО. Англійська мова. 18.1. </a:t>
            </a:r>
            <a:r>
              <a:rPr lang="en-US" sz="2800"/>
              <a:t>Use of English. </a:t>
            </a:r>
            <a:r>
              <a:rPr lang="ru-RU" sz="2800"/>
              <a:t>Опрацювання стратегій виконання</a:t>
            </a:r>
          </a:p>
        </p:txBody>
      </p:sp>
      <p:sp>
        <p:nvSpPr>
          <p:cNvPr id="35844" name="Rectangle 1"/>
          <p:cNvSpPr>
            <a:spLocks noChangeArrowheads="1"/>
          </p:cNvSpPr>
          <p:nvPr/>
        </p:nvSpPr>
        <p:spPr bwMode="auto">
          <a:xfrm>
            <a:off x="1368425" y="161925"/>
            <a:ext cx="68770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ea typeface="Aharoni"/>
                <a:cs typeface="Aharoni"/>
              </a:rPr>
              <a:t>ЗНО. Англійська мова. 17.1. </a:t>
            </a:r>
            <a:r>
              <a:rPr lang="en-US" sz="2800">
                <a:ea typeface="Aharoni"/>
                <a:cs typeface="Aharoni"/>
              </a:rPr>
              <a:t>Use of English. </a:t>
            </a:r>
            <a:r>
              <a:rPr lang="ru-RU" sz="2800">
                <a:ea typeface="Aharoni"/>
                <a:cs typeface="Aharoni"/>
              </a:rPr>
              <a:t>Стратегії виконання</a:t>
            </a:r>
          </a:p>
        </p:txBody>
      </p:sp>
      <p:pic>
        <p:nvPicPr>
          <p:cNvPr id="35845" name="Picture 2" descr="http://qrcoder.ru/code/?https%3A%2F%2Fwww.youtube.com%2Fwatch%3Fv%3DpdyAqMnjhvY&amp;4&amp;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143000"/>
            <a:ext cx="20701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4162425"/>
            <a:ext cx="2217738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Содержимое 2"/>
          <p:cNvSpPr>
            <a:spLocks/>
          </p:cNvSpPr>
          <p:nvPr/>
        </p:nvSpPr>
        <p:spPr bwMode="auto">
          <a:xfrm>
            <a:off x="1331913" y="-26988"/>
            <a:ext cx="7920037" cy="616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 algn="ctr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</a:pPr>
            <a:endParaRPr lang="en-US" sz="2200" b="1">
              <a:latin typeface="Aharoni"/>
              <a:ea typeface="Aharoni"/>
              <a:cs typeface="Aharoni"/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419100"/>
            <a:ext cx="4967287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1"/>
          <p:cNvSpPr>
            <a:spLocks noChangeArrowheads="1"/>
          </p:cNvSpPr>
          <p:nvPr/>
        </p:nvSpPr>
        <p:spPr bwMode="auto">
          <a:xfrm>
            <a:off x="1042988" y="44450"/>
            <a:ext cx="4216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300">
                <a:latin typeface="Arial Black" pitchFamily="34" charset="0"/>
              </a:rPr>
              <a:t>ЗНО. Частина </a:t>
            </a:r>
            <a:r>
              <a:rPr lang="en-US" sz="2300">
                <a:latin typeface="Arial Black" pitchFamily="34" charset="0"/>
              </a:rPr>
              <a:t>II: </a:t>
            </a:r>
            <a:r>
              <a:rPr lang="ru-RU" sz="2300">
                <a:latin typeface="Arial Black" pitchFamily="34" charset="0"/>
              </a:rPr>
              <a:t>Читання</a:t>
            </a:r>
            <a:endParaRPr lang="en-US" sz="2300">
              <a:latin typeface="Arial Black" pitchFamily="34" charset="0"/>
            </a:endParaRP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4787900" y="260350"/>
            <a:ext cx="4537075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300">
                <a:latin typeface="Arial Black" pitchFamily="34" charset="0"/>
              </a:rPr>
              <a:t>Як готувати учнів до секції Читання на ЗНО та FCE?</a:t>
            </a:r>
            <a:endParaRPr lang="en-US" sz="2300">
              <a:latin typeface="Arial Black" pitchFamily="34" charset="0"/>
            </a:endParaRP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1619250" y="3573463"/>
            <a:ext cx="61356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300">
                <a:latin typeface="Arial Black" pitchFamily="34" charset="0"/>
              </a:rPr>
              <a:t>Підготовка до ЗНО 2019 з </a:t>
            </a:r>
            <a:r>
              <a:rPr lang="en-US" sz="2300">
                <a:latin typeface="Arial Black" pitchFamily="34" charset="0"/>
              </a:rPr>
              <a:t>Dinternal Education</a:t>
            </a:r>
            <a:endParaRPr lang="ru-RU" sz="2300">
              <a:latin typeface="Arial Black" pitchFamily="34" charset="0"/>
            </a:endParaRPr>
          </a:p>
        </p:txBody>
      </p:sp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2938" y="84455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5200" y="1414463"/>
            <a:ext cx="21272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6163" y="4403725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1"/>
          <p:cNvSpPr>
            <a:spLocks noChangeArrowheads="1"/>
          </p:cNvSpPr>
          <p:nvPr/>
        </p:nvSpPr>
        <p:spPr bwMode="auto">
          <a:xfrm>
            <a:off x="1042988" y="44450"/>
            <a:ext cx="70580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300">
                <a:latin typeface="Arial Black" pitchFamily="34" charset="0"/>
              </a:rPr>
              <a:t>Як впоратися із секцією читання в англійському ЗНО-2019</a:t>
            </a:r>
            <a:endParaRPr lang="en-US" sz="2300">
              <a:latin typeface="Arial Black" pitchFamily="34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5105400" y="2533650"/>
            <a:ext cx="4117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300">
                <a:latin typeface="Arial Black" pitchFamily="34" charset="0"/>
              </a:rPr>
              <a:t>Великий вибір тестів для підготовки до ЗНО </a:t>
            </a:r>
            <a:endParaRPr lang="en-US" sz="2300">
              <a:latin typeface="Arial Black" pitchFamily="34" charset="0"/>
            </a:endParaRPr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0575" y="989013"/>
            <a:ext cx="2439988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3716338"/>
            <a:ext cx="2305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331913" y="55563"/>
            <a:ext cx="7812087" cy="6802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USEFUL TIPS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en-US" sz="2200" dirty="0">
                <a:latin typeface="+mn-lt"/>
              </a:rPr>
              <a:t>      1. </a:t>
            </a:r>
            <a:r>
              <a:rPr lang="ru-RU" sz="2200" dirty="0" err="1">
                <a:latin typeface="+mn-lt"/>
              </a:rPr>
              <a:t>Звертайте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err="1">
                <a:latin typeface="+mn-lt"/>
              </a:rPr>
              <a:t>увагу</a:t>
            </a:r>
            <a:r>
              <a:rPr lang="ru-RU" sz="2200" dirty="0">
                <a:latin typeface="+mn-lt"/>
              </a:rPr>
              <a:t> на </a:t>
            </a:r>
            <a:r>
              <a:rPr lang="ru-RU" sz="2200" dirty="0" err="1">
                <a:latin typeface="+mn-lt"/>
              </a:rPr>
              <a:t>речення</a:t>
            </a:r>
            <a:r>
              <a:rPr lang="ru-RU" sz="2200" dirty="0">
                <a:latin typeface="+mn-lt"/>
              </a:rPr>
              <a:t>, </a:t>
            </a:r>
            <a:r>
              <a:rPr lang="ru-RU" sz="2200" dirty="0" err="1">
                <a:latin typeface="+mn-lt"/>
              </a:rPr>
              <a:t>які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err="1">
                <a:latin typeface="+mn-lt"/>
              </a:rPr>
              <a:t>містять</a:t>
            </a:r>
            <a:r>
              <a:rPr lang="ru-RU" sz="2200" dirty="0">
                <a:latin typeface="+mn-lt"/>
              </a:rPr>
              <a:t> слова з </a:t>
            </a:r>
            <a:r>
              <a:rPr lang="ru-RU" sz="2200" dirty="0" err="1">
                <a:latin typeface="+mn-lt"/>
              </a:rPr>
              <a:t>негативним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err="1">
                <a:latin typeface="+mn-lt"/>
              </a:rPr>
              <a:t>значенням</a:t>
            </a:r>
            <a:r>
              <a:rPr lang="ru-RU" sz="2200" dirty="0">
                <a:latin typeface="+mn-lt"/>
              </a:rPr>
              <a:t>, напр. </a:t>
            </a:r>
            <a:r>
              <a:rPr lang="en-US" sz="2200" b="1" u="sng" dirty="0">
                <a:latin typeface="+mn-lt"/>
              </a:rPr>
              <a:t>few (</a:t>
            </a:r>
            <a:r>
              <a:rPr lang="ru-RU" sz="2200" b="1" u="sng" dirty="0" err="1">
                <a:latin typeface="+mn-lt"/>
              </a:rPr>
              <a:t>небагато</a:t>
            </a:r>
            <a:r>
              <a:rPr lang="ru-RU" sz="2200" b="1" u="sng" dirty="0">
                <a:latin typeface="+mn-lt"/>
              </a:rPr>
              <a:t>), </a:t>
            </a:r>
            <a:r>
              <a:rPr lang="en-US" sz="2200" b="1" i="1" u="sng" dirty="0">
                <a:latin typeface="+mn-lt"/>
              </a:rPr>
              <a:t>little </a:t>
            </a:r>
            <a:r>
              <a:rPr lang="en-US" sz="2200" b="1" u="sng" dirty="0">
                <a:latin typeface="+mn-lt"/>
              </a:rPr>
              <a:t>(</a:t>
            </a:r>
            <a:r>
              <a:rPr lang="ru-RU" sz="2200" b="1" u="sng" dirty="0">
                <a:latin typeface="+mn-lt"/>
              </a:rPr>
              <a:t>мало), </a:t>
            </a:r>
            <a:r>
              <a:rPr lang="en-US" sz="2200" b="1" i="1" u="sng" dirty="0">
                <a:latin typeface="+mn-lt"/>
              </a:rPr>
              <a:t>hardly </a:t>
            </a:r>
            <a:r>
              <a:rPr lang="en-US" sz="2200" b="1" u="sng" dirty="0">
                <a:latin typeface="+mn-lt"/>
              </a:rPr>
              <a:t>(</a:t>
            </a:r>
            <a:r>
              <a:rPr lang="ru-RU" sz="2200" b="1" u="sng" dirty="0" err="1">
                <a:latin typeface="+mn-lt"/>
              </a:rPr>
              <a:t>майже</a:t>
            </a:r>
            <a:r>
              <a:rPr lang="ru-RU" sz="2200" b="1" u="sng" dirty="0">
                <a:latin typeface="+mn-lt"/>
              </a:rPr>
              <a:t> </a:t>
            </a:r>
            <a:r>
              <a:rPr lang="ru-RU" sz="2200" b="1" u="sng" dirty="0" err="1">
                <a:latin typeface="+mn-lt"/>
              </a:rPr>
              <a:t>ні</a:t>
            </a:r>
            <a:r>
              <a:rPr lang="ru-RU" sz="2200" b="1" u="sng" dirty="0">
                <a:latin typeface="+mn-lt"/>
              </a:rPr>
              <a:t>) </a:t>
            </a:r>
            <a:r>
              <a:rPr lang="ru-RU" sz="2200" dirty="0" err="1">
                <a:latin typeface="+mn-lt"/>
              </a:rPr>
              <a:t>тощо</a:t>
            </a:r>
            <a:r>
              <a:rPr lang="ru-RU" sz="2200" dirty="0">
                <a:latin typeface="+mn-lt"/>
              </a:rPr>
              <a:t>. </a:t>
            </a:r>
            <a:r>
              <a:rPr lang="ru-RU" sz="2200" dirty="0" err="1">
                <a:latin typeface="+mn-lt"/>
              </a:rPr>
              <a:t>Речення</a:t>
            </a:r>
            <a:r>
              <a:rPr lang="ru-RU" sz="2200" dirty="0">
                <a:latin typeface="+mn-lt"/>
              </a:rPr>
              <a:t> з </a:t>
            </a:r>
            <a:r>
              <a:rPr lang="ru-RU" sz="2200" dirty="0" err="1">
                <a:latin typeface="+mn-lt"/>
              </a:rPr>
              <a:t>цими</a:t>
            </a:r>
            <a:r>
              <a:rPr lang="ru-RU" sz="2200" dirty="0">
                <a:latin typeface="+mn-lt"/>
              </a:rPr>
              <a:t> словами </a:t>
            </a:r>
            <a:r>
              <a:rPr lang="ru-RU" sz="2200" dirty="0" err="1">
                <a:latin typeface="+mn-lt"/>
              </a:rPr>
              <a:t>лише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err="1">
                <a:latin typeface="+mn-lt"/>
              </a:rPr>
              <a:t>виглядають</a:t>
            </a:r>
            <a:r>
              <a:rPr lang="ru-RU" sz="2200" dirty="0">
                <a:latin typeface="+mn-lt"/>
              </a:rPr>
              <a:t> </a:t>
            </a:r>
            <a:r>
              <a:rPr lang="ru-RU" sz="2200" b="1" dirty="0" err="1">
                <a:latin typeface="+mn-lt"/>
              </a:rPr>
              <a:t>стверджувальними</a:t>
            </a:r>
            <a:r>
              <a:rPr lang="ru-RU" sz="2200" dirty="0">
                <a:latin typeface="+mn-lt"/>
              </a:rPr>
              <a:t>!</a:t>
            </a:r>
            <a:endParaRPr lang="en-US" sz="2200" dirty="0">
              <a:latin typeface="+mn-lt"/>
            </a:endParaRPr>
          </a:p>
          <a:p>
            <a:pPr algn="just">
              <a:defRPr/>
            </a:pPr>
            <a:r>
              <a:rPr lang="en-US" sz="2200" dirty="0">
                <a:latin typeface="+mn-lt"/>
              </a:rPr>
              <a:t>      2. </a:t>
            </a:r>
            <a:r>
              <a:rPr lang="ru-RU" sz="2200" dirty="0" err="1">
                <a:latin typeface="+mn-lt"/>
              </a:rPr>
              <a:t>Якщо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>
                <a:latin typeface="+mn-lt"/>
              </a:rPr>
              <a:t>Ви не </a:t>
            </a:r>
            <a:r>
              <a:rPr lang="ru-RU" sz="2200" dirty="0" err="1">
                <a:latin typeface="+mn-lt"/>
              </a:rPr>
              <a:t>розумієте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err="1">
                <a:latin typeface="+mn-lt"/>
              </a:rPr>
              <a:t>ключового</a:t>
            </a:r>
            <a:r>
              <a:rPr lang="ru-RU" sz="2200" dirty="0">
                <a:latin typeface="+mn-lt"/>
              </a:rPr>
              <a:t> слова </a:t>
            </a:r>
            <a:r>
              <a:rPr lang="ru-RU" sz="2200" dirty="0" err="1">
                <a:latin typeface="+mn-lt"/>
              </a:rPr>
              <a:t>або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err="1">
                <a:latin typeface="+mn-lt"/>
              </a:rPr>
              <a:t>фрази</a:t>
            </a:r>
            <a:r>
              <a:rPr lang="ru-RU" sz="2200" dirty="0">
                <a:latin typeface="+mn-lt"/>
              </a:rPr>
              <a:t>, без </a:t>
            </a:r>
            <a:r>
              <a:rPr lang="ru-RU" sz="2200" dirty="0" err="1">
                <a:latin typeface="+mn-lt"/>
              </a:rPr>
              <a:t>яких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err="1">
                <a:latin typeface="+mn-lt"/>
              </a:rPr>
              <a:t>неможливо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err="1">
                <a:latin typeface="+mn-lt"/>
              </a:rPr>
              <a:t>зрозуміти</a:t>
            </a:r>
            <a:r>
              <a:rPr lang="ru-RU" sz="2200" dirty="0">
                <a:latin typeface="+mn-lt"/>
              </a:rPr>
              <a:t> текст, </a:t>
            </a:r>
            <a:r>
              <a:rPr lang="ru-RU" sz="2200" dirty="0" err="1">
                <a:latin typeface="+mn-lt"/>
              </a:rPr>
              <a:t>спробуйте</a:t>
            </a:r>
            <a:r>
              <a:rPr lang="ru-RU" sz="2200" dirty="0">
                <a:latin typeface="+mn-lt"/>
              </a:rPr>
              <a:t> </a:t>
            </a:r>
            <a:r>
              <a:rPr lang="ru-RU" sz="2200" b="1" dirty="0" err="1">
                <a:latin typeface="+mn-lt"/>
              </a:rPr>
              <a:t>здогадатися</a:t>
            </a:r>
            <a:r>
              <a:rPr lang="ru-RU" sz="2200" dirty="0">
                <a:latin typeface="+mn-lt"/>
              </a:rPr>
              <a:t> про </a:t>
            </a:r>
            <a:r>
              <a:rPr lang="ru-RU" sz="2200" dirty="0" err="1">
                <a:latin typeface="+mn-lt"/>
              </a:rPr>
              <a:t>його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err="1">
                <a:latin typeface="+mn-lt"/>
              </a:rPr>
              <a:t>значення</a:t>
            </a:r>
            <a:r>
              <a:rPr lang="ru-RU" sz="2200" dirty="0">
                <a:latin typeface="+mn-lt"/>
              </a:rPr>
              <a:t> </a:t>
            </a:r>
            <a:r>
              <a:rPr lang="ru-RU" sz="2200" b="1" dirty="0">
                <a:latin typeface="+mn-lt"/>
              </a:rPr>
              <a:t>за </a:t>
            </a:r>
            <a:r>
              <a:rPr lang="ru-RU" sz="2200" b="1" dirty="0" err="1">
                <a:latin typeface="+mn-lt"/>
              </a:rPr>
              <a:t>допомогою</a:t>
            </a:r>
            <a:r>
              <a:rPr lang="ru-RU" sz="2200" b="1" dirty="0">
                <a:latin typeface="+mn-lt"/>
              </a:rPr>
              <a:t> контексту </a:t>
            </a:r>
            <a:r>
              <a:rPr lang="ru-RU" sz="2200" dirty="0">
                <a:latin typeface="+mn-lt"/>
              </a:rPr>
              <a:t>– </a:t>
            </a:r>
            <a:r>
              <a:rPr lang="ru-RU" sz="2200" b="1" dirty="0">
                <a:latin typeface="+mn-lt"/>
              </a:rPr>
              <a:t>прочитайте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err="1">
                <a:latin typeface="+mn-lt"/>
              </a:rPr>
              <a:t>речення</a:t>
            </a:r>
            <a:r>
              <a:rPr lang="ru-RU" sz="2200" dirty="0">
                <a:latin typeface="+mn-lt"/>
              </a:rPr>
              <a:t> </a:t>
            </a:r>
            <a:r>
              <a:rPr lang="ru-RU" sz="2200" b="1" dirty="0">
                <a:latin typeface="+mn-lt"/>
              </a:rPr>
              <a:t>до та </a:t>
            </a:r>
            <a:r>
              <a:rPr lang="ru-RU" sz="2200" b="1" dirty="0" err="1">
                <a:latin typeface="+mn-lt"/>
              </a:rPr>
              <a:t>після</a:t>
            </a:r>
            <a:r>
              <a:rPr lang="ru-RU" sz="2200" b="1" dirty="0">
                <a:latin typeface="+mn-lt"/>
              </a:rPr>
              <a:t> </a:t>
            </a:r>
            <a:r>
              <a:rPr lang="ru-RU" sz="2200" dirty="0">
                <a:latin typeface="+mn-lt"/>
              </a:rPr>
              <a:t>того </a:t>
            </a:r>
            <a:r>
              <a:rPr lang="ru-RU" sz="2200" dirty="0" err="1">
                <a:latin typeface="+mn-lt"/>
              </a:rPr>
              <a:t>речення</a:t>
            </a:r>
            <a:r>
              <a:rPr lang="ru-RU" sz="2200" dirty="0">
                <a:latin typeface="+mn-lt"/>
              </a:rPr>
              <a:t>, яке </a:t>
            </a:r>
            <a:r>
              <a:rPr lang="ru-RU" sz="2200" dirty="0" err="1">
                <a:latin typeface="+mn-lt"/>
              </a:rPr>
              <a:t>містить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err="1">
                <a:latin typeface="+mn-lt"/>
              </a:rPr>
              <a:t>незрозумілу</a:t>
            </a:r>
            <a:r>
              <a:rPr lang="ru-RU" sz="2200" dirty="0">
                <a:latin typeface="+mn-lt"/>
              </a:rPr>
              <a:t> для Вас фразу/слово</a:t>
            </a:r>
            <a:r>
              <a:rPr lang="ru-RU" sz="2200" dirty="0">
                <a:latin typeface="+mn-lt"/>
              </a:rPr>
              <a:t>.</a:t>
            </a:r>
            <a:endParaRPr lang="en-US" sz="2200" dirty="0">
              <a:latin typeface="+mn-lt"/>
            </a:endParaRPr>
          </a:p>
          <a:p>
            <a:pPr algn="just">
              <a:defRPr/>
            </a:pPr>
            <a:r>
              <a:rPr lang="en-US" sz="2200" dirty="0">
                <a:latin typeface="+mn-lt"/>
              </a:rPr>
              <a:t>      </a:t>
            </a:r>
            <a:r>
              <a:rPr lang="ru-RU" sz="2200" dirty="0">
                <a:latin typeface="+mn-lt"/>
              </a:rPr>
              <a:t>3</a:t>
            </a:r>
            <a:r>
              <a:rPr lang="ru-RU" sz="2200" dirty="0">
                <a:latin typeface="+mn-lt"/>
              </a:rPr>
              <a:t>. </a:t>
            </a:r>
            <a:r>
              <a:rPr lang="ru-RU" sz="2200" dirty="0" err="1">
                <a:latin typeface="+mn-lt"/>
              </a:rPr>
              <a:t>Звертайте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err="1">
                <a:latin typeface="+mn-lt"/>
              </a:rPr>
              <a:t>увагу</a:t>
            </a:r>
            <a:r>
              <a:rPr lang="ru-RU" sz="2200" dirty="0">
                <a:latin typeface="+mn-lt"/>
              </a:rPr>
              <a:t> на </a:t>
            </a:r>
            <a:r>
              <a:rPr lang="ru-RU" sz="2200" dirty="0" err="1">
                <a:latin typeface="+mn-lt"/>
              </a:rPr>
              <a:t>згадані</a:t>
            </a:r>
            <a:r>
              <a:rPr lang="ru-RU" sz="2200" dirty="0">
                <a:latin typeface="+mn-lt"/>
              </a:rPr>
              <a:t> в </a:t>
            </a:r>
            <a:r>
              <a:rPr lang="ru-RU" sz="2200" dirty="0" err="1">
                <a:latin typeface="+mn-lt"/>
              </a:rPr>
              <a:t>тексті</a:t>
            </a:r>
            <a:r>
              <a:rPr lang="ru-RU" sz="2200" dirty="0">
                <a:latin typeface="+mn-lt"/>
              </a:rPr>
              <a:t>:</a:t>
            </a:r>
            <a:endParaRPr lang="en-US" sz="2200" dirty="0">
              <a:latin typeface="+mn-lt"/>
            </a:endParaRPr>
          </a:p>
          <a:p>
            <a:pPr algn="just">
              <a:defRPr/>
            </a:pPr>
            <a:r>
              <a:rPr lang="en-US" sz="2200" b="1" dirty="0">
                <a:latin typeface="+mn-lt"/>
              </a:rPr>
              <a:t>      </a:t>
            </a:r>
            <a:r>
              <a:rPr lang="ru-RU" sz="2200" b="1" dirty="0" err="1">
                <a:latin typeface="+mn-lt"/>
              </a:rPr>
              <a:t>дати</a:t>
            </a:r>
            <a:r>
              <a:rPr lang="ru-RU" sz="2200" b="1" dirty="0">
                <a:latin typeface="+mn-lt"/>
              </a:rPr>
              <a:t>, </a:t>
            </a:r>
            <a:r>
              <a:rPr lang="ru-RU" sz="2200" b="1" dirty="0" err="1">
                <a:latin typeface="+mn-lt"/>
              </a:rPr>
              <a:t>прислівники</a:t>
            </a:r>
            <a:r>
              <a:rPr lang="ru-RU" sz="2200" b="1" dirty="0">
                <a:latin typeface="+mn-lt"/>
              </a:rPr>
              <a:t> часу, </a:t>
            </a:r>
            <a:r>
              <a:rPr lang="ru-RU" sz="2200" dirty="0">
                <a:latin typeface="+mn-lt"/>
              </a:rPr>
              <a:t>напр. </a:t>
            </a:r>
            <a:r>
              <a:rPr lang="en-US" sz="2200" dirty="0">
                <a:latin typeface="+mn-lt"/>
              </a:rPr>
              <a:t>later on, afterwards, earlier on, a few days after that </a:t>
            </a:r>
            <a:r>
              <a:rPr lang="ru-RU" sz="2200" dirty="0" err="1">
                <a:latin typeface="+mn-lt"/>
              </a:rPr>
              <a:t>тощо</a:t>
            </a:r>
            <a:r>
              <a:rPr lang="ru-RU" sz="2200" dirty="0">
                <a:latin typeface="+mn-lt"/>
              </a:rPr>
              <a:t>;</a:t>
            </a:r>
          </a:p>
          <a:p>
            <a:pPr algn="just">
              <a:defRPr/>
            </a:pPr>
            <a:r>
              <a:rPr lang="en-US" sz="2200" b="1" dirty="0">
                <a:latin typeface="+mn-lt"/>
              </a:rPr>
              <a:t>       </a:t>
            </a:r>
            <a:r>
              <a:rPr lang="ru-RU" sz="2200" b="1" dirty="0" err="1">
                <a:latin typeface="+mn-lt"/>
              </a:rPr>
              <a:t>речення</a:t>
            </a:r>
            <a:r>
              <a:rPr lang="ru-RU" sz="2200" b="1" dirty="0">
                <a:latin typeface="+mn-lt"/>
              </a:rPr>
              <a:t> </a:t>
            </a:r>
            <a:r>
              <a:rPr lang="ru-RU" sz="2200" b="1" dirty="0" err="1">
                <a:latin typeface="+mn-lt"/>
              </a:rPr>
              <a:t>зі</a:t>
            </a:r>
            <a:r>
              <a:rPr lang="ru-RU" sz="2200" b="1" dirty="0">
                <a:latin typeface="+mn-lt"/>
              </a:rPr>
              <a:t> словами</a:t>
            </a:r>
            <a:r>
              <a:rPr lang="ru-RU" sz="2200" dirty="0">
                <a:latin typeface="+mn-lt"/>
              </a:rPr>
              <a:t> </a:t>
            </a:r>
            <a:r>
              <a:rPr lang="en-US" sz="2200" dirty="0">
                <a:latin typeface="+mn-lt"/>
              </a:rPr>
              <a:t>after, before, while;</a:t>
            </a:r>
          </a:p>
          <a:p>
            <a:pPr algn="just">
              <a:defRPr/>
            </a:pPr>
            <a:r>
              <a:rPr lang="en-US" sz="2200" b="1" dirty="0">
                <a:latin typeface="+mn-lt"/>
              </a:rPr>
              <a:t>       </a:t>
            </a:r>
            <a:r>
              <a:rPr lang="ru-RU" sz="2200" b="1" dirty="0" err="1">
                <a:latin typeface="+mn-lt"/>
              </a:rPr>
              <a:t>речення</a:t>
            </a:r>
            <a:r>
              <a:rPr lang="ru-RU" sz="2200" b="1" dirty="0">
                <a:latin typeface="+mn-lt"/>
              </a:rPr>
              <a:t>, </a:t>
            </a:r>
            <a:r>
              <a:rPr lang="ru-RU" sz="2200" b="1" dirty="0" err="1">
                <a:latin typeface="+mn-lt"/>
              </a:rPr>
              <a:t>що</a:t>
            </a:r>
            <a:r>
              <a:rPr lang="ru-RU" sz="2200" b="1" dirty="0">
                <a:latin typeface="+mn-lt"/>
              </a:rPr>
              <a:t> </a:t>
            </a:r>
            <a:r>
              <a:rPr lang="ru-RU" sz="2200" b="1" dirty="0" err="1">
                <a:latin typeface="+mn-lt"/>
              </a:rPr>
              <a:t>передають</a:t>
            </a:r>
            <a:r>
              <a:rPr lang="ru-RU" sz="2200" b="1" dirty="0">
                <a:latin typeface="+mn-lt"/>
              </a:rPr>
              <a:t> </a:t>
            </a:r>
            <a:r>
              <a:rPr lang="ru-RU" sz="2200" b="1" dirty="0" err="1">
                <a:latin typeface="+mn-lt"/>
              </a:rPr>
              <a:t>значення</a:t>
            </a:r>
            <a:r>
              <a:rPr lang="ru-RU" sz="2200" b="1" dirty="0">
                <a:latin typeface="+mn-lt"/>
              </a:rPr>
              <a:t> причини </a:t>
            </a:r>
            <a:r>
              <a:rPr lang="ru-RU" sz="2200" b="1" dirty="0" err="1">
                <a:latin typeface="+mn-lt"/>
              </a:rPr>
              <a:t>або</a:t>
            </a:r>
            <a:r>
              <a:rPr lang="ru-RU" sz="2200" b="1" dirty="0">
                <a:latin typeface="+mn-lt"/>
              </a:rPr>
              <a:t> результату,</a:t>
            </a:r>
            <a:r>
              <a:rPr lang="ru-RU" sz="2200" dirty="0">
                <a:latin typeface="+mn-lt"/>
              </a:rPr>
              <a:t> напр. </a:t>
            </a:r>
            <a:r>
              <a:rPr lang="ru-RU" sz="2200" dirty="0" err="1">
                <a:latin typeface="+mn-lt"/>
              </a:rPr>
              <a:t>містять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err="1">
                <a:latin typeface="+mn-lt"/>
              </a:rPr>
              <a:t>такі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err="1">
                <a:latin typeface="+mn-lt"/>
              </a:rPr>
              <a:t>фрази</a:t>
            </a:r>
            <a:r>
              <a:rPr lang="ru-RU" sz="2200" dirty="0">
                <a:latin typeface="+mn-lt"/>
              </a:rPr>
              <a:t>, як </a:t>
            </a:r>
            <a:r>
              <a:rPr lang="en-US" sz="2200" dirty="0">
                <a:latin typeface="+mn-lt"/>
              </a:rPr>
              <a:t>as a result of, due to, because;</a:t>
            </a:r>
          </a:p>
          <a:p>
            <a:pPr algn="just">
              <a:defRPr/>
            </a:pPr>
            <a:r>
              <a:rPr lang="en-US" sz="2200" b="1" dirty="0">
                <a:latin typeface="+mn-lt"/>
              </a:rPr>
              <a:t>       </a:t>
            </a:r>
            <a:r>
              <a:rPr lang="ru-RU" sz="2200" b="1" dirty="0" err="1">
                <a:latin typeface="+mn-lt"/>
              </a:rPr>
              <a:t>речення</a:t>
            </a:r>
            <a:r>
              <a:rPr lang="ru-RU" sz="2200" b="1" dirty="0">
                <a:latin typeface="+mn-lt"/>
              </a:rPr>
              <a:t> </a:t>
            </a:r>
            <a:r>
              <a:rPr lang="ru-RU" sz="2200" b="1" dirty="0">
                <a:latin typeface="+mn-lt"/>
              </a:rPr>
              <a:t>з </a:t>
            </a:r>
            <a:r>
              <a:rPr lang="ru-RU" sz="2200" b="1" dirty="0" err="1">
                <a:latin typeface="+mn-lt"/>
              </a:rPr>
              <a:t>дієсловами</a:t>
            </a:r>
            <a:r>
              <a:rPr lang="ru-RU" sz="2200" b="1" dirty="0">
                <a:latin typeface="+mn-lt"/>
              </a:rPr>
              <a:t> </a:t>
            </a:r>
            <a:r>
              <a:rPr lang="ru-RU" sz="2200" dirty="0">
                <a:latin typeface="+mn-lt"/>
              </a:rPr>
              <a:t>у </a:t>
            </a:r>
            <a:r>
              <a:rPr lang="en-US" sz="2200" dirty="0">
                <a:latin typeface="+mn-lt"/>
              </a:rPr>
              <a:t>Past Perfect, </a:t>
            </a:r>
            <a:r>
              <a:rPr lang="ru-RU" sz="2200" dirty="0" err="1">
                <a:latin typeface="+mn-lt"/>
              </a:rPr>
              <a:t>які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err="1">
                <a:latin typeface="+mn-lt"/>
              </a:rPr>
              <a:t>передбачають</a:t>
            </a:r>
            <a:r>
              <a:rPr lang="ru-RU" sz="2200" dirty="0">
                <a:latin typeface="+mn-lt"/>
              </a:rPr>
              <a:t>, </a:t>
            </a:r>
            <a:r>
              <a:rPr lang="ru-RU" sz="2200" dirty="0" err="1">
                <a:latin typeface="+mn-lt"/>
              </a:rPr>
              <a:t>що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err="1">
                <a:latin typeface="+mn-lt"/>
              </a:rPr>
              <a:t>якась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err="1">
                <a:latin typeface="+mn-lt"/>
              </a:rPr>
              <a:t>дія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err="1">
                <a:latin typeface="+mn-lt"/>
              </a:rPr>
              <a:t>відбулася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err="1">
                <a:latin typeface="+mn-lt"/>
              </a:rPr>
              <a:t>раніше</a:t>
            </a:r>
            <a:r>
              <a:rPr lang="ru-RU" sz="2200" dirty="0">
                <a:latin typeface="+mn-lt"/>
              </a:rPr>
              <a:t> за </a:t>
            </a:r>
            <a:r>
              <a:rPr lang="ru-RU" sz="2200" dirty="0" err="1">
                <a:latin typeface="+mn-lt"/>
              </a:rPr>
              <a:t>іншу</a:t>
            </a:r>
            <a:r>
              <a:rPr lang="ru-RU" sz="2200" dirty="0">
                <a:latin typeface="+mn-lt"/>
              </a:rPr>
              <a:t>.</a:t>
            </a:r>
            <a:endParaRPr lang="ru-RU" sz="2200" dirty="0">
              <a:latin typeface="+mn-lt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1547813" y="4149725"/>
            <a:ext cx="144462" cy="14287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547813" y="4868863"/>
            <a:ext cx="144462" cy="14446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1547813" y="5229225"/>
            <a:ext cx="144462" cy="144463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1547813" y="6237288"/>
            <a:ext cx="144462" cy="14446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8888" y="-171450"/>
            <a:ext cx="7885112" cy="7078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USEFUL TIPS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300" dirty="0">
                <a:latin typeface="+mn-lt"/>
              </a:rPr>
              <a:t>       4. </a:t>
            </a:r>
            <a:r>
              <a:rPr lang="ru-RU" sz="2300" dirty="0" err="1">
                <a:latin typeface="+mn-lt"/>
              </a:rPr>
              <a:t>Звертайте</a:t>
            </a:r>
            <a:r>
              <a:rPr lang="ru-RU" sz="2300" dirty="0">
                <a:latin typeface="+mn-lt"/>
              </a:rPr>
              <a:t> </a:t>
            </a:r>
            <a:r>
              <a:rPr lang="ru-RU" sz="2300" dirty="0" err="1">
                <a:latin typeface="+mn-lt"/>
              </a:rPr>
              <a:t>увагу</a:t>
            </a:r>
            <a:r>
              <a:rPr lang="ru-RU" sz="2300" dirty="0">
                <a:latin typeface="+mn-lt"/>
              </a:rPr>
              <a:t> на </a:t>
            </a:r>
            <a:r>
              <a:rPr lang="ru-RU" sz="2300" b="1" dirty="0">
                <a:latin typeface="+mn-lt"/>
              </a:rPr>
              <a:t>слова, </a:t>
            </a:r>
            <a:r>
              <a:rPr lang="ru-RU" sz="2300" b="1" dirty="0" err="1">
                <a:latin typeface="+mn-lt"/>
              </a:rPr>
              <a:t>які</a:t>
            </a:r>
            <a:r>
              <a:rPr lang="ru-RU" sz="2300" b="1" dirty="0">
                <a:latin typeface="+mn-lt"/>
              </a:rPr>
              <a:t> </a:t>
            </a:r>
            <a:r>
              <a:rPr lang="ru-RU" sz="2300" b="1" dirty="0" err="1">
                <a:latin typeface="+mn-lt"/>
              </a:rPr>
              <a:t>модифікують</a:t>
            </a:r>
            <a:r>
              <a:rPr lang="ru-RU" sz="2300" b="1" dirty="0">
                <a:latin typeface="+mn-lt"/>
              </a:rPr>
              <a:t> </a:t>
            </a:r>
            <a:r>
              <a:rPr lang="ru-RU" sz="2300" b="1" dirty="0" err="1">
                <a:latin typeface="+mn-lt"/>
              </a:rPr>
              <a:t>значення</a:t>
            </a:r>
            <a:r>
              <a:rPr lang="ru-RU" sz="2300" b="1" dirty="0">
                <a:latin typeface="+mn-lt"/>
              </a:rPr>
              <a:t> </a:t>
            </a:r>
            <a:r>
              <a:rPr lang="ru-RU" sz="2300" b="1" dirty="0" err="1">
                <a:latin typeface="+mn-lt"/>
              </a:rPr>
              <a:t>слів</a:t>
            </a:r>
            <a:r>
              <a:rPr lang="ru-RU" sz="2300" b="1" dirty="0">
                <a:latin typeface="+mn-lt"/>
              </a:rPr>
              <a:t>,</a:t>
            </a:r>
            <a:r>
              <a:rPr lang="ru-RU" sz="2300" dirty="0">
                <a:latin typeface="+mn-lt"/>
              </a:rPr>
              <a:t> а </a:t>
            </a:r>
            <a:r>
              <a:rPr lang="ru-RU" sz="2300" dirty="0" err="1">
                <a:latin typeface="+mn-lt"/>
              </a:rPr>
              <a:t>отже</a:t>
            </a:r>
            <a:r>
              <a:rPr lang="ru-RU" sz="2300" dirty="0">
                <a:latin typeface="+mn-lt"/>
              </a:rPr>
              <a:t> і </a:t>
            </a:r>
            <a:r>
              <a:rPr lang="ru-RU" sz="2300" dirty="0" err="1">
                <a:latin typeface="+mn-lt"/>
              </a:rPr>
              <a:t>цілого</a:t>
            </a:r>
            <a:r>
              <a:rPr lang="ru-RU" sz="2300" dirty="0">
                <a:latin typeface="+mn-lt"/>
              </a:rPr>
              <a:t> </a:t>
            </a:r>
            <a:r>
              <a:rPr lang="ru-RU" sz="2300" dirty="0" err="1">
                <a:latin typeface="+mn-lt"/>
              </a:rPr>
              <a:t>речення</a:t>
            </a:r>
            <a:r>
              <a:rPr lang="ru-RU" sz="2300" dirty="0">
                <a:latin typeface="+mn-lt"/>
              </a:rPr>
              <a:t>. </a:t>
            </a:r>
            <a:r>
              <a:rPr lang="ru-RU" sz="2300" dirty="0" err="1">
                <a:latin typeface="+mn-lt"/>
              </a:rPr>
              <a:t>Це</a:t>
            </a:r>
            <a:r>
              <a:rPr lang="ru-RU" sz="2300" dirty="0">
                <a:latin typeface="+mn-lt"/>
              </a:rPr>
              <a:t> </a:t>
            </a:r>
            <a:r>
              <a:rPr lang="ru-RU" sz="2300" dirty="0" err="1">
                <a:latin typeface="+mn-lt"/>
              </a:rPr>
              <a:t>можуть</a:t>
            </a:r>
            <a:r>
              <a:rPr lang="ru-RU" sz="2300" dirty="0">
                <a:latin typeface="+mn-lt"/>
              </a:rPr>
              <a:t> бути </a:t>
            </a:r>
            <a:r>
              <a:rPr lang="ru-RU" sz="2300" dirty="0" err="1">
                <a:latin typeface="+mn-lt"/>
              </a:rPr>
              <a:t>такі</a:t>
            </a:r>
            <a:r>
              <a:rPr lang="ru-RU" sz="2300" dirty="0">
                <a:latin typeface="+mn-lt"/>
              </a:rPr>
              <a:t> слова, як</a:t>
            </a:r>
          </a:p>
          <a:p>
            <a:pPr algn="just">
              <a:defRPr/>
            </a:pPr>
            <a:r>
              <a:rPr lang="en-US" sz="2300" i="1" dirty="0">
                <a:latin typeface="+mn-lt"/>
              </a:rPr>
              <a:t>quite, rather, fairly, significantly, even;</a:t>
            </a:r>
            <a:endParaRPr lang="en-US" sz="2300" dirty="0">
              <a:latin typeface="+mn-lt"/>
            </a:endParaRPr>
          </a:p>
          <a:p>
            <a:pPr>
              <a:defRPr/>
            </a:pPr>
            <a:r>
              <a:rPr lang="en-US" sz="2300" i="1" dirty="0">
                <a:latin typeface="+mn-lt"/>
              </a:rPr>
              <a:t>probably, certainly, perhaps, likely; also, as well, equally, similarly, at all;</a:t>
            </a:r>
            <a:endParaRPr lang="en-US" sz="2300" dirty="0">
              <a:latin typeface="+mn-lt"/>
            </a:endParaRPr>
          </a:p>
          <a:p>
            <a:pPr>
              <a:defRPr/>
            </a:pPr>
            <a:r>
              <a:rPr lang="en-US" sz="2300" i="1" dirty="0">
                <a:latin typeface="+mn-lt"/>
              </a:rPr>
              <a:t>unfortunately, surprisingly, luckily; both, neither, none, either</a:t>
            </a:r>
            <a:r>
              <a:rPr lang="en-US" sz="2300" dirty="0">
                <a:latin typeface="+mn-lt"/>
              </a:rPr>
              <a:t>.</a:t>
            </a:r>
          </a:p>
          <a:p>
            <a:pPr algn="just">
              <a:defRPr/>
            </a:pPr>
            <a:r>
              <a:rPr lang="en-US" sz="2300" dirty="0">
                <a:latin typeface="+mn-lt"/>
              </a:rPr>
              <a:t>      5. </a:t>
            </a:r>
            <a:r>
              <a:rPr lang="ru-RU" sz="2300" dirty="0" err="1">
                <a:latin typeface="+mn-lt"/>
              </a:rPr>
              <a:t>Читаючи</a:t>
            </a:r>
            <a:r>
              <a:rPr lang="ru-RU" sz="2300" dirty="0">
                <a:latin typeface="+mn-lt"/>
              </a:rPr>
              <a:t> </a:t>
            </a:r>
            <a:r>
              <a:rPr lang="ru-RU" sz="2300" b="1" dirty="0" err="1">
                <a:latin typeface="+mn-lt"/>
              </a:rPr>
              <a:t>художній</a:t>
            </a:r>
            <a:r>
              <a:rPr lang="ru-RU" sz="2300" b="1" dirty="0">
                <a:latin typeface="+mn-lt"/>
              </a:rPr>
              <a:t> текст</a:t>
            </a:r>
            <a:r>
              <a:rPr lang="ru-RU" sz="2300" dirty="0">
                <a:latin typeface="+mn-lt"/>
              </a:rPr>
              <a:t>, </a:t>
            </a:r>
            <a:r>
              <a:rPr lang="ru-RU" sz="2300" dirty="0" err="1">
                <a:latin typeface="+mn-lt"/>
              </a:rPr>
              <a:t>звертайте</a:t>
            </a:r>
            <a:r>
              <a:rPr lang="ru-RU" sz="2300" dirty="0">
                <a:latin typeface="+mn-lt"/>
              </a:rPr>
              <a:t> </a:t>
            </a:r>
            <a:r>
              <a:rPr lang="ru-RU" sz="2300" dirty="0" err="1">
                <a:latin typeface="+mn-lt"/>
              </a:rPr>
              <a:t>увагу</a:t>
            </a:r>
            <a:r>
              <a:rPr lang="ru-RU" sz="2300" dirty="0">
                <a:latin typeface="+mn-lt"/>
              </a:rPr>
              <a:t> на</a:t>
            </a:r>
            <a:r>
              <a:rPr lang="ru-RU" sz="2300" dirty="0">
                <a:latin typeface="+mn-lt"/>
              </a:rPr>
              <a:t>:</a:t>
            </a:r>
            <a:r>
              <a:rPr lang="en-US" sz="2300" dirty="0">
                <a:latin typeface="+mn-lt"/>
              </a:rPr>
              <a:t> </a:t>
            </a:r>
          </a:p>
          <a:p>
            <a:pPr algn="just">
              <a:defRPr/>
            </a:pPr>
            <a:r>
              <a:rPr lang="en-US" sz="2300" b="1" dirty="0">
                <a:latin typeface="+mn-lt"/>
              </a:rPr>
              <a:t> </a:t>
            </a:r>
            <a:r>
              <a:rPr lang="en-US" sz="2300" b="1" dirty="0">
                <a:latin typeface="+mn-lt"/>
              </a:rPr>
              <a:t>     </a:t>
            </a:r>
            <a:r>
              <a:rPr lang="ru-RU" sz="2300" b="1" dirty="0">
                <a:latin typeface="+mn-lt"/>
              </a:rPr>
              <a:t>слова </a:t>
            </a:r>
            <a:r>
              <a:rPr lang="ru-RU" sz="2300" b="1" dirty="0">
                <a:latin typeface="+mn-lt"/>
              </a:rPr>
              <a:t>книжного </a:t>
            </a:r>
            <a:r>
              <a:rPr lang="ru-RU" sz="2300" b="1" dirty="0">
                <a:latin typeface="+mn-lt"/>
              </a:rPr>
              <a:t>стилю</a:t>
            </a:r>
            <a:r>
              <a:rPr lang="ru-RU" sz="2300" dirty="0">
                <a:latin typeface="+mn-lt"/>
              </a:rPr>
              <a:t>,</a:t>
            </a:r>
            <a:r>
              <a:rPr lang="en-US" sz="2300" dirty="0">
                <a:latin typeface="+mn-lt"/>
              </a:rPr>
              <a:t> </a:t>
            </a:r>
            <a:r>
              <a:rPr lang="ru-RU" sz="2300" dirty="0">
                <a:latin typeface="+mn-lt"/>
              </a:rPr>
              <a:t>напр</a:t>
            </a:r>
            <a:r>
              <a:rPr lang="ru-RU" sz="2300" dirty="0">
                <a:latin typeface="+mn-lt"/>
              </a:rPr>
              <a:t>. </a:t>
            </a:r>
            <a:r>
              <a:rPr lang="en-US" sz="2300" dirty="0">
                <a:latin typeface="+mn-lt"/>
              </a:rPr>
              <a:t> </a:t>
            </a:r>
            <a:r>
              <a:rPr lang="en-US" sz="2300" i="1" dirty="0">
                <a:latin typeface="+mn-lt"/>
              </a:rPr>
              <a:t>stare</a:t>
            </a:r>
            <a:r>
              <a:rPr lang="en-US" sz="2300" i="1" dirty="0">
                <a:latin typeface="+mn-lt"/>
              </a:rPr>
              <a:t> </a:t>
            </a:r>
            <a:r>
              <a:rPr lang="ru-RU" sz="2300" dirty="0" err="1">
                <a:latin typeface="+mn-lt"/>
              </a:rPr>
              <a:t>замість</a:t>
            </a:r>
            <a:r>
              <a:rPr lang="ru-RU" sz="2300" dirty="0">
                <a:latin typeface="+mn-lt"/>
              </a:rPr>
              <a:t> </a:t>
            </a:r>
            <a:r>
              <a:rPr lang="en-US" sz="2300" i="1" dirty="0">
                <a:latin typeface="+mn-lt"/>
              </a:rPr>
              <a:t>look</a:t>
            </a:r>
            <a:r>
              <a:rPr lang="en-US" sz="2300" dirty="0">
                <a:latin typeface="+mn-lt"/>
              </a:rPr>
              <a:t>, </a:t>
            </a:r>
            <a:r>
              <a:rPr lang="en-US" sz="2300" i="1" dirty="0">
                <a:latin typeface="+mn-lt"/>
              </a:rPr>
              <a:t>stroll</a:t>
            </a:r>
            <a:r>
              <a:rPr lang="en-US" sz="2300" i="1" dirty="0">
                <a:latin typeface="+mn-lt"/>
              </a:rPr>
              <a:t> </a:t>
            </a:r>
            <a:r>
              <a:rPr lang="ru-RU" sz="2300" dirty="0" err="1">
                <a:latin typeface="+mn-lt"/>
              </a:rPr>
              <a:t>замість</a:t>
            </a:r>
            <a:r>
              <a:rPr lang="ru-RU" sz="2300" dirty="0">
                <a:latin typeface="+mn-lt"/>
              </a:rPr>
              <a:t> </a:t>
            </a:r>
            <a:r>
              <a:rPr lang="en-US" sz="2300" i="1" dirty="0">
                <a:latin typeface="+mn-lt"/>
              </a:rPr>
              <a:t>walk</a:t>
            </a:r>
            <a:r>
              <a:rPr lang="en-US" sz="2300" dirty="0">
                <a:latin typeface="+mn-lt"/>
              </a:rPr>
              <a:t>;</a:t>
            </a:r>
          </a:p>
          <a:p>
            <a:pPr algn="just">
              <a:defRPr/>
            </a:pPr>
            <a:r>
              <a:rPr lang="en-US" sz="2300" dirty="0">
                <a:latin typeface="+mn-lt"/>
              </a:rPr>
              <a:t>      </a:t>
            </a:r>
            <a:r>
              <a:rPr lang="ru-RU" sz="2300" b="1" dirty="0" err="1">
                <a:latin typeface="+mn-lt"/>
              </a:rPr>
              <a:t>дієслова</a:t>
            </a:r>
            <a:r>
              <a:rPr lang="ru-RU" sz="2300" dirty="0">
                <a:latin typeface="+mn-lt"/>
              </a:rPr>
              <a:t>, </a:t>
            </a:r>
            <a:r>
              <a:rPr lang="ru-RU" sz="2300" dirty="0" err="1">
                <a:latin typeface="+mn-lt"/>
              </a:rPr>
              <a:t>що</a:t>
            </a:r>
            <a:r>
              <a:rPr lang="ru-RU" sz="2300" dirty="0">
                <a:latin typeface="+mn-lt"/>
              </a:rPr>
              <a:t> </a:t>
            </a:r>
            <a:r>
              <a:rPr lang="ru-RU" sz="2300" dirty="0" err="1">
                <a:latin typeface="+mn-lt"/>
              </a:rPr>
              <a:t>визначають</a:t>
            </a:r>
            <a:r>
              <a:rPr lang="ru-RU" sz="2300" dirty="0">
                <a:latin typeface="+mn-lt"/>
              </a:rPr>
              <a:t> </a:t>
            </a:r>
            <a:r>
              <a:rPr lang="ru-RU" sz="2300" b="1" dirty="0">
                <a:latin typeface="+mn-lt"/>
              </a:rPr>
              <a:t>тип </a:t>
            </a:r>
            <a:r>
              <a:rPr lang="ru-RU" sz="2300" b="1" dirty="0" err="1">
                <a:latin typeface="+mn-lt"/>
              </a:rPr>
              <a:t>або</a:t>
            </a:r>
            <a:r>
              <a:rPr lang="ru-RU" sz="2300" b="1" dirty="0">
                <a:latin typeface="+mn-lt"/>
              </a:rPr>
              <a:t> тон </a:t>
            </a:r>
            <a:r>
              <a:rPr lang="ru-RU" sz="2300" b="1" dirty="0" err="1">
                <a:latin typeface="+mn-lt"/>
              </a:rPr>
              <a:t>висловлення</a:t>
            </a:r>
            <a:r>
              <a:rPr lang="ru-RU" sz="2300" dirty="0">
                <a:latin typeface="+mn-lt"/>
              </a:rPr>
              <a:t>, напр. </a:t>
            </a:r>
            <a:r>
              <a:rPr lang="en-US" sz="2300" i="1" dirty="0">
                <a:latin typeface="+mn-lt"/>
              </a:rPr>
              <a:t>shout, cry out, reply, order, whisper, enquire</a:t>
            </a:r>
            <a:r>
              <a:rPr lang="en-US" sz="2300" dirty="0">
                <a:latin typeface="+mn-lt"/>
              </a:rPr>
              <a:t>;</a:t>
            </a:r>
          </a:p>
          <a:p>
            <a:pPr algn="just">
              <a:defRPr/>
            </a:pPr>
            <a:r>
              <a:rPr lang="en-US" sz="2300" dirty="0">
                <a:latin typeface="+mn-lt"/>
              </a:rPr>
              <a:t>      </a:t>
            </a:r>
            <a:r>
              <a:rPr lang="ru-RU" sz="2300" b="1" dirty="0" err="1">
                <a:latin typeface="+mn-lt"/>
              </a:rPr>
              <a:t>прислівники</a:t>
            </a:r>
            <a:r>
              <a:rPr lang="ru-RU" sz="2300" dirty="0">
                <a:latin typeface="+mn-lt"/>
              </a:rPr>
              <a:t>, напр. </a:t>
            </a:r>
            <a:r>
              <a:rPr lang="en-US" sz="2300" i="1" dirty="0">
                <a:latin typeface="+mn-lt"/>
              </a:rPr>
              <a:t>He said quietly/sarcastically</a:t>
            </a:r>
            <a:r>
              <a:rPr lang="en-US" sz="2300" dirty="0">
                <a:latin typeface="+mn-lt"/>
              </a:rPr>
              <a:t>, </a:t>
            </a:r>
            <a:r>
              <a:rPr lang="en-US" sz="2300" dirty="0">
                <a:latin typeface="+mn-lt"/>
              </a:rPr>
              <a:t>     </a:t>
            </a:r>
          </a:p>
          <a:p>
            <a:pPr algn="just">
              <a:defRPr/>
            </a:pPr>
            <a:r>
              <a:rPr lang="en-US" sz="2300" dirty="0">
                <a:latin typeface="+mn-lt"/>
              </a:rPr>
              <a:t> </a:t>
            </a:r>
            <a:r>
              <a:rPr lang="en-US" sz="2300" dirty="0">
                <a:latin typeface="+mn-lt"/>
              </a:rPr>
              <a:t>     </a:t>
            </a:r>
            <a:r>
              <a:rPr lang="ru-RU" sz="2300" b="1" dirty="0" err="1">
                <a:latin typeface="+mn-lt"/>
              </a:rPr>
              <a:t>прикметники</a:t>
            </a:r>
            <a:r>
              <a:rPr lang="ru-RU" sz="2300" dirty="0">
                <a:latin typeface="+mn-lt"/>
              </a:rPr>
              <a:t>, </a:t>
            </a:r>
            <a:r>
              <a:rPr lang="ru-RU" sz="2300" dirty="0" err="1">
                <a:latin typeface="+mn-lt"/>
              </a:rPr>
              <a:t>ужиті</a:t>
            </a:r>
            <a:r>
              <a:rPr lang="ru-RU" sz="2300" dirty="0">
                <a:latin typeface="+mn-lt"/>
              </a:rPr>
              <a:t> </a:t>
            </a:r>
            <a:r>
              <a:rPr lang="ru-RU" sz="2300" dirty="0" err="1">
                <a:latin typeface="+mn-lt"/>
              </a:rPr>
              <a:t>зі</a:t>
            </a:r>
            <a:r>
              <a:rPr lang="ru-RU" sz="2300" dirty="0">
                <a:latin typeface="+mn-lt"/>
              </a:rPr>
              <a:t> словами </a:t>
            </a:r>
            <a:r>
              <a:rPr lang="en-US" sz="2300" i="1" dirty="0">
                <a:latin typeface="+mn-lt"/>
              </a:rPr>
              <a:t>voice, way, manner</a:t>
            </a:r>
            <a:r>
              <a:rPr lang="en-US" sz="2300" dirty="0">
                <a:latin typeface="+mn-lt"/>
              </a:rPr>
              <a:t>, </a:t>
            </a:r>
            <a:r>
              <a:rPr lang="ru-RU" sz="2300" dirty="0">
                <a:latin typeface="+mn-lt"/>
              </a:rPr>
              <a:t>напр. </a:t>
            </a:r>
            <a:r>
              <a:rPr lang="en-US" sz="2300" i="1" dirty="0">
                <a:latin typeface="+mn-lt"/>
              </a:rPr>
              <a:t>He said in a rude manner </a:t>
            </a:r>
            <a:r>
              <a:rPr lang="ru-RU" sz="2300" dirty="0">
                <a:latin typeface="+mn-lt"/>
              </a:rPr>
              <a:t>і </a:t>
            </a:r>
            <a:endParaRPr lang="en-US" sz="2300" dirty="0">
              <a:latin typeface="+mn-lt"/>
            </a:endParaRPr>
          </a:p>
          <a:p>
            <a:pPr>
              <a:defRPr/>
            </a:pPr>
            <a:r>
              <a:rPr lang="en-US" sz="2300" dirty="0">
                <a:latin typeface="+mn-lt"/>
              </a:rPr>
              <a:t> </a:t>
            </a:r>
            <a:r>
              <a:rPr lang="en-US" sz="2300" dirty="0">
                <a:latin typeface="+mn-lt"/>
              </a:rPr>
              <a:t>     </a:t>
            </a:r>
            <a:r>
              <a:rPr lang="ru-RU" sz="2300" b="1" dirty="0" err="1">
                <a:latin typeface="+mn-lt"/>
              </a:rPr>
              <a:t>такі</a:t>
            </a:r>
            <a:r>
              <a:rPr lang="ru-RU" sz="2300" b="1" dirty="0">
                <a:latin typeface="+mn-lt"/>
              </a:rPr>
              <a:t> </a:t>
            </a:r>
            <a:r>
              <a:rPr lang="ru-RU" sz="2300" b="1" dirty="0" err="1">
                <a:latin typeface="+mn-lt"/>
              </a:rPr>
              <a:t>речення</a:t>
            </a:r>
            <a:r>
              <a:rPr lang="ru-RU" sz="2300" dirty="0">
                <a:latin typeface="+mn-lt"/>
              </a:rPr>
              <a:t>, як </a:t>
            </a:r>
            <a:r>
              <a:rPr lang="en-US" sz="2300" i="1" dirty="0">
                <a:latin typeface="+mn-lt"/>
              </a:rPr>
              <a:t>His face went red, He trembled with fear </a:t>
            </a:r>
            <a:r>
              <a:rPr lang="en-US" sz="2300" dirty="0">
                <a:latin typeface="+mn-lt"/>
              </a:rPr>
              <a:t>– </a:t>
            </a:r>
            <a:r>
              <a:rPr lang="ru-RU" sz="2300" dirty="0">
                <a:latin typeface="+mn-lt"/>
              </a:rPr>
              <a:t>вони </a:t>
            </a:r>
            <a:r>
              <a:rPr lang="ru-RU" sz="2300" dirty="0" err="1">
                <a:latin typeface="+mn-lt"/>
              </a:rPr>
              <a:t>також</a:t>
            </a:r>
            <a:r>
              <a:rPr lang="ru-RU" sz="2300" dirty="0">
                <a:latin typeface="+mn-lt"/>
              </a:rPr>
              <a:t> </a:t>
            </a:r>
            <a:r>
              <a:rPr lang="ru-RU" sz="2300" dirty="0" err="1">
                <a:latin typeface="+mn-lt"/>
              </a:rPr>
              <a:t>визначають</a:t>
            </a:r>
            <a:r>
              <a:rPr lang="ru-RU" sz="2300" dirty="0">
                <a:latin typeface="+mn-lt"/>
              </a:rPr>
              <a:t> тип </a:t>
            </a:r>
            <a:r>
              <a:rPr lang="ru-RU" sz="2300" dirty="0" err="1">
                <a:latin typeface="+mn-lt"/>
              </a:rPr>
              <a:t>або</a:t>
            </a:r>
            <a:r>
              <a:rPr lang="ru-RU" sz="2300" dirty="0">
                <a:latin typeface="+mn-lt"/>
              </a:rPr>
              <a:t> тон </a:t>
            </a:r>
            <a:r>
              <a:rPr lang="ru-RU" sz="2300" dirty="0" err="1">
                <a:latin typeface="+mn-lt"/>
              </a:rPr>
              <a:t>висловлення</a:t>
            </a:r>
            <a:r>
              <a:rPr lang="ru-RU" sz="2300" dirty="0">
                <a:latin typeface="+mn-lt"/>
              </a:rPr>
              <a:t>;</a:t>
            </a:r>
          </a:p>
          <a:p>
            <a:pPr>
              <a:defRPr/>
            </a:pPr>
            <a:r>
              <a:rPr lang="en-US" sz="2300" dirty="0">
                <a:latin typeface="+mn-lt"/>
              </a:rPr>
              <a:t>       </a:t>
            </a:r>
            <a:r>
              <a:rPr lang="ru-RU" sz="2300" b="1" dirty="0" err="1">
                <a:latin typeface="+mn-lt"/>
              </a:rPr>
              <a:t>речення</a:t>
            </a:r>
            <a:r>
              <a:rPr lang="ru-RU" sz="2300" b="1" dirty="0">
                <a:latin typeface="+mn-lt"/>
              </a:rPr>
              <a:t> </a:t>
            </a:r>
            <a:r>
              <a:rPr lang="ru-RU" sz="2300" b="1" dirty="0">
                <a:latin typeface="+mn-lt"/>
              </a:rPr>
              <a:t>з </a:t>
            </a:r>
            <a:r>
              <a:rPr lang="ru-RU" sz="2300" b="1" dirty="0" err="1">
                <a:latin typeface="+mn-lt"/>
              </a:rPr>
              <a:t>фразовими</a:t>
            </a:r>
            <a:r>
              <a:rPr lang="ru-RU" sz="2300" b="1" dirty="0">
                <a:latin typeface="+mn-lt"/>
              </a:rPr>
              <a:t> </a:t>
            </a:r>
            <a:r>
              <a:rPr lang="ru-RU" sz="2300" b="1" dirty="0" err="1">
                <a:latin typeface="+mn-lt"/>
              </a:rPr>
              <a:t>дієсловами</a:t>
            </a:r>
            <a:r>
              <a:rPr lang="ru-RU" sz="2300" dirty="0">
                <a:latin typeface="+mn-lt"/>
              </a:rPr>
              <a:t>: вони </a:t>
            </a:r>
            <a:r>
              <a:rPr lang="ru-RU" sz="2300" dirty="0" err="1">
                <a:latin typeface="+mn-lt"/>
              </a:rPr>
              <a:t>зазвичай</a:t>
            </a:r>
            <a:r>
              <a:rPr lang="ru-RU" sz="2300" dirty="0">
                <a:latin typeface="+mn-lt"/>
              </a:rPr>
              <a:t> </a:t>
            </a:r>
            <a:r>
              <a:rPr lang="ru-RU" sz="2300" dirty="0" err="1">
                <a:latin typeface="+mn-lt"/>
              </a:rPr>
              <a:t>мають</a:t>
            </a:r>
            <a:r>
              <a:rPr lang="ru-RU" sz="2300" dirty="0">
                <a:latin typeface="+mn-lt"/>
              </a:rPr>
              <a:t> </a:t>
            </a:r>
            <a:r>
              <a:rPr lang="ru-RU" sz="2300" dirty="0" err="1">
                <a:latin typeface="+mn-lt"/>
              </a:rPr>
              <a:t>відповідники</a:t>
            </a:r>
            <a:r>
              <a:rPr lang="ru-RU" sz="2300" dirty="0">
                <a:latin typeface="+mn-lt"/>
              </a:rPr>
              <a:t>, напр. </a:t>
            </a:r>
            <a:r>
              <a:rPr lang="en-US" sz="2300" i="1" dirty="0">
                <a:latin typeface="+mn-lt"/>
              </a:rPr>
              <a:t>work out </a:t>
            </a:r>
            <a:r>
              <a:rPr lang="ru-RU" sz="2300" dirty="0" err="1">
                <a:latin typeface="+mn-lt"/>
              </a:rPr>
              <a:t>означає</a:t>
            </a:r>
            <a:r>
              <a:rPr lang="ru-RU" sz="2300" dirty="0">
                <a:latin typeface="+mn-lt"/>
              </a:rPr>
              <a:t> </a:t>
            </a:r>
            <a:r>
              <a:rPr lang="en-US" sz="2300" i="1" dirty="0">
                <a:latin typeface="+mn-lt"/>
              </a:rPr>
              <a:t>solve, be successful</a:t>
            </a:r>
            <a:r>
              <a:rPr lang="en-US" sz="2300" dirty="0">
                <a:latin typeface="+mn-lt"/>
              </a:rPr>
              <a:t>.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5-Point Star 3"/>
          <p:cNvSpPr/>
          <p:nvPr/>
        </p:nvSpPr>
        <p:spPr>
          <a:xfrm>
            <a:off x="1547813" y="3068638"/>
            <a:ext cx="144462" cy="14446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547813" y="3789363"/>
            <a:ext cx="144462" cy="14446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547813" y="4437063"/>
            <a:ext cx="144462" cy="14446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547813" y="4797425"/>
            <a:ext cx="144462" cy="144463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1547813" y="5516563"/>
            <a:ext cx="144462" cy="14446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547813" y="6237288"/>
            <a:ext cx="144462" cy="14446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8888" y="-171450"/>
            <a:ext cx="7885112" cy="6865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USEFUL TIPS</a:t>
            </a:r>
            <a:endParaRPr lang="ru-RU" sz="40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2500" b="1">
                <a:latin typeface="Times New Roman" pitchFamily="18" charset="0"/>
              </a:rPr>
              <a:t>Завдання на встановлення відповідності між заголовком і текстом</a:t>
            </a:r>
            <a:endParaRPr lang="en-US" sz="2500">
              <a:latin typeface="Book Antiqua" pitchFamily="18" charset="0"/>
            </a:endParaRPr>
          </a:p>
          <a:p>
            <a:pPr algn="just"/>
            <a:r>
              <a:rPr lang="ru-RU" sz="2300">
                <a:latin typeface="Times New Roman" pitchFamily="18" charset="0"/>
              </a:rPr>
              <a:t>Виконуючи це завдання, </a:t>
            </a:r>
            <a:r>
              <a:rPr lang="ru-RU" sz="23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пам’ятайте</a:t>
            </a:r>
            <a:r>
              <a:rPr lang="ru-RU" sz="2300">
                <a:latin typeface="Times New Roman" pitchFamily="18" charset="0"/>
              </a:rPr>
              <a:t>, що </a:t>
            </a:r>
            <a:r>
              <a:rPr lang="ru-RU" sz="2300" b="1">
                <a:latin typeface="Times New Roman" pitchFamily="18" charset="0"/>
              </a:rPr>
              <a:t>заголовок – це основна думка всього абзацу / тексту</a:t>
            </a:r>
            <a:r>
              <a:rPr lang="ru-RU" sz="2300">
                <a:latin typeface="Times New Roman" pitchFamily="18" charset="0"/>
              </a:rPr>
              <a:t>, а не його фрагмента або однієї з висловлених в ньому думок. </a:t>
            </a:r>
            <a:r>
              <a:rPr lang="ru-RU" sz="23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Звертайте увагу</a:t>
            </a:r>
            <a:r>
              <a:rPr lang="ru-RU" sz="2300">
                <a:latin typeface="Times New Roman" pitchFamily="18" charset="0"/>
              </a:rPr>
              <a:t> на </a:t>
            </a:r>
            <a:r>
              <a:rPr lang="ru-RU" sz="2300" b="1">
                <a:latin typeface="Times New Roman" pitchFamily="18" charset="0"/>
              </a:rPr>
              <a:t>слова в заголовках, які з’являються також у змісті даного тексту / фрагменту тексту (або їх синоніми)</a:t>
            </a:r>
            <a:r>
              <a:rPr lang="ru-RU" sz="2300">
                <a:latin typeface="Times New Roman" pitchFamily="18" charset="0"/>
              </a:rPr>
              <a:t>: зазвичай, це пастка, оскільки дана інформація є у фрагменті, але не визначає його головної думки!</a:t>
            </a:r>
          </a:p>
          <a:p>
            <a:pPr algn="just"/>
            <a:r>
              <a:rPr lang="ru-RU" sz="2300" b="1" u="sng">
                <a:latin typeface="Times New Roman" pitchFamily="18" charset="0"/>
              </a:rPr>
              <a:t>Пам’ятайте: правильна відповідь найчастіше є перефразованим реченням із завдання.</a:t>
            </a:r>
          </a:p>
          <a:p>
            <a:pPr algn="just"/>
            <a:r>
              <a:rPr lang="en-US" sz="2100">
                <a:latin typeface="Book Antiqua" pitchFamily="18" charset="0"/>
              </a:rPr>
              <a:t>1. </a:t>
            </a:r>
            <a:r>
              <a:rPr lang="ru-RU" sz="2100">
                <a:latin typeface="Times New Roman" pitchFamily="18" charset="0"/>
              </a:rPr>
              <a:t>Швидко перегляньте тексти/абзаци тексту, щоб зрозуміти їх основну тему.</a:t>
            </a:r>
          </a:p>
          <a:p>
            <a:pPr algn="just"/>
            <a:r>
              <a:rPr lang="en-US" sz="2100">
                <a:latin typeface="Book Antiqua" pitchFamily="18" charset="0"/>
              </a:rPr>
              <a:t>2. </a:t>
            </a:r>
            <a:r>
              <a:rPr lang="ru-RU" sz="2100">
                <a:latin typeface="Times New Roman" pitchFamily="18" charset="0"/>
              </a:rPr>
              <a:t>Уважно прочитайте заголовки та виділіть в них ключові слова.</a:t>
            </a:r>
            <a:endParaRPr lang="en-US" sz="2100">
              <a:latin typeface="Book Antiqua" pitchFamily="18" charset="0"/>
            </a:endParaRPr>
          </a:p>
          <a:p>
            <a:pPr algn="just"/>
            <a:r>
              <a:rPr lang="en-US" sz="2100">
                <a:latin typeface="Book Antiqua" pitchFamily="18" charset="0"/>
              </a:rPr>
              <a:t>3. </a:t>
            </a:r>
            <a:r>
              <a:rPr lang="ru-RU" sz="2100">
                <a:latin typeface="Times New Roman" pitchFamily="18" charset="0"/>
              </a:rPr>
              <a:t>Спробуйте передбачити, про що може йти мова в тексті під тим чи іншим заголовком.</a:t>
            </a:r>
          </a:p>
          <a:p>
            <a:pPr algn="just"/>
            <a:r>
              <a:rPr lang="en-US" sz="2100">
                <a:latin typeface="Book Antiqua" pitchFamily="18" charset="0"/>
              </a:rPr>
              <a:t>4. </a:t>
            </a:r>
            <a:r>
              <a:rPr lang="ru-RU" sz="2100">
                <a:latin typeface="Times New Roman" pitchFamily="18" charset="0"/>
              </a:rPr>
              <a:t>Виділіть в текстах/абзацах ключові слова або фрази та співвіднесіть їх з ключовими словами у заголовках.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8888" y="-55563"/>
            <a:ext cx="7885112" cy="67976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USEFUL TIPS</a:t>
            </a:r>
            <a:endParaRPr lang="ru-RU" sz="40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2500" b="1">
                <a:latin typeface="Times New Roman" pitchFamily="18" charset="0"/>
              </a:rPr>
              <a:t>Завдання на встановлення відповідності між заголовком і текстом </a:t>
            </a:r>
            <a:endParaRPr lang="en-US" sz="2500">
              <a:latin typeface="Book Antiqua" pitchFamily="18" charset="0"/>
            </a:endParaRPr>
          </a:p>
          <a:p>
            <a:pPr algn="just"/>
            <a:r>
              <a:rPr lang="en-US" sz="2500">
                <a:latin typeface="Book Antiqua" pitchFamily="18" charset="0"/>
              </a:rPr>
              <a:t>5. </a:t>
            </a:r>
            <a:r>
              <a:rPr lang="ru-RU" sz="2500">
                <a:latin typeface="Times New Roman" pitchFamily="18" charset="0"/>
              </a:rPr>
              <a:t>Підберіть заголовок, який, на Вашу думку, відповідає тому чи іншому тексту/абзацу.</a:t>
            </a:r>
          </a:p>
          <a:p>
            <a:pPr algn="just"/>
            <a:r>
              <a:rPr lang="en-US" sz="2500">
                <a:latin typeface="Book Antiqua" pitchFamily="18" charset="0"/>
              </a:rPr>
              <a:t>6. </a:t>
            </a:r>
            <a:r>
              <a:rPr lang="ru-RU" sz="2500">
                <a:latin typeface="Times New Roman" pitchFamily="18" charset="0"/>
              </a:rPr>
              <a:t>Пам`ятайте, що в тексті та відповідному йому заголовку одна і та сама ідея може бути виражена різними словами. Не обирайте відповідь лише тому, що у ній є слово, ідентичне слову у тексті!</a:t>
            </a:r>
          </a:p>
          <a:p>
            <a:pPr algn="just"/>
            <a:r>
              <a:rPr lang="en-US" sz="2500">
                <a:latin typeface="Book Antiqua" pitchFamily="18" charset="0"/>
              </a:rPr>
              <a:t>7. </a:t>
            </a:r>
            <a:r>
              <a:rPr lang="ru-RU" sz="2500">
                <a:latin typeface="Times New Roman" pitchFamily="18" charset="0"/>
              </a:rPr>
              <a:t>Не звертайте увагу на незнайомі слова, якщо вони не заважають розумінню основної думки.</a:t>
            </a:r>
          </a:p>
          <a:p>
            <a:pPr algn="just"/>
            <a:r>
              <a:rPr lang="en-US" sz="2500">
                <a:latin typeface="Book Antiqua" pitchFamily="18" charset="0"/>
              </a:rPr>
              <a:t>8. </a:t>
            </a:r>
            <a:r>
              <a:rPr lang="ru-RU" sz="2500">
                <a:latin typeface="Times New Roman" pitchFamily="18" charset="0"/>
              </a:rPr>
              <a:t>Не хвилюйтеся, якщо, на Вашу думку, до тексту підходять два заголовка та більше. Вдумливо прочитайте інші тексти, підбираючи до них назви – поступово до кожного тексту буде підібраний відповідний заголовок.</a:t>
            </a:r>
          </a:p>
          <a:p>
            <a:pPr algn="just"/>
            <a:r>
              <a:rPr lang="en-US" sz="2500">
                <a:latin typeface="Book Antiqua" pitchFamily="18" charset="0"/>
              </a:rPr>
              <a:t>9. </a:t>
            </a:r>
            <a:r>
              <a:rPr lang="ru-RU" sz="2500">
                <a:latin typeface="Times New Roman" pitchFamily="18" charset="0"/>
              </a:rPr>
              <a:t>Пам’ятайте: у завданні три заголовка є зайвими.</a:t>
            </a:r>
            <a:endParaRPr lang="en-US" sz="2500">
              <a:latin typeface="Book Antiqua" pitchFamily="18" charset="0"/>
            </a:endParaRP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/>
          <a:srcRect r="73360"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2045</TotalTime>
  <Words>2240</Words>
  <Application>Microsoft Office PowerPoint</Application>
  <PresentationFormat>Экран (4:3)</PresentationFormat>
  <Paragraphs>207</Paragraphs>
  <Slides>35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6" baseType="lpstr">
      <vt:lpstr>Arial</vt:lpstr>
      <vt:lpstr>Times New Roman</vt:lpstr>
      <vt:lpstr>Wingdings 2</vt:lpstr>
      <vt:lpstr>Wingdings</vt:lpstr>
      <vt:lpstr>Wingdings 3</vt:lpstr>
      <vt:lpstr>Calibri</vt:lpstr>
      <vt:lpstr>Arial Black</vt:lpstr>
      <vt:lpstr>Algerian</vt:lpstr>
      <vt:lpstr>Book Antiqua</vt:lpstr>
      <vt:lpstr>Aharoni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Администратор</cp:lastModifiedBy>
  <cp:revision>128</cp:revision>
  <cp:lastPrinted>2019-11-22T09:48:21Z</cp:lastPrinted>
  <dcterms:created xsi:type="dcterms:W3CDTF">2019-02-20T08:06:51Z</dcterms:created>
  <dcterms:modified xsi:type="dcterms:W3CDTF">2020-02-05T13:04:48Z</dcterms:modified>
</cp:coreProperties>
</file>