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84" r:id="rId4"/>
    <p:sldId id="274" r:id="rId5"/>
    <p:sldId id="276" r:id="rId6"/>
    <p:sldId id="277" r:id="rId7"/>
    <p:sldId id="278" r:id="rId8"/>
    <p:sldId id="279" r:id="rId9"/>
    <p:sldId id="280" r:id="rId10"/>
    <p:sldId id="286" r:id="rId11"/>
    <p:sldId id="283" r:id="rId12"/>
    <p:sldId id="287" r:id="rId13"/>
    <p:sldId id="281" r:id="rId14"/>
  </p:sldIdLst>
  <p:sldSz cx="18288000" cy="10287000"/>
  <p:notesSz cx="6858000" cy="9144000"/>
  <p:embeddedFontLst>
    <p:embeddedFont>
      <p:font typeface="Vollkorn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0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43000" y="2171700"/>
            <a:ext cx="16535400" cy="3600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ТЕМА 6</a:t>
            </a:r>
            <a:r>
              <a:rPr lang="ru-RU" sz="2600" b="1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</a:t>
            </a:r>
            <a:r>
              <a:rPr lang="uk-UA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ІНФОРМАЦІЙНА</a:t>
            </a:r>
            <a:r>
              <a:rPr lang="ru-RU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ГІГІЄНА ДОСЛІДНИКА</a:t>
            </a:r>
          </a:p>
          <a:p>
            <a:pPr algn="ctr"/>
            <a:endParaRPr lang="uk-UA" sz="2600" b="1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ctr"/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План</a:t>
            </a:r>
          </a:p>
          <a:p>
            <a:pPr algn="ctr"/>
            <a:endParaRPr lang="uk-UA" sz="26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1. </a:t>
            </a: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Безпека збереження даних </a:t>
            </a: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2. Захист від витоку даних під час використання хмарних платформ </a:t>
            </a: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3. Безпечне використання інформаційних ресурсів та прикладних програм</a:t>
            </a: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4. Використання інформації з джерел держави-агресора </a:t>
            </a: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5. Контроль за використанням штучного інтелекту для забезпечення академічної доброчесност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і</a:t>
            </a:r>
            <a:endParaRPr lang="uk-UA" sz="26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3"/>
          <p:cNvSpPr txBox="1"/>
          <p:nvPr/>
        </p:nvSpPr>
        <p:spPr>
          <a:xfrm>
            <a:off x="1066800" y="342900"/>
            <a:ext cx="15934623" cy="640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57188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Альтернативи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російським інформаційним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ресурсам</a:t>
            </a:r>
          </a:p>
          <a:p>
            <a:pPr>
              <a:lnSpc>
                <a:spcPct val="150000"/>
              </a:lnSpc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124936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Використання міжнародних наукових баз: 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Google Scholar, Scopus, Web </a:t>
            </a:r>
            <a:r>
              <a:rPr lang="de-AT" sz="2600" dirty="0" err="1">
                <a:latin typeface="Vollkorn" panose="020B0604020202020204" charset="0"/>
                <a:ea typeface="Vollkorn" panose="020B0604020202020204" charset="0"/>
              </a:rPr>
              <a:t>of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 Science.</a:t>
            </a:r>
          </a:p>
          <a:p>
            <a:pPr marL="124936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Офіційні ЗМІ, незалежні розслідування.</a:t>
            </a:r>
          </a:p>
          <a:p>
            <a:pPr>
              <a:lnSpc>
                <a:spcPct val="150000"/>
              </a:lnSpc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Юридична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та етична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відповідальність</a:t>
            </a:r>
          </a:p>
          <a:p>
            <a:pPr>
              <a:lnSpc>
                <a:spcPct val="150000"/>
              </a:lnSpc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1249363" indent="-4572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249363" algn="l"/>
              </a:tabLst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Законодавчі обмеження щодо використання пропагандистських матеріалів.</a:t>
            </a:r>
          </a:p>
          <a:p>
            <a:pPr marL="1249363" indent="-4572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249363" algn="l"/>
              </a:tabLst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Етична відповідальність дослідника перед суспільством.</a:t>
            </a:r>
          </a:p>
        </p:txBody>
      </p:sp>
    </p:spTree>
    <p:extLst>
      <p:ext uri="{BB962C8B-B14F-4D97-AF65-F5344CB8AC3E}">
        <p14:creationId xmlns:p14="http://schemas.microsoft.com/office/powerpoint/2010/main" val="11683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3"/>
          <p:cNvSpPr txBox="1"/>
          <p:nvPr/>
        </p:nvSpPr>
        <p:spPr>
          <a:xfrm>
            <a:off x="1176688" y="647700"/>
            <a:ext cx="15934623" cy="6551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Як штучний інтелект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впливає на академічну доброчесність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116046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Автоматизація аналізу великих обсягів даних.</a:t>
            </a:r>
          </a:p>
          <a:p>
            <a:pPr marL="116046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Генерація текстів та "авторських" досліджень.</a:t>
            </a:r>
          </a:p>
          <a:p>
            <a:pPr marL="116046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Використання для шахрайства (автоматично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згенеровані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реферати).</a:t>
            </a:r>
          </a:p>
          <a:p>
            <a:pPr>
              <a:lnSpc>
                <a:spcPct val="150000"/>
              </a:lnSpc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Захист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від зловживання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штучним інтелектом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116046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Використання детекторів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ШІ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-тексту (</a:t>
            </a:r>
            <a:r>
              <a:rPr lang="de-AT" sz="2600" dirty="0" err="1">
                <a:latin typeface="Vollkorn" panose="020B0604020202020204" charset="0"/>
                <a:ea typeface="Vollkorn" panose="020B0604020202020204" charset="0"/>
              </a:rPr>
              <a:t>GPTZero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de-AT" sz="2600" dirty="0" err="1">
                <a:latin typeface="Vollkorn" panose="020B0604020202020204" charset="0"/>
                <a:ea typeface="Vollkorn" panose="020B0604020202020204" charset="0"/>
              </a:rPr>
              <a:t>Turnitin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).</a:t>
            </a:r>
          </a:p>
          <a:p>
            <a:pPr marL="116046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Обмеження використання </a:t>
            </a:r>
            <a:r>
              <a:rPr lang="de-AT" sz="2600" dirty="0" err="1">
                <a:latin typeface="Vollkorn" panose="020B0604020202020204" charset="0"/>
                <a:ea typeface="Vollkorn" panose="020B0604020202020204" charset="0"/>
              </a:rPr>
              <a:t>ChatGPT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у навчальних закладах.</a:t>
            </a:r>
          </a:p>
        </p:txBody>
      </p:sp>
    </p:spTree>
    <p:extLst>
      <p:ext uri="{BB962C8B-B14F-4D97-AF65-F5344CB8AC3E}">
        <p14:creationId xmlns:p14="http://schemas.microsoft.com/office/powerpoint/2010/main" val="9091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3"/>
          <p:cNvSpPr txBox="1"/>
          <p:nvPr/>
        </p:nvSpPr>
        <p:spPr>
          <a:xfrm>
            <a:off x="1066800" y="342900"/>
            <a:ext cx="15934623" cy="7552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Етичні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принципи використання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штучного інтелекту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1160463" indent="-4460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Вказання, які частини дослідження створені за допомогою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штучного інтелекту.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1160463" indent="-4460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Використання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штучного інтелекту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для аналізу, а не для підробки текстів.</a:t>
            </a:r>
          </a:p>
          <a:p>
            <a:pPr marL="1160463" indent="-4460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Дотримання принципів академічної доброчесності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Роль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викладачів та науковців</a:t>
            </a:r>
          </a:p>
          <a:p>
            <a:pPr>
              <a:lnSpc>
                <a:spcPct val="150000"/>
              </a:lnSpc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116046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Навчання студентів етичному використанню </a:t>
            </a:r>
            <a:r>
              <a:rPr lang="uk-UA" sz="2600" smtClean="0">
                <a:latin typeface="Vollkorn" panose="020B0604020202020204" charset="0"/>
                <a:ea typeface="Vollkorn" panose="020B0604020202020204" charset="0"/>
              </a:rPr>
              <a:t>штучного інтелекту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116046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Розробка правил використання штучного інтелекту у дослідженнях.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5400" y="723900"/>
            <a:ext cx="15697200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Інформаційна гігієна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це комплекс заходів, спрямованих на забезпечення якості, правдивості та корисності отриманої інформації.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Свідоме використання інтернету та інших джерел інформації, вимагає уваги до джерел інформації та їх достовірності. Розпізнавати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фейки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маніпуляції та забезпечувати конфіденційність. Навички критичного мислення та розуміння впливу інтернету на психологію стають ключовими в цьому процесі.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Основні принципи інформаційної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гігієни: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lvl="0" indent="434975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Фільтрування інформації </a:t>
            </a: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  <a:endParaRPr lang="uk-UA" sz="2600" i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lvl="0" indent="434975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Обмеження </a:t>
            </a: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часу;</a:t>
            </a:r>
            <a:endParaRPr lang="uk-UA" sz="2600" i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lvl="0" indent="434975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Пошук підтвердженої </a:t>
            </a: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інформації.</a:t>
            </a:r>
          </a:p>
          <a:p>
            <a:pPr marL="457200" lvl="0" indent="434975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uk-UA" sz="2600" i="1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5400" y="190500"/>
            <a:ext cx="14897100" cy="7802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>
              <a:lnSpc>
                <a:spcPct val="15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Основи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безпеки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даних</a:t>
            </a:r>
          </a:p>
          <a:p>
            <a:pPr marL="457200" indent="5238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Використання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складних паролів та </a:t>
            </a:r>
            <a:r>
              <a:rPr lang="uk-UA" sz="2600" i="1" dirty="0" err="1">
                <a:latin typeface="Vollkorn" panose="020B0604020202020204" charset="0"/>
                <a:ea typeface="Vollkorn" panose="020B0604020202020204" charset="0"/>
              </a:rPr>
              <a:t>двофакторної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i="1" dirty="0" err="1">
                <a:latin typeface="Vollkorn" panose="020B0604020202020204" charset="0"/>
                <a:ea typeface="Vollkorn" panose="020B0604020202020204" charset="0"/>
              </a:rPr>
              <a:t>аутентифікації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marL="457200" indent="5238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Регулярне оновлення програмного забезпечення для усунення </a:t>
            </a:r>
            <a:r>
              <a:rPr lang="uk-UA" sz="2600" i="1" dirty="0" err="1">
                <a:latin typeface="Vollkorn" panose="020B0604020202020204" charset="0"/>
                <a:ea typeface="Vollkorn" panose="020B0604020202020204" charset="0"/>
              </a:rPr>
              <a:t>вразливостей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marL="457200" indent="5238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Використання антивірусного </a:t>
            </a:r>
            <a:r>
              <a:rPr lang="uk-UA" sz="2600" i="1" dirty="0" err="1">
                <a:latin typeface="Vollkorn" panose="020B0604020202020204" charset="0"/>
                <a:ea typeface="Vollkorn" panose="020B0604020202020204" charset="0"/>
              </a:rPr>
              <a:t>ПЗ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 та </a:t>
            </a:r>
            <a:r>
              <a:rPr lang="uk-UA" sz="2600" i="1" dirty="0" err="1">
                <a:latin typeface="Vollkorn" panose="020B0604020202020204" charset="0"/>
                <a:ea typeface="Vollkorn" panose="020B0604020202020204" charset="0"/>
              </a:rPr>
              <a:t>міжмережевого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 екрану (</a:t>
            </a:r>
            <a:r>
              <a:rPr lang="uk-UA" sz="2600" i="1" dirty="0" err="1">
                <a:latin typeface="Vollkorn" panose="020B0604020202020204" charset="0"/>
                <a:ea typeface="Vollkorn" panose="020B0604020202020204" charset="0"/>
              </a:rPr>
              <a:t>фаєрвола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).</a:t>
            </a:r>
          </a:p>
          <a:p>
            <a:pPr marL="457200" indent="5238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Дотримання принципу "мінімальних привілеїв" – доступ тільки до необхідної інформації.</a:t>
            </a:r>
          </a:p>
          <a:p>
            <a:pPr indent="357188" algn="just">
              <a:lnSpc>
                <a:spcPct val="15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>
              <a:lnSpc>
                <a:spcPct val="15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>
              <a:lnSpc>
                <a:spcPct val="15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Фізичний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захист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інформації</a:t>
            </a:r>
          </a:p>
          <a:p>
            <a:pPr marL="981075" indent="-5302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Захист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пристроїв паролями та шифруванням.</a:t>
            </a:r>
          </a:p>
          <a:p>
            <a:pPr marL="981075" indent="-5302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Використання біометричної </a:t>
            </a:r>
            <a:r>
              <a:rPr lang="uk-UA" sz="2600" i="1" dirty="0" err="1">
                <a:latin typeface="Vollkorn" panose="020B0604020202020204" charset="0"/>
                <a:ea typeface="Vollkorn" panose="020B0604020202020204" charset="0"/>
              </a:rPr>
              <a:t>аутентифікації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 (відбитки пальців, </a:t>
            </a:r>
            <a:r>
              <a:rPr lang="de-AT" sz="2600" i="1" dirty="0">
                <a:latin typeface="Vollkorn" panose="020B0604020202020204" charset="0"/>
                <a:ea typeface="Vollkorn" panose="020B0604020202020204" charset="0"/>
              </a:rPr>
              <a:t>Face ID).</a:t>
            </a:r>
          </a:p>
          <a:p>
            <a:pPr marL="981075" indent="-5302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Блокування екрану при відсутності користувача.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24000" y="1028700"/>
            <a:ext cx="14554200" cy="6601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57188"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Резервне копіювання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даних</a:t>
            </a:r>
          </a:p>
          <a:p>
            <a:pPr marL="457200" indent="434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Використання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трирівневого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підходу:</a:t>
            </a:r>
          </a:p>
          <a:p>
            <a:pPr lvl="1" indent="792163">
              <a:lnSpc>
                <a:spcPct val="15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Локальні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копії (на зовнішніх дисках).</a:t>
            </a:r>
          </a:p>
          <a:p>
            <a:pPr lvl="1" indent="792163">
              <a:lnSpc>
                <a:spcPct val="15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Хмарні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копії (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Google Drive, </a:t>
            </a:r>
            <a:r>
              <a:rPr lang="de-AT" sz="2600" dirty="0" err="1">
                <a:latin typeface="Vollkorn" panose="020B0604020202020204" charset="0"/>
                <a:ea typeface="Vollkorn" panose="020B0604020202020204" charset="0"/>
              </a:rPr>
              <a:t>OneDrive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de-AT" sz="2600" dirty="0" err="1">
                <a:latin typeface="Vollkorn" panose="020B0604020202020204" charset="0"/>
                <a:ea typeface="Vollkorn" panose="020B0604020202020204" charset="0"/>
              </a:rPr>
              <a:t>Dropbox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).</a:t>
            </a:r>
          </a:p>
          <a:p>
            <a:pPr lvl="1" indent="792163">
              <a:lnSpc>
                <a:spcPct val="15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Захищені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сервери організації.</a:t>
            </a:r>
          </a:p>
          <a:p>
            <a:pPr marL="457200" indent="434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Регулярне тестування резервних копій на відновлення.</a:t>
            </a:r>
          </a:p>
          <a:p>
            <a:pPr indent="357188">
              <a:lnSpc>
                <a:spcPct val="15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357188">
              <a:lnSpc>
                <a:spcPct val="150000"/>
              </a:lnSpc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357188">
              <a:lnSpc>
                <a:spcPct val="15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Шифрування даних</a:t>
            </a:r>
          </a:p>
          <a:p>
            <a:pPr marL="892175" indent="-4460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Використання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інструментів для шифрування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файлів</a:t>
            </a:r>
            <a:r>
              <a:rPr lang="de-AT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  <a:endParaRPr lang="de-AT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892175" indent="-4460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Передача даних через захищені протоколи (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HTTPS, </a:t>
            </a:r>
            <a:r>
              <a:rPr lang="de-AT" sz="2600" dirty="0" err="1">
                <a:latin typeface="Vollkorn" panose="020B0604020202020204" charset="0"/>
                <a:ea typeface="Vollkorn" panose="020B0604020202020204" charset="0"/>
              </a:rPr>
              <a:t>SFTP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de-AT" sz="2600" dirty="0" err="1">
                <a:latin typeface="Vollkorn" panose="020B0604020202020204" charset="0"/>
                <a:ea typeface="Vollkorn" panose="020B0604020202020204" charset="0"/>
              </a:rPr>
              <a:t>VPN</a:t>
            </a:r>
            <a:r>
              <a:rPr lang="de-AT" sz="2600" dirty="0" smtClean="0">
                <a:latin typeface="Vollkorn" panose="020B0604020202020204" charset="0"/>
                <a:ea typeface="Vollkorn" panose="020B0604020202020204" charset="0"/>
              </a:rPr>
              <a:t>).</a:t>
            </a:r>
            <a:endParaRPr lang="de-AT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" y="800100"/>
            <a:ext cx="15849599" cy="6924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57188">
              <a:lnSpc>
                <a:spcPct val="15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Основні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ризики хмарних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платформ</a:t>
            </a:r>
          </a:p>
          <a:p>
            <a:pPr indent="357188">
              <a:lnSpc>
                <a:spcPct val="150000"/>
              </a:lnSpc>
            </a:pPr>
            <a:endParaRPr lang="uk-UA" sz="2000" dirty="0">
              <a:latin typeface="Vollkorn" panose="020B0604020202020204" charset="0"/>
              <a:ea typeface="Vollkorn" panose="020B0604020202020204" charset="0"/>
            </a:endParaRPr>
          </a:p>
          <a:p>
            <a:pPr marL="714375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Несанкціонований доступ через слабкі паролі.</a:t>
            </a:r>
          </a:p>
          <a:p>
            <a:pPr marL="714375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Витік інформації через публічні налаштування файлів.</a:t>
            </a:r>
          </a:p>
          <a:p>
            <a:pPr marL="714375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Атаки на сервіси хмарних сховищ (злам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акаунтів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фішингові атаки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).</a:t>
            </a:r>
          </a:p>
          <a:p>
            <a:pPr indent="357188">
              <a:lnSpc>
                <a:spcPct val="150000"/>
              </a:lnSpc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357188">
              <a:lnSpc>
                <a:spcPct val="150000"/>
              </a:lnSpc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357188">
              <a:lnSpc>
                <a:spcPct val="15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Методи захисту</a:t>
            </a:r>
          </a:p>
          <a:p>
            <a:pPr indent="357188">
              <a:lnSpc>
                <a:spcPct val="150000"/>
              </a:lnSpc>
            </a:pPr>
            <a:endParaRPr lang="uk-UA" sz="2000" dirty="0">
              <a:latin typeface="Vollkorn" panose="020B0604020202020204" charset="0"/>
              <a:ea typeface="Vollkorn" panose="020B0604020202020204" charset="0"/>
            </a:endParaRPr>
          </a:p>
          <a:p>
            <a:pPr marL="714375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Використання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унікальних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паролів для кожного сервісу.</a:t>
            </a:r>
          </a:p>
          <a:p>
            <a:pPr marL="714375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Включення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двофакторної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аутентифікації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(2</a:t>
            </a:r>
            <a:r>
              <a:rPr lang="de-AT" sz="2600" dirty="0" err="1">
                <a:latin typeface="Vollkorn" panose="020B0604020202020204" charset="0"/>
                <a:ea typeface="Vollkorn" panose="020B0604020202020204" charset="0"/>
              </a:rPr>
              <a:t>FA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).</a:t>
            </a:r>
          </a:p>
          <a:p>
            <a:pPr marL="714375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Обмеження прав доступу: лише необхідні особи можуть редагувати файли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24000" y="647700"/>
            <a:ext cx="14791623" cy="7263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57188">
              <a:lnSpc>
                <a:spcPct val="15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Правила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безпечного використання хмарних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сервісів</a:t>
            </a:r>
          </a:p>
          <a:p>
            <a:pPr indent="357188">
              <a:lnSpc>
                <a:spcPct val="150000"/>
              </a:lnSpc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803275" indent="-4460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Шифрування даних перед завантаженням у хмару.</a:t>
            </a:r>
          </a:p>
          <a:p>
            <a:pPr marL="803275" indent="-4460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Регулярний аудит доступу до файлів.</a:t>
            </a:r>
          </a:p>
          <a:p>
            <a:pPr marL="803275" indent="-4460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Вибір хмарних платформ із відповідними сертифікатами безпеки (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ISO 27001, </a:t>
            </a:r>
            <a:r>
              <a:rPr lang="de-AT" sz="2600" dirty="0" err="1">
                <a:latin typeface="Vollkorn" panose="020B0604020202020204" charset="0"/>
                <a:ea typeface="Vollkorn" panose="020B0604020202020204" charset="0"/>
              </a:rPr>
              <a:t>SOC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 2).</a:t>
            </a:r>
          </a:p>
          <a:p>
            <a:pPr indent="357188">
              <a:lnSpc>
                <a:spcPct val="150000"/>
              </a:lnSpc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357188">
              <a:lnSpc>
                <a:spcPct val="150000"/>
              </a:lnSpc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357188"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Приклади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атак і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витоків</a:t>
            </a:r>
          </a:p>
          <a:p>
            <a:pPr indent="357188">
              <a:lnSpc>
                <a:spcPct val="150000"/>
              </a:lnSpc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803275" indent="-5349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Злам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акаунтів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Google Drive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через фішингові посилання.</a:t>
            </a:r>
          </a:p>
          <a:p>
            <a:pPr marL="803275" indent="-5349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Витік конфіденційних документів через публічний доступ у </a:t>
            </a:r>
            <a:r>
              <a:rPr lang="de-AT" sz="2600" dirty="0" err="1">
                <a:latin typeface="Vollkorn" panose="020B0604020202020204" charset="0"/>
                <a:ea typeface="Vollkorn" panose="020B0604020202020204" charset="0"/>
              </a:rPr>
              <a:t>Dropbox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1080000" algn="just"/>
            <a:endParaRPr lang="en-US" sz="28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1104900"/>
            <a:ext cx="14706600" cy="7752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Вибір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безпечних джерел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інформації</a:t>
            </a:r>
          </a:p>
          <a:p>
            <a:pPr>
              <a:lnSpc>
                <a:spcPct val="150000"/>
              </a:lnSpc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803275" indent="-4460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Використання перевірених сайтів та офіційних джерел.</a:t>
            </a:r>
          </a:p>
          <a:p>
            <a:pPr marL="803275" indent="-4460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Перевірка доменів (.</a:t>
            </a:r>
            <a:r>
              <a:rPr lang="de-AT" sz="2600" dirty="0" err="1">
                <a:latin typeface="Vollkorn" panose="020B0604020202020204" charset="0"/>
                <a:ea typeface="Vollkorn" panose="020B0604020202020204" charset="0"/>
              </a:rPr>
              <a:t>gov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, .</a:t>
            </a:r>
            <a:r>
              <a:rPr lang="de-AT" sz="2600" dirty="0" err="1">
                <a:latin typeface="Vollkorn" panose="020B0604020202020204" charset="0"/>
                <a:ea typeface="Vollkorn" panose="020B0604020202020204" charset="0"/>
              </a:rPr>
              <a:t>edu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, .</a:t>
            </a:r>
            <a:r>
              <a:rPr lang="de-AT" sz="2600" dirty="0" err="1">
                <a:latin typeface="Vollkorn" panose="020B0604020202020204" charset="0"/>
                <a:ea typeface="Vollkorn" panose="020B0604020202020204" charset="0"/>
              </a:rPr>
              <a:t>org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)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для академічних досліджень.</a:t>
            </a:r>
          </a:p>
          <a:p>
            <a:pPr marL="803275" indent="-4460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Аналіз автора публікації та джерел інформації.</a:t>
            </a:r>
          </a:p>
          <a:p>
            <a:pPr>
              <a:lnSpc>
                <a:spcPct val="150000"/>
              </a:lnSpc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Небезпеки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використання небезпечних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ресурсів</a:t>
            </a:r>
          </a:p>
          <a:p>
            <a:pPr>
              <a:lnSpc>
                <a:spcPct val="150000"/>
              </a:lnSpc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803275" indent="-4460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Поширення дезінформації та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фейків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marL="803275" indent="-4460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Завантаження файлів із шкідливим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ПЗ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marL="803275" indent="-4460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Використання підроблених досліджень.</a:t>
            </a:r>
          </a:p>
          <a:p>
            <a:pPr indent="1080000" algn="just">
              <a:lnSpc>
                <a:spcPct val="150000"/>
              </a:lnSpc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66800" y="723900"/>
            <a:ext cx="15621000" cy="8202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Критичне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мислення при обробці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інформації</a:t>
            </a:r>
          </a:p>
          <a:p>
            <a:pPr>
              <a:lnSpc>
                <a:spcPct val="150000"/>
              </a:lnSpc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1069975" indent="-4460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Використання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фактчекінгових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сервісів (</a:t>
            </a:r>
            <a:r>
              <a:rPr lang="de-AT" sz="2600" dirty="0" err="1">
                <a:latin typeface="Vollkorn" panose="020B0604020202020204" charset="0"/>
                <a:ea typeface="Vollkorn" panose="020B0604020202020204" charset="0"/>
              </a:rPr>
              <a:t>StopFake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de-AT" sz="2600" dirty="0" err="1">
                <a:latin typeface="Vollkorn" panose="020B0604020202020204" charset="0"/>
                <a:ea typeface="Vollkorn" panose="020B0604020202020204" charset="0"/>
              </a:rPr>
              <a:t>Snopes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, Media Bias/Fact Check).</a:t>
            </a:r>
          </a:p>
          <a:p>
            <a:pPr marL="1069975" indent="-4460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Перевірка першоджерел та перехресний аналіз інформації.</a:t>
            </a:r>
          </a:p>
          <a:p>
            <a:pPr marL="1069975" indent="-4460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Аналіз стилю викладення тексту (емоційна подача – сигнал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фейку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).</a:t>
            </a:r>
          </a:p>
          <a:p>
            <a:pPr>
              <a:lnSpc>
                <a:spcPct val="150000"/>
              </a:lnSpc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Захист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від небезпечного </a:t>
            </a:r>
            <a:r>
              <a:rPr lang="uk-UA" sz="2600" b="1" dirty="0" err="1">
                <a:latin typeface="Vollkorn" panose="020B0604020202020204" charset="0"/>
                <a:ea typeface="Vollkorn" panose="020B0604020202020204" charset="0"/>
              </a:rPr>
              <a:t>ПЗ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 в прикладних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програмах</a:t>
            </a:r>
          </a:p>
          <a:p>
            <a:pPr>
              <a:lnSpc>
                <a:spcPct val="150000"/>
              </a:lnSpc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1069975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Використання лише офіційних сайтів для завантаження програм.</a:t>
            </a:r>
          </a:p>
          <a:p>
            <a:pPr marL="1069975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Оновлення програмного забезпечення для усунення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вразливостей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marL="1069975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Використання антивірусів та брандмауерів.</a:t>
            </a:r>
          </a:p>
          <a:p>
            <a:pPr indent="1080000" algn="just">
              <a:lnSpc>
                <a:spcPct val="150000"/>
              </a:lnSpc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76688" y="723900"/>
            <a:ext cx="15934623" cy="6551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Чому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інформація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держави-агресора є небезпечною?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124936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Використовується для пропаганди та маніпуляцій.</a:t>
            </a:r>
          </a:p>
          <a:p>
            <a:pPr marL="124936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Може містити вбудовані загрози (віруси,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трекери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).</a:t>
            </a:r>
          </a:p>
          <a:p>
            <a:pPr marL="124936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Поширення таких матеріалів порушує законодавство (заборона ворожих ресурсів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).</a:t>
            </a:r>
          </a:p>
          <a:p>
            <a:pPr>
              <a:lnSpc>
                <a:spcPct val="150000"/>
              </a:lnSpc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Як ідентифікувати небезпечні джерела?</a:t>
            </a:r>
          </a:p>
          <a:p>
            <a:pPr>
              <a:lnSpc>
                <a:spcPct val="150000"/>
              </a:lnSpc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124936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Аналіз рівня цензури та редакційної політики.</a:t>
            </a:r>
          </a:p>
          <a:p>
            <a:pPr marL="124936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Використання </a:t>
            </a:r>
            <a:r>
              <a:rPr lang="de-AT" sz="2600" dirty="0" err="1">
                <a:latin typeface="Vollkorn" panose="020B0604020202020204" charset="0"/>
                <a:ea typeface="Vollkorn" panose="020B0604020202020204" charset="0"/>
              </a:rPr>
              <a:t>VPN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для перевірки блокованих сайтів.</a:t>
            </a:r>
          </a:p>
          <a:p>
            <a:pPr marL="124936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Вивчення мета-даних та власників ресурсу.</a:t>
            </a:r>
          </a:p>
        </p:txBody>
      </p:sp>
    </p:spTree>
    <p:extLst>
      <p:ext uri="{BB962C8B-B14F-4D97-AF65-F5344CB8AC3E}">
        <p14:creationId xmlns:p14="http://schemas.microsoft.com/office/powerpoint/2010/main" val="22955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673</Words>
  <Application>Microsoft Office PowerPoint</Application>
  <PresentationFormat>Произвольный</PresentationFormat>
  <Paragraphs>137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Vollkorn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User</cp:lastModifiedBy>
  <cp:revision>72</cp:revision>
  <dcterms:created xsi:type="dcterms:W3CDTF">2006-08-16T00:00:00Z</dcterms:created>
  <dcterms:modified xsi:type="dcterms:W3CDTF">2025-03-05T20:11:48Z</dcterms:modified>
  <dc:identifier>DAGCUslPLi8</dc:identifier>
</cp:coreProperties>
</file>