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3" r:id="rId12"/>
    <p:sldId id="287" r:id="rId13"/>
    <p:sldId id="281" r:id="rId14"/>
  </p:sldIdLst>
  <p:sldSz cx="18288000" cy="10287000"/>
  <p:notesSz cx="6858000" cy="9144000"/>
  <p:embeddedFontLst>
    <p:embeddedFont>
      <p:font typeface="Vollkorn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0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6</a:t>
            </a:r>
            <a:r>
              <a:rPr lang="ru-RU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ІНФОРМАЦІЙНА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ГІГІЄНА ДОСЛІДНИКА</a:t>
            </a:r>
          </a:p>
          <a:p>
            <a:pPr algn="ctr"/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Безпека збереження даних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Захист від витоку даних під час використання хмарних платформ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Безпечне використання інформаційних ресурсів та прикладних програм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Використання інформації з джерел держави-агресора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Контроль за використанням штучного інтелекту для забезпечення академічної доброчесност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Альтернативи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російським інформаційним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ресурсам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міжнародних наукових баз: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Google Scholar, Scopus, Web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of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Science.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Офіційні ЗМІ, незалежні розслідування.</a:t>
            </a:r>
          </a:p>
          <a:p>
            <a:pPr>
              <a:lnSpc>
                <a:spcPct val="15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Юридична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 етична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відповідальність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249363" algn="l"/>
              </a:tabLs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Законодавчі обмеження щодо використання пропагандистських матеріалів.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249363" algn="l"/>
              </a:tabLs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Етична відповідальність дослідника перед суспільством.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176688" y="647700"/>
            <a:ext cx="15934623" cy="6551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Як штучний інтелект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впливає на академічну доброчесність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Автоматизація аналізу великих обсягів даних.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Генерація текстів та "авторських" досліджень.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для шахрайства (автоматично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згенеровані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реферати).</a:t>
            </a:r>
          </a:p>
          <a:p>
            <a:pPr>
              <a:lnSpc>
                <a:spcPct val="15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від зловживання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штучним інтелектом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детекторів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-тексту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GPTZero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Turnitin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Обмеження використання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ChatGPT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 навчальних закладах.</a:t>
            </a: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7552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Етичні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принципи використання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штучного інтелекту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Вказання, які частини дослідження створені за допомогою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штучного інтелекту.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штучного інтелекту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аналізу, а не для підробки текстів.</a:t>
            </a: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Дотримання принципів академічної доброчесності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викладачів та науковців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Навчання студентів етичному використанню </a:t>
            </a:r>
            <a:r>
              <a:rPr lang="uk-UA" sz="2600" smtClean="0">
                <a:latin typeface="Vollkorn" panose="020B0604020202020204" charset="0"/>
                <a:ea typeface="Vollkorn" panose="020B0604020202020204" charset="0"/>
              </a:rPr>
              <a:t>штучного інтелекту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Розробка правил використання штучного інтелекту у дослідженнях.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5697200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Інформаційна гігієна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комплекс заходів, спрямованих на забезпечення якості, правдивості та корисності отриманої інформації.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Свідоме використання інтернету та інших джерел інформації, вимагає уваги до джерел інформації та їх достовірності. Розпізнавати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фейки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маніпуляції та забезпечувати конфіденційність. Навички критичного мислення та розуміння впливу інтернету на психологію стають ключовими в цьому процесі.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принципи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гігієни: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434975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Фільтрування інформації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434975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Обмеження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часу;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434975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Пошук підтвердженої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інформації.</a:t>
            </a:r>
          </a:p>
          <a:p>
            <a:pPr marL="457200" lvl="0" indent="434975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90500"/>
            <a:ext cx="14897100" cy="7802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безпеки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</a:p>
          <a:p>
            <a:pPr marL="457200" indent="5238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складних паролів та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двофакторної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5238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Регулярне оновлення програмного забезпечення для усунення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вразливостей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5238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Використання антивірусного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ПЗ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міжмережевого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екрану (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фаєрвола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457200" indent="5238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Дотримання принципу "мінімальних привілеїв" – доступ тільки до необхідної інформації.</a:t>
            </a:r>
          </a:p>
          <a:p>
            <a:pPr indent="357188" algn="just">
              <a:lnSpc>
                <a:spcPct val="15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lnSpc>
                <a:spcPct val="15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Фізичний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інформації</a:t>
            </a:r>
          </a:p>
          <a:p>
            <a:pPr marL="981075" indent="-53022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пристроїв паролями та шифруванням.</a:t>
            </a:r>
          </a:p>
          <a:p>
            <a:pPr marL="981075" indent="-53022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Використання біометричної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(відбитки пальців, </a:t>
            </a:r>
            <a:r>
              <a:rPr lang="de-AT" sz="2600" i="1" dirty="0">
                <a:latin typeface="Vollkorn" panose="020B0604020202020204" charset="0"/>
                <a:ea typeface="Vollkorn" panose="020B0604020202020204" charset="0"/>
              </a:rPr>
              <a:t>Face ID).</a:t>
            </a:r>
          </a:p>
          <a:p>
            <a:pPr marL="981075" indent="-53022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Блокування екрану при відсутності користувача.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1028700"/>
            <a:ext cx="14554200" cy="660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Резервне копіювання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</a:p>
          <a:p>
            <a:pPr marL="457200" indent="434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трирівневого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підходу:</a:t>
            </a:r>
          </a:p>
          <a:p>
            <a:pPr lvl="1" indent="792163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Локальні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копії (на зовнішніх дисках).</a:t>
            </a:r>
          </a:p>
          <a:p>
            <a:pPr lvl="1" indent="792163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Хмарні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копії (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Google Drive,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OneDrive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Dropbox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lvl="1" indent="792163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Захищені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сервери організації.</a:t>
            </a:r>
          </a:p>
          <a:p>
            <a:pPr marL="457200" indent="434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Регулярне тестування резервних копій на відновлення.</a:t>
            </a:r>
          </a:p>
          <a:p>
            <a:pPr indent="357188">
              <a:lnSpc>
                <a:spcPct val="15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Шифрування даних</a:t>
            </a:r>
          </a:p>
          <a:p>
            <a:pPr marL="8921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інструментів для шифрування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файлів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de-AT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8921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Передача даних через захищені протоколи (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HTTPS,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SFTP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VPN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de-AT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800100"/>
            <a:ext cx="15849599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ризики хмарних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платформ</a:t>
            </a:r>
          </a:p>
          <a:p>
            <a:pPr indent="357188">
              <a:lnSpc>
                <a:spcPct val="150000"/>
              </a:lnSpc>
            </a:pPr>
            <a:endParaRPr lang="uk-UA" sz="2000" dirty="0">
              <a:latin typeface="Vollkorn" panose="020B0604020202020204" charset="0"/>
              <a:ea typeface="Vollkorn" panose="020B0604020202020204" charset="0"/>
            </a:endParaRP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Несанкціонований доступ через слабкі паролі.</a:t>
            </a: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Витік інформації через публічні налаштування файлів.</a:t>
            </a: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Атаки на сервіси хмарних сховищ (злам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акаунтів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фішингові атаки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357188">
              <a:lnSpc>
                <a:spcPct val="15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Методи захисту</a:t>
            </a:r>
          </a:p>
          <a:p>
            <a:pPr indent="357188">
              <a:lnSpc>
                <a:spcPct val="150000"/>
              </a:lnSpc>
            </a:pPr>
            <a:endParaRPr lang="uk-UA" sz="2000" dirty="0">
              <a:latin typeface="Vollkorn" panose="020B0604020202020204" charset="0"/>
              <a:ea typeface="Vollkorn" panose="020B0604020202020204" charset="0"/>
            </a:endParaRP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унікальних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паролів для кожного сервісу.</a:t>
            </a: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Включення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двофакторної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(2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FA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714375" indent="-3571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Обмеження прав доступу: лише необхідні особи можуть редагувати файли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647700"/>
            <a:ext cx="14791623" cy="7263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Правила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безпечного використання хмарних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сервісів</a:t>
            </a:r>
          </a:p>
          <a:p>
            <a:pPr indent="357188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Шифрування даних перед завантаженням у хмару.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Регулярний аудит доступу до файлів.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Вибір хмарних платформ із відповідними сертифікатами безпеки (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ISO 27001,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SOC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2).</a:t>
            </a:r>
          </a:p>
          <a:p>
            <a:pPr indent="357188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атак 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витоків</a:t>
            </a:r>
          </a:p>
          <a:p>
            <a:pPr indent="357188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803275" indent="-5349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Злам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акаунтів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Google Drive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через фішингові посилання.</a:t>
            </a:r>
          </a:p>
          <a:p>
            <a:pPr marL="803275" indent="-5349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Витік конфіденційних документів через публічний доступ у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Dropbox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4706600" cy="77521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Вибір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безпечних джерел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інформації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перевірених сайтів та офіційних джерел.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Перевірка доменів (.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gov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.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edu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.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org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академічних досліджень.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автора публікації та джерел інформації.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Небезпеки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використання небезпечних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ресурсів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Поширення дезінформації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фейків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Завантаження файлів із шкідливим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ПЗ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8032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підроблених досліджень.</a:t>
            </a:r>
          </a:p>
          <a:p>
            <a:pPr indent="1080000" algn="just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723900"/>
            <a:ext cx="15621000" cy="8202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Критичне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мислення при обробці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інформації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0699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фактчекінгових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сервісів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StopFake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Snopes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Media Bias/Fact Check).</a:t>
            </a:r>
          </a:p>
          <a:p>
            <a:pPr marL="10699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Перевірка першоджерел та перехресний аналіз інформації.</a:t>
            </a:r>
          </a:p>
          <a:p>
            <a:pPr marL="1069975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стилю викладення тексту (емоційна подача – сигнал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фейку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від небезпечного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ПЗ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в прикладних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програмах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06997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лише офіційних сайтів для завантаження програм.</a:t>
            </a:r>
          </a:p>
          <a:p>
            <a:pPr marL="106997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Оновлення програмного забезпечення для усунення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вразливостей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106997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антивірусів та брандмауерів.</a:t>
            </a:r>
          </a:p>
          <a:p>
            <a:pPr indent="1080000" algn="just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76688" y="723900"/>
            <a:ext cx="15934623" cy="6551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Чому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держави-агресора є небезпечною?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Використовується для пропаганди та маніпуляцій.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Може містити вбудовані загрози (віруси,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трекери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Поширення таких матеріалів порушує законодавство (заборона ворожих ресурсів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Як ідентифікувати небезпечні джерела?</a:t>
            </a:r>
          </a:p>
          <a:p>
            <a:pPr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рівня цензури та редакційної політики.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VPN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перевірки блокованих сайтів.</a:t>
            </a:r>
          </a:p>
          <a:p>
            <a:pPr marL="12493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Вивчення мета-даних та власників ресурсу.</a:t>
            </a: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673</Words>
  <Application>Microsoft Office PowerPoint</Application>
  <PresentationFormat>Произвольный</PresentationFormat>
  <Paragraphs>137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Vollkorn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72</cp:revision>
  <dcterms:created xsi:type="dcterms:W3CDTF">2006-08-16T00:00:00Z</dcterms:created>
  <dcterms:modified xsi:type="dcterms:W3CDTF">2025-03-05T20:11:48Z</dcterms:modified>
  <dc:identifier>DAGCUslPLi8</dc:identifier>
</cp:coreProperties>
</file>