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68" r:id="rId19"/>
    <p:sldId id="267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1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2" r:id="rId39"/>
    <p:sldId id="294" r:id="rId40"/>
    <p:sldId id="295" r:id="rId41"/>
    <p:sldId id="296" r:id="rId42"/>
    <p:sldId id="297" r:id="rId43"/>
    <p:sldId id="298" r:id="rId4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00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65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0297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655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8530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533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078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126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03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80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0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45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3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18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7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47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D7016-7BAC-48ED-BC41-46BFC330C05A}" type="datetimeFigureOut">
              <a:rPr lang="ru-RU" smtClean="0"/>
              <a:t>вт 01.11.22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26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Der Einführungskurs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129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[a</a:t>
            </a:r>
            <a:r>
              <a:rPr lang="uk-UA" b="1" dirty="0" smtClean="0"/>
              <a:t>:</a:t>
            </a:r>
            <a:r>
              <a:rPr lang="de-DE" b="1" dirty="0" smtClean="0"/>
              <a:t>]</a:t>
            </a:r>
            <a:r>
              <a:rPr lang="uk-UA" b="1" dirty="0" smtClean="0"/>
              <a:t>-</a:t>
            </a:r>
            <a:r>
              <a:rPr lang="de-DE" b="1" dirty="0" smtClean="0"/>
              <a:t>[a]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Довгі звуки</a:t>
            </a:r>
            <a:endParaRPr lang="de-DE" dirty="0"/>
          </a:p>
          <a:p>
            <a:r>
              <a:rPr lang="de-DE" dirty="0"/>
              <a:t>a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Das Glas, die Gläser </a:t>
            </a:r>
            <a:r>
              <a:rPr lang="uk-UA" dirty="0" smtClean="0"/>
              <a:t>- склянка</a:t>
            </a:r>
            <a:r>
              <a:rPr lang="de-DE" dirty="0" smtClean="0"/>
              <a:t>, der Tag,-e</a:t>
            </a:r>
            <a:r>
              <a:rPr lang="uk-UA" dirty="0" smtClean="0"/>
              <a:t> - день</a:t>
            </a:r>
            <a:r>
              <a:rPr lang="de-DE" dirty="0" smtClean="0"/>
              <a:t>, aber</a:t>
            </a:r>
            <a:r>
              <a:rPr lang="uk-UA" dirty="0" smtClean="0"/>
              <a:t> - але</a:t>
            </a:r>
            <a:endParaRPr lang="de-DE" dirty="0" smtClean="0"/>
          </a:p>
          <a:p>
            <a:r>
              <a:rPr lang="de-DE" dirty="0" err="1"/>
              <a:t>a</a:t>
            </a:r>
            <a:r>
              <a:rPr lang="de-DE" dirty="0" err="1" smtClean="0"/>
              <a:t>a</a:t>
            </a:r>
            <a:endParaRPr lang="uk-UA" dirty="0"/>
          </a:p>
          <a:p>
            <a:pPr marL="0" indent="0">
              <a:buNone/>
            </a:pPr>
            <a:r>
              <a:rPr lang="de-DE" dirty="0" smtClean="0"/>
              <a:t>Der Saal, die Säle</a:t>
            </a:r>
            <a:r>
              <a:rPr lang="uk-UA" dirty="0" smtClean="0"/>
              <a:t> - зал</a:t>
            </a:r>
            <a:endParaRPr lang="de-DE" dirty="0" smtClean="0"/>
          </a:p>
          <a:p>
            <a:r>
              <a:rPr lang="de-DE" dirty="0"/>
              <a:t>a</a:t>
            </a:r>
            <a:r>
              <a:rPr lang="de-DE" dirty="0" smtClean="0"/>
              <a:t>h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Die Sahne</a:t>
            </a:r>
            <a:r>
              <a:rPr lang="uk-UA" dirty="0" smtClean="0"/>
              <a:t> </a:t>
            </a:r>
            <a:r>
              <a:rPr lang="uk-UA" dirty="0"/>
              <a:t>– </a:t>
            </a:r>
            <a:r>
              <a:rPr lang="uk-UA" dirty="0" smtClean="0"/>
              <a:t>вершки</a:t>
            </a:r>
          </a:p>
          <a:p>
            <a:r>
              <a:rPr lang="uk-UA" dirty="0" smtClean="0"/>
              <a:t>Короткий звук</a:t>
            </a:r>
            <a:endParaRPr lang="de-DE" dirty="0" smtClean="0"/>
          </a:p>
          <a:p>
            <a:r>
              <a:rPr lang="de-DE" dirty="0"/>
              <a:t>a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Tasse,-n</a:t>
            </a:r>
            <a:r>
              <a:rPr lang="uk-UA" dirty="0" smtClean="0"/>
              <a:t> - чашка</a:t>
            </a:r>
            <a:r>
              <a:rPr lang="de-DE" dirty="0" smtClean="0"/>
              <a:t>, Hans</a:t>
            </a:r>
            <a:r>
              <a:rPr lang="uk-UA" dirty="0" smtClean="0"/>
              <a:t> - Ганс</a:t>
            </a:r>
            <a:r>
              <a:rPr lang="de-DE" dirty="0" smtClean="0"/>
              <a:t>, danke</a:t>
            </a:r>
            <a:r>
              <a:rPr lang="uk-UA" dirty="0" smtClean="0"/>
              <a:t> - дякую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61567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Wie geht</a:t>
            </a:r>
            <a:r>
              <a:rPr lang="en-US" dirty="0" smtClean="0"/>
              <a:t>’s</a:t>
            </a:r>
            <a:r>
              <a:rPr lang="uk-UA" dirty="0" smtClean="0"/>
              <a:t>?=</a:t>
            </a:r>
            <a:r>
              <a:rPr lang="de-DE" dirty="0" smtClean="0"/>
              <a:t>Wie geht es dir</a:t>
            </a:r>
            <a:r>
              <a:rPr lang="uk-UA" dirty="0" smtClean="0"/>
              <a:t>?</a:t>
            </a:r>
            <a:r>
              <a:rPr lang="de-DE" dirty="0" smtClean="0"/>
              <a:t>(du</a:t>
            </a:r>
            <a:r>
              <a:rPr lang="uk-UA" dirty="0" smtClean="0"/>
              <a:t>-ти</a:t>
            </a:r>
            <a:r>
              <a:rPr lang="de-DE" dirty="0" smtClean="0"/>
              <a:t>)</a:t>
            </a:r>
            <a:r>
              <a:rPr lang="uk-UA" dirty="0" smtClean="0"/>
              <a:t> – Як у тебе справи?</a:t>
            </a:r>
          </a:p>
          <a:p>
            <a:r>
              <a:rPr lang="de-DE" dirty="0" smtClean="0"/>
              <a:t>Es geht mir gut/schlecht/super/prima. Und dir</a:t>
            </a:r>
            <a:r>
              <a:rPr lang="uk-UA" dirty="0" smtClean="0"/>
              <a:t>?</a:t>
            </a:r>
            <a:r>
              <a:rPr lang="de-DE" dirty="0" smtClean="0"/>
              <a:t> </a:t>
            </a:r>
            <a:r>
              <a:rPr lang="uk-UA" dirty="0" smtClean="0"/>
              <a:t>– Добре/погано/чудово. А у тебе?</a:t>
            </a:r>
          </a:p>
          <a:p>
            <a:r>
              <a:rPr lang="de-DE" dirty="0" smtClean="0"/>
              <a:t>Wie geht es Ihnen</a:t>
            </a:r>
            <a:r>
              <a:rPr lang="uk-UA" dirty="0" smtClean="0"/>
              <a:t>?</a:t>
            </a:r>
            <a:r>
              <a:rPr lang="de-DE" dirty="0" smtClean="0"/>
              <a:t>(Sie-</a:t>
            </a:r>
            <a:r>
              <a:rPr lang="uk-UA" dirty="0" smtClean="0"/>
              <a:t>Ви</a:t>
            </a:r>
            <a:r>
              <a:rPr lang="de-DE" dirty="0" smtClean="0"/>
              <a:t>)</a:t>
            </a:r>
            <a:r>
              <a:rPr lang="uk-UA" dirty="0" smtClean="0"/>
              <a:t> – Як у Вас справи?</a:t>
            </a:r>
            <a:r>
              <a:rPr lang="de-DE" dirty="0"/>
              <a:t> </a:t>
            </a:r>
            <a:endParaRPr lang="uk-UA" dirty="0" smtClean="0"/>
          </a:p>
          <a:p>
            <a:r>
              <a:rPr lang="de-DE" dirty="0" smtClean="0"/>
              <a:t>Es </a:t>
            </a:r>
            <a:r>
              <a:rPr lang="de-DE" dirty="0"/>
              <a:t>geht mir gut/schlecht/super/prima. Und </a:t>
            </a:r>
            <a:r>
              <a:rPr lang="de-DE" dirty="0" smtClean="0"/>
              <a:t>Ihnen</a:t>
            </a:r>
            <a:r>
              <a:rPr lang="uk-UA" dirty="0" smtClean="0"/>
              <a:t>?</a:t>
            </a:r>
            <a:r>
              <a:rPr lang="uk-UA" dirty="0"/>
              <a:t> Добре/погано/чудово. А у </a:t>
            </a:r>
            <a:r>
              <a:rPr lang="uk-UA" dirty="0" smtClean="0"/>
              <a:t>Вас?</a:t>
            </a:r>
            <a:endParaRPr lang="uk-UA" dirty="0"/>
          </a:p>
          <a:p>
            <a:r>
              <a:rPr lang="en-US" dirty="0" err="1" smtClean="0"/>
              <a:t>Danke</a:t>
            </a:r>
            <a:r>
              <a:rPr lang="en-US" dirty="0" smtClean="0"/>
              <a:t> –</a:t>
            </a:r>
            <a:r>
              <a:rPr lang="uk-UA" dirty="0" smtClean="0"/>
              <a:t> дякую</a:t>
            </a:r>
          </a:p>
          <a:p>
            <a:r>
              <a:rPr lang="de-DE" dirty="0" smtClean="0"/>
              <a:t>Bitte – </a:t>
            </a:r>
            <a:r>
              <a:rPr lang="uk-UA" dirty="0" smtClean="0"/>
              <a:t>будь ласка, прошу</a:t>
            </a:r>
          </a:p>
          <a:p>
            <a:r>
              <a:rPr lang="de-DE" dirty="0" smtClean="0"/>
              <a:t>Willkommen!</a:t>
            </a:r>
            <a:r>
              <a:rPr lang="uk-UA" dirty="0" smtClean="0"/>
              <a:t> – ласкаво просимо</a:t>
            </a:r>
            <a:endParaRPr lang="de-D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76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[o</a:t>
            </a:r>
            <a:r>
              <a:rPr lang="uk-UA" b="1" dirty="0" smtClean="0"/>
              <a:t>:</a:t>
            </a:r>
            <a:r>
              <a:rPr lang="de-DE" b="1" dirty="0"/>
              <a:t>]</a:t>
            </a:r>
            <a:r>
              <a:rPr lang="uk-UA" b="1" dirty="0"/>
              <a:t>-</a:t>
            </a:r>
            <a:r>
              <a:rPr lang="de-DE" b="1" dirty="0" smtClean="0"/>
              <a:t>[</a:t>
            </a:r>
            <a:r>
              <a:rPr lang="de-DE" b="1" dirty="0"/>
              <a:t>ɔ</a:t>
            </a:r>
            <a:r>
              <a:rPr lang="de-DE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Довгі звуки</a:t>
            </a:r>
          </a:p>
          <a:p>
            <a:r>
              <a:rPr lang="de-DE" dirty="0" smtClean="0"/>
              <a:t>o</a:t>
            </a:r>
          </a:p>
          <a:p>
            <a:pPr marL="0" indent="0">
              <a:buNone/>
            </a:pPr>
            <a:r>
              <a:rPr lang="de-DE" dirty="0" smtClean="0"/>
              <a:t>Der Mond </a:t>
            </a:r>
            <a:r>
              <a:rPr lang="de-DE" dirty="0"/>
              <a:t>- </a:t>
            </a:r>
            <a:r>
              <a:rPr lang="uk-UA" dirty="0"/>
              <a:t>місяць</a:t>
            </a:r>
            <a:r>
              <a:rPr lang="de-DE" dirty="0"/>
              <a:t>, rot</a:t>
            </a:r>
            <a:r>
              <a:rPr lang="uk-UA" dirty="0"/>
              <a:t> – </a:t>
            </a:r>
            <a:r>
              <a:rPr lang="uk-UA" dirty="0" smtClean="0"/>
              <a:t>червоний</a:t>
            </a:r>
            <a:endParaRPr lang="de-DE" dirty="0" smtClean="0"/>
          </a:p>
          <a:p>
            <a:r>
              <a:rPr lang="de-DE" dirty="0" err="1"/>
              <a:t>o</a:t>
            </a:r>
            <a:r>
              <a:rPr lang="de-DE" dirty="0" err="1" smtClean="0"/>
              <a:t>o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Das Boot,-e</a:t>
            </a:r>
            <a:r>
              <a:rPr lang="uk-UA" dirty="0" smtClean="0"/>
              <a:t> - човен</a:t>
            </a:r>
            <a:endParaRPr lang="de-DE" dirty="0" smtClean="0"/>
          </a:p>
          <a:p>
            <a:r>
              <a:rPr lang="de-DE" dirty="0"/>
              <a:t>o</a:t>
            </a:r>
            <a:r>
              <a:rPr lang="de-DE" dirty="0" smtClean="0"/>
              <a:t>h</a:t>
            </a:r>
            <a:endParaRPr lang="uk-UA" dirty="0" smtClean="0"/>
          </a:p>
          <a:p>
            <a:pPr marL="0" indent="0">
              <a:buNone/>
            </a:pPr>
            <a:r>
              <a:rPr lang="de-DE" dirty="0"/>
              <a:t>Wohnen</a:t>
            </a:r>
            <a:r>
              <a:rPr lang="uk-UA" dirty="0"/>
              <a:t> – </a:t>
            </a:r>
            <a:r>
              <a:rPr lang="uk-UA" dirty="0" smtClean="0"/>
              <a:t>жити</a:t>
            </a:r>
          </a:p>
          <a:p>
            <a:r>
              <a:rPr lang="uk-UA" dirty="0" smtClean="0"/>
              <a:t>Короткий звук</a:t>
            </a:r>
          </a:p>
          <a:p>
            <a:pPr marL="0" indent="0">
              <a:buNone/>
            </a:pPr>
            <a:r>
              <a:rPr lang="de-DE" dirty="0"/>
              <a:t>w</a:t>
            </a:r>
            <a:r>
              <a:rPr lang="de-DE" dirty="0" smtClean="0"/>
              <a:t>illkommen –</a:t>
            </a:r>
            <a:r>
              <a:rPr lang="uk-UA" dirty="0" smtClean="0"/>
              <a:t>ласкаво просимо</a:t>
            </a:r>
            <a:r>
              <a:rPr lang="de-DE" dirty="0" smtClean="0"/>
              <a:t>, die Sonne - </a:t>
            </a:r>
            <a:r>
              <a:rPr lang="uk-UA" dirty="0" smtClean="0"/>
              <a:t>сонце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155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[u</a:t>
            </a:r>
            <a:r>
              <a:rPr lang="uk-UA" b="1" dirty="0" smtClean="0"/>
              <a:t>:</a:t>
            </a:r>
            <a:r>
              <a:rPr lang="de-DE" b="1" dirty="0"/>
              <a:t>]</a:t>
            </a:r>
            <a:r>
              <a:rPr lang="uk-UA" b="1" dirty="0"/>
              <a:t>-</a:t>
            </a:r>
            <a:r>
              <a:rPr lang="de-DE" b="1" dirty="0" smtClean="0"/>
              <a:t>[</a:t>
            </a:r>
            <a:r>
              <a:rPr lang="de-DE" b="1" dirty="0"/>
              <a:t>ʊ</a:t>
            </a:r>
            <a:r>
              <a:rPr lang="de-DE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Довгі звуки</a:t>
            </a:r>
          </a:p>
          <a:p>
            <a:r>
              <a:rPr lang="de-DE" dirty="0"/>
              <a:t>u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Die Bluse,-n – </a:t>
            </a:r>
            <a:r>
              <a:rPr lang="uk-UA" dirty="0" smtClean="0"/>
              <a:t>блузка, </a:t>
            </a:r>
            <a:r>
              <a:rPr lang="de-DE" dirty="0" smtClean="0"/>
              <a:t>gut –</a:t>
            </a:r>
            <a:r>
              <a:rPr lang="uk-UA" dirty="0" smtClean="0"/>
              <a:t>добре, </a:t>
            </a:r>
            <a:r>
              <a:rPr lang="de-DE" dirty="0" smtClean="0"/>
              <a:t>besuchen - </a:t>
            </a:r>
            <a:r>
              <a:rPr lang="uk-UA" dirty="0" smtClean="0"/>
              <a:t>відвідувати</a:t>
            </a:r>
            <a:endParaRPr lang="de-DE" dirty="0" smtClean="0"/>
          </a:p>
          <a:p>
            <a:r>
              <a:rPr lang="de-DE" dirty="0"/>
              <a:t>u</a:t>
            </a:r>
            <a:r>
              <a:rPr lang="de-DE" dirty="0" smtClean="0"/>
              <a:t>h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Die Uhr,-en - </a:t>
            </a:r>
            <a:r>
              <a:rPr lang="uk-UA" dirty="0" smtClean="0"/>
              <a:t>годинник</a:t>
            </a:r>
            <a:endParaRPr lang="de-DE" dirty="0" smtClean="0"/>
          </a:p>
          <a:p>
            <a:r>
              <a:rPr lang="uk-UA" dirty="0" smtClean="0"/>
              <a:t>Короткий звук</a:t>
            </a:r>
          </a:p>
          <a:p>
            <a:pPr marL="0" indent="0">
              <a:buNone/>
            </a:pPr>
            <a:r>
              <a:rPr lang="de-DE" dirty="0" smtClean="0"/>
              <a:t>Der Hund,-e – </a:t>
            </a:r>
            <a:r>
              <a:rPr lang="uk-UA" dirty="0" smtClean="0"/>
              <a:t>собака, </a:t>
            </a:r>
            <a:r>
              <a:rPr lang="de-DE" dirty="0" smtClean="0"/>
              <a:t>und - </a:t>
            </a:r>
            <a:r>
              <a:rPr lang="uk-UA" dirty="0" smtClean="0"/>
              <a:t>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051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[p]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Der Papagei,-e – </a:t>
            </a:r>
            <a:r>
              <a:rPr lang="uk-UA" dirty="0" smtClean="0"/>
              <a:t>папуга, </a:t>
            </a:r>
            <a:r>
              <a:rPr lang="de-DE" dirty="0" smtClean="0"/>
              <a:t>Peter, die Post – </a:t>
            </a:r>
            <a:r>
              <a:rPr lang="uk-UA" dirty="0" smtClean="0"/>
              <a:t>пошта, </a:t>
            </a:r>
            <a:r>
              <a:rPr lang="de-DE" dirty="0" smtClean="0"/>
              <a:t>das Papier - </a:t>
            </a:r>
            <a:r>
              <a:rPr lang="uk-UA" dirty="0" smtClean="0"/>
              <a:t>папір</a:t>
            </a:r>
            <a:endParaRPr lang="de-DE" dirty="0" smtClean="0"/>
          </a:p>
          <a:p>
            <a:r>
              <a:rPr lang="de-DE" dirty="0" smtClean="0"/>
              <a:t>Pp</a:t>
            </a:r>
          </a:p>
          <a:p>
            <a:pPr marL="0" indent="0">
              <a:buNone/>
            </a:pPr>
            <a:r>
              <a:rPr lang="de-DE" dirty="0" smtClean="0"/>
              <a:t>Die Lippe,-en</a:t>
            </a:r>
            <a:r>
              <a:rPr lang="uk-UA" dirty="0" smtClean="0"/>
              <a:t> - губи</a:t>
            </a:r>
            <a:endParaRPr lang="de-DE" dirty="0" smtClean="0"/>
          </a:p>
          <a:p>
            <a:r>
              <a:rPr lang="de-DE" dirty="0" smtClean="0"/>
              <a:t>b</a:t>
            </a:r>
          </a:p>
          <a:p>
            <a:pPr marL="0" indent="0">
              <a:buNone/>
            </a:pPr>
            <a:r>
              <a:rPr lang="de-DE" dirty="0" smtClean="0"/>
              <a:t>Der Klub,-s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8955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[b]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</a:t>
            </a:r>
          </a:p>
          <a:p>
            <a:pPr marL="0" indent="0">
              <a:buNone/>
            </a:pPr>
            <a:r>
              <a:rPr lang="de-DE" dirty="0" smtClean="0"/>
              <a:t>Der Ball, die Bälle – </a:t>
            </a:r>
            <a:r>
              <a:rPr lang="uk-UA" dirty="0" smtClean="0"/>
              <a:t>м'яч, </a:t>
            </a:r>
            <a:r>
              <a:rPr lang="de-DE" dirty="0" smtClean="0"/>
              <a:t>bitte, besuchen –</a:t>
            </a:r>
            <a:r>
              <a:rPr lang="uk-UA" dirty="0" smtClean="0"/>
              <a:t> відвідувати, </a:t>
            </a:r>
            <a:r>
              <a:rPr lang="de-DE" dirty="0" smtClean="0"/>
              <a:t>Berlin</a:t>
            </a:r>
            <a:r>
              <a:rPr lang="uk-UA" dirty="0" smtClean="0"/>
              <a:t> </a:t>
            </a:r>
            <a:endParaRPr lang="de-DE" dirty="0" smtClean="0"/>
          </a:p>
          <a:p>
            <a:r>
              <a:rPr lang="de-DE" dirty="0" err="1" smtClean="0"/>
              <a:t>bb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Robbe,-n - </a:t>
            </a:r>
            <a:r>
              <a:rPr lang="uk-UA" dirty="0" smtClean="0"/>
              <a:t>тюлень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8821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[t]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</a:t>
            </a:r>
            <a:r>
              <a:rPr lang="de-DE" dirty="0" smtClean="0"/>
              <a:t>, </a:t>
            </a:r>
            <a:r>
              <a:rPr lang="de-DE" dirty="0" err="1" smtClean="0"/>
              <a:t>tt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Teller,- </a:t>
            </a:r>
            <a:r>
              <a:rPr lang="uk-UA" dirty="0" smtClean="0"/>
              <a:t>тарілка, </a:t>
            </a:r>
            <a:r>
              <a:rPr lang="de-DE" dirty="0" smtClean="0"/>
              <a:t>gut, bitte</a:t>
            </a:r>
            <a:endParaRPr lang="de-DE" dirty="0"/>
          </a:p>
          <a:p>
            <a:r>
              <a:rPr lang="de-DE" dirty="0" err="1"/>
              <a:t>t</a:t>
            </a:r>
            <a:r>
              <a:rPr lang="de-DE" dirty="0" err="1" smtClean="0"/>
              <a:t>h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Bibliothek,-en</a:t>
            </a:r>
            <a:r>
              <a:rPr lang="uk-UA" dirty="0"/>
              <a:t> </a:t>
            </a:r>
            <a:r>
              <a:rPr lang="uk-UA" dirty="0" smtClean="0"/>
              <a:t>- бібліотека</a:t>
            </a:r>
            <a:endParaRPr lang="de-DE" dirty="0" smtClean="0"/>
          </a:p>
          <a:p>
            <a:r>
              <a:rPr lang="de-DE" dirty="0" err="1" smtClean="0"/>
              <a:t>dt</a:t>
            </a:r>
            <a:r>
              <a:rPr lang="de-DE" dirty="0" smtClean="0"/>
              <a:t>,-d</a:t>
            </a:r>
          </a:p>
          <a:p>
            <a:pPr marL="0" indent="0">
              <a:buNone/>
            </a:pPr>
            <a:r>
              <a:rPr lang="de-DE" dirty="0" smtClean="0"/>
              <a:t>Die Stadt,</a:t>
            </a:r>
            <a:r>
              <a:rPr lang="uk-UA" dirty="0" smtClean="0"/>
              <a:t> </a:t>
            </a:r>
            <a:r>
              <a:rPr lang="de-DE" dirty="0" smtClean="0"/>
              <a:t>die Städte – </a:t>
            </a:r>
            <a:r>
              <a:rPr lang="uk-UA" dirty="0" smtClean="0"/>
              <a:t>місто,</a:t>
            </a:r>
            <a:r>
              <a:rPr lang="de-DE" dirty="0"/>
              <a:t> d</a:t>
            </a:r>
            <a:r>
              <a:rPr lang="de-DE" dirty="0" smtClean="0"/>
              <a:t>er </a:t>
            </a:r>
            <a:r>
              <a:rPr lang="de-DE" dirty="0"/>
              <a:t>Hund,-e – </a:t>
            </a:r>
            <a:r>
              <a:rPr lang="uk-UA" dirty="0"/>
              <a:t>собака,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732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[d]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Drei – </a:t>
            </a:r>
            <a:r>
              <a:rPr lang="uk-UA" dirty="0" smtClean="0"/>
              <a:t>три, </a:t>
            </a:r>
            <a:r>
              <a:rPr lang="de-DE" dirty="0" smtClean="0"/>
              <a:t>danke - </a:t>
            </a:r>
            <a:r>
              <a:rPr lang="uk-UA" dirty="0" smtClean="0"/>
              <a:t>дякую</a:t>
            </a:r>
            <a:endParaRPr lang="de-DE" dirty="0" smtClean="0"/>
          </a:p>
          <a:p>
            <a:r>
              <a:rPr lang="de-DE" dirty="0" err="1" smtClean="0"/>
              <a:t>dd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Der Teddy,-s</a:t>
            </a:r>
          </a:p>
        </p:txBody>
      </p:sp>
    </p:spTree>
    <p:extLst>
      <p:ext uri="{BB962C8B-B14F-4D97-AF65-F5344CB8AC3E}">
        <p14:creationId xmlns:p14="http://schemas.microsoft.com/office/powerpoint/2010/main" val="61447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Sein-</a:t>
            </a:r>
            <a:r>
              <a:rPr lang="uk-UA" dirty="0" smtClean="0"/>
              <a:t>бути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Ich bin</a:t>
            </a:r>
          </a:p>
          <a:p>
            <a:r>
              <a:rPr lang="de-DE" dirty="0" smtClean="0"/>
              <a:t>Du bist</a:t>
            </a:r>
          </a:p>
          <a:p>
            <a:r>
              <a:rPr lang="de-DE" dirty="0" smtClean="0"/>
              <a:t>Er/sie/es ist</a:t>
            </a:r>
          </a:p>
          <a:p>
            <a:r>
              <a:rPr lang="de-DE" dirty="0" smtClean="0"/>
              <a:t>Wir sind</a:t>
            </a:r>
          </a:p>
          <a:p>
            <a:r>
              <a:rPr lang="de-DE" dirty="0" smtClean="0"/>
              <a:t>Ihr seid</a:t>
            </a:r>
          </a:p>
          <a:p>
            <a:r>
              <a:rPr lang="de-DE" dirty="0"/>
              <a:t>s</a:t>
            </a:r>
            <a:r>
              <a:rPr lang="de-DE" dirty="0" smtClean="0"/>
              <a:t>ie/Sie sind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15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Загальне запитання передбачає відповідь «так» або «ні» (</a:t>
            </a:r>
            <a:r>
              <a:rPr lang="de-DE" dirty="0" smtClean="0"/>
              <a:t>ja oder nein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Ich wohne in Berlin</a:t>
            </a:r>
          </a:p>
          <a:p>
            <a:r>
              <a:rPr lang="de-DE" dirty="0" smtClean="0"/>
              <a:t>Wohnst du in Berlin</a:t>
            </a:r>
            <a:r>
              <a:rPr lang="ru-RU" dirty="0" smtClean="0"/>
              <a:t>?</a:t>
            </a:r>
            <a:r>
              <a:rPr lang="de-DE" dirty="0" smtClean="0"/>
              <a:t> – Ja, ich wohne in Berlin./Nein, ich wohne in Berlin nicht. Ich wohne nicht in Berlin, sondern in Hamburg.</a:t>
            </a:r>
            <a:endParaRPr lang="ru-RU" dirty="0" smtClean="0"/>
          </a:p>
          <a:p>
            <a:r>
              <a:rPr lang="de-DE" dirty="0" smtClean="0"/>
              <a:t>Ich bin der Student/die Studentin.</a:t>
            </a:r>
          </a:p>
          <a:p>
            <a:r>
              <a:rPr lang="de-DE" dirty="0" smtClean="0"/>
              <a:t>Bist du Student/Studentin</a:t>
            </a:r>
            <a:r>
              <a:rPr lang="ru-RU" dirty="0" smtClean="0"/>
              <a:t>? – </a:t>
            </a:r>
            <a:r>
              <a:rPr lang="de-DE" dirty="0" smtClean="0"/>
              <a:t>Ja, ich bin Student/Studentin./Nein, ich arbeite schon.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881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[</a:t>
            </a:r>
            <a:r>
              <a:rPr lang="en-US" b="1" dirty="0" err="1" smtClean="0"/>
              <a:t>i</a:t>
            </a:r>
            <a:r>
              <a:rPr lang="en-US" b="1" dirty="0" smtClean="0"/>
              <a:t>:]</a:t>
            </a:r>
            <a:r>
              <a:rPr lang="uk-UA" b="1" dirty="0" smtClean="0"/>
              <a:t> </a:t>
            </a:r>
            <a:r>
              <a:rPr lang="uk-UA" dirty="0" smtClean="0"/>
              <a:t>– довгий закритий звук, куточки губ розведені, рот розкритий дуже мало, спинка язика піднята до твердого піднебіння, кінчик язика впирається в нижні зуби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50480"/>
            <a:ext cx="8596668" cy="2392938"/>
          </a:xfrm>
        </p:spPr>
        <p:txBody>
          <a:bodyPr>
            <a:normAutofit/>
          </a:bodyPr>
          <a:lstStyle/>
          <a:p>
            <a:r>
              <a:rPr lang="de-DE" dirty="0" smtClean="0"/>
              <a:t>i 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Berlin, wir</a:t>
            </a:r>
            <a:r>
              <a:rPr lang="uk-UA" dirty="0" smtClean="0"/>
              <a:t> - ми</a:t>
            </a:r>
            <a:endParaRPr lang="de-DE" dirty="0" smtClean="0"/>
          </a:p>
          <a:p>
            <a:r>
              <a:rPr lang="de-DE" dirty="0" err="1"/>
              <a:t>i</a:t>
            </a:r>
            <a:r>
              <a:rPr lang="de-DE" dirty="0" err="1" smtClean="0"/>
              <a:t>e</a:t>
            </a:r>
            <a:r>
              <a:rPr lang="de-DE" dirty="0" smtClean="0"/>
              <a:t> </a:t>
            </a:r>
            <a:endParaRPr lang="uk-UA" dirty="0"/>
          </a:p>
          <a:p>
            <a:pPr marL="0" indent="0">
              <a:buNone/>
            </a:pPr>
            <a:r>
              <a:rPr lang="de-DE" dirty="0" smtClean="0"/>
              <a:t>der</a:t>
            </a:r>
            <a:r>
              <a:rPr lang="uk-UA" dirty="0" smtClean="0"/>
              <a:t> </a:t>
            </a:r>
            <a:r>
              <a:rPr lang="de-DE" dirty="0" smtClean="0"/>
              <a:t>Brief</a:t>
            </a:r>
            <a:r>
              <a:rPr lang="de-DE" dirty="0"/>
              <a:t>,</a:t>
            </a:r>
            <a:r>
              <a:rPr lang="uk-UA" dirty="0" smtClean="0"/>
              <a:t>-</a:t>
            </a:r>
            <a:r>
              <a:rPr lang="de-DE" dirty="0"/>
              <a:t>e</a:t>
            </a:r>
            <a:r>
              <a:rPr lang="de-DE" dirty="0" smtClean="0"/>
              <a:t> - </a:t>
            </a:r>
            <a:r>
              <a:rPr lang="uk-UA" dirty="0" smtClean="0"/>
              <a:t>лист</a:t>
            </a:r>
            <a:r>
              <a:rPr lang="de-DE" dirty="0" smtClean="0"/>
              <a:t>, wie</a:t>
            </a:r>
            <a:r>
              <a:rPr lang="uk-UA" dirty="0" smtClean="0"/>
              <a:t>? – як?, </a:t>
            </a:r>
            <a:r>
              <a:rPr lang="de-DE" dirty="0" smtClean="0"/>
              <a:t>hier - </a:t>
            </a:r>
            <a:r>
              <a:rPr lang="uk-UA" dirty="0" smtClean="0"/>
              <a:t>тут</a:t>
            </a:r>
            <a:endParaRPr lang="de-DE" dirty="0" smtClean="0"/>
          </a:p>
          <a:p>
            <a:r>
              <a:rPr lang="de-DE" dirty="0" smtClean="0"/>
              <a:t>ih 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Ihnen</a:t>
            </a:r>
            <a:r>
              <a:rPr lang="uk-UA" dirty="0" smtClean="0"/>
              <a:t> - Вам</a:t>
            </a:r>
            <a:r>
              <a:rPr lang="de-DE" dirty="0" smtClean="0"/>
              <a:t>, ihr</a:t>
            </a:r>
            <a:r>
              <a:rPr lang="uk-UA" dirty="0" smtClean="0"/>
              <a:t> - ви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7915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Порядок слів у німецькому реченні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Tim wohnt hier. – </a:t>
            </a:r>
            <a:r>
              <a:rPr lang="uk-UA" sz="2400" dirty="0" smtClean="0"/>
              <a:t>Тім живе тут.</a:t>
            </a:r>
          </a:p>
          <a:p>
            <a:r>
              <a:rPr lang="de-DE" sz="2400" dirty="0" smtClean="0"/>
              <a:t>Hier wohnt Tim. – </a:t>
            </a:r>
            <a:r>
              <a:rPr lang="uk-UA" sz="2400" dirty="0" smtClean="0"/>
              <a:t>Тут живе Тім.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43115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Запитальні слова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3390466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Wie</a:t>
            </a:r>
            <a:r>
              <a:rPr lang="uk-UA" dirty="0" smtClean="0"/>
              <a:t>? – як?</a:t>
            </a:r>
            <a:endParaRPr lang="de-DE" dirty="0" smtClean="0"/>
          </a:p>
          <a:p>
            <a:r>
              <a:rPr lang="de-DE" dirty="0" smtClean="0"/>
              <a:t>Was</a:t>
            </a:r>
            <a:r>
              <a:rPr lang="uk-UA" dirty="0" smtClean="0"/>
              <a:t>? – що?</a:t>
            </a:r>
            <a:endParaRPr lang="de-DE" dirty="0" smtClean="0"/>
          </a:p>
          <a:p>
            <a:r>
              <a:rPr lang="de-DE" dirty="0" smtClean="0"/>
              <a:t>Wer</a:t>
            </a:r>
            <a:r>
              <a:rPr lang="uk-UA" dirty="0" smtClean="0"/>
              <a:t>? – хто?</a:t>
            </a:r>
            <a:endParaRPr lang="de-DE" dirty="0" smtClean="0"/>
          </a:p>
          <a:p>
            <a:r>
              <a:rPr lang="de-DE" dirty="0" smtClean="0"/>
              <a:t>Wo</a:t>
            </a:r>
            <a:r>
              <a:rPr lang="uk-UA" dirty="0" smtClean="0"/>
              <a:t>? –де?</a:t>
            </a:r>
            <a:endParaRPr lang="de-DE" dirty="0" smtClean="0"/>
          </a:p>
          <a:p>
            <a:r>
              <a:rPr lang="de-DE" dirty="0" smtClean="0"/>
              <a:t>Wann</a:t>
            </a:r>
            <a:r>
              <a:rPr lang="uk-UA" dirty="0" smtClean="0"/>
              <a:t>? - коли?</a:t>
            </a:r>
            <a:endParaRPr lang="de-DE" dirty="0" smtClean="0"/>
          </a:p>
          <a:p>
            <a:r>
              <a:rPr lang="de-DE" dirty="0" smtClean="0"/>
              <a:t>Wen</a:t>
            </a:r>
            <a:r>
              <a:rPr lang="uk-UA" dirty="0" smtClean="0"/>
              <a:t>? – кого?</a:t>
            </a:r>
            <a:endParaRPr lang="de-DE" dirty="0" smtClean="0"/>
          </a:p>
          <a:p>
            <a:r>
              <a:rPr lang="de-DE" dirty="0" smtClean="0"/>
              <a:t>Woher</a:t>
            </a:r>
            <a:r>
              <a:rPr lang="uk-UA" dirty="0" smtClean="0"/>
              <a:t>? – звідки?</a:t>
            </a:r>
            <a:endParaRPr lang="de-DE" dirty="0" smtClean="0"/>
          </a:p>
          <a:p>
            <a:r>
              <a:rPr lang="de-DE" dirty="0" smtClean="0"/>
              <a:t>Wohin</a:t>
            </a:r>
            <a:r>
              <a:rPr lang="uk-UA" dirty="0" smtClean="0"/>
              <a:t>? – куди?</a:t>
            </a:r>
          </a:p>
          <a:p>
            <a:pPr marL="0" indent="0">
              <a:buNone/>
            </a:pPr>
            <a:r>
              <a:rPr lang="de-DE" dirty="0" smtClean="0"/>
              <a:t>Was studierst du?</a:t>
            </a:r>
            <a:r>
              <a:rPr lang="uk-UA" dirty="0" smtClean="0"/>
              <a:t> </a:t>
            </a:r>
            <a:r>
              <a:rPr lang="de-DE" dirty="0" smtClean="0"/>
              <a:t>Was bist du von Beruf? Wo studieren Sie</a:t>
            </a:r>
            <a:r>
              <a:rPr lang="uk-UA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633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52945"/>
            <a:ext cx="8596668" cy="4988417"/>
          </a:xfrm>
        </p:spPr>
        <p:txBody>
          <a:bodyPr>
            <a:normAutofit/>
          </a:bodyPr>
          <a:lstStyle/>
          <a:p>
            <a:r>
              <a:rPr lang="de-DE" dirty="0" smtClean="0"/>
              <a:t>Peter wohnt in Berlin</a:t>
            </a:r>
            <a:r>
              <a:rPr lang="uk-UA" dirty="0" smtClean="0"/>
              <a:t>.</a:t>
            </a:r>
            <a:endParaRPr lang="de-DE" dirty="0" smtClean="0"/>
          </a:p>
          <a:p>
            <a:r>
              <a:rPr lang="de-DE" dirty="0" smtClean="0"/>
              <a:t>Wohnt Peter in Berlin</a:t>
            </a:r>
            <a:r>
              <a:rPr lang="uk-UA" dirty="0" smtClean="0"/>
              <a:t>?</a:t>
            </a:r>
          </a:p>
          <a:p>
            <a:r>
              <a:rPr lang="de-DE" dirty="0" smtClean="0"/>
              <a:t>Wo wohnt Peter</a:t>
            </a:r>
            <a:r>
              <a:rPr lang="uk-UA" dirty="0" smtClean="0"/>
              <a:t>?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Er wohnt in Berlin</a:t>
            </a:r>
            <a:r>
              <a:rPr lang="uk-UA" dirty="0" smtClean="0"/>
              <a:t>.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uk-UA" dirty="0" smtClean="0"/>
          </a:p>
          <a:p>
            <a:r>
              <a:rPr lang="de-DE" dirty="0" smtClean="0"/>
              <a:t>Karin und Eva besuchen Rolf oft.</a:t>
            </a:r>
          </a:p>
          <a:p>
            <a:r>
              <a:rPr lang="de-DE" dirty="0" smtClean="0"/>
              <a:t>Ich komme aus Dresden.</a:t>
            </a:r>
          </a:p>
          <a:p>
            <a:r>
              <a:rPr lang="de-DE" dirty="0" smtClean="0"/>
              <a:t>Wir kennen Monika.</a:t>
            </a:r>
          </a:p>
          <a:p>
            <a:r>
              <a:rPr lang="de-DE" dirty="0" smtClean="0"/>
              <a:t>Er studiert Deutsch.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912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[k]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Die </a:t>
            </a:r>
            <a:r>
              <a:rPr lang="en-US" dirty="0" err="1" smtClean="0"/>
              <a:t>Katze</a:t>
            </a:r>
            <a:r>
              <a:rPr lang="en-US" dirty="0" smtClean="0"/>
              <a:t>,-n – </a:t>
            </a:r>
            <a:r>
              <a:rPr lang="uk-UA" dirty="0" smtClean="0"/>
              <a:t>кішка, </a:t>
            </a:r>
            <a:r>
              <a:rPr lang="de-DE" dirty="0" smtClean="0"/>
              <a:t>die Karte,-n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uk-UA" dirty="0" smtClean="0"/>
              <a:t>карта, </a:t>
            </a:r>
            <a:r>
              <a:rPr lang="de-DE" dirty="0" smtClean="0"/>
              <a:t>kennen, Karin</a:t>
            </a:r>
            <a:endParaRPr lang="en-US" dirty="0" smtClean="0"/>
          </a:p>
          <a:p>
            <a:r>
              <a:rPr lang="en-US" dirty="0" err="1" smtClean="0"/>
              <a:t>ck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Die </a:t>
            </a:r>
            <a:r>
              <a:rPr lang="en-US" dirty="0" err="1" smtClean="0"/>
              <a:t>Jacke</a:t>
            </a:r>
            <a:r>
              <a:rPr lang="en-US" dirty="0" smtClean="0"/>
              <a:t>,-n - </a:t>
            </a:r>
            <a:r>
              <a:rPr lang="uk-UA" dirty="0" smtClean="0"/>
              <a:t>жакет</a:t>
            </a:r>
            <a:endParaRPr lang="en-US" dirty="0" smtClean="0"/>
          </a:p>
          <a:p>
            <a:r>
              <a:rPr lang="de-DE" dirty="0"/>
              <a:t>g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Tag,-e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653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[g]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</a:t>
            </a:r>
          </a:p>
          <a:p>
            <a:pPr marL="0" indent="0">
              <a:buNone/>
            </a:pPr>
            <a:r>
              <a:rPr lang="de-DE" dirty="0" smtClean="0"/>
              <a:t>Das Glas, die Gläser – </a:t>
            </a:r>
            <a:r>
              <a:rPr lang="uk-UA" dirty="0" smtClean="0"/>
              <a:t>склянка</a:t>
            </a:r>
            <a:r>
              <a:rPr lang="de-DE" dirty="0" smtClean="0"/>
              <a:t>, gut, gehen</a:t>
            </a:r>
            <a:endParaRPr lang="en-US" dirty="0" smtClean="0"/>
          </a:p>
          <a:p>
            <a:r>
              <a:rPr lang="en-US" dirty="0"/>
              <a:t>g</a:t>
            </a:r>
            <a:r>
              <a:rPr lang="en-US" dirty="0" smtClean="0"/>
              <a:t>g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Der Roggen - </a:t>
            </a:r>
            <a:r>
              <a:rPr lang="uk-UA" dirty="0" smtClean="0"/>
              <a:t>жито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031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[s]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endParaRPr lang="en-US" dirty="0" smtClean="0"/>
          </a:p>
          <a:p>
            <a:pPr marL="0" indent="0">
              <a:buNone/>
            </a:pPr>
            <a:r>
              <a:rPr lang="de-DE" dirty="0" smtClean="0"/>
              <a:t>Es, das Eis – </a:t>
            </a:r>
            <a:r>
              <a:rPr lang="uk-UA" dirty="0" smtClean="0"/>
              <a:t>лід, </a:t>
            </a:r>
            <a:r>
              <a:rPr lang="de-DE" dirty="0" smtClean="0"/>
              <a:t>das, was, Hans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Die </a:t>
            </a:r>
            <a:r>
              <a:rPr lang="en-US" dirty="0" err="1" smtClean="0"/>
              <a:t>Tasse</a:t>
            </a:r>
            <a:r>
              <a:rPr lang="en-US" dirty="0" smtClean="0"/>
              <a:t>,-n, </a:t>
            </a:r>
            <a:r>
              <a:rPr lang="en-US" dirty="0" err="1" smtClean="0"/>
              <a:t>essen</a:t>
            </a:r>
            <a:r>
              <a:rPr lang="en-US" dirty="0" smtClean="0"/>
              <a:t> </a:t>
            </a:r>
            <a:r>
              <a:rPr lang="uk-UA" dirty="0" smtClean="0"/>
              <a:t>- їсти</a:t>
            </a:r>
            <a:endParaRPr lang="en-US" dirty="0" smtClean="0"/>
          </a:p>
          <a:p>
            <a:r>
              <a:rPr lang="de-DE" dirty="0" smtClean="0"/>
              <a:t>ß</a:t>
            </a:r>
            <a:r>
              <a:rPr lang="uk-UA" dirty="0" smtClean="0"/>
              <a:t>=</a:t>
            </a:r>
            <a:r>
              <a:rPr lang="de-DE" dirty="0" err="1" smtClean="0"/>
              <a:t>ss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Weiß - </a:t>
            </a:r>
            <a:r>
              <a:rPr lang="uk-UA" dirty="0" smtClean="0"/>
              <a:t>знати</a:t>
            </a: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7691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[z]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Sieben</a:t>
            </a:r>
            <a:r>
              <a:rPr lang="en-US" dirty="0" smtClean="0"/>
              <a:t>, </a:t>
            </a:r>
            <a:r>
              <a:rPr lang="en-US" dirty="0" err="1" smtClean="0"/>
              <a:t>sie</a:t>
            </a:r>
            <a:r>
              <a:rPr lang="en-US" dirty="0" smtClean="0"/>
              <a:t>, </a:t>
            </a:r>
            <a:r>
              <a:rPr lang="en-US" dirty="0" err="1" smtClean="0"/>
              <a:t>sehen</a:t>
            </a:r>
            <a:r>
              <a:rPr lang="en-US" dirty="0" smtClean="0"/>
              <a:t>, die </a:t>
            </a:r>
            <a:r>
              <a:rPr lang="en-US" dirty="0" err="1" smtClean="0"/>
              <a:t>Sahne</a:t>
            </a:r>
            <a:r>
              <a:rPr lang="en-US" dirty="0" smtClean="0"/>
              <a:t>, </a:t>
            </a:r>
            <a:r>
              <a:rPr lang="en-US" dirty="0" err="1" smtClean="0"/>
              <a:t>besuchen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04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</a:t>
            </a:r>
            <a:r>
              <a:rPr lang="en-US" b="1" dirty="0" err="1" smtClean="0"/>
              <a:t>st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s</a:t>
            </a:r>
            <a:r>
              <a:rPr lang="de-DE" dirty="0" err="1" smtClean="0"/>
              <a:t>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Wurst, die Würste</a:t>
            </a:r>
            <a:r>
              <a:rPr lang="en-US" dirty="0" smtClean="0"/>
              <a:t> –</a:t>
            </a:r>
            <a:r>
              <a:rPr lang="uk-UA" dirty="0" smtClean="0"/>
              <a:t> ковбаса, </a:t>
            </a:r>
            <a:r>
              <a:rPr lang="de-DE" dirty="0" smtClean="0"/>
              <a:t>ist, die Post, das Obst - </a:t>
            </a:r>
            <a:r>
              <a:rPr lang="uk-UA" dirty="0" smtClean="0"/>
              <a:t>фрукти</a:t>
            </a:r>
            <a:r>
              <a:rPr lang="de-DE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9877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</a:t>
            </a:r>
            <a:r>
              <a:rPr lang="en-US" b="1" dirty="0" err="1" smtClean="0"/>
              <a:t>ts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</a:t>
            </a:r>
          </a:p>
          <a:p>
            <a:pPr marL="0" indent="0">
              <a:buNone/>
            </a:pPr>
            <a:r>
              <a:rPr lang="en-US" dirty="0" err="1"/>
              <a:t>Zehn</a:t>
            </a:r>
            <a:r>
              <a:rPr lang="en-US" dirty="0"/>
              <a:t>, die </a:t>
            </a:r>
            <a:r>
              <a:rPr lang="en-US" dirty="0" err="1"/>
              <a:t>Zitrone</a:t>
            </a:r>
            <a:r>
              <a:rPr lang="en-US" dirty="0"/>
              <a:t>,-n</a:t>
            </a:r>
            <a:r>
              <a:rPr lang="uk-UA" dirty="0"/>
              <a:t> – лимон</a:t>
            </a:r>
            <a:r>
              <a:rPr lang="de-DE" dirty="0"/>
              <a:t>, der Zucker – </a:t>
            </a:r>
            <a:r>
              <a:rPr lang="uk-UA" dirty="0" smtClean="0"/>
              <a:t>цукор</a:t>
            </a:r>
            <a:endParaRPr lang="en-US" dirty="0" smtClean="0"/>
          </a:p>
          <a:p>
            <a:r>
              <a:rPr lang="en-US" dirty="0" err="1" smtClean="0"/>
              <a:t>tz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Der </a:t>
            </a:r>
            <a:r>
              <a:rPr lang="en-US" dirty="0" err="1" smtClean="0"/>
              <a:t>Platz</a:t>
            </a:r>
            <a:r>
              <a:rPr lang="en-US" dirty="0" smtClean="0"/>
              <a:t>, die </a:t>
            </a:r>
            <a:r>
              <a:rPr lang="en-US" dirty="0" err="1" smtClean="0"/>
              <a:t>Plätze</a:t>
            </a:r>
            <a:endParaRPr lang="en-US" dirty="0" smtClean="0"/>
          </a:p>
          <a:p>
            <a:r>
              <a:rPr lang="en-US" dirty="0" err="1" smtClean="0"/>
              <a:t>Ts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rechts</a:t>
            </a:r>
            <a:r>
              <a:rPr lang="uk-UA" dirty="0"/>
              <a:t> </a:t>
            </a:r>
            <a:r>
              <a:rPr lang="uk-UA" dirty="0" smtClean="0"/>
              <a:t>- справа</a:t>
            </a:r>
            <a:endParaRPr lang="en-US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38549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</a:t>
            </a:r>
            <a:r>
              <a:rPr lang="en-US" b="1" dirty="0" err="1" smtClean="0"/>
              <a:t>ks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</a:t>
            </a:r>
          </a:p>
          <a:p>
            <a:pPr marL="0" indent="0">
              <a:buNone/>
            </a:pPr>
            <a:r>
              <a:rPr lang="en-US" dirty="0" smtClean="0"/>
              <a:t>Marx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hs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Sechs</a:t>
            </a:r>
            <a:endParaRPr lang="en-US" dirty="0"/>
          </a:p>
          <a:p>
            <a:r>
              <a:rPr lang="en-US" dirty="0" err="1"/>
              <a:t>k</a:t>
            </a:r>
            <a:r>
              <a:rPr lang="en-US" dirty="0" err="1" smtClean="0"/>
              <a:t>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Links</a:t>
            </a:r>
            <a:r>
              <a:rPr lang="uk-UA" dirty="0" smtClean="0"/>
              <a:t> - зліва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37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10517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[</a:t>
            </a:r>
            <a:r>
              <a:rPr lang="de-DE" b="1" dirty="0" smtClean="0"/>
              <a:t>i</a:t>
            </a:r>
            <a:r>
              <a:rPr lang="en-US" b="1" dirty="0" smtClean="0"/>
              <a:t>] </a:t>
            </a:r>
            <a:r>
              <a:rPr lang="en-US" dirty="0" smtClean="0"/>
              <a:t>– </a:t>
            </a:r>
            <a:r>
              <a:rPr lang="uk-UA" dirty="0" smtClean="0"/>
              <a:t>губи розведені менше, ніж при 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:]</a:t>
            </a:r>
            <a:r>
              <a:rPr lang="uk-UA" dirty="0" smtClean="0"/>
              <a:t>, кінчик язика торкається нижніх зубів, вимовляти максимально коротко і напружено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14770"/>
            <a:ext cx="8596668" cy="3880773"/>
          </a:xfrm>
        </p:spPr>
        <p:txBody>
          <a:bodyPr/>
          <a:lstStyle/>
          <a:p>
            <a:r>
              <a:rPr lang="de-DE" dirty="0" smtClean="0"/>
              <a:t>In - </a:t>
            </a:r>
            <a:r>
              <a:rPr lang="uk-UA" dirty="0" smtClean="0"/>
              <a:t>в</a:t>
            </a:r>
          </a:p>
          <a:p>
            <a:r>
              <a:rPr lang="de-DE" dirty="0" smtClean="0"/>
              <a:t>Der Fisch,-e – </a:t>
            </a:r>
            <a:r>
              <a:rPr lang="uk-UA" dirty="0" smtClean="0"/>
              <a:t>риба</a:t>
            </a:r>
            <a:endParaRPr lang="de-DE" dirty="0" smtClean="0"/>
          </a:p>
          <a:p>
            <a:r>
              <a:rPr lang="de-DE" dirty="0" smtClean="0"/>
              <a:t>Nicht –</a:t>
            </a:r>
            <a:r>
              <a:rPr lang="uk-UA" dirty="0" smtClean="0"/>
              <a:t> заперечення в німецькій мові</a:t>
            </a:r>
          </a:p>
          <a:p>
            <a:r>
              <a:rPr lang="de-DE" dirty="0" smtClean="0"/>
              <a:t>Ich will – </a:t>
            </a:r>
            <a:r>
              <a:rPr lang="uk-UA" dirty="0" smtClean="0"/>
              <a:t>я хочу</a:t>
            </a:r>
          </a:p>
          <a:p>
            <a:r>
              <a:rPr lang="de-DE" dirty="0" smtClean="0"/>
              <a:t>Ich finde – </a:t>
            </a:r>
            <a:r>
              <a:rPr lang="uk-UA" dirty="0" smtClean="0"/>
              <a:t>я знаходжу</a:t>
            </a:r>
          </a:p>
          <a:p>
            <a:r>
              <a:rPr lang="de-DE" dirty="0" smtClean="0"/>
              <a:t>Ich liebe – </a:t>
            </a:r>
            <a:r>
              <a:rPr lang="uk-UA" dirty="0" smtClean="0"/>
              <a:t>я кохаю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301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Великі складні іменники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51710"/>
            <a:ext cx="8596668" cy="3158836"/>
          </a:xfrm>
        </p:spPr>
        <p:txBody>
          <a:bodyPr/>
          <a:lstStyle/>
          <a:p>
            <a:r>
              <a:rPr lang="de-DE" dirty="0" smtClean="0"/>
              <a:t>Der Geschäftsmann - </a:t>
            </a:r>
            <a:r>
              <a:rPr lang="uk-UA" dirty="0" smtClean="0"/>
              <a:t>бізнесмен</a:t>
            </a:r>
            <a:endParaRPr lang="de-DE" dirty="0" smtClean="0"/>
          </a:p>
          <a:p>
            <a:r>
              <a:rPr lang="de-DE" dirty="0" smtClean="0"/>
              <a:t>Die Geschäftsleute</a:t>
            </a:r>
            <a:r>
              <a:rPr lang="uk-UA" dirty="0" smtClean="0"/>
              <a:t> - бізнесмени</a:t>
            </a:r>
            <a:endParaRPr lang="de-DE" dirty="0" smtClean="0"/>
          </a:p>
          <a:p>
            <a:r>
              <a:rPr lang="de-DE" dirty="0" smtClean="0"/>
              <a:t>Der Einführungskurs – </a:t>
            </a:r>
            <a:r>
              <a:rPr lang="uk-UA" dirty="0" smtClean="0"/>
              <a:t>вступний курс</a:t>
            </a:r>
          </a:p>
          <a:p>
            <a:r>
              <a:rPr lang="de-DE" dirty="0" smtClean="0"/>
              <a:t>Die Einführungskurse</a:t>
            </a:r>
            <a:endParaRPr lang="uk-UA" dirty="0" smtClean="0"/>
          </a:p>
          <a:p>
            <a:r>
              <a:rPr lang="de-DE" dirty="0" smtClean="0"/>
              <a:t>Das Stadttheater – </a:t>
            </a:r>
            <a:r>
              <a:rPr lang="uk-UA" dirty="0" smtClean="0"/>
              <a:t>міський театр</a:t>
            </a:r>
          </a:p>
          <a:p>
            <a:r>
              <a:rPr lang="de-DE" dirty="0" smtClean="0"/>
              <a:t>Der Schreibtisch</a:t>
            </a:r>
            <a:r>
              <a:rPr lang="ru-RU" dirty="0" smtClean="0"/>
              <a:t> – </a:t>
            </a:r>
            <a:r>
              <a:rPr lang="uk-UA" dirty="0" smtClean="0"/>
              <a:t>письмовий стіл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4877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[f]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, </a:t>
            </a:r>
            <a:r>
              <a:rPr lang="en-US" dirty="0" err="1" smtClean="0"/>
              <a:t>ff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Der Film,-e, </a:t>
            </a:r>
            <a:r>
              <a:rPr lang="en-US" dirty="0" err="1"/>
              <a:t>fertig</a:t>
            </a:r>
            <a:r>
              <a:rPr lang="en-US" dirty="0"/>
              <a:t> – </a:t>
            </a:r>
            <a:r>
              <a:rPr lang="uk-UA" dirty="0"/>
              <a:t>готовий, </a:t>
            </a:r>
            <a:r>
              <a:rPr lang="de-DE" dirty="0"/>
              <a:t>kaufen – </a:t>
            </a:r>
            <a:r>
              <a:rPr lang="uk-UA" dirty="0"/>
              <a:t>купувати, </a:t>
            </a:r>
            <a:r>
              <a:rPr lang="de-DE" dirty="0"/>
              <a:t>offen – </a:t>
            </a:r>
            <a:r>
              <a:rPr lang="uk-UA" dirty="0" smtClean="0"/>
              <a:t>часто</a:t>
            </a:r>
          </a:p>
          <a:p>
            <a:r>
              <a:rPr lang="de-DE" dirty="0" err="1"/>
              <a:t>p</a:t>
            </a:r>
            <a:r>
              <a:rPr lang="de-DE" dirty="0" err="1" smtClean="0"/>
              <a:t>h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Philosophie</a:t>
            </a:r>
          </a:p>
          <a:p>
            <a:r>
              <a:rPr lang="de-DE" dirty="0"/>
              <a:t>v</a:t>
            </a:r>
            <a:endParaRPr lang="en-US" dirty="0" smtClean="0"/>
          </a:p>
          <a:p>
            <a:pPr marL="0" indent="0">
              <a:buNone/>
            </a:pPr>
            <a:r>
              <a:rPr lang="de-DE" dirty="0" smtClean="0"/>
              <a:t>Vier, viel, von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69965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[v]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Wie, wer, was, </a:t>
            </a:r>
            <a:r>
              <a:rPr lang="de-DE" dirty="0" smtClean="0"/>
              <a:t>wann, </a:t>
            </a:r>
            <a:r>
              <a:rPr lang="en-US" dirty="0" smtClean="0"/>
              <a:t>wohnen</a:t>
            </a:r>
          </a:p>
          <a:p>
            <a:r>
              <a:rPr lang="en-US" dirty="0"/>
              <a:t>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Das Klavier,-e</a:t>
            </a:r>
            <a:r>
              <a:rPr lang="uk-UA" dirty="0" smtClean="0"/>
              <a:t> – піаніно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649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[pf]</a:t>
            </a:r>
            <a:br>
              <a:rPr lang="en-US" b="1" dirty="0" smtClean="0"/>
            </a:br>
            <a:r>
              <a:rPr lang="en-US" b="1" dirty="0" smtClean="0"/>
              <a:t>[k</a:t>
            </a:r>
            <a:r>
              <a:rPr lang="de-DE" b="1" dirty="0"/>
              <a:t>ʏ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p</a:t>
            </a:r>
            <a:r>
              <a:rPr lang="de-DE" dirty="0" err="1" smtClean="0"/>
              <a:t>f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Apfel, die Äpfel </a:t>
            </a:r>
            <a:r>
              <a:rPr lang="uk-UA" dirty="0" smtClean="0"/>
              <a:t>– яблуко</a:t>
            </a:r>
            <a:endParaRPr lang="de-DE" dirty="0" smtClean="0"/>
          </a:p>
          <a:p>
            <a:r>
              <a:rPr lang="de-DE" dirty="0" err="1"/>
              <a:t>q</a:t>
            </a:r>
            <a:r>
              <a:rPr lang="de-DE" dirty="0" err="1" smtClean="0"/>
              <a:t>u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Das Quadrat,-e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6559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</a:t>
            </a:r>
            <a:r>
              <a:rPr lang="de-DE" b="1" dirty="0" smtClean="0"/>
              <a:t>ç</a:t>
            </a:r>
            <a:r>
              <a:rPr lang="en-US" b="1" dirty="0" smtClean="0"/>
              <a:t>], [x]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c</a:t>
            </a:r>
            <a:r>
              <a:rPr lang="de-DE" dirty="0" err="1" smtClean="0"/>
              <a:t>h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Das Gesicht,-er – </a:t>
            </a:r>
            <a:r>
              <a:rPr lang="uk-UA" dirty="0"/>
              <a:t>обличчя, </a:t>
            </a:r>
            <a:r>
              <a:rPr lang="de-DE" dirty="0"/>
              <a:t>rechnen, die Kirche,-n – </a:t>
            </a:r>
            <a:r>
              <a:rPr lang="uk-UA" dirty="0"/>
              <a:t>церква, </a:t>
            </a:r>
            <a:r>
              <a:rPr lang="de-DE" dirty="0" smtClean="0"/>
              <a:t>ich</a:t>
            </a:r>
          </a:p>
          <a:p>
            <a:r>
              <a:rPr lang="de-DE" dirty="0"/>
              <a:t>x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acht, machen, brauchen, auch</a:t>
            </a:r>
          </a:p>
          <a:p>
            <a:r>
              <a:rPr lang="de-DE" dirty="0" smtClean="0"/>
              <a:t>-(i)g</a:t>
            </a:r>
          </a:p>
          <a:p>
            <a:pPr marL="0" indent="0">
              <a:buNone/>
            </a:pPr>
            <a:r>
              <a:rPr lang="de-DE" dirty="0" smtClean="0"/>
              <a:t>Richtig, fertig – </a:t>
            </a:r>
            <a:r>
              <a:rPr lang="uk-UA" dirty="0" smtClean="0"/>
              <a:t>готовий</a:t>
            </a:r>
            <a:endParaRPr lang="de-DE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8143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[</a:t>
            </a:r>
            <a:r>
              <a:rPr lang="de-DE" b="1" dirty="0"/>
              <a:t>j</a:t>
            </a:r>
            <a:r>
              <a:rPr lang="en-US" b="1" dirty="0" smtClean="0"/>
              <a:t>]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Jacke,-n</a:t>
            </a:r>
            <a:r>
              <a:rPr lang="ru-RU" dirty="0" smtClean="0"/>
              <a:t>, </a:t>
            </a:r>
            <a:r>
              <a:rPr lang="de-DE" dirty="0" smtClean="0"/>
              <a:t>ja</a:t>
            </a:r>
            <a:endParaRPr lang="de-DE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8551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 </a:t>
            </a:r>
            <a:r>
              <a:rPr lang="de-DE" b="1" dirty="0" smtClean="0"/>
              <a:t>ʃ </a:t>
            </a:r>
            <a:r>
              <a:rPr lang="en-US" b="1" dirty="0" smtClean="0"/>
              <a:t>], [</a:t>
            </a:r>
            <a:r>
              <a:rPr lang="de-DE" b="1" dirty="0" err="1" smtClean="0"/>
              <a:t>ʃt</a:t>
            </a:r>
            <a:r>
              <a:rPr lang="en-US" b="1" dirty="0" smtClean="0"/>
              <a:t>], [</a:t>
            </a:r>
            <a:r>
              <a:rPr lang="de-DE" b="1" dirty="0" err="1" smtClean="0"/>
              <a:t>ʃp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</a:t>
            </a:r>
            <a:r>
              <a:rPr lang="de-DE" dirty="0" smtClean="0"/>
              <a:t>ch</a:t>
            </a:r>
          </a:p>
          <a:p>
            <a:pPr marL="0" indent="0">
              <a:buNone/>
            </a:pPr>
            <a:r>
              <a:rPr lang="de-DE" dirty="0"/>
              <a:t>Die Flasche,-n, die Kirsche,-n – </a:t>
            </a:r>
            <a:r>
              <a:rPr lang="uk-UA" dirty="0"/>
              <a:t>вишня</a:t>
            </a:r>
            <a:r>
              <a:rPr lang="de-DE" dirty="0"/>
              <a:t>, schick</a:t>
            </a:r>
            <a:r>
              <a:rPr lang="uk-UA" dirty="0"/>
              <a:t> - </a:t>
            </a:r>
            <a:r>
              <a:rPr lang="uk-UA" dirty="0" smtClean="0"/>
              <a:t>шикарний</a:t>
            </a:r>
            <a:endParaRPr lang="de-DE" dirty="0" smtClean="0"/>
          </a:p>
          <a:p>
            <a:r>
              <a:rPr lang="de-DE" dirty="0" err="1"/>
              <a:t>s</a:t>
            </a:r>
            <a:r>
              <a:rPr lang="de-DE" dirty="0" err="1" smtClean="0"/>
              <a:t>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Stuhl, die Stühle - </a:t>
            </a:r>
            <a:r>
              <a:rPr lang="uk-UA" dirty="0" smtClean="0"/>
              <a:t>стілець</a:t>
            </a:r>
            <a:r>
              <a:rPr lang="de-DE" dirty="0" smtClean="0"/>
              <a:t>, studieren, der Student,-en, die Studentin,-en</a:t>
            </a:r>
          </a:p>
          <a:p>
            <a:r>
              <a:rPr lang="de-DE" dirty="0" err="1"/>
              <a:t>s</a:t>
            </a:r>
            <a:r>
              <a:rPr lang="de-DE" dirty="0" err="1" smtClean="0"/>
              <a:t>p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Spiegel,- </a:t>
            </a:r>
            <a:r>
              <a:rPr lang="uk-UA" dirty="0" smtClean="0"/>
              <a:t>дзеркало</a:t>
            </a:r>
            <a:r>
              <a:rPr lang="de-DE" dirty="0" smtClean="0"/>
              <a:t>, die Sprache,-n, sprechen, der Sport</a:t>
            </a:r>
          </a:p>
        </p:txBody>
      </p:sp>
    </p:spTree>
    <p:extLst>
      <p:ext uri="{BB962C8B-B14F-4D97-AF65-F5344CB8AC3E}">
        <p14:creationId xmlns:p14="http://schemas.microsoft.com/office/powerpoint/2010/main" val="2431752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552" y="2567709"/>
            <a:ext cx="8596668" cy="1320800"/>
          </a:xfrm>
        </p:spPr>
        <p:txBody>
          <a:bodyPr/>
          <a:lstStyle/>
          <a:p>
            <a:pPr algn="ctr"/>
            <a:r>
              <a:rPr lang="uk-UA" dirty="0" smtClean="0"/>
              <a:t>Дифтонги </a:t>
            </a:r>
            <a:r>
              <a:rPr lang="de-DE" b="1" dirty="0"/>
              <a:t>[a</a:t>
            </a:r>
            <a:r>
              <a:rPr lang="ru-RU" b="1" dirty="0"/>
              <a:t>е, </a:t>
            </a:r>
            <a:r>
              <a:rPr lang="ru-RU" b="1" dirty="0" smtClean="0"/>
              <a:t>ое, </a:t>
            </a:r>
            <a:r>
              <a:rPr lang="ru-RU" b="1" dirty="0"/>
              <a:t>ао]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30232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[a</a:t>
            </a:r>
            <a:r>
              <a:rPr lang="ru-RU" b="1" dirty="0" smtClean="0"/>
              <a:t>е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</a:t>
            </a:r>
            <a:r>
              <a:rPr lang="de-DE" dirty="0" smtClean="0"/>
              <a:t>i</a:t>
            </a:r>
            <a:endParaRPr lang="uk-UA" dirty="0" smtClean="0"/>
          </a:p>
          <a:p>
            <a:pPr marL="0" indent="0">
              <a:buNone/>
            </a:pPr>
            <a:r>
              <a:rPr lang="de-DE" dirty="0"/>
              <a:t>Das Kleid,-er –</a:t>
            </a:r>
            <a:r>
              <a:rPr lang="uk-UA" dirty="0"/>
              <a:t> сукня, </a:t>
            </a:r>
            <a:r>
              <a:rPr lang="de-DE" dirty="0"/>
              <a:t>leise – </a:t>
            </a:r>
            <a:r>
              <a:rPr lang="uk-UA" dirty="0"/>
              <a:t>тихо, </a:t>
            </a:r>
            <a:r>
              <a:rPr lang="de-DE" dirty="0"/>
              <a:t>der Preis,-e, -</a:t>
            </a:r>
            <a:r>
              <a:rPr lang="uk-UA" dirty="0"/>
              <a:t> ціна, </a:t>
            </a:r>
            <a:r>
              <a:rPr lang="de-DE" dirty="0"/>
              <a:t>ein, das Eis, </a:t>
            </a:r>
            <a:r>
              <a:rPr lang="de-DE" dirty="0" smtClean="0"/>
              <a:t>zwei</a:t>
            </a:r>
          </a:p>
          <a:p>
            <a:r>
              <a:rPr lang="de-DE" dirty="0"/>
              <a:t>a</a:t>
            </a:r>
            <a:r>
              <a:rPr lang="de-DE" dirty="0" smtClean="0"/>
              <a:t>i</a:t>
            </a:r>
          </a:p>
          <a:p>
            <a:pPr marL="0" indent="0">
              <a:buNone/>
            </a:pPr>
            <a:r>
              <a:rPr lang="de-DE" dirty="0" smtClean="0"/>
              <a:t>Der Mai - </a:t>
            </a:r>
            <a:r>
              <a:rPr lang="uk-UA" dirty="0" smtClean="0"/>
              <a:t>травень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771165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[</a:t>
            </a:r>
            <a:r>
              <a:rPr lang="de-DE" b="1" dirty="0" err="1"/>
              <a:t>ɔø</a:t>
            </a:r>
            <a:r>
              <a:rPr lang="de-DE" b="1" dirty="0" smtClean="0"/>
              <a:t>] [</a:t>
            </a:r>
            <a:r>
              <a:rPr lang="ru-RU" b="1" dirty="0" smtClean="0"/>
              <a:t>ое</a:t>
            </a:r>
            <a:r>
              <a:rPr lang="de-DE" b="1" dirty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e</a:t>
            </a:r>
            <a:r>
              <a:rPr lang="de-DE" dirty="0" err="1" smtClean="0"/>
              <a:t>u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Neun, teuer, Deutsch, deutlich</a:t>
            </a:r>
          </a:p>
          <a:p>
            <a:r>
              <a:rPr lang="de-DE" dirty="0" err="1"/>
              <a:t>ä</a:t>
            </a:r>
            <a:r>
              <a:rPr lang="de-DE" dirty="0" err="1" smtClean="0"/>
              <a:t>u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Das Fräulein,-, - </a:t>
            </a:r>
            <a:r>
              <a:rPr lang="uk-UA" dirty="0" smtClean="0"/>
              <a:t>дівчина (застаріле)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11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nicht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Nicht hier – </a:t>
            </a:r>
            <a:r>
              <a:rPr lang="uk-UA" dirty="0" smtClean="0"/>
              <a:t>не тут</a:t>
            </a:r>
            <a:endParaRPr lang="de-DE" dirty="0" smtClean="0"/>
          </a:p>
          <a:p>
            <a:r>
              <a:rPr lang="de-DE" dirty="0" smtClean="0"/>
              <a:t>Nicht immer</a:t>
            </a:r>
            <a:r>
              <a:rPr lang="uk-UA" dirty="0" smtClean="0"/>
              <a:t> – не завжди</a:t>
            </a:r>
            <a:endParaRPr lang="de-DE" dirty="0" smtClean="0"/>
          </a:p>
          <a:p>
            <a:r>
              <a:rPr lang="de-DE" dirty="0" smtClean="0"/>
              <a:t>Nicht viel</a:t>
            </a:r>
            <a:r>
              <a:rPr lang="uk-UA" dirty="0" smtClean="0"/>
              <a:t> – не багато</a:t>
            </a:r>
            <a:endParaRPr lang="de-DE" dirty="0" smtClean="0"/>
          </a:p>
          <a:p>
            <a:r>
              <a:rPr lang="de-DE" dirty="0" smtClean="0"/>
              <a:t>Nicht mir</a:t>
            </a:r>
            <a:r>
              <a:rPr lang="uk-UA" dirty="0" smtClean="0"/>
              <a:t> – не мені</a:t>
            </a:r>
            <a:endParaRPr lang="de-DE" dirty="0" smtClean="0"/>
          </a:p>
          <a:p>
            <a:r>
              <a:rPr lang="de-DE" dirty="0" smtClean="0"/>
              <a:t>Nicht dir</a:t>
            </a:r>
            <a:r>
              <a:rPr lang="uk-UA" dirty="0" smtClean="0"/>
              <a:t> – не тобі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4484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</a:t>
            </a:r>
            <a:r>
              <a:rPr lang="ru-RU" b="1" dirty="0" smtClean="0"/>
              <a:t>ао</a:t>
            </a:r>
            <a:r>
              <a:rPr lang="ru-RU" b="1" dirty="0"/>
              <a:t>]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</a:t>
            </a:r>
            <a:r>
              <a:rPr lang="en-US" dirty="0" smtClean="0"/>
              <a:t>u</a:t>
            </a:r>
          </a:p>
          <a:p>
            <a:pPr marL="0" indent="0">
              <a:buNone/>
            </a:pPr>
            <a:r>
              <a:rPr lang="en-US" dirty="0" smtClean="0"/>
              <a:t>Der Baum, </a:t>
            </a:r>
            <a:r>
              <a:rPr lang="de-DE" dirty="0" smtClean="0"/>
              <a:t>die Bäume, - </a:t>
            </a:r>
            <a:r>
              <a:rPr lang="uk-UA" dirty="0" smtClean="0"/>
              <a:t>дерево,</a:t>
            </a:r>
            <a:r>
              <a:rPr lang="de-DE" dirty="0" smtClean="0"/>
              <a:t> laut – </a:t>
            </a:r>
            <a:r>
              <a:rPr lang="uk-UA" dirty="0" smtClean="0"/>
              <a:t>голосно, </a:t>
            </a:r>
            <a:r>
              <a:rPr lang="de-DE" dirty="0" smtClean="0"/>
              <a:t>das Haus, die Häuser, auch – </a:t>
            </a:r>
            <a:r>
              <a:rPr lang="uk-UA" dirty="0" smtClean="0"/>
              <a:t>також, </a:t>
            </a:r>
            <a:r>
              <a:rPr lang="de-DE" dirty="0" smtClean="0"/>
              <a:t>blau -</a:t>
            </a:r>
            <a:r>
              <a:rPr lang="uk-UA" dirty="0" smtClean="0"/>
              <a:t> блакитний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06960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Die Jahreszeit,-en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14102"/>
          </a:xfrm>
        </p:spPr>
        <p:txBody>
          <a:bodyPr>
            <a:normAutofit/>
          </a:bodyPr>
          <a:lstStyle/>
          <a:p>
            <a:r>
              <a:rPr lang="de-DE" sz="2400" dirty="0" smtClean="0"/>
              <a:t>Der Frühling</a:t>
            </a:r>
          </a:p>
          <a:p>
            <a:pPr marL="0" indent="0">
              <a:buNone/>
            </a:pPr>
            <a:r>
              <a:rPr lang="de-DE" sz="2400" dirty="0" smtClean="0"/>
              <a:t>Der März</a:t>
            </a:r>
          </a:p>
          <a:p>
            <a:pPr marL="0" indent="0">
              <a:buNone/>
            </a:pPr>
            <a:r>
              <a:rPr lang="de-DE" sz="2400" dirty="0" smtClean="0"/>
              <a:t>Der April</a:t>
            </a:r>
          </a:p>
          <a:p>
            <a:pPr marL="0" indent="0">
              <a:buNone/>
            </a:pPr>
            <a:r>
              <a:rPr lang="de-DE" sz="2400" dirty="0" smtClean="0"/>
              <a:t>Der Mai</a:t>
            </a:r>
          </a:p>
          <a:p>
            <a:r>
              <a:rPr lang="de-DE" sz="2400" dirty="0" smtClean="0"/>
              <a:t>Der Sommer</a:t>
            </a:r>
          </a:p>
          <a:p>
            <a:pPr marL="0" indent="0">
              <a:buNone/>
            </a:pPr>
            <a:r>
              <a:rPr lang="de-DE" sz="2400" dirty="0" smtClean="0"/>
              <a:t>Der Juni</a:t>
            </a:r>
          </a:p>
          <a:p>
            <a:pPr marL="0" indent="0">
              <a:buNone/>
            </a:pPr>
            <a:r>
              <a:rPr lang="de-DE" sz="2400" dirty="0" smtClean="0"/>
              <a:t>Der Juli</a:t>
            </a:r>
          </a:p>
          <a:p>
            <a:pPr marL="0" indent="0">
              <a:buNone/>
            </a:pPr>
            <a:r>
              <a:rPr lang="de-DE" sz="2400" dirty="0" smtClean="0"/>
              <a:t>Der August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039829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43709"/>
            <a:ext cx="8596668" cy="4997653"/>
          </a:xfrm>
        </p:spPr>
        <p:txBody>
          <a:bodyPr>
            <a:normAutofit/>
          </a:bodyPr>
          <a:lstStyle/>
          <a:p>
            <a:r>
              <a:rPr lang="de-DE" sz="2400" dirty="0" smtClean="0"/>
              <a:t>Der Herbst</a:t>
            </a:r>
          </a:p>
          <a:p>
            <a:pPr marL="0" indent="0">
              <a:buNone/>
            </a:pPr>
            <a:r>
              <a:rPr lang="de-DE" sz="2400" dirty="0" smtClean="0"/>
              <a:t>Der September</a:t>
            </a:r>
          </a:p>
          <a:p>
            <a:pPr marL="0" indent="0">
              <a:buNone/>
            </a:pPr>
            <a:r>
              <a:rPr lang="de-DE" sz="2400" dirty="0" smtClean="0"/>
              <a:t>Der Oktober</a:t>
            </a:r>
          </a:p>
          <a:p>
            <a:pPr marL="0" indent="0">
              <a:buNone/>
            </a:pPr>
            <a:r>
              <a:rPr lang="de-DE" sz="2400" dirty="0" smtClean="0"/>
              <a:t>Der November</a:t>
            </a:r>
          </a:p>
          <a:p>
            <a:r>
              <a:rPr lang="de-DE" sz="2400" dirty="0" smtClean="0"/>
              <a:t>Der Winter</a:t>
            </a:r>
          </a:p>
          <a:p>
            <a:pPr marL="0" indent="0">
              <a:buNone/>
            </a:pPr>
            <a:r>
              <a:rPr lang="de-DE" sz="2400" dirty="0" smtClean="0"/>
              <a:t>Der Dezember</a:t>
            </a:r>
          </a:p>
          <a:p>
            <a:pPr marL="0" indent="0">
              <a:buNone/>
            </a:pPr>
            <a:r>
              <a:rPr lang="de-DE" sz="2400" dirty="0" smtClean="0"/>
              <a:t>Der Januar</a:t>
            </a:r>
          </a:p>
          <a:p>
            <a:pPr marL="0" indent="0">
              <a:buNone/>
            </a:pPr>
            <a:r>
              <a:rPr lang="de-DE" sz="2400" dirty="0" smtClean="0"/>
              <a:t>Der Februar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58602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71419"/>
            <a:ext cx="8596668" cy="4969944"/>
          </a:xfrm>
        </p:spPr>
        <p:txBody>
          <a:bodyPr/>
          <a:lstStyle/>
          <a:p>
            <a:r>
              <a:rPr lang="de-DE" sz="2400" dirty="0"/>
              <a:t>der </a:t>
            </a:r>
            <a:r>
              <a:rPr lang="de-DE" sz="2400" dirty="0" smtClean="0"/>
              <a:t>Montag, am Montag arbeite ich bis zu spät.</a:t>
            </a:r>
            <a:endParaRPr lang="uk-UA" sz="2400" dirty="0" smtClean="0"/>
          </a:p>
          <a:p>
            <a:r>
              <a:rPr lang="de-DE" sz="2400" dirty="0" smtClean="0"/>
              <a:t>der Dienstag, am Dienstag</a:t>
            </a:r>
            <a:endParaRPr lang="uk-UA" sz="2400" dirty="0" smtClean="0"/>
          </a:p>
          <a:p>
            <a:r>
              <a:rPr lang="de-DE" sz="2400" dirty="0" smtClean="0"/>
              <a:t>der Mittwoch, am Mittwoch…</a:t>
            </a:r>
            <a:endParaRPr lang="uk-UA" sz="2400" dirty="0" smtClean="0"/>
          </a:p>
          <a:p>
            <a:r>
              <a:rPr lang="de-DE" sz="2400" dirty="0" smtClean="0"/>
              <a:t>der Donnerstag </a:t>
            </a:r>
            <a:endParaRPr lang="uk-UA" sz="2400" dirty="0" smtClean="0"/>
          </a:p>
          <a:p>
            <a:r>
              <a:rPr lang="de-DE" sz="2400" dirty="0" smtClean="0"/>
              <a:t>der Freitag </a:t>
            </a:r>
            <a:endParaRPr lang="uk-UA" sz="2400" dirty="0" smtClean="0"/>
          </a:p>
          <a:p>
            <a:r>
              <a:rPr lang="de-DE" sz="2400" dirty="0" smtClean="0"/>
              <a:t>der Samstag</a:t>
            </a:r>
            <a:endParaRPr lang="uk-UA" sz="2400" dirty="0" smtClean="0"/>
          </a:p>
          <a:p>
            <a:r>
              <a:rPr lang="de-DE" sz="2400" dirty="0" smtClean="0"/>
              <a:t>der Sonntag</a:t>
            </a:r>
            <a:endParaRPr lang="uk-UA" sz="2400" dirty="0" smtClean="0"/>
          </a:p>
          <a:p>
            <a:r>
              <a:rPr lang="de-DE" sz="2400" dirty="0" smtClean="0"/>
              <a:t>Die Wochenenden </a:t>
            </a:r>
            <a:r>
              <a:rPr lang="uk-UA" sz="2400" dirty="0" smtClean="0"/>
              <a:t>– вихідні</a:t>
            </a:r>
            <a:r>
              <a:rPr lang="de-DE" sz="2400" smtClean="0"/>
              <a:t>, </a:t>
            </a:r>
            <a:r>
              <a:rPr lang="de-DE" sz="2400" smtClean="0"/>
              <a:t>am Wochenende </a:t>
            </a:r>
            <a:r>
              <a:rPr lang="de-DE" sz="2400" dirty="0" smtClean="0"/>
              <a:t>spielen wir Fußball.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65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31273"/>
            <a:ext cx="8596668" cy="5210089"/>
          </a:xfrm>
        </p:spPr>
        <p:txBody>
          <a:bodyPr/>
          <a:lstStyle/>
          <a:p>
            <a:r>
              <a:rPr lang="de-DE" dirty="0" smtClean="0"/>
              <a:t>Michael ist hier.</a:t>
            </a:r>
          </a:p>
          <a:p>
            <a:r>
              <a:rPr lang="de-DE" dirty="0" smtClean="0"/>
              <a:t>Gisela ist hier.</a:t>
            </a:r>
          </a:p>
          <a:p>
            <a:r>
              <a:rPr lang="de-DE" dirty="0" smtClean="0"/>
              <a:t>Tim ist nicht hier.</a:t>
            </a:r>
            <a:endParaRPr lang="uk-UA" dirty="0" smtClean="0"/>
          </a:p>
          <a:p>
            <a:r>
              <a:rPr lang="de-DE" dirty="0" smtClean="0"/>
              <a:t>Inge ist nicht hier.</a:t>
            </a:r>
          </a:p>
          <a:p>
            <a:r>
              <a:rPr lang="de-DE" dirty="0" smtClean="0"/>
              <a:t>Michael ist in Berlin.</a:t>
            </a:r>
          </a:p>
          <a:p>
            <a:r>
              <a:rPr lang="de-DE" dirty="0" smtClean="0"/>
              <a:t>Gisela ist nicht in Berlin.</a:t>
            </a:r>
          </a:p>
          <a:p>
            <a:r>
              <a:rPr lang="de-DE" dirty="0" smtClean="0"/>
              <a:t>Tim ist in Hamburg.</a:t>
            </a:r>
          </a:p>
          <a:p>
            <a:r>
              <a:rPr lang="de-DE" dirty="0" smtClean="0"/>
              <a:t>Inge ist nicht in Hamburg.</a:t>
            </a:r>
          </a:p>
          <a:p>
            <a:r>
              <a:rPr lang="de-DE" dirty="0" smtClean="0"/>
              <a:t>Ich liebe Michael.</a:t>
            </a:r>
          </a:p>
          <a:p>
            <a:r>
              <a:rPr lang="de-DE" dirty="0" smtClean="0"/>
              <a:t>Ich liebe Tim nicht.</a:t>
            </a:r>
          </a:p>
          <a:p>
            <a:r>
              <a:rPr lang="de-DE" dirty="0" smtClean="0"/>
              <a:t>Ich liebe Musik.</a:t>
            </a:r>
          </a:p>
          <a:p>
            <a:r>
              <a:rPr lang="de-DE" dirty="0" smtClean="0"/>
              <a:t>Ich liebe Musik nicht.</a:t>
            </a:r>
          </a:p>
        </p:txBody>
      </p:sp>
    </p:spTree>
    <p:extLst>
      <p:ext uri="{BB962C8B-B14F-4D97-AF65-F5344CB8AC3E}">
        <p14:creationId xmlns:p14="http://schemas.microsoft.com/office/powerpoint/2010/main" val="351116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[</a:t>
            </a:r>
            <a:r>
              <a:rPr lang="de-DE" b="1" dirty="0" smtClean="0"/>
              <a:t>e</a:t>
            </a:r>
            <a:r>
              <a:rPr lang="en-US" b="1" dirty="0" smtClean="0"/>
              <a:t>:]</a:t>
            </a:r>
            <a:r>
              <a:rPr lang="uk-UA" b="1" dirty="0" smtClean="0"/>
              <a:t> </a:t>
            </a:r>
            <a:r>
              <a:rPr lang="uk-UA" dirty="0" smtClean="0"/>
              <a:t>– губи розведені, напружені, рот розкритий більше, ніж при</a:t>
            </a:r>
            <a:r>
              <a:rPr lang="en-US" dirty="0"/>
              <a:t> [</a:t>
            </a:r>
            <a:r>
              <a:rPr lang="en-US" dirty="0" err="1"/>
              <a:t>i</a:t>
            </a:r>
            <a:r>
              <a:rPr lang="en-US" dirty="0" smtClean="0"/>
              <a:t>:]</a:t>
            </a:r>
            <a:r>
              <a:rPr lang="uk-UA" dirty="0" smtClean="0"/>
              <a:t>, спинка язика піднята до середини твердого піднебіння, кінчик язика впирається в нижні зуби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8909"/>
            <a:ext cx="8596668" cy="3325091"/>
          </a:xfrm>
        </p:spPr>
        <p:txBody>
          <a:bodyPr/>
          <a:lstStyle/>
          <a:p>
            <a:r>
              <a:rPr lang="de-DE" dirty="0" smtClean="0"/>
              <a:t>e</a:t>
            </a:r>
          </a:p>
          <a:p>
            <a:pPr marL="0" indent="0">
              <a:buNone/>
            </a:pPr>
            <a:r>
              <a:rPr lang="de-DE" dirty="0" smtClean="0"/>
              <a:t>Eva – </a:t>
            </a:r>
            <a:r>
              <a:rPr lang="uk-UA" dirty="0" smtClean="0"/>
              <a:t>Єва, </a:t>
            </a:r>
            <a:r>
              <a:rPr lang="de-DE" dirty="0" smtClean="0"/>
              <a:t>er</a:t>
            </a:r>
            <a:r>
              <a:rPr lang="uk-UA" dirty="0"/>
              <a:t> </a:t>
            </a:r>
            <a:r>
              <a:rPr lang="uk-UA" dirty="0" smtClean="0"/>
              <a:t>- він</a:t>
            </a:r>
            <a:r>
              <a:rPr lang="de-DE" dirty="0" smtClean="0"/>
              <a:t>, wer</a:t>
            </a:r>
            <a:r>
              <a:rPr lang="uk-UA" dirty="0" smtClean="0"/>
              <a:t>? – хто?</a:t>
            </a:r>
            <a:r>
              <a:rPr lang="de-DE" dirty="0" smtClean="0"/>
              <a:t>, leben</a:t>
            </a:r>
            <a:r>
              <a:rPr lang="uk-UA" dirty="0" smtClean="0"/>
              <a:t> - жити</a:t>
            </a:r>
            <a:r>
              <a:rPr lang="de-DE" dirty="0" smtClean="0"/>
              <a:t>, geben</a:t>
            </a:r>
            <a:r>
              <a:rPr lang="uk-UA" dirty="0" smtClean="0"/>
              <a:t> - давати</a:t>
            </a:r>
            <a:r>
              <a:rPr lang="de-DE" dirty="0" smtClean="0"/>
              <a:t>, </a:t>
            </a:r>
          </a:p>
          <a:p>
            <a:pPr marL="0" indent="0">
              <a:buNone/>
            </a:pPr>
            <a:r>
              <a:rPr lang="de-DE" dirty="0" err="1" smtClean="0"/>
              <a:t>ee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Der Tee - </a:t>
            </a:r>
            <a:r>
              <a:rPr lang="uk-UA" dirty="0" smtClean="0"/>
              <a:t>чай</a:t>
            </a:r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h </a:t>
            </a:r>
          </a:p>
          <a:p>
            <a:pPr marL="0" indent="0">
              <a:buNone/>
            </a:pPr>
            <a:r>
              <a:rPr lang="de-DE" dirty="0" smtClean="0"/>
              <a:t>Zehn – 10, gehen – </a:t>
            </a:r>
            <a:r>
              <a:rPr lang="uk-UA" dirty="0" smtClean="0"/>
              <a:t>йти, їхати</a:t>
            </a:r>
            <a:r>
              <a:rPr lang="de-DE" dirty="0"/>
              <a:t>, </a:t>
            </a:r>
            <a:r>
              <a:rPr lang="de-DE" dirty="0" smtClean="0"/>
              <a:t>sehen</a:t>
            </a:r>
            <a:r>
              <a:rPr lang="uk-UA" dirty="0" smtClean="0"/>
              <a:t> </a:t>
            </a:r>
            <a:r>
              <a:rPr lang="uk-UA" dirty="0"/>
              <a:t>- бачити</a:t>
            </a:r>
            <a:r>
              <a:rPr lang="de-DE" dirty="0"/>
              <a:t>, lehren</a:t>
            </a:r>
            <a:r>
              <a:rPr lang="uk-UA" dirty="0"/>
              <a:t> - навчати</a:t>
            </a:r>
            <a:endParaRPr lang="de-DE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7467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Emil und Eva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Emil ist nicht hier.</a:t>
            </a:r>
          </a:p>
          <a:p>
            <a:r>
              <a:rPr lang="de-DE" dirty="0" smtClean="0"/>
              <a:t>Er ist im Café.</a:t>
            </a:r>
          </a:p>
          <a:p>
            <a:r>
              <a:rPr lang="de-DE" dirty="0" smtClean="0"/>
              <a:t>Wer ist im Café</a:t>
            </a:r>
            <a:r>
              <a:rPr lang="ru-RU" dirty="0" smtClean="0"/>
              <a:t>? </a:t>
            </a:r>
            <a:r>
              <a:rPr lang="de-DE" dirty="0" smtClean="0"/>
              <a:t>Eva</a:t>
            </a:r>
            <a:r>
              <a:rPr lang="uk-UA" dirty="0" smtClean="0"/>
              <a:t>?</a:t>
            </a:r>
          </a:p>
          <a:p>
            <a:r>
              <a:rPr lang="de-DE" dirty="0" smtClean="0"/>
              <a:t>Nein. Eva ist hier.</a:t>
            </a:r>
          </a:p>
          <a:p>
            <a:r>
              <a:rPr lang="de-DE" dirty="0" smtClean="0"/>
              <a:t>Ich sehe Eva.</a:t>
            </a:r>
          </a:p>
          <a:p>
            <a:r>
              <a:rPr lang="de-DE" dirty="0" smtClean="0"/>
              <a:t>Ich sehe Emil nicht.</a:t>
            </a:r>
            <a:endParaRPr lang="ru-RU" dirty="0" smtClean="0"/>
          </a:p>
          <a:p>
            <a:r>
              <a:rPr lang="de-DE" dirty="0" smtClean="0"/>
              <a:t>Ja</a:t>
            </a:r>
            <a:r>
              <a:rPr lang="uk-UA" dirty="0" smtClean="0"/>
              <a:t> - так</a:t>
            </a:r>
            <a:endParaRPr lang="de-DE" dirty="0" smtClean="0"/>
          </a:p>
          <a:p>
            <a:r>
              <a:rPr lang="de-DE" dirty="0" smtClean="0"/>
              <a:t>Nein</a:t>
            </a:r>
            <a:r>
              <a:rPr lang="uk-UA" dirty="0"/>
              <a:t> </a:t>
            </a:r>
            <a:r>
              <a:rPr lang="uk-UA" dirty="0" smtClean="0"/>
              <a:t>- ні</a:t>
            </a:r>
            <a:endParaRPr lang="ru-RU" dirty="0" smtClean="0"/>
          </a:p>
          <a:p>
            <a:endParaRPr lang="de-D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7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[</a:t>
            </a:r>
            <a:r>
              <a:rPr lang="de-DE" b="1" dirty="0" smtClean="0"/>
              <a:t>ɛ</a:t>
            </a:r>
            <a:r>
              <a:rPr lang="uk-UA" b="1" dirty="0" smtClean="0"/>
              <a:t>:</a:t>
            </a:r>
            <a:r>
              <a:rPr lang="de-DE" b="1" dirty="0" smtClean="0"/>
              <a:t>]-[</a:t>
            </a:r>
            <a:r>
              <a:rPr lang="de-DE" b="1" dirty="0"/>
              <a:t>ɛ]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de-DE" dirty="0" smtClean="0"/>
              <a:t>ä</a:t>
            </a:r>
            <a:r>
              <a:rPr lang="uk-UA" dirty="0" smtClean="0"/>
              <a:t> – довгий звук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Bär,-en – </a:t>
            </a:r>
            <a:r>
              <a:rPr lang="uk-UA" dirty="0" smtClean="0"/>
              <a:t>ведмідь</a:t>
            </a:r>
            <a:r>
              <a:rPr lang="uk-UA" dirty="0"/>
              <a:t>, </a:t>
            </a:r>
            <a:r>
              <a:rPr lang="de-DE" dirty="0"/>
              <a:t>zählen – </a:t>
            </a:r>
            <a:r>
              <a:rPr lang="uk-UA" dirty="0"/>
              <a:t>рахувати, </a:t>
            </a:r>
            <a:r>
              <a:rPr lang="de-DE" dirty="0" smtClean="0"/>
              <a:t>das Märchen,- – </a:t>
            </a:r>
            <a:r>
              <a:rPr lang="uk-UA" dirty="0"/>
              <a:t>казка, </a:t>
            </a:r>
            <a:r>
              <a:rPr lang="de-DE" dirty="0" smtClean="0"/>
              <a:t>der Käse,- </a:t>
            </a:r>
            <a:r>
              <a:rPr lang="de-DE" dirty="0"/>
              <a:t>– </a:t>
            </a:r>
            <a:r>
              <a:rPr lang="uk-UA" dirty="0" smtClean="0"/>
              <a:t>сир</a:t>
            </a:r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 – </a:t>
            </a:r>
            <a:r>
              <a:rPr lang="uk-UA" dirty="0" smtClean="0"/>
              <a:t>короткий звук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Kennen </a:t>
            </a:r>
            <a:r>
              <a:rPr lang="uk-UA" dirty="0" smtClean="0"/>
              <a:t>– знати, </a:t>
            </a:r>
            <a:r>
              <a:rPr lang="de-DE" dirty="0" smtClean="0"/>
              <a:t>nennen – </a:t>
            </a:r>
            <a:r>
              <a:rPr lang="uk-UA" dirty="0" smtClean="0"/>
              <a:t>називати, </a:t>
            </a:r>
            <a:r>
              <a:rPr lang="de-DE" dirty="0" smtClean="0"/>
              <a:t>brennen-</a:t>
            </a:r>
            <a:r>
              <a:rPr lang="uk-UA" dirty="0" smtClean="0"/>
              <a:t>горіти, </a:t>
            </a:r>
            <a:r>
              <a:rPr lang="de-DE" dirty="0" smtClean="0"/>
              <a:t>rennen</a:t>
            </a:r>
            <a:r>
              <a:rPr lang="uk-UA" dirty="0" smtClean="0"/>
              <a:t> - бігти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66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</a:t>
            </a:r>
            <a:r>
              <a:rPr lang="de-DE" b="1" dirty="0"/>
              <a:t>ǝ</a:t>
            </a:r>
            <a:r>
              <a:rPr lang="de-DE" b="1" dirty="0" smtClean="0"/>
              <a:t>]</a:t>
            </a:r>
            <a:r>
              <a:rPr lang="uk-UA" b="1" dirty="0" smtClean="0"/>
              <a:t> </a:t>
            </a:r>
            <a:r>
              <a:rPr lang="uk-UA" dirty="0" smtClean="0"/>
              <a:t>– слабкий, невиразний звук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</a:t>
            </a:r>
          </a:p>
          <a:p>
            <a:pPr marL="0" indent="0">
              <a:buNone/>
            </a:pPr>
            <a:r>
              <a:rPr lang="de-DE" dirty="0" smtClean="0"/>
              <a:t>Die Katze,-n</a:t>
            </a:r>
            <a:r>
              <a:rPr lang="uk-UA" dirty="0" smtClean="0"/>
              <a:t> - кішка</a:t>
            </a:r>
            <a:r>
              <a:rPr lang="de-DE" dirty="0" smtClean="0"/>
              <a:t>, danke</a:t>
            </a:r>
            <a:r>
              <a:rPr lang="uk-UA" dirty="0" smtClean="0"/>
              <a:t> - дякую</a:t>
            </a:r>
            <a:r>
              <a:rPr lang="de-DE" dirty="0" smtClean="0"/>
              <a:t>, wohnen</a:t>
            </a:r>
            <a:r>
              <a:rPr lang="uk-UA" dirty="0" smtClean="0"/>
              <a:t> - жити</a:t>
            </a:r>
            <a:r>
              <a:rPr lang="de-DE" dirty="0" smtClean="0"/>
              <a:t>, besuchen</a:t>
            </a:r>
            <a:r>
              <a:rPr lang="uk-UA" dirty="0"/>
              <a:t> </a:t>
            </a:r>
            <a:r>
              <a:rPr lang="uk-UA" dirty="0" smtClean="0"/>
              <a:t>- відвідувати</a:t>
            </a:r>
            <a:endParaRPr lang="de-DE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54955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1717</TotalTime>
  <Words>1477</Words>
  <Application>Microsoft Office PowerPoint</Application>
  <PresentationFormat>Широкоэкранный</PresentationFormat>
  <Paragraphs>274</Paragraphs>
  <Slides>43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7" baseType="lpstr">
      <vt:lpstr>Arial</vt:lpstr>
      <vt:lpstr>Trebuchet MS</vt:lpstr>
      <vt:lpstr>Wingdings 3</vt:lpstr>
      <vt:lpstr>Аспект</vt:lpstr>
      <vt:lpstr>Der Einführungskurs</vt:lpstr>
      <vt:lpstr>[i:] – довгий закритий звук, куточки губ розведені, рот розкритий дуже мало, спинка язика піднята до твердого піднебіння, кінчик язика впирається в нижні зуби</vt:lpstr>
      <vt:lpstr>[i] – губи розведені менше, ніж при [i:], кінчик язика торкається нижніх зубів, вимовляти максимально коротко і напружено  </vt:lpstr>
      <vt:lpstr>nicht</vt:lpstr>
      <vt:lpstr>Презентация PowerPoint</vt:lpstr>
      <vt:lpstr>[e:] – губи розведені, напружені, рот розкритий більше, ніж при [i:], спинка язика піднята до середини твердого піднебіння, кінчик язика впирається в нижні зуби </vt:lpstr>
      <vt:lpstr>Emil und Eva</vt:lpstr>
      <vt:lpstr>[ɛ:]-[ɛ]</vt:lpstr>
      <vt:lpstr>[ǝ] – слабкий, невиразний звук</vt:lpstr>
      <vt:lpstr>[a:]-[a]</vt:lpstr>
      <vt:lpstr>Презентация PowerPoint</vt:lpstr>
      <vt:lpstr>[o:]-[ɔ]</vt:lpstr>
      <vt:lpstr>[u:]-[ʊ]</vt:lpstr>
      <vt:lpstr>[p]</vt:lpstr>
      <vt:lpstr>[b]</vt:lpstr>
      <vt:lpstr>[t]</vt:lpstr>
      <vt:lpstr>[d]</vt:lpstr>
      <vt:lpstr>Sein-бути</vt:lpstr>
      <vt:lpstr>Загальне запитання передбачає відповідь «так» або «ні» (ja oder nein)</vt:lpstr>
      <vt:lpstr>Порядок слів у німецькому реченні</vt:lpstr>
      <vt:lpstr>Запитальні слова </vt:lpstr>
      <vt:lpstr>Презентация PowerPoint</vt:lpstr>
      <vt:lpstr>[k]</vt:lpstr>
      <vt:lpstr>[g]</vt:lpstr>
      <vt:lpstr>[s]</vt:lpstr>
      <vt:lpstr>[z]</vt:lpstr>
      <vt:lpstr>[st]</vt:lpstr>
      <vt:lpstr>[ts]</vt:lpstr>
      <vt:lpstr>[ks]</vt:lpstr>
      <vt:lpstr>Великі складні іменники</vt:lpstr>
      <vt:lpstr>[f]</vt:lpstr>
      <vt:lpstr>[v]</vt:lpstr>
      <vt:lpstr>[pf] [kʏ]</vt:lpstr>
      <vt:lpstr>[ç], [x]</vt:lpstr>
      <vt:lpstr>[j]</vt:lpstr>
      <vt:lpstr>[ ʃ ], [ʃt], [ʃp]</vt:lpstr>
      <vt:lpstr>Дифтонги [aе, ое, ао]</vt:lpstr>
      <vt:lpstr>[aе]</vt:lpstr>
      <vt:lpstr>[ɔø] [ое]</vt:lpstr>
      <vt:lpstr>[ао]</vt:lpstr>
      <vt:lpstr>Die Jahreszeit,-en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Einführungskurs</dc:title>
  <dc:creator>DM</dc:creator>
  <cp:lastModifiedBy>DM</cp:lastModifiedBy>
  <cp:revision>64</cp:revision>
  <dcterms:created xsi:type="dcterms:W3CDTF">2022-08-31T22:06:00Z</dcterms:created>
  <dcterms:modified xsi:type="dcterms:W3CDTF">2022-11-01T10:34:52Z</dcterms:modified>
</cp:coreProperties>
</file>