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6" r:id="rId4"/>
    <p:sldId id="275" r:id="rId5"/>
    <p:sldId id="274" r:id="rId6"/>
    <p:sldId id="272" r:id="rId7"/>
    <p:sldId id="277" r:id="rId8"/>
    <p:sldId id="278" r:id="rId9"/>
    <p:sldId id="279" r:id="rId10"/>
    <p:sldId id="261" r:id="rId11"/>
    <p:sldId id="262" r:id="rId12"/>
    <p:sldId id="258" r:id="rId13"/>
    <p:sldId id="259" r:id="rId14"/>
    <p:sldId id="260" r:id="rId15"/>
    <p:sldId id="263" r:id="rId16"/>
    <p:sldId id="264" r:id="rId17"/>
    <p:sldId id="265" r:id="rId18"/>
    <p:sldId id="266" r:id="rId19"/>
    <p:sldId id="268" r:id="rId20"/>
    <p:sldId id="269" r:id="rId21"/>
    <p:sldId id="270" r:id="rId22"/>
    <p:sldId id="271" r:id="rId23"/>
    <p:sldId id="257" r:id="rId2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F751C-BD4C-49E0-8977-AEF863C15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9BD4FE4-6CA0-4CD2-815E-82C01A1A1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679800F-3028-4EB9-9597-6EB4AECB5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F67F-D1F9-48DB-A59D-5A1FB65E73D1}" type="datetimeFigureOut">
              <a:rPr lang="uk-UA" smtClean="0"/>
              <a:t>19.09.2024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FFC5087-97AF-49E1-9B55-EE06482B6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A591CB-CDBE-4282-857B-EBE5E710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105-556C-46DB-A2BF-20516C2CA5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613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881EB2-2239-4797-8583-8C2AB8011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46737B2-1A61-4F65-8FCA-A79437B6FA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96E0904-0C04-41D6-8D53-8C9880BDB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F67F-D1F9-48DB-A59D-5A1FB65E73D1}" type="datetimeFigureOut">
              <a:rPr lang="uk-UA" smtClean="0"/>
              <a:t>19.09.2024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D8FDAA-2597-4BA8-9B94-DA2A29FE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938969-C5DE-4187-A807-7797489E9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105-556C-46DB-A2BF-20516C2CA5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37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3B78F5A-559F-43AA-81E2-E3EB911109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0CE70CA-D067-46A6-B2D2-75E121ACF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39A38C-6082-47B5-B1CD-D32F0861B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F67F-D1F9-48DB-A59D-5A1FB65E73D1}" type="datetimeFigureOut">
              <a:rPr lang="uk-UA" smtClean="0"/>
              <a:t>19.09.2024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AB8D982-481E-4D1A-98CF-EA248397A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ADCEB1-DD06-479D-9B51-626C35C3C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105-556C-46DB-A2BF-20516C2CA5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8021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154369-2A3B-4264-9403-ECC5AF371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A08176-E0D7-4E40-9716-969580AC9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8EDEA3-5935-4A8B-A331-929D92F26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F67F-D1F9-48DB-A59D-5A1FB65E73D1}" type="datetimeFigureOut">
              <a:rPr lang="uk-UA" smtClean="0"/>
              <a:t>19.09.2024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9B6B61-782A-49CF-A99D-CE9C88F6F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0062F4-9D10-4371-B203-DA9FB7FCA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105-556C-46DB-A2BF-20516C2CA5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374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88670-F447-4834-8165-58B203330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AFD195B-B2D0-423D-93FA-349BFEB52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8A1BEE-6344-4486-AF40-92750B9F2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F67F-D1F9-48DB-A59D-5A1FB65E73D1}" type="datetimeFigureOut">
              <a:rPr lang="uk-UA" smtClean="0"/>
              <a:t>19.09.2024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B7D3742-3FC2-4DF4-A7F6-4C168EE27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D9CE6C-794D-4FF3-B0CD-D6532E321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105-556C-46DB-A2BF-20516C2CA5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580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D0602-E253-427C-8CB8-0B44F8C5C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A13BC95-97D0-4AA9-9EF8-03A00C128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1D5B85F-8FAE-4076-93EF-2F146C69C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3387B26-D9EF-4BE9-8518-32E023B95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F67F-D1F9-48DB-A59D-5A1FB65E73D1}" type="datetimeFigureOut">
              <a:rPr lang="uk-UA" smtClean="0"/>
              <a:t>19.09.2024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B01B967-1796-425E-AB4F-B11C07F0F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D5DAC3A-DCAF-4CD3-A783-8678C2A91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105-556C-46DB-A2BF-20516C2CA5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0051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10864E-9CF7-4A7B-A032-61A640F24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836451C-18E0-4709-9503-41DD5D62C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167447C-FC3C-4741-B5B3-5DCC3786A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4AFD376-D816-4EF5-ABD9-D11966DF00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858895D-04CC-4692-A03D-C4A8A0FB4F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A90545A-E87F-4C95-A10C-A390C1460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F67F-D1F9-48DB-A59D-5A1FB65E73D1}" type="datetimeFigureOut">
              <a:rPr lang="uk-UA" smtClean="0"/>
              <a:t>19.09.2024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CB50D63-00C9-4EB5-B0E1-15A21EEAF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49139AE-48E1-45B2-BEB1-6EC74BD22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105-556C-46DB-A2BF-20516C2CA5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883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7069F-86E1-4F30-8A43-25FE4F436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A14DF6-2373-45AE-9032-5B45280F4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F67F-D1F9-48DB-A59D-5A1FB65E73D1}" type="datetimeFigureOut">
              <a:rPr lang="uk-UA" smtClean="0"/>
              <a:t>19.09.2024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8771749-F7DC-4BC8-A6BE-F97C8ADA4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BB9D7D3-4EF8-4BBD-96C5-332DE8107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105-556C-46DB-A2BF-20516C2CA5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1186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B397F8C-4631-41B3-A7EB-20512A8AC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F67F-D1F9-48DB-A59D-5A1FB65E73D1}" type="datetimeFigureOut">
              <a:rPr lang="uk-UA" smtClean="0"/>
              <a:t>19.09.2024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0ED62A2-7F8B-4758-B97F-ABDFF6E2A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19B813D-320B-467D-8A90-C77278A02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105-556C-46DB-A2BF-20516C2CA5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4735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975FE-7D20-49C3-9545-D376D9627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3BE0989-1838-4C9E-8C9F-A92D606B9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AF04557-23C0-4801-9445-5367AAB93C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278C7A-7FEF-4D05-9E14-FA006E419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F67F-D1F9-48DB-A59D-5A1FB65E73D1}" type="datetimeFigureOut">
              <a:rPr lang="uk-UA" smtClean="0"/>
              <a:t>19.09.2024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06E6E7-9603-4CA7-B13F-3FEC6F1B5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3B900AC-58A1-483D-B6DE-73DBFD072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105-556C-46DB-A2BF-20516C2CA5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2990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D100FD-79C5-42D3-B828-B88444E23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80AB8F-D22C-4E8A-BB75-B8DACFB443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F3A9CA8-8D0E-4596-BE1B-D680733BA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498338A-953C-4A79-A904-F77C5E2B0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F67F-D1F9-48DB-A59D-5A1FB65E73D1}" type="datetimeFigureOut">
              <a:rPr lang="uk-UA" smtClean="0"/>
              <a:t>19.09.2024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FC878DD-81A3-4C99-BC13-BBB07CED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D44D9C-644F-4A34-8153-97755D3F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105-556C-46DB-A2BF-20516C2CA5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619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6E56448-469F-4E27-A2A5-FB41E667E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B1BF394-1BC1-438A-B091-686134E95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FF84A59-1E44-40AE-A37E-14ED4FD7F4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2F67F-D1F9-48DB-A59D-5A1FB65E73D1}" type="datetimeFigureOut">
              <a:rPr lang="uk-UA" smtClean="0"/>
              <a:t>19.09.2024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F94AFB3-2897-4F5B-B641-3A835F9D6A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A9A8D4-50A1-40A6-AD96-1EB6757CE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3105-556C-46DB-A2BF-20516C2CA5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300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itstep.org/blog_3/what-is-a-dashboard-and-how-to-create-it-with-power-bi" TargetMode="External"/><Relationship Id="rId2" Type="http://schemas.openxmlformats.org/officeDocument/2006/relationships/hyperlink" Target="https://laba.ua/blog/3287-kak-sozdat-dashbord-v-exce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ashboard-24.com/" TargetMode="External"/><Relationship Id="rId2" Type="http://schemas.openxmlformats.org/officeDocument/2006/relationships/hyperlink" Target="https://www.octoboard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ableau.com/" TargetMode="External"/><Relationship Id="rId5" Type="http://schemas.openxmlformats.org/officeDocument/2006/relationships/hyperlink" Target="https://chartio.com/" TargetMode="External"/><Relationship Id="rId4" Type="http://schemas.openxmlformats.org/officeDocument/2006/relationships/hyperlink" Target="https://powerbi.microsoft.com/en-us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studio.google.com/u/0/reporting/ffaf50c7-103d-4e84-b74b-e3f4c487dd67/page/MjD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owerbi.microsoft.com/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310AE4-EFCD-4EE0-8EB5-C5A6CAB23A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090" y="120073"/>
            <a:ext cx="11293819" cy="67379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EA016-C008-4C0F-8841-A821E46D6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951345"/>
            <a:ext cx="10051473" cy="1930400"/>
          </a:xfrm>
        </p:spPr>
        <p:txBody>
          <a:bodyPr>
            <a:noAutofit/>
          </a:bodyPr>
          <a:lstStyle/>
          <a:p>
            <a:r>
              <a:rPr lang="uk-UA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</a:t>
            </a:r>
            <a:r>
              <a:rPr lang="uk-UA" sz="7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дашбордів</a:t>
            </a:r>
            <a:endParaRPr lang="uk-UA" sz="7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0D235AC-528B-430C-ABE0-765C6C690A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b="1" dirty="0" err="1"/>
              <a:t>Лекція</a:t>
            </a:r>
            <a:r>
              <a:rPr lang="ru-RU" b="1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954874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FAA836-70B6-49CB-BDD6-8DEEE08B9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Створюємо «розумну» таблицю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5803D09-102C-49A3-A68B-8713A562E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0109"/>
            <a:ext cx="10515600" cy="5190836"/>
          </a:xfrm>
        </p:spPr>
        <p:txBody>
          <a:bodyPr>
            <a:normAutofit fontScale="92500" lnSpcReduction="10000"/>
          </a:bodyPr>
          <a:lstStyle/>
          <a:p>
            <a:pPr marL="0" indent="45720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Розумна таблиця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це відформатований діапазон даних, який має особливі властивості та можливості. Їй надають унікальне ім'я, яке можна застосовувати під час роботи з будь-якими функціями, формулами та випадними списками.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розумна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автоматично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змінює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додаєте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Цей крок важливий для правильної роботи майбутніх зведених таблиць та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45720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його пропустити і будувати зведену таблицю на основі звичайного діапазону, наприклад 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A$1:$E$500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то, коли ми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внесемо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дані в рядок 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501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цей рядок і наступні рядки не будуть враховані в зведеній таблиці. У той час як діапазон «розумної» таблиці буде автоматично розширюватися при додаванні нових даних.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55088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D93735-EFC9-4473-AA1C-D8C30F21B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530" y="406220"/>
            <a:ext cx="7750212" cy="12193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A7A208-44D7-40CD-871C-FBCE5F5FE6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44" r="5592"/>
          <a:stretch/>
        </p:blipFill>
        <p:spPr>
          <a:xfrm>
            <a:off x="646542" y="1888821"/>
            <a:ext cx="4210352" cy="11200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8E55B1-27EC-4B81-80F4-370340D53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5107" y="2034309"/>
            <a:ext cx="3734124" cy="12193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F216CB-71B9-4118-AD9F-ABFDD49656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1945" y="3417620"/>
            <a:ext cx="6081287" cy="14806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33F975-26B8-4FE2-A306-BF1DB3C93D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2512" y="5035316"/>
            <a:ext cx="4061812" cy="125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08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EB262-2937-4A46-8273-58F46EAA5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dirty="0"/>
              <a:t>Макет для </a:t>
            </a:r>
            <a:r>
              <a:rPr lang="ru-RU" dirty="0" err="1"/>
              <a:t>зведеної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. </a:t>
            </a:r>
            <a:br>
              <a:rPr lang="ru-RU" dirty="0"/>
            </a:br>
            <a:br>
              <a:rPr lang="ru-RU" dirty="0"/>
            </a:br>
            <a:endParaRPr lang="uk-UA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02508253-FBD8-4782-A8C4-FF11C994BA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2823" y="1690688"/>
            <a:ext cx="2271153" cy="43513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A17BBA-DC03-45CF-8163-104325847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724" y="517237"/>
            <a:ext cx="3650226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4D62A5-1019-4825-A286-9897900F1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976" y="2298153"/>
            <a:ext cx="3923147" cy="19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06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13AF7-91F5-4E09-B5EA-ACFF28DDF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Заповнимо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конструктор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наступним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чином: поля 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та 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«Товар» 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додамо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рядки, а в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додамо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«Суму».</a:t>
            </a:r>
            <a:br>
              <a:rPr lang="ru-RU" dirty="0"/>
            </a:br>
            <a:br>
              <a:rPr lang="ru-RU" dirty="0"/>
            </a:br>
            <a:endParaRPr lang="uk-UA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0C24D36D-5AFE-4B1E-8202-5242C6755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95531" y="1844098"/>
            <a:ext cx="2481666" cy="43513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4D241A-DB4E-43B2-A51F-F18CDB367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803" y="1912625"/>
            <a:ext cx="3596952" cy="42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33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9C844A-FEBD-4B0F-9BCA-8D48DE292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302346"/>
            <a:ext cx="10515600" cy="179430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Для більш читабельного вигляду даних можна змінити формат чисел. Для цього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клікнемо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правою кнопкою миші по таблиці, виберемо пункт 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«Числовий Формат»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Format),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вікні виберемо пункт 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«Числовий»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Number)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далі поставимо галочку навпроти 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РозділювачГруп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Розрядів» 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1000 Separator).</a:t>
            </a:r>
            <a:r>
              <a:rPr lang="en-US" sz="2000" dirty="0"/>
              <a:t> </a:t>
            </a:r>
            <a:endParaRPr lang="uk-UA" sz="2000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35C484AC-34CA-4639-BBA0-909FD056F1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0507" y="1995053"/>
            <a:ext cx="5416185" cy="118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33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78CD09-367F-4B8D-803C-7E04884B1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4220"/>
          </a:xfrm>
        </p:spPr>
        <p:txBody>
          <a:bodyPr>
            <a:norm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Побудуємо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зведені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Отримаємо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аркуш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зведеними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20CBDFA8-B27A-45CC-B7D5-3C6EFB0DB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20800"/>
            <a:ext cx="10393217" cy="503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50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585F4-A559-4A18-A3B8-0F12EA31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432"/>
            <a:ext cx="10515600" cy="650875"/>
          </a:xfrm>
        </p:spPr>
        <p:txBody>
          <a:bodyPr>
            <a:normAutofit fontScale="90000"/>
          </a:bodyPr>
          <a:lstStyle/>
          <a:p>
            <a:pPr algn="ctr"/>
            <a:br>
              <a:rPr lang="uk-UA" b="1" dirty="0"/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дашборду</a:t>
            </a:r>
            <a:br>
              <a:rPr lang="uk-UA" b="1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A5B64F-8BAE-47C1-BBCB-E7F71FBFE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581" y="932873"/>
            <a:ext cx="11499273" cy="5560002"/>
          </a:xfrm>
        </p:spPr>
        <p:txBody>
          <a:bodyPr>
            <a:normAutofit/>
          </a:bodyPr>
          <a:lstStyle/>
          <a:p>
            <a:pPr marL="0" indent="457200">
              <a:lnSpc>
                <a:spcPct val="100000"/>
              </a:lnSpc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Створимо діаграму з урахуванням першої зведеної таблиці. Для цього клацаємо на будь-яку клітинку цієї таблиці, у верхньому меню з'явиться опція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«Аналіз зведеної таблиці» 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Pivot Table Analyze) —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клацаємо на неї, а далі вибираємо 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«Зведена діаграма» 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Pivot Chart).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Вибравши відповідну (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лінійчасту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гістограму тощо), клацаємо 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Діаграма з'явиться на тому ж аркуші, де було розміщено зведену таблицю. Щоби перемістити діаграму на інший аркуш, потрібно виділити її, використовувати комбінацію клавіш 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Ctrl+X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Вирізати) і вставити на потрібному аркуші (використовуємо «зберегти вихідне форматування)». 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CF30BB-4583-4F21-8622-459918BC7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632" y="3862323"/>
            <a:ext cx="9102117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16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0F9740-4F34-411C-A201-FAD84BA72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91" y="399787"/>
            <a:ext cx="11139054" cy="62965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DD625E-4288-4B0D-A1BD-49DDDBF36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714" y="3440547"/>
            <a:ext cx="3599031" cy="320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64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A14B1-90F3-4B5A-B172-9241BC93B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Редагування зведених діаграм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01FBFFC-575F-480C-924A-E60CAD99C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32873"/>
            <a:ext cx="10882745" cy="524409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Дати назву діаграмі 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клацаємо на місце, де розташована назва (зараз це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Total),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вводимо текст.</a:t>
            </a:r>
          </a:p>
          <a:p>
            <a:pPr algn="just"/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Відформатувати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діаграму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за допомогою клавіш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Ctrl+1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відкривається меню форматування діаграми, де є безліч опцій форматування.</a:t>
            </a: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Прибрати з діаграми додаткові кнопки 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клацаємо правою клавішею мишки по будь-якій із сірих кнопок і в контекстному меню вибираємо опцію 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«Приховати всі кнопки полів на діаграмі» 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Hide All Field Buttons on Chart):</a:t>
            </a: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Забрати/додати в діаграму підписи осі значень 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клацаємо правою кнопкою мишки в області значень діаграми та вибираємо опцію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«Формат осі» 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 Axis),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далі переходимо в 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«Підписи»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Labels)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вибираємо відповідний варіант.</a:t>
            </a: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Прибрати/додати назву осі, назву діаграми, легенду, сітку тощо 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праворуч від діаграми зображено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плюсик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опція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«Елементи діаграми»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біля рекомендаційного поля потрібно прибрати/поставити галочку.</a:t>
            </a: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Змінити дизайн діаграми 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 також за допомогою шаблонів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верхньому меню на вкладці 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«Дизайн».</a:t>
            </a:r>
          </a:p>
          <a:p>
            <a:pPr algn="just"/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14007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9AFC2E-6AC4-4F67-8C3F-21F7D16BD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27" y="175492"/>
            <a:ext cx="11111346" cy="653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68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DF6E5B33-814D-435E-B4D4-EBC28848AA0B}"/>
              </a:ext>
            </a:extLst>
          </p:cNvPr>
          <p:cNvSpPr/>
          <p:nvPr/>
        </p:nvSpPr>
        <p:spPr>
          <a:xfrm>
            <a:off x="942109" y="1028343"/>
            <a:ext cx="10954327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інформаційна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панель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демонстрацією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оновлюється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автоматично 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реального часу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в будь-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момент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актуальною.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картинки.</a:t>
            </a:r>
          </a:p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графіків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діаграм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картинки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клікати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одному з них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фільтрує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екрані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виводить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прошарок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—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комп'ютерної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автоматично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збирає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обробляє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фахівець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дивиться на панель,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себе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ухвалює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2749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71BAA-B13D-4F2B-BCBC-3619D247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Додати зрізи (фільтри), щоб панель діаграм відображала дані у розрізі потрібного фільтра.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Щоб додати зріз, клацніть на діаграму, у верхньому меню виберіть опцію 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«Аналіз зведеної діаграми»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PivotChart Analyze),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далі — функцію 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«Вставити зріз» (роздільник)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 Slicer):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74469D4B-5AE9-4958-9292-BDA96670B2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091" y="1498429"/>
            <a:ext cx="10515600" cy="16236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477143-E7D4-40A0-99FF-BCBC2E4C3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943" y="3560618"/>
            <a:ext cx="2255715" cy="3209637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669DFB35-CD6A-41ED-8749-AAC33CAF0347}"/>
              </a:ext>
            </a:extLst>
          </p:cNvPr>
          <p:cNvSpPr/>
          <p:nvPr/>
        </p:nvSpPr>
        <p:spPr>
          <a:xfrm>
            <a:off x="3835401" y="3229014"/>
            <a:ext cx="7518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 можна створити тимчасовий зріз, щоб можна було фільтрувати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датою. Для цього на тій же вкладці «Аналіз зведеної діаграми»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PivotChart Analyze)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вибираємо функцію «Вставити тимчасову шкалу»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 Timeline):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58AB6E-D014-421E-86E0-493B37058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789" y="4293480"/>
            <a:ext cx="9236240" cy="219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43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F37E7E52-FEFF-40AE-B18C-2B2A82F6992C}"/>
              </a:ext>
            </a:extLst>
          </p:cNvPr>
          <p:cNvSpPr/>
          <p:nvPr/>
        </p:nvSpPr>
        <p:spPr>
          <a:xfrm>
            <a:off x="692727" y="298211"/>
            <a:ext cx="11240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За замовчуванням ці зрізи спрацюють тільки для однієї діаграми, на основі якої вони створювалися, але за допомогою кількох </a:t>
            </a:r>
            <a:r>
              <a:rPr lang="uk-UA" dirty="0" err="1"/>
              <a:t>кліків</a:t>
            </a:r>
            <a:r>
              <a:rPr lang="uk-UA" dirty="0"/>
              <a:t> зрізи можуть поширитись на весь </a:t>
            </a:r>
            <a:r>
              <a:rPr lang="uk-UA" dirty="0" err="1"/>
              <a:t>дашборд</a:t>
            </a:r>
            <a:r>
              <a:rPr lang="uk-UA" dirty="0"/>
              <a:t>. Для цього клацніть правою кнопкою миші по зрізу та виберіть «Підключення до звітів» (</a:t>
            </a:r>
            <a:r>
              <a:rPr lang="en-US" dirty="0"/>
              <a:t>Report Connections).</a:t>
            </a:r>
          </a:p>
          <a:p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84C64F-7EF1-441A-8F40-2B3490BFA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69" y="1328618"/>
            <a:ext cx="4663844" cy="3406435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0A61A18E-FDBF-40EA-8C2B-E30DC91316F5}"/>
              </a:ext>
            </a:extLst>
          </p:cNvPr>
          <p:cNvSpPr/>
          <p:nvPr/>
        </p:nvSpPr>
        <p:spPr>
          <a:xfrm>
            <a:off x="5712431" y="169471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Таку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повторити</a:t>
            </a:r>
            <a:r>
              <a:rPr lang="ru-RU" dirty="0"/>
              <a:t> 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створених</a:t>
            </a:r>
            <a:r>
              <a:rPr lang="ru-RU" dirty="0"/>
              <a:t> </a:t>
            </a:r>
            <a:r>
              <a:rPr lang="ru-RU" dirty="0" err="1"/>
              <a:t>зрізів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діаграми</a:t>
            </a:r>
            <a:r>
              <a:rPr lang="ru-RU" dirty="0"/>
              <a:t> </a:t>
            </a:r>
            <a:r>
              <a:rPr lang="ru-RU" dirty="0" err="1"/>
              <a:t>стануть</a:t>
            </a:r>
            <a:r>
              <a:rPr lang="ru-RU" dirty="0"/>
              <a:t> </a:t>
            </a:r>
            <a:r>
              <a:rPr lang="ru-RU" dirty="0" err="1"/>
              <a:t>однаково</a:t>
            </a:r>
            <a:r>
              <a:rPr lang="ru-RU" dirty="0"/>
              <a:t> </a:t>
            </a:r>
            <a:r>
              <a:rPr lang="ru-RU" dirty="0" err="1"/>
              <a:t>чутливі</a:t>
            </a:r>
            <a:r>
              <a:rPr lang="ru-RU" dirty="0"/>
              <a:t> до </a:t>
            </a:r>
            <a:r>
              <a:rPr lang="ru-RU" dirty="0" err="1"/>
              <a:t>фільтра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E3DFE4-28FC-4704-B3F8-90B233E04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667" y="4146232"/>
            <a:ext cx="4206605" cy="27663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F96C7F0-25CB-4FC5-BDD2-0B1BA9898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2904" y="2840306"/>
            <a:ext cx="6555528" cy="11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8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F4D2CBF-8BAE-4A8E-BEAC-385E7A551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7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11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4D95C-5FD1-4F58-A289-6F47A6C1F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Інтернет джерела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EFF8BE5-B7B2-464C-A0F3-7521F8A2E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https://laba.ua/blog/3287-kak-sozdat-dashbord-v-excel</a:t>
            </a:r>
            <a:endParaRPr lang="uk-UA" dirty="0"/>
          </a:p>
          <a:p>
            <a:r>
              <a:rPr lang="en-US" dirty="0">
                <a:hlinkClick r:id="rId3"/>
              </a:rPr>
              <a:t>https://cloud.itstep.org/blog_3/what-is-a-dashboard-and-how-to-create-it-with-power-bi</a:t>
            </a:r>
            <a:endParaRPr lang="uk-UA" dirty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5619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F793B-F66D-4846-A38A-5701A7904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Дашборди</a:t>
            </a: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плутають зі звітами, графіками або </a:t>
            </a:r>
            <a:r>
              <a:rPr lang="uk-U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інфографіками</a:t>
            </a: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чому відмінність?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89DA44-3EEB-404E-9A16-83A7285E4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7" y="1505526"/>
            <a:ext cx="11647055" cy="5255491"/>
          </a:xfrm>
        </p:spPr>
        <p:txBody>
          <a:bodyPr>
            <a:normAutofit fontScale="55000" lnSpcReduction="20000"/>
          </a:bodyPr>
          <a:lstStyle/>
          <a:p>
            <a:pPr fontAlgn="base">
              <a:lnSpc>
                <a:spcPct val="120000"/>
              </a:lnSpc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Звіт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це текстове представлення даних. Звіт використовують, щоб зібрати й упакувати інформацію один раз. Наприклад, бухгалтеру доручили зробити річну статистику щодо зарплат. На 2022 рік він зробить один звіт, а на 2023 покаже інший. </a:t>
            </a:r>
          </a:p>
          <a:p>
            <a:pPr fontAlgn="base">
              <a:lnSpc>
                <a:spcPct val="120000"/>
              </a:lnSpc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Графік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це картинка одного процесу. Наприклад, розподіл будівельних матеріалів для будинку. Або тренди в маркетингу. Якби графік оновлювався щосекунди - це міг бути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 його маленька частина. </a:t>
            </a:r>
          </a:p>
          <a:p>
            <a:pPr fontAlgn="base">
              <a:lnSpc>
                <a:spcPct val="120000"/>
              </a:lnSpc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Графік показує одну метрику, а не загальну картину за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проєктом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Наприклад, на графіку не можна вмістити доходи, витрати, зарплати співробітників. Тоді роблять три графіки.</a:t>
            </a:r>
          </a:p>
          <a:p>
            <a:pPr fontAlgn="base">
              <a:lnSpc>
                <a:spcPct val="120000"/>
              </a:lnSpc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Інфографіка 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візуальне представлення якоїсь теми. Це готова картинка з даними, які можна дивитися, читати і ділитися з іншими. Змінити інфографіку не можна. </a:t>
            </a:r>
          </a:p>
          <a:p>
            <a:pPr fontAlgn="base">
              <a:lnSpc>
                <a:spcPct val="120000"/>
              </a:lnSpc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Інфографіки часто готують для великої аудиторії. Наприклад, для розробників-початківців можна зробити інфографіку-дорожню мапу - які навички і в якій послідовності прокачувати, щоб отримати хорошу роботу.</a:t>
            </a:r>
          </a:p>
          <a:p>
            <a:pPr fontAlgn="base">
              <a:lnSpc>
                <a:spcPct val="120000"/>
              </a:lnSpc>
            </a:pPr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це інтерактивна панель. Купа графіків оновлюються щосекунди, день чи тиждень.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85999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0B15C57F-24C7-4453-8C40-3699B720111D}"/>
              </a:ext>
            </a:extLst>
          </p:cNvPr>
          <p:cNvSpPr/>
          <p:nvPr/>
        </p:nvSpPr>
        <p:spPr>
          <a:xfrm>
            <a:off x="780473" y="612844"/>
            <a:ext cx="1108825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</a:t>
            </a:r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дашбордів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Умовно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dashboards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 розділити на три категорії: стратегічні, операційні та аналітичні. Кожен варіант має свої особливості та застосовується залежно від того, яку інформацію хоче оцінити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Стратегічні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дашборди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 для аналізу бізнесу, продукту або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загалом і ключових показників зокрема.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Dashboards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такого виду допомагають менеджерам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керівництву компанії бачити цілісну картину досягнення основних цілей, вибудовувати стратегію «в довгу» щодо розвитку, отримання більшого прибутку.</a:t>
            </a: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Аналітичні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дашборди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 характер регулярних звітів за конкретними показниками. Аналіз отриманих даних допомагає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проджекту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виявляти проблеми і тенденції, швидко вносити коригування в роботу команди. Наприклад,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Manager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бачить, що вже другий спринт поспіль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девелопер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затягує закриття своїх завдань через неправильний розподіл часу.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Бачачи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цю інформацію та проаналізувавши її,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PM-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простіше знайти рішення проблеми.</a:t>
            </a: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Операційні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дашборди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Допомагають відстежувати ситуацію за поточними процесами. Часто використовуються не тільки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PM-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й окремими фахівцями. Наприклад, на етапі тестування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девелопери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тестувальники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стежать за появою баг-репортів і зворотного зв’язку щодо них.</a:t>
            </a:r>
          </a:p>
        </p:txBody>
      </p:sp>
    </p:spTree>
    <p:extLst>
      <p:ext uri="{BB962C8B-B14F-4D97-AF65-F5344CB8AC3E}">
        <p14:creationId xmlns:p14="http://schemas.microsoft.com/office/powerpoint/2010/main" val="805301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093D6A8A-1038-41C8-8829-FC4A46C68797}"/>
              </a:ext>
            </a:extLst>
          </p:cNvPr>
          <p:cNvSpPr/>
          <p:nvPr/>
        </p:nvSpPr>
        <p:spPr>
          <a:xfrm>
            <a:off x="295564" y="197346"/>
            <a:ext cx="1170247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завдання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дашбордів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Спростити читання даних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Перевести звіт у зрозумілі картинки з цифрами.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Відсіяти зайве, зосередити увагу на потрібному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Якщо в таблиці 20 показників, а нам потрібно 5 — аналітик підключить до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Пояснити складне простими словами.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Наприклад, показати керівнику зміни в рекламі - бюджет, клієнти, ефективність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Інстаграма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Фейсбука.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 знайти цифру або графік.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хорошому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вистачить 1-2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кліків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щоб потрапити на виручку або кількість читачів. У звіті або таблиці на пошук потрібного піде 10 хвилин і більше.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Автоматично оновлювати інформацію.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паперовому звіті цього зробити не можна. А в таблицях оновлюється один показник. На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всі цифри змінюються разом, часто без втручання рук аналітика. Підключив раз — працює постійно.</a:t>
            </a:r>
          </a:p>
        </p:txBody>
      </p:sp>
    </p:spTree>
    <p:extLst>
      <p:ext uri="{BB962C8B-B14F-4D97-AF65-F5344CB8AC3E}">
        <p14:creationId xmlns:p14="http://schemas.microsoft.com/office/powerpoint/2010/main" val="2346132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2974483F-82A9-433E-84F3-35BC273C83E4}"/>
              </a:ext>
            </a:extLst>
          </p:cNvPr>
          <p:cNvSpPr/>
          <p:nvPr/>
        </p:nvSpPr>
        <p:spPr>
          <a:xfrm>
            <a:off x="517236" y="179249"/>
            <a:ext cx="11157528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Етапи створення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дашбордів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uk-UA" dirty="0"/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Ідея та збір вимог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компанії розуміють, що їм потрібен інструмент для моніторингу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KPI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метрик бізнесу. Ідея створити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 з’явитися на загальних зборах, в окремого співробітника або в самого аналітика.</a:t>
            </a:r>
          </a:p>
          <a:p>
            <a:pPr>
              <a:spcAft>
                <a:spcPts val="1200"/>
              </a:spcAf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Щоби створити корисний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аналітик розмовляє із клієнтами. Збирає вимоги, питає, що роблять клієнти, коли їм потрібна ця інформація та як вони її використовують.</a:t>
            </a:r>
          </a:p>
          <a:p>
            <a:pPr>
              <a:spcAft>
                <a:spcPts val="1200"/>
              </a:spcAf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Збір даних.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 два шляхи: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Даних немає. Наприклад, на вашому сайті є форми, які заповнюють потенційні клієнти, і ви хочете виміряти конверсію з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відкриттів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відправлення. Але не записуєте подію відкриття форми. Щоби зібрати дані, потрібно додати цю подію до вашої системи аналітики або бази даних (наприклад, через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Tag Manager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JavaScript).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використовує власну аналітичну базу даних, ми розробляємо дизайн таблиць для зберігання даних.</a:t>
            </a:r>
          </a:p>
          <a:p>
            <a:pPr>
              <a:spcAft>
                <a:spcPts val="1200"/>
              </a:spcAf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Інформація вже зібрана в таблицях БД або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Таблицях. Тоді до них можна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під’єднатися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одразу або написавши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SQL-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код.</a:t>
            </a:r>
          </a:p>
          <a:p>
            <a:pPr>
              <a:spcAft>
                <a:spcPts val="1200"/>
              </a:spcAft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Візуалізація.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Для неї є дві категорії онлайн-інструментів:</a:t>
            </a:r>
          </a:p>
          <a:p>
            <a:pPr>
              <a:spcAft>
                <a:spcPts val="1200"/>
              </a:spcAf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Простіші: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Octoboard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Dashboard24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хороші набори готових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відомих джерел даних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Analytics, Facebook Ads, Instagram, Double Click).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більше підходять для рекламної аналітики. Ці програми прості в налаштуванні та не вимагають підтримки фахівців.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Складніші: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Power BI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Chartio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Tableau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вимагають спеціальних навичок, але дуже гнучкі.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21431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385F3-DA7C-47ED-8B57-1C5052E5D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Сервіси для створення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дашбордів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D22C42D-96FE-4DE5-939E-55ABD947F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7600"/>
            <a:ext cx="10515600" cy="505936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Хороший </a:t>
            </a: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ефективний і функціональний, його просто створити. З першими критеріями справляються аналітики і бази даних, на кшталт готових таблиць або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 Data.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за розробку відповідають інструменти — конструктори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можна робити в простих таблицях від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цього всередині програми є налаштування діаграм, графіків і схематичних зображень. Аналітику потрібно вибрати базу даних — що будемо додавати в графік. І вибрати необхідний формат зображення — наприклад, лінійний графік.</a:t>
            </a:r>
          </a:p>
          <a:p>
            <a:pPr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програми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недоліки:</a:t>
            </a:r>
          </a:p>
          <a:p>
            <a:pPr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Підключає дані тільки з таких самих таблиць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Якщо, наприклад, у компанії давно перейшли на просунуті системи, на кшталт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CRM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хмарного сховища - такі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невигідні. Доведеться копіювати базу з системи і переносити в таблиці.</a:t>
            </a:r>
          </a:p>
          <a:p>
            <a:pPr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застосунку не можна відкрити доступ іншій людині.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офлайн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робочому столі комп'ютера аналітика. </a:t>
            </a:r>
          </a:p>
          <a:p>
            <a:pPr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 довго розбиратися, як налаштовувати з табличок лаконічні та рівні графіки. А після — з'єднувати в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кілька показників.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2432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14C2A59D-5632-4129-81E1-85E5A43ECA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97164"/>
            <a:ext cx="5181600" cy="6289963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Sheets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20000"/>
              </a:lnSpc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Гугл-таблиці — це аналог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однією відмінністю.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Sheets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 онлайн. Можна поділитися посиланням із людиною. Вона побачить не статичні графіки, а </a:t>
            </a:r>
            <a:r>
              <a:rPr lang="uk-U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якщо в таблиці </a:t>
            </a:r>
            <a:r>
              <a:rPr lang="uk-U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додадуть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нову інформацію, то всі побачать зміни.</a:t>
            </a:r>
          </a:p>
          <a:p>
            <a:pPr marL="0" indent="0" fontAlgn="base">
              <a:lnSpc>
                <a:spcPct val="120000"/>
              </a:lnSpc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Великий недолік — щоб створювати </a:t>
            </a:r>
            <a:r>
              <a:rPr lang="uk-U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дашборди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потрібно всі дані завантажувати в таблиці.</a:t>
            </a:r>
          </a:p>
          <a:p>
            <a:pPr fontAlgn="base">
              <a:lnSpc>
                <a:spcPct val="120000"/>
              </a:lnSpc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Looker</a:t>
            </a:r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20000"/>
              </a:lnSpc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візуалізації цифр в 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інструкції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Google Looker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20000"/>
              </a:lnSpc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Looker —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 для візуалізації даних від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Google.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наступний щабель, після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Sheets.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Усередині онлайн-програми - шаблони для маркетологів,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HR,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бізнес-аналітиків. Є приклади та інструкції, як створювати </a:t>
            </a:r>
            <a:r>
              <a:rPr lang="uk-U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дешборди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додавати нові графіки.</a:t>
            </a:r>
          </a:p>
          <a:p>
            <a:pPr marL="0" indent="0" fontAlgn="base">
              <a:lnSpc>
                <a:spcPct val="120000"/>
              </a:lnSpc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 безкоштовний без обмежень. Можна підключати свої таблиці, бази даних від колег або сторонніх розробників. Якщо використовуєте програми для збору цифр від інших компаній — вони можуть брати плату за підключення до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Looker.</a:t>
            </a:r>
          </a:p>
          <a:p>
            <a:pPr marL="0" indent="0" fontAlgn="base">
              <a:buNone/>
            </a:pPr>
            <a:endParaRPr lang="en-US" sz="3800" dirty="0"/>
          </a:p>
          <a:p>
            <a:endParaRPr lang="uk-UA" dirty="0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7B594D7-F0DD-463A-9F4B-3C482055C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6982" y="480291"/>
            <a:ext cx="4906818" cy="5696672"/>
          </a:xfrm>
        </p:spPr>
        <p:txBody>
          <a:bodyPr>
            <a:normAutofit fontScale="40000" lnSpcReduction="20000"/>
          </a:bodyPr>
          <a:lstStyle/>
          <a:p>
            <a:pPr fontAlgn="base">
              <a:lnSpc>
                <a:spcPct val="120000"/>
              </a:lnSpc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Tableau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20000"/>
              </a:lnSpc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Раніше ми говорили про конструктори </a:t>
            </a:r>
            <a:r>
              <a:rPr lang="uk-U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дашбордів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Looker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таблиці. У них можна створювати </a:t>
            </a:r>
            <a:r>
              <a:rPr lang="uk-U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дашборди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підключати таблиці з цифрами та іменами, онлайн-звіти. На цьому функції конструкторів закінчуються.</a:t>
            </a:r>
          </a:p>
          <a:p>
            <a:pPr marL="0" indent="0" fontAlgn="base">
              <a:lnSpc>
                <a:spcPct val="120000"/>
              </a:lnSpc>
              <a:buNone/>
            </a:pPr>
            <a:r>
              <a:rPr lang="uk-U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Дашборди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ще потрібно прокачувати й аналізувати. Наприклад, змінювати бази даних для діаграм, вигляд </a:t>
            </a:r>
            <a:r>
              <a:rPr lang="uk-U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дашборда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 якщо захочеться прибрати </a:t>
            </a:r>
            <a:r>
              <a:rPr lang="uk-U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Інстаграм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запустити новий майданчик — </a:t>
            </a:r>
            <a:r>
              <a:rPr lang="uk-U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доведеться перебудовувати. Заново завантажувати дані, згадувати налаштування конструктора і збирати панель заново. На це немає часу.</a:t>
            </a:r>
          </a:p>
          <a:p>
            <a:pPr marL="0" indent="0" fontAlgn="base">
              <a:lnSpc>
                <a:spcPct val="120000"/>
              </a:lnSpc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Замість конструкторів просунуті аналітики використовують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BI-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системи. Це коробка з інструментами: збірка </a:t>
            </a:r>
            <a:r>
              <a:rPr lang="uk-U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дашборда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один-два кліки, швидкі звіти, системи аналітики, підключення бази даних в один клік. На </a:t>
            </a:r>
            <a:r>
              <a:rPr lang="uk-U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іде менше часу.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29536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0C756D-83A0-464C-B804-9089A3DCD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510454"/>
          </a:xfrm>
        </p:spPr>
        <p:txBody>
          <a:bodyPr>
            <a:normAutofit fontScale="90000"/>
          </a:bodyPr>
          <a:lstStyle/>
          <a:p>
            <a:pPr algn="ctr"/>
            <a:br>
              <a:rPr lang="uk-UA" dirty="0"/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BI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3CB1920-024A-494A-926B-69FC5EFB6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0109"/>
            <a:ext cx="10515600" cy="4726854"/>
          </a:xfrm>
        </p:spPr>
        <p:txBody>
          <a:bodyPr>
            <a:normAutofit fontScale="85000" lnSpcReduction="20000"/>
          </a:bodyPr>
          <a:lstStyle/>
          <a:p>
            <a:pPr marL="0" indent="457200" algn="just" fontAlgn="base">
              <a:lnSpc>
                <a:spcPct val="11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Microsoft Power BI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платформа для бізнес-аналітики. Усередині конструктор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дашбордів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купа способів підключити дані - від табличок до складних серверів і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CRM-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систем. Знати програмування не потрібно.</a:t>
            </a:r>
          </a:p>
          <a:p>
            <a:pPr marL="0" indent="457200" algn="just" fontAlgn="base">
              <a:lnSpc>
                <a:spcPct val="110000"/>
              </a:lnSpc>
              <a:buNone/>
            </a:pP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BI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 за принципом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Drag and Drop.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 завантажує таблицю з цифрами в систему аналітики, обирає вид картинки (графік, діаграма, карта тощо), і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переносить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готовий шаблон на панель. Процес займає 3-5 хвилин і кілька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кліків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 fontAlgn="base">
              <a:lnSpc>
                <a:spcPct val="110000"/>
              </a:lnSpc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проста у використанні і підходить для аналітики будь-якої складності: від маркетингу на кілька соцмереж до структури будівельної компанії або металургійного комбінату. </a:t>
            </a:r>
          </a:p>
          <a:p>
            <a:pPr marL="0" indent="457200" algn="just" fontAlgn="base">
              <a:lnSpc>
                <a:spcPct val="110000"/>
              </a:lnSpc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працювати в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BI.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можна за допомогою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Bi Desktop,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публікувати і переглядати звіти — за допомогою браузерної та мобільної версій. Наприклад, маркетолог збирає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програмі, а керівник зі смартфона аналізує ефективність реклами. </a:t>
            </a:r>
          </a:p>
          <a:p>
            <a:pPr marL="0" indent="457200" algn="just" fontAlgn="base">
              <a:lnSpc>
                <a:spcPct val="110000"/>
              </a:lnSpc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Безкоштовної версії вистачає для інтерактивних панелей та аналітики.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66424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TM10001115[[fn=Посилка]]</Template>
  <TotalTime>2009</TotalTime>
  <Words>2181</Words>
  <Application>Microsoft Office PowerPoint</Application>
  <PresentationFormat>Широкий екран</PresentationFormat>
  <Paragraphs>93</Paragraphs>
  <Slides>23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Створення дашбордів</vt:lpstr>
      <vt:lpstr>Презентація PowerPoint</vt:lpstr>
      <vt:lpstr> Дашборди часто плутають зі звітами, графіками або інфографіками. У чому відмінність? </vt:lpstr>
      <vt:lpstr>Презентація PowerPoint</vt:lpstr>
      <vt:lpstr>Презентація PowerPoint</vt:lpstr>
      <vt:lpstr>Презентація PowerPoint</vt:lpstr>
      <vt:lpstr>Сервіси для створення дашбордів </vt:lpstr>
      <vt:lpstr>Презентація PowerPoint</vt:lpstr>
      <vt:lpstr> Microsoft BI </vt:lpstr>
      <vt:lpstr> Створюємо «розумну» таблицю</vt:lpstr>
      <vt:lpstr>Презентація PowerPoint</vt:lpstr>
      <vt:lpstr>Макет для зведеної таблиці.   </vt:lpstr>
      <vt:lpstr>  Заповнимо конструктор наступним чином: поля «Категорія» та «Товар» додамо в рядки, а в значення додамо «Суму».  </vt:lpstr>
      <vt:lpstr> Для більш читабельного вигляду даних можна змінити формат чисел. Для цього клікнемо правою кнопкою миші по таблиці, виберемо пункт «Числовий Формат» (Number Format), у вікні виберемо пункт «Числовий» (Number) і далі поставимо галочку навпроти  «РозділювачГруп Розрядів» (Use 1000 Separator). </vt:lpstr>
      <vt:lpstr>Побудуємо  зведені таблиці з даними про менеджерів, з даними за категоріями. Отримаємо приблизно такий аркуш із зведеними таблицями:</vt:lpstr>
      <vt:lpstr> Створення дашборду </vt:lpstr>
      <vt:lpstr>Презентація PowerPoint</vt:lpstr>
      <vt:lpstr>Редагування зведених діаграм</vt:lpstr>
      <vt:lpstr>Презентація PowerPoint</vt:lpstr>
      <vt:lpstr>Додати зрізи (фільтри), щоб панель діаграм відображала дані у розрізі потрібного фільтра. Щоб додати зріз, клацніть на діаграму, у верхньому меню виберіть опцію «Аналіз зведеної діаграми» (PivotChart Analyze), далі — функцію «Вставити зріз» (роздільник) (Insert Slicer): </vt:lpstr>
      <vt:lpstr>Презентація PowerPoint</vt:lpstr>
      <vt:lpstr>Презентація PowerPoint</vt:lpstr>
      <vt:lpstr>Інтернет джерела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Створення дашбордів</dc:title>
  <dc:creator>Оксана</dc:creator>
  <cp:lastModifiedBy>Оксана</cp:lastModifiedBy>
  <cp:revision>20</cp:revision>
  <dcterms:created xsi:type="dcterms:W3CDTF">2024-04-17T11:23:35Z</dcterms:created>
  <dcterms:modified xsi:type="dcterms:W3CDTF">2024-09-19T17:10:06Z</dcterms:modified>
</cp:coreProperties>
</file>