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notesSlides/notesSlide36.xml" ContentType="application/vnd.openxmlformats-officedocument.presentationml.notesSlide+xml"/>
  <Override PartName="/ppt/tags/tag12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3.xml" ContentType="application/vnd.openxmlformats-officedocument.presentationml.tags+xml"/>
  <Override PartName="/ppt/notesSlides/notesSlide41.xml" ContentType="application/vnd.openxmlformats-officedocument.presentationml.notesSlide+xml"/>
  <Override PartName="/ppt/tags/tag1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5.xml" ContentType="application/vnd.openxmlformats-officedocument.presentationml.tags+xml"/>
  <Override PartName="/ppt/notesSlides/notesSlide47.xml" ContentType="application/vnd.openxmlformats-officedocument.presentationml.notesSlide+xml"/>
  <Override PartName="/ppt/tags/tag16.xml" ContentType="application/vnd.openxmlformats-officedocument.presentationml.tags+xml"/>
  <Override PartName="/ppt/notesSlides/notesSlide48.xml" ContentType="application/vnd.openxmlformats-officedocument.presentationml.notesSlide+xml"/>
  <Override PartName="/ppt/tags/tag17.xml" ContentType="application/vnd.openxmlformats-officedocument.presentationml.tags+xml"/>
  <Override PartName="/ppt/notesSlides/notesSlide49.xml" ContentType="application/vnd.openxmlformats-officedocument.presentationml.notesSlide+xml"/>
  <Override PartName="/ppt/tags/tag18.xml" ContentType="application/vnd.openxmlformats-officedocument.presentationml.tags+xml"/>
  <Override PartName="/ppt/notesSlides/notesSlide50.xml" ContentType="application/vnd.openxmlformats-officedocument.presentationml.notesSlide+xml"/>
  <Override PartName="/ppt/tags/tag19.xml" ContentType="application/vnd.openxmlformats-officedocument.presentationml.tags+xml"/>
  <Override PartName="/ppt/notesSlides/notesSlide51.xml" ContentType="application/vnd.openxmlformats-officedocument.presentationml.notesSlide+xml"/>
  <Override PartName="/ppt/tags/tag20.xml" ContentType="application/vnd.openxmlformats-officedocument.presentationml.tags+xml"/>
  <Override PartName="/ppt/notesSlides/notesSlide52.xml" ContentType="application/vnd.openxmlformats-officedocument.presentationml.notesSlide+xml"/>
  <Override PartName="/ppt/tags/tag21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5"/>
  </p:notesMasterIdLst>
  <p:sldIdLst>
    <p:sldId id="876" r:id="rId2"/>
    <p:sldId id="860" r:id="rId3"/>
    <p:sldId id="1150" r:id="rId4"/>
    <p:sldId id="759" r:id="rId5"/>
    <p:sldId id="1054" r:id="rId6"/>
    <p:sldId id="1151" r:id="rId7"/>
    <p:sldId id="1056" r:id="rId8"/>
    <p:sldId id="1152" r:id="rId9"/>
    <p:sldId id="1153" r:id="rId10"/>
    <p:sldId id="1154" r:id="rId11"/>
    <p:sldId id="1063" r:id="rId12"/>
    <p:sldId id="1119" r:id="rId13"/>
    <p:sldId id="1155" r:id="rId14"/>
    <p:sldId id="1156" r:id="rId15"/>
    <p:sldId id="1157" r:id="rId16"/>
    <p:sldId id="1158" r:id="rId17"/>
    <p:sldId id="1159" r:id="rId18"/>
    <p:sldId id="1160" r:id="rId19"/>
    <p:sldId id="957" r:id="rId20"/>
    <p:sldId id="1161" r:id="rId21"/>
    <p:sldId id="1162" r:id="rId22"/>
    <p:sldId id="1163" r:id="rId23"/>
    <p:sldId id="1105" r:id="rId24"/>
    <p:sldId id="1164" r:id="rId25"/>
    <p:sldId id="1165" r:id="rId26"/>
    <p:sldId id="1166" r:id="rId27"/>
    <p:sldId id="1167" r:id="rId28"/>
    <p:sldId id="1168" r:id="rId29"/>
    <p:sldId id="1169" r:id="rId30"/>
    <p:sldId id="1170" r:id="rId31"/>
    <p:sldId id="1106" r:id="rId32"/>
    <p:sldId id="1171" r:id="rId33"/>
    <p:sldId id="1172" r:id="rId34"/>
    <p:sldId id="1174" r:id="rId35"/>
    <p:sldId id="1173" r:id="rId36"/>
    <p:sldId id="1184" r:id="rId37"/>
    <p:sldId id="1107" r:id="rId38"/>
    <p:sldId id="1175" r:id="rId39"/>
    <p:sldId id="1176" r:id="rId40"/>
    <p:sldId id="1177" r:id="rId41"/>
    <p:sldId id="1185" r:id="rId42"/>
    <p:sldId id="1104" r:id="rId43"/>
    <p:sldId id="1178" r:id="rId44"/>
    <p:sldId id="1179" r:id="rId45"/>
    <p:sldId id="1180" r:id="rId46"/>
    <p:sldId id="1181" r:id="rId47"/>
    <p:sldId id="1182" r:id="rId48"/>
    <p:sldId id="1064" r:id="rId49"/>
    <p:sldId id="1065" r:id="rId50"/>
    <p:sldId id="958" r:id="rId51"/>
    <p:sldId id="1183" r:id="rId52"/>
    <p:sldId id="874" r:id="rId53"/>
    <p:sldId id="291" r:id="rId54"/>
  </p:sldIdLst>
  <p:sldSz cx="9144000" cy="5143500" type="screen16x9"/>
  <p:notesSz cx="6858000" cy="9144000"/>
  <p:custDataLst>
    <p:tags r:id="rId5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9EB"/>
    <a:srgbClr val="592A8A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84371" autoAdjust="0"/>
  </p:normalViewPr>
  <p:slideViewPr>
    <p:cSldViewPr snapToGrid="0" showGuides="1">
      <p:cViewPr varScale="1">
        <p:scale>
          <a:sx n="56" d="100"/>
          <a:sy n="56" d="100"/>
        </p:scale>
        <p:origin x="1138" y="43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Програма мережних академій Cisco</a:t>
            </a:r>
          </a:p>
          <a:p>
            <a:pPr rtl="0"/>
            <a:r>
              <a:rPr lang="uk-UA"/>
              <a:t>Вступ до мереж версія 7.0 (ITN)</a:t>
            </a:r>
          </a:p>
          <a:p>
            <a:pPr rtl="0"/>
            <a:r>
              <a:rPr lang="uk-UA"/>
              <a:t>Розділ 12: Адресація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12.2 – Подання адрес IPv6</a:t>
            </a:r>
          </a:p>
          <a:p>
            <a:pPr rtl="0"/>
            <a:r>
              <a:rPr lang="uk-UA" dirty="0"/>
              <a:t>12.2.2 – Правило 2 – Подвійні двокрапки</a:t>
            </a:r>
          </a:p>
          <a:p>
            <a:pPr rtl="0"/>
            <a:r>
              <a:rPr lang="uk-UA" dirty="0"/>
              <a:t>12.2.4 – Завдання – Подання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646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12.2 – Типи адрес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12.3 – Типи адрес IPv6</a:t>
            </a:r>
          </a:p>
          <a:p>
            <a:pPr rtl="0"/>
            <a:r>
              <a:rPr lang="uk-UA" dirty="0"/>
              <a:t>12.3.1 – Індивідуальна, групова, альтернативна 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08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12.3.2 – Довжина префікса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02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12.3.3 – Типи індивідуальних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937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12.3.4 – Примітка про унікальну локальну адресу (ULA)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409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12.3 – Типи адрес IPv6</a:t>
            </a:r>
          </a:p>
          <a:p>
            <a:pPr rtl="0"/>
            <a:r>
              <a:rPr lang="uk-UA" dirty="0"/>
              <a:t>12.3.5 – Глобальні індивідуальні адреси IPv6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94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12.3 – Типи адрес IPv6</a:t>
            </a:r>
          </a:p>
          <a:p>
            <a:pPr rtl="0"/>
            <a:r>
              <a:rPr lang="uk-UA" dirty="0"/>
              <a:t>12.3.5 – Структура глобальної індивідуальної адреси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390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12.3 – Типи адрес IPv6</a:t>
            </a:r>
          </a:p>
          <a:p>
            <a:pPr rtl="0"/>
            <a:r>
              <a:rPr lang="uk-UA"/>
              <a:t>12.3.6 – Локальна IPv6-адреса каналу </a:t>
            </a:r>
          </a:p>
          <a:p>
            <a:pPr rtl="0"/>
            <a:r>
              <a:rPr lang="uk-UA"/>
              <a:t>12.3.7 – Питання для самоперевірки - Типи IPv6-адрес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769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12 -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dirty="0"/>
              <a:t>12 – Адресація IPv6</a:t>
            </a:r>
          </a:p>
          <a:p>
            <a:pPr rtl="0">
              <a:buFontTx/>
              <a:buNone/>
            </a:pPr>
            <a:r>
              <a:rPr lang="uk-UA" dirty="0"/>
              <a:t>12.0.2 – 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</a:p>
          <a:p>
            <a:pPr rtl="0"/>
            <a:r>
              <a:rPr lang="uk-UA" dirty="0"/>
              <a:t>12.4.1 – </a:t>
            </a:r>
            <a:r>
              <a:rPr lang="uk-UA" sz="1200" dirty="0"/>
              <a:t>Статичне налаштування </a:t>
            </a:r>
            <a:r>
              <a:rPr lang="en-US" sz="1200" dirty="0"/>
              <a:t>GUA </a:t>
            </a:r>
            <a:r>
              <a:rPr lang="uk-UA" sz="1200" dirty="0"/>
              <a:t>та </a:t>
            </a:r>
            <a:r>
              <a:rPr lang="en-US" sz="1200" dirty="0"/>
              <a:t>LLA </a:t>
            </a:r>
            <a:r>
              <a:rPr lang="uk-UA" sz="1200" dirty="0"/>
              <a:t>на маршрутизаторі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567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  <a:endParaRPr lang="uk-UA" dirty="0"/>
          </a:p>
          <a:p>
            <a:pPr rtl="0"/>
            <a:r>
              <a:rPr lang="uk-UA" dirty="0"/>
              <a:t>12.4.2 – Статична конфігурація </a:t>
            </a:r>
            <a:r>
              <a:rPr lang="ru-RU" sz="1200" dirty="0"/>
              <a:t>GUA </a:t>
            </a:r>
            <a:r>
              <a:rPr lang="uk-UA" dirty="0"/>
              <a:t>на </a:t>
            </a:r>
            <a:r>
              <a:rPr lang="uk-UA" dirty="0" err="1"/>
              <a:t>вузлі</a:t>
            </a:r>
            <a:r>
              <a:rPr lang="uk-UA" dirty="0"/>
              <a:t>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34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12.4 – Статичне налаштування глобальної індивідуальної</a:t>
            </a:r>
            <a:r>
              <a:rPr lang="en-US" dirty="0"/>
              <a:t> </a:t>
            </a:r>
            <a:r>
              <a:rPr lang="uk-UA" dirty="0"/>
              <a:t>адреси (</a:t>
            </a:r>
            <a:r>
              <a:rPr lang="en-US" dirty="0"/>
              <a:t>GUA) </a:t>
            </a:r>
            <a:r>
              <a:rPr lang="uk-UA" dirty="0"/>
              <a:t>та локальної адреси каналу (</a:t>
            </a:r>
            <a:r>
              <a:rPr lang="en-US" dirty="0"/>
              <a:t>LLA)</a:t>
            </a:r>
            <a:endParaRPr lang="uk-UA" dirty="0"/>
          </a:p>
          <a:p>
            <a:pPr rtl="0"/>
            <a:r>
              <a:rPr lang="uk-UA" dirty="0"/>
              <a:t>12.4.3 – Статичне налаштування індивідуальної локальної адреси каналу</a:t>
            </a:r>
          </a:p>
          <a:p>
            <a:pPr rtl="0"/>
            <a:r>
              <a:rPr lang="uk-UA" dirty="0"/>
              <a:t>12.4.4 – Перевірка синтаксису - Статичне налаштування глобальної індивідуальної адреси (GUA) та локальної адреси каналу (LLA)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87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12.5 </a:t>
            </a:r>
            <a:r>
              <a:rPr lang="uk-UA" dirty="0"/>
              <a:t>–</a:t>
            </a:r>
            <a:r>
              <a:rPr lang="ru-RU" dirty="0"/>
              <a:t>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952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12.5.1 – RS та RA повідомлення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59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12.5 – Динамічна адресація глобальної індивідуальної адреси IPv6</a:t>
            </a:r>
          </a:p>
          <a:p>
            <a:pPr rtl="0"/>
            <a:r>
              <a:rPr lang="uk-UA" dirty="0"/>
              <a:t>12.5.2 – Метод 1: SLAAC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776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12.5.3 – Метод 2: SLAAC та DHCP без відстеження стану 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001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12.5.4 – Метод 3: DHCPv6 з відстеженням стану 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367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12.5.5 – Процес EUI-64 і випадково згенерований ідентифікатор інтерфейсу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838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12.5.6 – </a:t>
            </a:r>
            <a:r>
              <a:rPr lang="uk-UA" sz="1200" dirty="0"/>
              <a:t>Процес EUI-64 і випадково згенерований ідентифікатор інтерфейсу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07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3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dirty="0"/>
              <a:t>12 – Адресація IPv6</a:t>
            </a:r>
          </a:p>
          <a:p>
            <a:pPr rtl="0">
              <a:buFontTx/>
              <a:buNone/>
            </a:pPr>
            <a:r>
              <a:rPr lang="uk-UA" dirty="0"/>
              <a:t>12.0.2 – Що нового я дізнаюсь</a:t>
            </a:r>
            <a:r>
              <a:rPr lang="uk-UA" baseline="0" dirty="0"/>
              <a:t> у</a:t>
            </a:r>
            <a:r>
              <a:rPr lang="uk-UA" dirty="0"/>
              <a:t> цьому розділі? (Продовж.)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436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12.5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адрес (GUA) IPv6</a:t>
            </a:r>
          </a:p>
          <a:p>
            <a:pPr rtl="0"/>
            <a:r>
              <a:rPr lang="uk-UA" dirty="0"/>
              <a:t>12.5.7 –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згенеровані</a:t>
            </a:r>
            <a:r>
              <a:rPr lang="ru-RU" dirty="0"/>
              <a:t> </a:t>
            </a:r>
            <a:r>
              <a:rPr lang="ru-RU" dirty="0" err="1"/>
              <a:t>ідентифікатори</a:t>
            </a:r>
            <a:r>
              <a:rPr lang="ru-RU" dirty="0"/>
              <a:t> </a:t>
            </a:r>
            <a:r>
              <a:rPr lang="ru-RU" dirty="0" err="1"/>
              <a:t>інтерфейсу</a:t>
            </a:r>
            <a:endParaRPr lang="ru-RU" dirty="0"/>
          </a:p>
          <a:p>
            <a:pPr rtl="0"/>
            <a:r>
              <a:rPr lang="uk-UA" dirty="0"/>
              <a:t>12.5.8 – Питання для самоперевірки – Динамічна адресація для глобальних індивідуальних адрес </a:t>
            </a:r>
            <a:r>
              <a:rPr lang="en-US" dirty="0"/>
              <a:t>(GUA)</a:t>
            </a:r>
            <a:r>
              <a:rPr lang="uk-UA" dirty="0"/>
              <a:t>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701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48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12.6.1 –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каналу (LLA)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604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12.6.2 – Динамічні </a:t>
            </a:r>
            <a:r>
              <a:rPr lang="en-US" dirty="0"/>
              <a:t>LLA </a:t>
            </a:r>
            <a:r>
              <a:rPr lang="uk-UA" dirty="0"/>
              <a:t>у </a:t>
            </a:r>
            <a:r>
              <a:rPr lang="en-US" dirty="0"/>
              <a:t>Windows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923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12.6.3 –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каналу на маршрутизаторах </a:t>
            </a:r>
            <a:r>
              <a:rPr lang="ru-RU" dirty="0" err="1"/>
              <a:t>Cisco</a:t>
            </a:r>
            <a:endParaRPr lang="ru-RU" dirty="0"/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422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12.6.4 – Перевірка налаштувань адреси </a:t>
            </a:r>
            <a:r>
              <a:rPr lang="en-US" dirty="0"/>
              <a:t>IPv6</a:t>
            </a:r>
            <a:endParaRPr lang="uk-UA" dirty="0"/>
          </a:p>
          <a:p>
            <a:pPr rtl="0"/>
            <a:r>
              <a:rPr lang="uk-UA" dirty="0"/>
              <a:t>12.6.5 – Перевірка синтаксису – Перевірка налаштувань адреси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553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36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12.6 –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адресація</a:t>
            </a:r>
            <a:r>
              <a:rPr lang="ru-RU" dirty="0"/>
              <a:t> для </a:t>
            </a:r>
            <a:r>
              <a:rPr lang="ru-RU" dirty="0" err="1"/>
              <a:t>локальних</a:t>
            </a:r>
            <a:r>
              <a:rPr lang="ru-RU" dirty="0"/>
              <a:t> адрес каналу (LLA) IPv6</a:t>
            </a:r>
          </a:p>
          <a:p>
            <a:pPr rtl="0"/>
            <a:r>
              <a:rPr lang="uk-UA" dirty="0"/>
              <a:t>12.6.6 - </a:t>
            </a: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- Налаштування IPv6-адресації</a:t>
            </a:r>
          </a:p>
        </p:txBody>
      </p:sp>
    </p:spTree>
    <p:extLst>
      <p:ext uri="{BB962C8B-B14F-4D97-AF65-F5344CB8AC3E}">
        <p14:creationId xmlns:p14="http://schemas.microsoft.com/office/powerpoint/2010/main" val="4133122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12.7 – Групові адреси IPv6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860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– Групові адреси IPv6</a:t>
            </a:r>
          </a:p>
          <a:p>
            <a:pPr rtl="0"/>
            <a:r>
              <a:rPr lang="uk-UA" dirty="0"/>
              <a:t>12.7.1 – Призначення групових адрес </a:t>
            </a:r>
            <a:r>
              <a:rPr lang="en-US" dirty="0"/>
              <a:t>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185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– </a:t>
            </a:r>
            <a:r>
              <a:rPr lang="uk-UA" sz="1200" dirty="0"/>
              <a:t>Групові адреси IPv6</a:t>
            </a:r>
            <a:endParaRPr lang="uk-UA" dirty="0"/>
          </a:p>
          <a:p>
            <a:pPr rtl="0"/>
            <a:r>
              <a:rPr lang="uk-UA" dirty="0"/>
              <a:t>12.7.2 – Призначення групових адрес </a:t>
            </a:r>
            <a:r>
              <a:rPr lang="en-US" dirty="0"/>
              <a:t>IPv6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03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12.1 – Проблеми з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12.7 - Групові адреси IPv6</a:t>
            </a:r>
          </a:p>
          <a:p>
            <a:pPr rtl="0"/>
            <a:r>
              <a:rPr lang="uk-UA" dirty="0"/>
              <a:t>12.7.3 – Групова IPv6-адреса запитуваного вузла</a:t>
            </a:r>
          </a:p>
          <a:p>
            <a:pPr rtl="0"/>
            <a:r>
              <a:rPr lang="uk-UA" dirty="0"/>
              <a:t>12.7.4 – Лабораторна робота – Визначення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937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41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12.7 – Групові адреси IPv6</a:t>
            </a:r>
          </a:p>
          <a:p>
            <a:pPr rtl="0"/>
            <a:r>
              <a:rPr lang="uk-UA" dirty="0"/>
              <a:t>12.7.4 – Лабораторна робота – Визначення адрес IPv6</a:t>
            </a:r>
          </a:p>
        </p:txBody>
      </p:sp>
    </p:spTree>
    <p:extLst>
      <p:ext uri="{BB962C8B-B14F-4D97-AF65-F5344CB8AC3E}">
        <p14:creationId xmlns:p14="http://schemas.microsoft.com/office/powerpoint/2010/main" val="1884697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ru-RU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266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uk-UA" dirty="0"/>
          </a:p>
          <a:p>
            <a:pPr rtl="0"/>
            <a:r>
              <a:rPr lang="uk-UA" dirty="0"/>
              <a:t>12.8.1 – </a:t>
            </a:r>
            <a:r>
              <a:rPr lang="ru-RU" dirty="0" err="1"/>
              <a:t>Розподіл</a:t>
            </a:r>
            <a:r>
              <a:rPr lang="ru-RU" dirty="0"/>
              <a:t> на </a:t>
            </a:r>
            <a:r>
              <a:rPr lang="ru-RU" dirty="0" err="1"/>
              <a:t>підмережі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ідентифікатора</a:t>
            </a:r>
            <a:r>
              <a:rPr lang="ru-RU" dirty="0"/>
              <a:t> </a:t>
            </a:r>
            <a:r>
              <a:rPr lang="ru-RU" dirty="0" err="1"/>
              <a:t>підмережі</a:t>
            </a:r>
            <a:endParaRPr lang="ru-RU" dirty="0"/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8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ru-RU" dirty="0"/>
          </a:p>
          <a:p>
            <a:pPr rtl="0"/>
            <a:r>
              <a:rPr lang="uk-UA" dirty="0"/>
              <a:t>12.8.2 – Приклад створення підмереж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13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uk-UA" dirty="0"/>
          </a:p>
          <a:p>
            <a:pPr rtl="0"/>
            <a:r>
              <a:rPr lang="uk-UA" dirty="0"/>
              <a:t>12.8.3 – Розподіл підмережі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2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12.8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uk-UA" dirty="0"/>
          </a:p>
          <a:p>
            <a:pPr rtl="0"/>
            <a:r>
              <a:rPr lang="uk-UA" dirty="0"/>
              <a:t>12.8.4 – Налаштування маршрутизатора з підмережами IPv6</a:t>
            </a:r>
          </a:p>
          <a:p>
            <a:pPr rtl="0"/>
            <a:r>
              <a:rPr lang="uk-UA" dirty="0"/>
              <a:t>12.8.5 – Питання для самоперевірки –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IPv6 на </a:t>
            </a:r>
            <a:r>
              <a:rPr lang="ru-RU" dirty="0" err="1"/>
              <a:t>підмережі</a:t>
            </a:r>
            <a:endParaRPr lang="ru-RU" dirty="0"/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871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48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Практичне завдання з розділу та контрольна робота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12.9.1 – </a:t>
            </a:r>
            <a:r>
              <a:rPr lang="en-US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Packet Tracer</a:t>
            </a: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– Реалізація схеми адресації підмережі </a:t>
            </a:r>
            <a:r>
              <a:rPr lang="en-US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IPv6</a:t>
            </a:r>
          </a:p>
          <a:p>
            <a:pPr rtl="0">
              <a:lnSpc>
                <a:spcPct val="80000"/>
              </a:lnSpc>
              <a:buFontTx/>
              <a:buNone/>
            </a:pPr>
            <a:endParaRPr lang="uk-UA" sz="1200" b="0" kern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394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49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</a:t>
            </a:r>
            <a:r>
              <a:rPr lang="uk-UA" sz="1200" dirty="0"/>
              <a:t>Практичне завдання з розділу та контрольна робота</a:t>
            </a:r>
            <a:endParaRPr lang="uk-UA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12.9.2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uk-UA" sz="1200" b="0" kern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Лабораторна робота - Налаштування IPv6-адрес на мережних пристроях</a:t>
            </a:r>
          </a:p>
        </p:txBody>
      </p:sp>
    </p:spTree>
    <p:extLst>
      <p:ext uri="{BB962C8B-B14F-4D97-AF65-F5344CB8AC3E}">
        <p14:creationId xmlns:p14="http://schemas.microsoft.com/office/powerpoint/2010/main" val="168164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12 – Адресація IPv6</a:t>
            </a:r>
          </a:p>
          <a:p>
            <a:pPr rtl="0"/>
            <a:r>
              <a:rPr lang="uk-UA"/>
              <a:t>12.1 - Проблеми з IPv4</a:t>
            </a:r>
          </a:p>
          <a:p>
            <a:pPr rtl="0"/>
            <a:r>
              <a:rPr lang="uk-UA"/>
              <a:t>12.1.1 – Потреба в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50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Адресація IPv6</a:t>
            </a:r>
            <a:endParaRPr lang="uk-UA" dirty="0"/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</a:t>
            </a:r>
            <a:r>
              <a:rPr lang="uk-UA" sz="1200" dirty="0"/>
              <a:t>Практичне завдання з розділу та контрольна робота</a:t>
            </a:r>
            <a:endParaRPr lang="uk-UA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rtl="0"/>
            <a:r>
              <a:rPr lang="uk-UA" dirty="0"/>
              <a:t>12.9.3 – </a:t>
            </a:r>
            <a:r>
              <a:rPr lang="uk-UA" baseline="0" dirty="0">
                <a:latin typeface="Arial" charset="0"/>
              </a:rPr>
              <a:t>Що ми вивчили </a:t>
            </a:r>
            <a:r>
              <a:rPr lang="uk-UA" dirty="0"/>
              <a:t>у цьому розділі?</a:t>
            </a:r>
          </a:p>
          <a:p>
            <a:pPr rtl="0"/>
            <a:r>
              <a:rPr lang="uk-UA" dirty="0"/>
              <a:t>12.9.4 – Практичне завдання з розділу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uk-UA" dirty="0"/>
              <a:t> Адресація IPv6 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51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 dirty="0"/>
              <a:t>12 –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Адресація IPv6</a:t>
            </a:r>
            <a:endParaRPr lang="uk-UA" dirty="0"/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</a:t>
            </a:r>
            <a:r>
              <a:rPr lang="uk-UA" sz="1200" dirty="0"/>
              <a:t>Практичне завдання з розділу та контрольна робота</a:t>
            </a:r>
            <a:endParaRPr lang="uk-UA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rtl="0"/>
            <a:r>
              <a:rPr lang="uk-UA" dirty="0"/>
              <a:t>12.9.3 – </a:t>
            </a:r>
            <a:r>
              <a:rPr lang="uk-UA" baseline="0" dirty="0">
                <a:latin typeface="Arial" charset="0"/>
              </a:rPr>
              <a:t>Що ми вивчили </a:t>
            </a:r>
            <a:r>
              <a:rPr lang="uk-UA" dirty="0"/>
              <a:t>у цьому розділі? (Продовж.)</a:t>
            </a:r>
          </a:p>
          <a:p>
            <a:pPr rtl="0"/>
            <a:r>
              <a:rPr lang="uk-UA" dirty="0"/>
              <a:t>12.9.4 – </a:t>
            </a:r>
            <a:r>
              <a:rPr lang="uk-UA" sz="1200" dirty="0">
                <a:effectLst/>
              </a:rPr>
              <a:t>Контрольна робота</a:t>
            </a:r>
            <a:r>
              <a:rPr lang="uk-UA" sz="1200" baseline="0" dirty="0">
                <a:effectLst/>
              </a:rPr>
              <a:t> з розділу </a:t>
            </a:r>
            <a:r>
              <a:rPr lang="uk-UA" dirty="0"/>
              <a:t>– Адресація IPv6</a:t>
            </a:r>
          </a:p>
        </p:txBody>
      </p:sp>
    </p:spTree>
    <p:extLst>
      <p:ext uri="{BB962C8B-B14F-4D97-AF65-F5344CB8AC3E}">
        <p14:creationId xmlns:p14="http://schemas.microsoft.com/office/powerpoint/2010/main" val="16667587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52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– </a:t>
            </a:r>
            <a:r>
              <a:rPr lang="uk-UA" dirty="0"/>
              <a:t>Адресація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>
                <a:latin typeface="Arial" charset="0"/>
              </a:rPr>
              <a:t>Нові терміни і команди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12.1 – Проблеми IPv4</a:t>
            </a:r>
          </a:p>
          <a:p>
            <a:pPr rtl="0"/>
            <a:r>
              <a:rPr lang="uk-UA" dirty="0"/>
              <a:t>12.1.2 – Сумісне використання протоколів IPv4 і IPv6</a:t>
            </a:r>
          </a:p>
          <a:p>
            <a:pPr rtl="0"/>
            <a:r>
              <a:rPr lang="uk-UA" dirty="0"/>
              <a:t>12.1.3 – Питання для самоперевірки - Проблеми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65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 – Адресація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12.2 – Подання адрес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12.2 – Подання адрес IPv6</a:t>
            </a:r>
          </a:p>
          <a:p>
            <a:pPr rtl="0"/>
            <a:r>
              <a:rPr lang="uk-UA" dirty="0"/>
              <a:t>12.2.1 – Формати адрес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75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12 – Адресація IPv6</a:t>
            </a:r>
          </a:p>
          <a:p>
            <a:pPr rtl="0"/>
            <a:r>
              <a:rPr lang="uk-UA" dirty="0"/>
              <a:t>12.2 – Подання адрес IPv6</a:t>
            </a:r>
          </a:p>
          <a:p>
            <a:pPr rtl="0"/>
            <a:r>
              <a:rPr lang="uk-UA" dirty="0"/>
              <a:t>12.2.2 – Пропуск початкових нульових розрядів</a:t>
            </a:r>
          </a:p>
          <a:p>
            <a:pPr rtl="0"/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98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12: Адресація IPv6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Подання адрес IPv6 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Правило 2 – Подвійні двокрапки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324851" cy="2399913"/>
          </a:xfrm>
        </p:spPr>
        <p:txBody>
          <a:bodyPr/>
          <a:lstStyle/>
          <a:p>
            <a:pPr marL="0" indent="0" algn="just" rtl="0"/>
            <a:r>
              <a:rPr lang="uk-UA" sz="1600" dirty="0">
                <a:solidFill>
                  <a:srgbClr val="000000"/>
                </a:solidFill>
              </a:rPr>
              <a:t>Подвійні двокрапки (::) можуть замінити будь-який єдиний, суміжний рядок одного або декількох 16-бітних </a:t>
            </a:r>
            <a:r>
              <a:rPr lang="uk-UA" sz="1600" dirty="0" err="1">
                <a:solidFill>
                  <a:srgbClr val="000000"/>
                </a:solidFill>
              </a:rPr>
              <a:t>гекстетів</a:t>
            </a:r>
            <a:r>
              <a:rPr lang="uk-UA" sz="1600" dirty="0">
                <a:solidFill>
                  <a:srgbClr val="000000"/>
                </a:solidFill>
              </a:rPr>
              <a:t>, що складаються з усіх нулів. </a:t>
            </a:r>
          </a:p>
          <a:p>
            <a:pPr marL="0" indent="0" algn="just" rtl="0"/>
            <a:r>
              <a:rPr lang="uk-UA" sz="1600" b="1" dirty="0">
                <a:solidFill>
                  <a:srgbClr val="000000"/>
                </a:solidFill>
              </a:rPr>
              <a:t>Наприклад: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2001:db8:cafe:1:0:0:0:1 (початкові 0 не вказано) можна подати як 2001:db8:cafe:1::1</a:t>
            </a: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0" indent="0" algn="just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Подвійні двокрапки (::) </a:t>
            </a:r>
            <a:r>
              <a:rPr lang="ru-RU" sz="1600" dirty="0" err="1">
                <a:solidFill>
                  <a:srgbClr val="000000"/>
                </a:solidFill>
              </a:rPr>
              <a:t>можуть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використовуватися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лише</a:t>
            </a:r>
            <a:r>
              <a:rPr lang="ru-RU" sz="1600" dirty="0">
                <a:solidFill>
                  <a:srgbClr val="000000"/>
                </a:solidFill>
              </a:rPr>
              <a:t> один раз у межах </a:t>
            </a:r>
            <a:r>
              <a:rPr lang="ru-RU" sz="1600" dirty="0" err="1">
                <a:solidFill>
                  <a:srgbClr val="000000"/>
                </a:solidFill>
              </a:rPr>
              <a:t>адреси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інакше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результаті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може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виникнути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декілька</a:t>
            </a:r>
            <a:r>
              <a:rPr lang="ru-RU" sz="1600" dirty="0">
                <a:solidFill>
                  <a:srgbClr val="000000"/>
                </a:solidFill>
              </a:rPr>
              <a:t> адрес.</a:t>
            </a:r>
            <a:endParaRPr lang="uk-UA" sz="16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D418206-3EDF-4754-9AFB-FFEB6385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02148"/>
              </p:ext>
            </p:extLst>
          </p:nvPr>
        </p:nvGraphicFramePr>
        <p:xfrm>
          <a:off x="1509118" y="3164716"/>
          <a:ext cx="66170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12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653970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Формат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Основний формат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2001: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db8: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0:1111: </a:t>
                      </a:r>
                      <a:r>
                        <a:rPr lang="uk-UA" sz="1100" b="1"/>
                        <a:t>0000</a:t>
                      </a:r>
                      <a:r>
                        <a:rPr lang="uk-UA" sz="1100"/>
                        <a:t> : </a:t>
                      </a:r>
                      <a:r>
                        <a:rPr lang="uk-UA" sz="1100" b="1"/>
                        <a:t>0000</a:t>
                      </a:r>
                      <a:r>
                        <a:rPr lang="uk-UA" sz="1100"/>
                        <a:t> : </a:t>
                      </a:r>
                      <a:r>
                        <a:rPr lang="uk-UA" sz="1100" b="1"/>
                        <a:t>0000</a:t>
                      </a:r>
                      <a:r>
                        <a:rPr lang="uk-UA" sz="1100"/>
                        <a:t> 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Стиснутий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2001:db8:0:1111::200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12.3 Типи адрес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68"/>
            <a:ext cx="8822724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Типи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Індивідуальна, групова і альтернативна адреси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280400" cy="3380431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Існує три типи адрес IPv6: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Індивідуальна (</a:t>
            </a:r>
            <a:r>
              <a:rPr lang="uk-UA" sz="1600" b="1" dirty="0" err="1">
                <a:solidFill>
                  <a:srgbClr val="000000"/>
                </a:solidFill>
              </a:rPr>
              <a:t>unicast</a:t>
            </a:r>
            <a:r>
              <a:rPr lang="uk-UA" sz="1600" b="1" dirty="0">
                <a:solidFill>
                  <a:srgbClr val="000000"/>
                </a:solidFill>
              </a:rPr>
              <a:t>)</a:t>
            </a:r>
            <a:r>
              <a:rPr lang="uk-UA" sz="1600" dirty="0">
                <a:solidFill>
                  <a:srgbClr val="000000"/>
                </a:solidFill>
              </a:rPr>
              <a:t> – індивідуальна адреса IPv6 однозначно ідентифікує інтерфейс на пристрої з підтримкою IPv6.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Групова (</a:t>
            </a:r>
            <a:r>
              <a:rPr lang="uk-UA" sz="1600" b="1" dirty="0" err="1">
                <a:solidFill>
                  <a:srgbClr val="000000"/>
                </a:solidFill>
              </a:rPr>
              <a:t>multicast</a:t>
            </a:r>
            <a:r>
              <a:rPr lang="uk-UA" sz="1600" b="1" dirty="0">
                <a:solidFill>
                  <a:srgbClr val="000000"/>
                </a:solidFill>
              </a:rPr>
              <a:t>)</a:t>
            </a:r>
            <a:r>
              <a:rPr lang="uk-UA" sz="1600" dirty="0">
                <a:solidFill>
                  <a:srgbClr val="000000"/>
                </a:solidFill>
              </a:rPr>
              <a:t> – групова адреса IPv6 використовується для надсилання одного пакета IPv6 на декілька адрес призначення.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Альтернативна (</a:t>
            </a:r>
            <a:r>
              <a:rPr lang="uk-UA" sz="1600" b="1" dirty="0" err="1">
                <a:solidFill>
                  <a:srgbClr val="000000"/>
                </a:solidFill>
              </a:rPr>
              <a:t>anycast</a:t>
            </a:r>
            <a:r>
              <a:rPr lang="uk-UA" sz="1600" b="1" dirty="0">
                <a:solidFill>
                  <a:srgbClr val="000000"/>
                </a:solidFill>
              </a:rPr>
              <a:t>)</a:t>
            </a:r>
            <a:r>
              <a:rPr lang="uk-UA" sz="1600" dirty="0">
                <a:solidFill>
                  <a:srgbClr val="000000"/>
                </a:solidFill>
              </a:rPr>
              <a:t> – альтернативна адреса IPv6 - це будь-яка індивідуальна адреса IPv6, яку можна призначати декільком пристроям. Пакет, надісланий на альтернативну адресу, перенаправляється до найближчого пристрою, який має цю адресу.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На відміну від IPv4, IPv6 не використовує широкомовної адреси. Однак, є групова адреса IPv6 для усіх вузлів, що дає аналогічний результат.</a:t>
            </a:r>
          </a:p>
          <a:p>
            <a:pPr marL="489010" lvl="2" indent="-342900" algn="just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Довжина </a:t>
            </a:r>
            <a:r>
              <a:rPr lang="uk-UA" sz="2400" dirty="0" err="1"/>
              <a:t>префікса</a:t>
            </a:r>
            <a:r>
              <a:rPr lang="uk-UA" sz="2400" dirty="0"/>
              <a:t>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766430"/>
            <a:ext cx="8280400" cy="1312365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представлена скісною рискою та використовується для позначення мережної частини адреси IPv6.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може знаходитись у діапазоні від 0 до 128. Рекомендована довжина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IPv6 для локальних мереж та більшості інших типів мереж - /64, як показано на рисунку.</a:t>
            </a:r>
          </a:p>
          <a:p>
            <a:pPr marL="489010" lvl="2" indent="-342900" algn="just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11CFE-EFE8-4AEF-8D4D-DB7AA12D8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63" y="1951569"/>
            <a:ext cx="4833885" cy="1868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51A667-EF42-442E-A708-9DFBA630D846}"/>
              </a:ext>
            </a:extLst>
          </p:cNvPr>
          <p:cNvSpPr txBox="1"/>
          <p:nvPr/>
        </p:nvSpPr>
        <p:spPr>
          <a:xfrm>
            <a:off x="355183" y="3820061"/>
            <a:ext cx="8357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500" b="1" dirty="0">
                <a:solidFill>
                  <a:srgbClr val="000000"/>
                </a:solidFill>
              </a:rPr>
              <a:t>Примітка</a:t>
            </a:r>
            <a:r>
              <a:rPr lang="uk-UA" sz="1500" dirty="0">
                <a:solidFill>
                  <a:srgbClr val="000000"/>
                </a:solidFill>
              </a:rPr>
              <a:t>: Строго рекомендовано використовувати 64-бітний ідентифікатор інтерфейсу для більшості мереж. Це відбувається тому, що для </a:t>
            </a:r>
            <a:r>
              <a:rPr lang="uk-UA" sz="1500" dirty="0" err="1">
                <a:solidFill>
                  <a:srgbClr val="000000"/>
                </a:solidFill>
              </a:rPr>
              <a:t>автоналаштування</a:t>
            </a:r>
            <a:r>
              <a:rPr lang="uk-UA" sz="1500" dirty="0">
                <a:solidFill>
                  <a:srgbClr val="000000"/>
                </a:solidFill>
              </a:rPr>
              <a:t> адреси без збереження стану (SLAAC) використовується 64 біти для ідентифікатора інтерфейсу. Це також полегшує створення підмереж та їх керування.</a:t>
            </a:r>
          </a:p>
        </p:txBody>
      </p:sp>
    </p:spTree>
    <p:extLst>
      <p:ext uri="{BB962C8B-B14F-4D97-AF65-F5344CB8AC3E}">
        <p14:creationId xmlns:p14="http://schemas.microsoft.com/office/powerpoint/2010/main" val="23200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/>
              <a:t>Типи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Типи індивідуальних адрес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66" y="796451"/>
            <a:ext cx="4433734" cy="3550598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На відміну від пристроїв з підтримкою IPv4, які мають тільки одну адресу, IPv6-адреси зазвичай мають дві індивідуальні (</a:t>
            </a:r>
            <a:r>
              <a:rPr lang="uk-UA" sz="1600" dirty="0" err="1">
                <a:solidFill>
                  <a:srgbClr val="000000"/>
                </a:solidFill>
              </a:rPr>
              <a:t>unicast</a:t>
            </a:r>
            <a:r>
              <a:rPr lang="uk-UA" sz="1600" dirty="0">
                <a:solidFill>
                  <a:srgbClr val="000000"/>
                </a:solidFill>
              </a:rPr>
              <a:t>) адреси:</a:t>
            </a:r>
          </a:p>
          <a:p>
            <a:pPr marL="489010" lvl="2" indent="-342900" algn="just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Глобальну індивідуальну адресу (GUA) </a:t>
            </a:r>
            <a:r>
              <a:rPr lang="uk-UA" sz="1600" dirty="0">
                <a:solidFill>
                  <a:srgbClr val="000000"/>
                </a:solidFill>
              </a:rPr>
              <a:t>– аналогічну публічній адресі IPv4. Це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унікальні в усьому світі адреси, що </a:t>
            </a:r>
            <a:r>
              <a:rPr lang="uk-UA" sz="1600" dirty="0" err="1">
                <a:solidFill>
                  <a:srgbClr val="000000"/>
                </a:solidFill>
              </a:rPr>
              <a:t>маршрутизуються</a:t>
            </a:r>
            <a:r>
              <a:rPr lang="uk-UA" sz="1600" dirty="0">
                <a:solidFill>
                  <a:srgbClr val="000000"/>
                </a:solidFill>
              </a:rPr>
              <a:t> в Інтернеті.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rgbClr val="000000"/>
                </a:solidFill>
              </a:rPr>
              <a:t>Локальну адресу каналу (LLA) </a:t>
            </a:r>
            <a:r>
              <a:rPr lang="uk-UA" sz="1600" dirty="0">
                <a:solidFill>
                  <a:srgbClr val="000000"/>
                </a:solidFill>
              </a:rPr>
              <a:t>– потрібну для кожного пристрою з підтримкою IPv6.  Локальні адреси не є </a:t>
            </a:r>
            <a:r>
              <a:rPr lang="uk-UA" sz="1600" dirty="0" err="1">
                <a:solidFill>
                  <a:srgbClr val="000000"/>
                </a:solidFill>
              </a:rPr>
              <a:t>маршрутизованими</a:t>
            </a:r>
            <a:r>
              <a:rPr lang="uk-UA" sz="1600" dirty="0">
                <a:solidFill>
                  <a:srgbClr val="000000"/>
                </a:solidFill>
              </a:rPr>
              <a:t> і обмежуються одним каналом.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BE6E4-8308-4A7B-92AC-81146B46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05910"/>
            <a:ext cx="4415952" cy="37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Примітка про унікальну локальну адресу (ULA)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57250"/>
            <a:ext cx="7913688" cy="2690789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Унікальні локальні адреси IPv6 (діапазон від fc00::/7 до </a:t>
            </a:r>
            <a:r>
              <a:rPr lang="uk-UA" sz="1800" dirty="0" err="1">
                <a:solidFill>
                  <a:srgbClr val="000000"/>
                </a:solidFill>
              </a:rPr>
              <a:t>fdff</a:t>
            </a:r>
            <a:r>
              <a:rPr lang="uk-UA" sz="1800" dirty="0">
                <a:solidFill>
                  <a:srgbClr val="000000"/>
                </a:solidFill>
              </a:rPr>
              <a:t>::/7) мають деяку схожість з приватними адресами RFC 1918 для IPv4, але при цьому між ними є істотні відмінності: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Унікальні локальні адреси використовуються для локальної адресації в межах мережі або між окремим (обмеженим) колом мереж.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Унікальні локальні адреси можна використовувати для пристроїв, яким ніколи не потрібно мати доступ до іншої мережі.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Унікальні локальні адреси не </a:t>
            </a:r>
            <a:r>
              <a:rPr lang="uk-UA" sz="1600" dirty="0" err="1">
                <a:solidFill>
                  <a:srgbClr val="000000"/>
                </a:solidFill>
              </a:rPr>
              <a:t>маршрутизуються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і не перетворюються в глобальну адресу IPv6.</a:t>
            </a:r>
          </a:p>
          <a:p>
            <a:pPr marL="0" indent="0" algn="just"/>
            <a:endParaRPr lang="en-US" sz="18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31FF7-40C5-41A9-B1B2-B932B5944E05}"/>
              </a:ext>
            </a:extLst>
          </p:cNvPr>
          <p:cNvSpPr txBox="1"/>
          <p:nvPr/>
        </p:nvSpPr>
        <p:spPr>
          <a:xfrm>
            <a:off x="566383" y="3673452"/>
            <a:ext cx="777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Багато мереж також використовують приватні адреси RFC 1918, щоб спробувати захистити або приховати свою мережу від потенційних ризиків безпеки. Це ніколи не було цільовим використанням ULA.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0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Глобальні індивідуальні адреси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44" y="835812"/>
            <a:ext cx="8345487" cy="1653559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Глобальні індивідуальні адреси (GUA, G</a:t>
            </a:r>
            <a:r>
              <a:rPr lang="en-US" sz="1600" dirty="0">
                <a:solidFill>
                  <a:srgbClr val="000000"/>
                </a:solidFill>
              </a:rPr>
              <a:t>lobal Unicast Addresses</a:t>
            </a:r>
            <a:r>
              <a:rPr lang="uk-UA" sz="1600" dirty="0">
                <a:solidFill>
                  <a:srgbClr val="000000"/>
                </a:solidFill>
              </a:rPr>
              <a:t>) IPv6 </a:t>
            </a:r>
            <a:r>
              <a:rPr lang="uk-UA" sz="1600" dirty="0" err="1">
                <a:solidFill>
                  <a:srgbClr val="000000"/>
                </a:solidFill>
              </a:rPr>
              <a:t>глобально</a:t>
            </a:r>
            <a:r>
              <a:rPr lang="uk-UA" sz="1600" dirty="0">
                <a:solidFill>
                  <a:srgbClr val="000000"/>
                </a:solidFill>
              </a:rPr>
              <a:t> унікальні та доступні для маршрутизації в Інтернеті IPv6.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 даний час призначаються тільки глобальні індивідуальні адреси (GUA) з першими трьома бітами 001 або 2000::/3.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 даний час доступні GUA починається з десяткової цифри 2 або 3 (Це лише 1/8 від загального доступного IPv6 адресного простору).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2C171-6C4F-462E-8801-77898CB3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01" y="2610309"/>
            <a:ext cx="6419656" cy="22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Структура глобальної індивідуальної адреси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26" y="794687"/>
            <a:ext cx="8431755" cy="3066433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b="1" dirty="0">
                <a:solidFill>
                  <a:srgbClr val="000000"/>
                </a:solidFill>
              </a:rPr>
              <a:t>Префікс глобальної маршрутизації: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Префікс глобальної маршрутизації - це </a:t>
            </a:r>
            <a:r>
              <a:rPr lang="uk-UA" dirty="0" err="1">
                <a:solidFill>
                  <a:srgbClr val="000000"/>
                </a:solidFill>
              </a:rPr>
              <a:t>префіксна</a:t>
            </a:r>
            <a:r>
              <a:rPr lang="uk-UA" dirty="0">
                <a:solidFill>
                  <a:srgbClr val="000000"/>
                </a:solidFill>
              </a:rPr>
              <a:t> або мережна частина адреси, яка призначається постачальником, наприклад, інтернет-провайдером, клієнту чи мережі. Префікс глобальної маршрутизації залежить від політики постачальника послуг Інтернету (ISP).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b="1" dirty="0">
                <a:solidFill>
                  <a:srgbClr val="000000"/>
                </a:solidFill>
              </a:rPr>
              <a:t>Ідентифікатор підмережі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Поле Ідентифікатор підмережі (</a:t>
            </a:r>
            <a:r>
              <a:rPr lang="uk-UA" dirty="0" err="1">
                <a:solidFill>
                  <a:srgbClr val="000000"/>
                </a:solidFill>
              </a:rPr>
              <a:t>Subnet</a:t>
            </a:r>
            <a:r>
              <a:rPr lang="uk-UA" dirty="0">
                <a:solidFill>
                  <a:srgbClr val="000000"/>
                </a:solidFill>
              </a:rPr>
              <a:t> ID) - це область між префіксом глобальної маршрутизації та ідентифікатором інтерфейсу (</a:t>
            </a:r>
            <a:r>
              <a:rPr lang="uk-UA" dirty="0" err="1">
                <a:solidFill>
                  <a:srgbClr val="000000"/>
                </a:solidFill>
              </a:rPr>
              <a:t>Interface</a:t>
            </a:r>
            <a:r>
              <a:rPr lang="uk-UA" dirty="0">
                <a:solidFill>
                  <a:srgbClr val="000000"/>
                </a:solidFill>
              </a:rPr>
              <a:t> ID). Ідентифікатор підмережі використовується організаціями для позначення підмереж в межах своєї мережі.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b="1" dirty="0">
                <a:solidFill>
                  <a:srgbClr val="000000"/>
                </a:solidFill>
              </a:rPr>
              <a:t>Ідентифікатор інтерфейсу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Ідентифікатор інтерфейсу IPv6 еквівалентний вузловій частині адреси IPv4. Наполегливо рекомендується в більшості випадків використовувати префікс підмережі /64, що створює 64-бітний ідентифікатор інтерфейсу. 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8A82F-60E8-4147-8B2F-E378272C665E}"/>
              </a:ext>
            </a:extLst>
          </p:cNvPr>
          <p:cNvSpPr txBox="1"/>
          <p:nvPr/>
        </p:nvSpPr>
        <p:spPr>
          <a:xfrm>
            <a:off x="664222" y="4085204"/>
            <a:ext cx="791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>
                <a:solidFill>
                  <a:srgbClr val="000000"/>
                </a:solidFill>
              </a:rPr>
              <a:t>Примітка</a:t>
            </a:r>
            <a:r>
              <a:rPr lang="uk-UA" sz="1200" dirty="0">
                <a:solidFill>
                  <a:srgbClr val="000000"/>
                </a:solidFill>
              </a:rPr>
              <a:t>: IPv6 дозволяє пристрою призначати адресу вузла, що складається з усіх 0 або з усіх 1. Адреса </a:t>
            </a:r>
            <a:r>
              <a:rPr lang="ru-RU" sz="1200" dirty="0">
                <a:solidFill>
                  <a:srgbClr val="000000"/>
                </a:solidFill>
              </a:rPr>
              <a:t>всі-0 </a:t>
            </a:r>
            <a:r>
              <a:rPr lang="ru-RU" sz="1200" dirty="0" err="1">
                <a:solidFill>
                  <a:srgbClr val="000000"/>
                </a:solidFill>
              </a:rPr>
              <a:t>зарезервована</a:t>
            </a:r>
            <a:r>
              <a:rPr lang="ru-RU" sz="1200" dirty="0">
                <a:solidFill>
                  <a:srgbClr val="000000"/>
                </a:solidFill>
              </a:rPr>
              <a:t> як альтернативна (</a:t>
            </a:r>
            <a:r>
              <a:rPr lang="ru-RU" sz="1200" dirty="0" err="1">
                <a:solidFill>
                  <a:srgbClr val="000000"/>
                </a:solidFill>
              </a:rPr>
              <a:t>anycast</a:t>
            </a:r>
            <a:r>
              <a:rPr lang="ru-RU" sz="1200" dirty="0">
                <a:solidFill>
                  <a:srgbClr val="000000"/>
                </a:solidFill>
              </a:rPr>
              <a:t>) адреса </a:t>
            </a:r>
            <a:r>
              <a:rPr lang="ru-RU" sz="1200" dirty="0" err="1">
                <a:solidFill>
                  <a:srgbClr val="000000"/>
                </a:solidFill>
              </a:rPr>
              <a:t>підмережі</a:t>
            </a:r>
            <a:r>
              <a:rPr lang="ru-RU" sz="1200" dirty="0">
                <a:solidFill>
                  <a:srgbClr val="000000"/>
                </a:solidFill>
              </a:rPr>
              <a:t> маршрутизатора і повинна </a:t>
            </a:r>
            <a:r>
              <a:rPr lang="ru-RU" sz="1200" dirty="0" err="1">
                <a:solidFill>
                  <a:srgbClr val="000000"/>
                </a:solidFill>
              </a:rPr>
              <a:t>призначатися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 err="1">
                <a:solidFill>
                  <a:srgbClr val="000000"/>
                </a:solidFill>
              </a:rPr>
              <a:t>тільки</a:t>
            </a:r>
            <a:r>
              <a:rPr lang="ru-RU" sz="1200" dirty="0">
                <a:solidFill>
                  <a:srgbClr val="000000"/>
                </a:solidFill>
              </a:rPr>
              <a:t> маршрутизаторам.</a:t>
            </a:r>
            <a:r>
              <a:rPr lang="uk-UA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6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Типи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Локальна IPv6-адреса каналу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24" y="662983"/>
            <a:ext cx="8135151" cy="2214177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Локальна IPv6-адреса каналу (LLA) дозволяє пристрою взаємодіяти з іншими пристроями з підтримкою IPv6, що знаходяться в одному і тому ж каналі (підмережі) і тільки в ньому.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Пакети з локальною </a:t>
            </a:r>
            <a:r>
              <a:rPr lang="uk-UA" sz="1400" dirty="0" err="1">
                <a:solidFill>
                  <a:srgbClr val="000000"/>
                </a:solidFill>
              </a:rPr>
              <a:t>адресою</a:t>
            </a:r>
            <a:r>
              <a:rPr lang="uk-UA" sz="1400" dirty="0">
                <a:solidFill>
                  <a:srgbClr val="000000"/>
                </a:solidFill>
              </a:rPr>
              <a:t> каналу джерела або призначення не можуть бути </a:t>
            </a:r>
            <a:r>
              <a:rPr lang="uk-UA" sz="1400" dirty="0" err="1">
                <a:solidFill>
                  <a:srgbClr val="000000"/>
                </a:solidFill>
              </a:rPr>
              <a:t>перенаправлені</a:t>
            </a:r>
            <a:r>
              <a:rPr lang="uk-UA" sz="1400" dirty="0">
                <a:solidFill>
                  <a:srgbClr val="000000"/>
                </a:solidFill>
              </a:rPr>
              <a:t> поза межі каналу, в якому створюється пакет.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Однак кожен IPv6-сумісний мережний інтерфейс повинен мати локальну адресу каналу (LLA).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Якщо локальну адресу каналу не налаштовано статично на інтерфейсі, пристрій автоматично створює її самостійно.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Локальні IPv6-адреси каналу знаходяться в діапазоні fe80::/10.</a:t>
            </a: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BF2F6-9976-4706-A856-94F952BD6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85" y="3515429"/>
            <a:ext cx="4838608" cy="13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08" y="2826677"/>
            <a:ext cx="8818191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12.4 – Статичне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налаштування глобальної індивідуальної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адреси (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GUA)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та локальної адреси каналу (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LLA)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32" y="881826"/>
            <a:ext cx="801257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 eaLnBrk="0" hangingPunct="0"/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Реалізувати</a:t>
            </a:r>
            <a:r>
              <a:rPr lang="ru-RU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схему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адресації</a:t>
            </a:r>
            <a:r>
              <a:rPr lang="ru-RU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підмережі</a:t>
            </a:r>
            <a:r>
              <a:rPr lang="ru-RU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IPv6.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5F2CA0-8AB1-46F5-A42B-3D4DECC8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12408"/>
              </p:ext>
            </p:extLst>
          </p:nvPr>
        </p:nvGraphicFramePr>
        <p:xfrm>
          <a:off x="642616" y="1886660"/>
          <a:ext cx="8012572" cy="213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389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256183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7293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>
                          <a:effectLst/>
                        </a:rPr>
                        <a:t>Проблеми з IPv4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Пояснити необхідність адресації </a:t>
                      </a:r>
                      <a:r>
                        <a:rPr lang="en-US" sz="1100" dirty="0"/>
                        <a:t>IPv6.</a:t>
                      </a:r>
                      <a:endParaRPr lang="en-US" sz="11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 dirty="0"/>
                        <a:t>Подання адрес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dirty="0" err="1"/>
                        <a:t>Пояснити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який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вигляд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мають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адреси</a:t>
                      </a:r>
                      <a:r>
                        <a:rPr lang="ru-RU" sz="1100" dirty="0"/>
                        <a:t>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16917477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/>
                        <a:t>Типи адрес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Порівняти типи мережних адрес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3668542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/>
                        <a:t>Статичне налаштування глобальної індивідуальної адреси (GUA) та локальної адреси каналу (LLA)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Пояснити, як налаштовувати статичні глобальні індивідуальні адреси та локальні адреси каналу мережі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uk-UA" sz="1100" b="0"/>
                        <a:t>Динамічна адресація для глобальних індивідуальних адрес (GUA)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Пояснити, як </a:t>
                      </a:r>
                      <a:r>
                        <a:rPr lang="uk-UA" sz="1100" dirty="0" err="1"/>
                        <a:t>динамічно</a:t>
                      </a:r>
                      <a:r>
                        <a:rPr lang="uk-UA" sz="1100" dirty="0"/>
                        <a:t> налаштовувати глобальні індивідуальні адреси.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8267"/>
            <a:ext cx="8690919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Статичне налаштування глобальної індивідуальної</a:t>
            </a:r>
            <a:r>
              <a:rPr lang="en-US" sz="1600" dirty="0"/>
              <a:t> </a:t>
            </a:r>
            <a:r>
              <a:rPr lang="uk-UA" sz="1600" dirty="0"/>
              <a:t>адреси (</a:t>
            </a:r>
            <a:r>
              <a:rPr lang="en-US" sz="1600" dirty="0"/>
              <a:t>GUA) </a:t>
            </a:r>
            <a:r>
              <a:rPr lang="uk-UA" sz="1600" dirty="0"/>
              <a:t>та локальної</a:t>
            </a:r>
            <a:r>
              <a:rPr lang="en-US" sz="1600" dirty="0"/>
              <a:t> </a:t>
            </a:r>
            <a:r>
              <a:rPr lang="uk-UA" sz="1600" dirty="0"/>
              <a:t>адреси каналу (</a:t>
            </a:r>
            <a:r>
              <a:rPr lang="en-US" sz="1600" dirty="0"/>
              <a:t>LLA)</a:t>
            </a:r>
            <a:br>
              <a:rPr lang="en-US" sz="1600" dirty="0"/>
            </a:br>
            <a:r>
              <a:rPr lang="uk-UA" sz="2400" dirty="0"/>
              <a:t>Статичне налаштування </a:t>
            </a:r>
            <a:r>
              <a:rPr lang="en-US" sz="2400" dirty="0"/>
              <a:t>GUA </a:t>
            </a:r>
            <a:r>
              <a:rPr lang="uk-UA" sz="2400" dirty="0"/>
              <a:t>та </a:t>
            </a:r>
            <a:r>
              <a:rPr lang="en-US" sz="2400" dirty="0"/>
              <a:t>LLA </a:t>
            </a:r>
            <a:r>
              <a:rPr lang="uk-UA" sz="2400" dirty="0"/>
              <a:t>на маршрутизаторі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81" y="1119217"/>
            <a:ext cx="8415637" cy="2064285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Більшість команд налаштування та перевірки мережі IPv6 в операційній системі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IOS схожі на свої аналоги для мережі IPv4. У багатьох випадках єдиною відмінністю між ними є використання </a:t>
            </a:r>
            <a:r>
              <a:rPr lang="uk-UA" sz="1600" b="1" dirty="0">
                <a:solidFill>
                  <a:srgbClr val="000000"/>
                </a:solidFill>
              </a:rPr>
              <a:t>ipv6</a:t>
            </a:r>
            <a:r>
              <a:rPr lang="uk-UA" sz="1600" dirty="0">
                <a:solidFill>
                  <a:srgbClr val="000000"/>
                </a:solidFill>
              </a:rPr>
              <a:t> замість </a:t>
            </a:r>
            <a:r>
              <a:rPr lang="uk-UA" sz="1600" b="1" dirty="0" err="1">
                <a:solidFill>
                  <a:srgbClr val="000000"/>
                </a:solidFill>
              </a:rPr>
              <a:t>ip</a:t>
            </a:r>
            <a:r>
              <a:rPr lang="uk-UA" sz="1600" dirty="0">
                <a:solidFill>
                  <a:srgbClr val="000000"/>
                </a:solidFill>
              </a:rPr>
              <a:t> всередині команд.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налаштування глобальної індивідуальної адреси IPv6 на інтерфейсі використовується команда: </a:t>
            </a:r>
            <a:r>
              <a:rPr lang="uk-UA" sz="1600" b="1" dirty="0">
                <a:solidFill>
                  <a:srgbClr val="000000"/>
                </a:solidFill>
              </a:rPr>
              <a:t>ipv6 </a:t>
            </a:r>
            <a:r>
              <a:rPr lang="uk-UA" sz="1600" b="1" dirty="0" err="1">
                <a:solidFill>
                  <a:srgbClr val="000000"/>
                </a:solidFill>
              </a:rPr>
              <a:t>address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i="1" dirty="0">
                <a:solidFill>
                  <a:srgbClr val="000000"/>
                </a:solidFill>
              </a:rPr>
              <a:t>ipv6-address/</a:t>
            </a:r>
            <a:r>
              <a:rPr lang="uk-UA" sz="1600" i="1" dirty="0" err="1">
                <a:solidFill>
                  <a:srgbClr val="000000"/>
                </a:solidFill>
              </a:rPr>
              <a:t>prefix-length</a:t>
            </a:r>
            <a:r>
              <a:rPr lang="uk-UA" sz="1600" i="1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прикладі показано команди для налаштування глобальної індивідуальної адреси на інтерфейсі G0/0/0 маршрутизатора R1:</a:t>
            </a: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55BE97-77D7-4D00-9761-F371C2A2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767" y="3553036"/>
            <a:ext cx="5154598" cy="83099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0/0/0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address 2001:db8:acad:1::1/64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1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2" y="151607"/>
            <a:ext cx="8345488" cy="731837"/>
          </a:xfrm>
        </p:spPr>
        <p:txBody>
          <a:bodyPr/>
          <a:lstStyle/>
          <a:p>
            <a:r>
              <a:rPr lang="uk-UA" sz="1600" dirty="0"/>
              <a:t>Статичне налаштування глобальної індивідуальної</a:t>
            </a:r>
            <a:r>
              <a:rPr lang="en-US" sz="1600" dirty="0"/>
              <a:t> </a:t>
            </a:r>
            <a:r>
              <a:rPr lang="uk-UA" sz="1600" dirty="0"/>
              <a:t>адреси (</a:t>
            </a:r>
            <a:r>
              <a:rPr lang="en-US" sz="1600" dirty="0"/>
              <a:t>GUA) </a:t>
            </a:r>
            <a:r>
              <a:rPr lang="uk-UA" sz="1600" dirty="0"/>
              <a:t>та локальної адреси каналу (</a:t>
            </a:r>
            <a:r>
              <a:rPr lang="en-US" sz="1600" dirty="0"/>
              <a:t>LLA)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Статична </a:t>
            </a:r>
            <a:r>
              <a:rPr lang="ru-RU" sz="2400" dirty="0" err="1"/>
              <a:t>конфігурація</a:t>
            </a:r>
            <a:r>
              <a:rPr lang="ru-RU" sz="2400" dirty="0"/>
              <a:t> GUA на </a:t>
            </a:r>
            <a:r>
              <a:rPr lang="ru-RU" sz="2400" dirty="0" err="1"/>
              <a:t>вузлі</a:t>
            </a:r>
            <a:r>
              <a:rPr lang="ru-RU" sz="2400" dirty="0"/>
              <a:t> </a:t>
            </a:r>
            <a:r>
              <a:rPr lang="ru-RU" sz="2400" dirty="0" err="1"/>
              <a:t>Windows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47" y="1088484"/>
            <a:ext cx="3616726" cy="2309511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Статичне налаштування адреси IPv6 на </a:t>
            </a:r>
            <a:r>
              <a:rPr lang="uk-UA" sz="1600" dirty="0" err="1">
                <a:solidFill>
                  <a:srgbClr val="000000"/>
                </a:solidFill>
              </a:rPr>
              <a:t>вузлі</a:t>
            </a:r>
            <a:r>
              <a:rPr lang="uk-UA" sz="1600" dirty="0">
                <a:solidFill>
                  <a:srgbClr val="000000"/>
                </a:solidFill>
              </a:rPr>
              <a:t> аналогічне налаштуванню адреси IPv4.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GUA або LLA інтерфейсу маршрутизатора можна використовувати як шлюз за замовчуванням. Найпрактичніше використовувати LLA.</a:t>
            </a: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28590-4F2F-4C75-AAF1-01FE9ADDA800}"/>
              </a:ext>
            </a:extLst>
          </p:cNvPr>
          <p:cNvSpPr txBox="1"/>
          <p:nvPr/>
        </p:nvSpPr>
        <p:spPr>
          <a:xfrm>
            <a:off x="431799" y="3595055"/>
            <a:ext cx="3769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400" b="1" dirty="0">
                <a:solidFill>
                  <a:srgbClr val="000000"/>
                </a:solidFill>
              </a:rPr>
              <a:t>Примітка</a:t>
            </a:r>
            <a:r>
              <a:rPr lang="uk-UA" sz="1400" dirty="0">
                <a:solidFill>
                  <a:srgbClr val="000000"/>
                </a:solidFill>
              </a:rPr>
              <a:t>: При використанні DHCPv6 або SLAAC, локальна адреса каналу маршрутизатора автоматично вказується як адреса шлюзу за замовчуванням.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FDA62-B00A-4541-A999-09D57E53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72" y="922607"/>
            <a:ext cx="4492380" cy="378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2" y="176315"/>
            <a:ext cx="9008238" cy="731837"/>
          </a:xfrm>
        </p:spPr>
        <p:txBody>
          <a:bodyPr/>
          <a:lstStyle/>
          <a:p>
            <a:r>
              <a:rPr lang="uk-UA" sz="1600" dirty="0"/>
              <a:t>Статичне налаштування глобальної індивідуальної</a:t>
            </a:r>
            <a:r>
              <a:rPr lang="en-US" sz="1600" dirty="0"/>
              <a:t> </a:t>
            </a:r>
            <a:r>
              <a:rPr lang="uk-UA" sz="1600" dirty="0"/>
              <a:t>адреси (</a:t>
            </a:r>
            <a:r>
              <a:rPr lang="en-US" sz="1600" dirty="0"/>
              <a:t>GUA) </a:t>
            </a:r>
            <a:r>
              <a:rPr lang="uk-UA" sz="1600" dirty="0"/>
              <a:t>та локальної адреси каналу (</a:t>
            </a:r>
            <a:r>
              <a:rPr lang="en-US" sz="1600" dirty="0"/>
              <a:t>LLA)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err="1"/>
              <a:t>Статичне</a:t>
            </a:r>
            <a:r>
              <a:rPr lang="ru-RU" sz="2400" dirty="0"/>
              <a:t> </a:t>
            </a:r>
            <a:r>
              <a:rPr lang="ru-RU" sz="2400" dirty="0" err="1"/>
              <a:t>налаштування</a:t>
            </a:r>
            <a:r>
              <a:rPr lang="ru-RU" sz="2400" dirty="0"/>
              <a:t> </a:t>
            </a:r>
            <a:r>
              <a:rPr lang="ru-RU" sz="2400" dirty="0" err="1"/>
              <a:t>індивідуальної</a:t>
            </a:r>
            <a:r>
              <a:rPr lang="ru-RU" sz="2400" dirty="0"/>
              <a:t> </a:t>
            </a:r>
            <a:r>
              <a:rPr lang="ru-RU" sz="2400" dirty="0" err="1"/>
              <a:t>локальної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каналу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35051"/>
            <a:ext cx="8250357" cy="1841314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Статичне налаштування локальної адреси каналу дозволяє створити адресу, яку легше розпізнати і запам'ятати.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налаштування локальної адреси каналу використовується команда </a:t>
            </a:r>
            <a:r>
              <a:rPr lang="uk-UA" sz="1600" b="1" dirty="0">
                <a:solidFill>
                  <a:srgbClr val="000000"/>
                </a:solidFill>
              </a:rPr>
              <a:t>ipv6 адреси ipv6-link-local-address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link-local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У прикладі показані команди для налаштування локальної адреси на інтерфейсі G0/0/0 маршрутизатора R1: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5222D8-7C54-4682-A886-0C1FFB40F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751" y="2972486"/>
            <a:ext cx="5100135" cy="76944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 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# 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адреса ipv6 fe80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1:1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link-local</a:t>
            </a:r>
            <a:endParaRPr kumimoji="0" lang="uk-UA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kumimoji="0" lang="uk-UA" sz="11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60E2F-2940-40F7-A61E-96AFF1D091E3}"/>
              </a:ext>
            </a:extLst>
          </p:cNvPr>
          <p:cNvSpPr txBox="1"/>
          <p:nvPr/>
        </p:nvSpPr>
        <p:spPr>
          <a:xfrm>
            <a:off x="502024" y="3838049"/>
            <a:ext cx="818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400" b="1" dirty="0">
                <a:solidFill>
                  <a:srgbClr val="000000"/>
                </a:solidFill>
              </a:rPr>
              <a:t>Примітка</a:t>
            </a:r>
            <a:r>
              <a:rPr lang="uk-UA" sz="1400" dirty="0">
                <a:solidFill>
                  <a:srgbClr val="000000"/>
                </a:solidFill>
              </a:rPr>
              <a:t>: Одна і та ж локальна адреса може бути налаштована на кожному каналі до тих пір, поки вона є унікальною для цього каналу. Поширеною практикою є створення іншої LLA на кожному інтерфейсі маршрутизатора, щоб полегшити ідентифікацію маршрутизатора та конкретного інтерфейсу.</a:t>
            </a:r>
          </a:p>
        </p:txBody>
      </p:sp>
    </p:spTree>
    <p:extLst>
      <p:ext uri="{BB962C8B-B14F-4D97-AF65-F5344CB8AC3E}">
        <p14:creationId xmlns:p14="http://schemas.microsoft.com/office/powerpoint/2010/main" val="6260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2" y="2571750"/>
            <a:ext cx="8505153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12.5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Динамічна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глобальних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індивідуальних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адрес (GUA) IPv6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07781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RS і RA повідомлення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03" y="731837"/>
            <a:ext cx="8778102" cy="356103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Пристрої </a:t>
            </a:r>
            <a:r>
              <a:rPr lang="uk-UA" sz="1400" dirty="0" err="1">
                <a:solidFill>
                  <a:srgbClr val="000000"/>
                </a:solidFill>
              </a:rPr>
              <a:t>динамічно</a:t>
            </a:r>
            <a:r>
              <a:rPr lang="uk-UA" sz="1400" dirty="0">
                <a:solidFill>
                  <a:srgbClr val="000000"/>
                </a:solidFill>
              </a:rPr>
              <a:t> отримують глобальні індивідуальні адреси за допомогою протоколу IMAP і </a:t>
            </a:r>
            <a:r>
              <a:rPr lang="uk-UA" sz="1400" dirty="0" err="1">
                <a:solidFill>
                  <a:srgbClr val="000000"/>
                </a:solidFill>
              </a:rPr>
              <a:t>міжмережного</a:t>
            </a:r>
            <a:r>
              <a:rPr lang="uk-UA" sz="1400" dirty="0">
                <a:solidFill>
                  <a:srgbClr val="000000"/>
                </a:solidFill>
              </a:rPr>
              <a:t> протоколу керуючих повідомлень версії 6 (ICMPv6, </a:t>
            </a:r>
            <a:r>
              <a:rPr lang="uk-UA" sz="1400" dirty="0" err="1">
                <a:solidFill>
                  <a:srgbClr val="000000"/>
                </a:solidFill>
              </a:rPr>
              <a:t>Internet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Control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Message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Protocol</a:t>
            </a:r>
            <a:r>
              <a:rPr lang="uk-UA" sz="1400" dirty="0">
                <a:solidFill>
                  <a:srgbClr val="000000"/>
                </a:solidFill>
              </a:rPr>
              <a:t>).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Повідомлення Запит маршрутизатора (RS, </a:t>
            </a:r>
            <a:r>
              <a:rPr lang="uk-UA" dirty="0" err="1">
                <a:solidFill>
                  <a:srgbClr val="000000"/>
                </a:solidFill>
              </a:rPr>
              <a:t>Router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err="1">
                <a:solidFill>
                  <a:srgbClr val="000000"/>
                </a:solidFill>
              </a:rPr>
              <a:t>Solicitation</a:t>
            </a:r>
            <a:r>
              <a:rPr lang="uk-UA" dirty="0">
                <a:solidFill>
                  <a:srgbClr val="000000"/>
                </a:solidFill>
              </a:rPr>
              <a:t>) надсилаються вузловими пристроями для виявлення маршрутизаторів IPv6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Повідомлення Анонсування маршрутизатора (RA, </a:t>
            </a:r>
            <a:r>
              <a:rPr lang="uk-UA" dirty="0" err="1">
                <a:solidFill>
                  <a:srgbClr val="000000"/>
                </a:solidFill>
              </a:rPr>
              <a:t>Router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dirty="0" err="1">
                <a:solidFill>
                  <a:srgbClr val="000000"/>
                </a:solidFill>
              </a:rPr>
              <a:t>Advertisement</a:t>
            </a:r>
            <a:r>
              <a:rPr lang="uk-UA" dirty="0">
                <a:solidFill>
                  <a:srgbClr val="000000"/>
                </a:solidFill>
              </a:rPr>
              <a:t>) надсилаються маршрутизаторами, щоб інформувати вузли як отримати GUA IPv6 і надати необхідну інформацію про мережу, зокрема: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Мережний префікс і довжину </a:t>
            </a:r>
            <a:r>
              <a:rPr lang="uk-UA" sz="1400" dirty="0" err="1">
                <a:solidFill>
                  <a:srgbClr val="000000"/>
                </a:solidFill>
              </a:rPr>
              <a:t>префікса</a:t>
            </a:r>
            <a:endParaRPr lang="uk-UA" sz="1400" dirty="0">
              <a:solidFill>
                <a:srgbClr val="000000"/>
              </a:solidFill>
            </a:endParaRP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Адреса шлюзу за замовчуванням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Адреса DNS і доменне ім'я</a:t>
            </a:r>
          </a:p>
          <a:p>
            <a:pPr lvl="1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dirty="0">
                <a:solidFill>
                  <a:srgbClr val="000000"/>
                </a:solidFill>
              </a:rPr>
              <a:t>Повідомлення RA може надати три методи налаштування глобальної індивідуальної адреси IPv6:</a:t>
            </a:r>
          </a:p>
          <a:p>
            <a:pPr lvl="2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Автоматичне налаштування адреси без відстеження стану (SLAAC, </a:t>
            </a:r>
            <a:r>
              <a:rPr lang="uk-UA" sz="1400" dirty="0" err="1">
                <a:solidFill>
                  <a:srgbClr val="000000"/>
                </a:solidFill>
              </a:rPr>
              <a:t>Stateless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Address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Autoconfiguration</a:t>
            </a:r>
            <a:r>
              <a:rPr lang="uk-UA" sz="1400" dirty="0">
                <a:solidFill>
                  <a:srgbClr val="000000"/>
                </a:solidFill>
              </a:rPr>
              <a:t>)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SLAAC і DHCPv6-сервер без відстеження стану адреси</a:t>
            </a:r>
          </a:p>
          <a:p>
            <a:pPr lvl="2" algn="just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DHCPv6 з відстеженням стану адреси (без SLAAC)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endParaRPr lang="en-US" dirty="0">
              <a:solidFill>
                <a:srgbClr val="000000"/>
              </a:solidFill>
            </a:endParaRPr>
          </a:p>
          <a:p>
            <a:pPr marL="169863" indent="-169863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Метод 1: SLAAC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35" y="796154"/>
            <a:ext cx="8345488" cy="1654884"/>
          </a:xfrm>
        </p:spPr>
        <p:txBody>
          <a:bodyPr/>
          <a:lstStyle/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SLAAC - це метод, який дозволяє пристрою створювати власну глобальну індивідуальну адресу без сервера DHCPv6. 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Пристрої отримують необхідну інформацію для налаштування глобальної індивідуальної адреси з повідомлень RA ICMPv6 локального маршрутизатора.</a:t>
            </a:r>
          </a:p>
          <a:p>
            <a:pPr marL="169863" indent="-169863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Префікс надається в RA, і пристрій використовує процес EUI-64 або метод випадкової генерації для створення ідентифікатора інтерфейсу.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A69E3-A7F8-4358-A22F-56AA5CCA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497" y="2692463"/>
            <a:ext cx="5525035" cy="18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Метод 2: SLAAC і DHCP</a:t>
            </a:r>
            <a:r>
              <a:rPr lang="en-US" sz="2400" dirty="0"/>
              <a:t>v6</a:t>
            </a:r>
            <a:r>
              <a:rPr lang="uk-UA" sz="2400" dirty="0"/>
              <a:t> без відстеження стану адреси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43" y="795934"/>
            <a:ext cx="8615062" cy="2403472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RA може інформувати пристрій використовуючи для цього як SLAAC, так і DHCPv6 без відстеження стану. 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Повідомлення RA пропонує пристроям використовувати наступне: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SLAAC для створення власної глобальної індивідуальної адреси IPv6.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Локальну адресу каналу маршрутизатора, IPv6-адресу джерела RA як адресу шлюзу за замовчуванням.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Сервер DHCPv6 без відстеження стану адрес, для отримання іншої інформації, такої як адреса DNS-сервера та доменне ім’я.</a:t>
            </a:r>
          </a:p>
          <a:p>
            <a:pPr marL="242948" lvl="1" indent="-169863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0000"/>
              </a:solidFill>
            </a:endParaRP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73035-7613-4908-A09B-92FC6C06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14" y="3370803"/>
            <a:ext cx="3941780" cy="17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58484" cy="73183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Метод 3: DHCPv6 з відстеженням стану адреси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670211"/>
            <a:ext cx="8847438" cy="2630416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Повідомлення RA може надати пристрою використовувати DHCPv6 з відстеженням стану.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DHCPv6 з відстеженням стану аналогічний DHCP для IPv4. Пристрій може автоматично отримувати глобальну індивідуальну адресу, довжину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та адреси DNS-серверів від DHCPv6-сервера з відстеженням стану.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Повідомлення RA пропонує пристроям використовувати наступне: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Локальну адресу маршрутизатора, IPv6-адресу джерела RA як адресу шлюзу за замовчуванням.</a:t>
            </a:r>
          </a:p>
          <a:p>
            <a:pPr marL="315973" lvl="2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DHCPv6-сервер без відстеження стану для отримання глобальної індивідуальної адреси, адреси DNS-сервера, доменного імені та іншої необхідної інформації.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0BE2A-E711-4139-BAE5-9E0C4198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70" y="3459926"/>
            <a:ext cx="3850249" cy="16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" y="218948"/>
            <a:ext cx="8748584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Процес EUI-64 і випадково згенерований ідентифікатор інтерфейсу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1" y="1232758"/>
            <a:ext cx="3465497" cy="3332764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Коли повідомлення RA має тип SLAAC або SLAAC + DHCPv6 без відстеження стану, клієнт повинен згенерувати свій власний ідентифікатор інтерфейсу.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Ідентифікатор інтерфейсу може бути створений за допомогою процесу EUI-64 або випадково згенерованого 64-бітного числа.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93C9A-465A-442D-B022-1193868D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494" y="876644"/>
            <a:ext cx="4993706" cy="38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0828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uk-UA" sz="2400" dirty="0"/>
              <a:t>Процес EUI-64 і випадково згенерований ідентифікатор інтерфейсу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03" y="1370570"/>
            <a:ext cx="8003746" cy="2105797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Організація </a:t>
            </a:r>
            <a:r>
              <a:rPr lang="en-US" sz="1600" dirty="0">
                <a:solidFill>
                  <a:srgbClr val="000000"/>
                </a:solidFill>
              </a:rPr>
              <a:t>IEEE </a:t>
            </a:r>
            <a:r>
              <a:rPr lang="uk-UA" sz="1600" dirty="0">
                <a:solidFill>
                  <a:srgbClr val="000000"/>
                </a:solidFill>
              </a:rPr>
              <a:t>визначила розширений унікальний ідентифікатор (</a:t>
            </a:r>
            <a:r>
              <a:rPr lang="en-US" sz="1600" dirty="0">
                <a:solidFill>
                  <a:srgbClr val="000000"/>
                </a:solidFill>
              </a:rPr>
              <a:t>EUI, Extended Unique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Identifier) </a:t>
            </a:r>
            <a:r>
              <a:rPr lang="uk-UA" sz="1600" dirty="0">
                <a:solidFill>
                  <a:srgbClr val="000000"/>
                </a:solidFill>
              </a:rPr>
              <a:t>або модифікований процес </a:t>
            </a:r>
            <a:r>
              <a:rPr lang="en-US" sz="1600" dirty="0">
                <a:solidFill>
                  <a:srgbClr val="000000"/>
                </a:solidFill>
              </a:rPr>
              <a:t>EUI-64</a:t>
            </a:r>
            <a:r>
              <a:rPr lang="uk-UA" sz="1600" dirty="0">
                <a:solidFill>
                  <a:srgbClr val="000000"/>
                </a:solidFill>
              </a:rPr>
              <a:t>, який виконує такі дії: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16-бітне значення </a:t>
            </a:r>
            <a:r>
              <a:rPr lang="uk-UA" sz="1600" dirty="0" err="1">
                <a:solidFill>
                  <a:srgbClr val="000000"/>
                </a:solidFill>
              </a:rPr>
              <a:t>fffe</a:t>
            </a:r>
            <a:r>
              <a:rPr lang="uk-UA" sz="1600" dirty="0">
                <a:solidFill>
                  <a:srgbClr val="000000"/>
                </a:solidFill>
              </a:rPr>
              <a:t> (у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шістнадцятковому</a:t>
            </a:r>
            <a:r>
              <a:rPr lang="uk-UA" sz="1600" dirty="0">
                <a:solidFill>
                  <a:srgbClr val="000000"/>
                </a:solidFill>
              </a:rPr>
              <a:t> форматі) вставляється в середину 48-бітної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 MAC-адреси клієнта.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7-й біт клієнта MAC-адреси інвертується з 0 на 1.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Наприклад: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D66462-6C30-4680-B48A-2A6E24F71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709639"/>
              </p:ext>
            </p:extLst>
          </p:nvPr>
        </p:nvGraphicFramePr>
        <p:xfrm>
          <a:off x="2256608" y="3476367"/>
          <a:ext cx="3452214" cy="74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135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173407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281083">
                <a:tc>
                  <a:txBody>
                    <a:bodyPr/>
                    <a:lstStyle/>
                    <a:p>
                      <a:pPr rtl="0"/>
                      <a:r>
                        <a:rPr lang="uk-UA" sz="1100" b="0">
                          <a:solidFill>
                            <a:srgbClr val="000000"/>
                          </a:solidFill>
                        </a:rPr>
                        <a:t>48-бітна MAC-адреса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b="0" dirty="0">
                          <a:solidFill>
                            <a:srgbClr val="000000"/>
                          </a:solidFill>
                        </a:rPr>
                        <a:t>fc:99:47:75:ce:e0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Ідентифікатор інтерфейсу EUI-64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lang="uk-UA" sz="11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:99:47:</a:t>
                      </a:r>
                      <a:r>
                        <a:rPr lang="uk-UA" sz="1100" dirty="0">
                          <a:solidFill>
                            <a:srgbClr val="FF0000"/>
                          </a:solidFill>
                        </a:rPr>
                        <a:t>ff:fe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:75:ce:e0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dirty="0"/>
              <a:t>Завдання розділу (Продовж.)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F3ABF05-935F-4C72-8377-C67A9CC0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1067976"/>
            <a:ext cx="801257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Реалізувати схему адресації IPv6</a:t>
            </a: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5F2CA0-8AB1-46F5-A42B-3D4DECC8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53285"/>
              </p:ext>
            </p:extLst>
          </p:nvPr>
        </p:nvGraphicFramePr>
        <p:xfrm>
          <a:off x="642616" y="2013235"/>
          <a:ext cx="7456362" cy="1229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18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36517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72935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dirty="0" err="1"/>
                        <a:t>Динамічна</a:t>
                      </a:r>
                      <a:r>
                        <a:rPr lang="ru-RU" sz="1100" b="0" dirty="0"/>
                        <a:t> </a:t>
                      </a:r>
                      <a:r>
                        <a:rPr lang="ru-RU" sz="1100" b="0" dirty="0" err="1"/>
                        <a:t>адресація</a:t>
                      </a:r>
                      <a:r>
                        <a:rPr lang="ru-RU" sz="1100" b="0" dirty="0"/>
                        <a:t> для </a:t>
                      </a:r>
                      <a:r>
                        <a:rPr lang="ru-RU" sz="1100" b="0" dirty="0" err="1"/>
                        <a:t>локальних</a:t>
                      </a:r>
                      <a:r>
                        <a:rPr lang="ru-RU" sz="1100" b="0" dirty="0"/>
                        <a:t> адрес каналу (LLA)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/>
                        <a:t>Динамічно налаштовувати локальну адресу каналу (link-local).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b="0" dirty="0"/>
                        <a:t>Групові адреси </a:t>
                      </a:r>
                      <a:r>
                        <a:rPr lang="en-US" sz="1100" b="0" dirty="0"/>
                        <a:t>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dirty="0"/>
                        <a:t>Визначити адреси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uk-UA" sz="1100" b="0" dirty="0"/>
                        <a:t>Розподіл мережі IPv6 на підмережі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dirty="0" err="1"/>
                        <a:t>Реалізувати</a:t>
                      </a:r>
                      <a:r>
                        <a:rPr lang="ru-RU" sz="1100" dirty="0"/>
                        <a:t> схему </a:t>
                      </a:r>
                      <a:r>
                        <a:rPr lang="ru-RU" sz="1100" dirty="0" err="1"/>
                        <a:t>адресації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розподілу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мережі</a:t>
                      </a:r>
                      <a:r>
                        <a:rPr lang="ru-RU" sz="1100" dirty="0"/>
                        <a:t> IPv6 на </a:t>
                      </a:r>
                      <a:r>
                        <a:rPr lang="ru-RU" sz="1100" dirty="0" err="1"/>
                        <a:t>підмережі</a:t>
                      </a:r>
                      <a:r>
                        <a:rPr lang="ru-RU" sz="1100" dirty="0"/>
                        <a:t>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025844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058468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86336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індивідуальних</a:t>
            </a:r>
            <a:r>
              <a:rPr lang="ru-RU" sz="1600" dirty="0"/>
              <a:t> адрес (GUA) IPv6</a:t>
            </a:r>
            <a:br>
              <a:rPr lang="ru-RU" sz="1600" dirty="0"/>
            </a:br>
            <a:r>
              <a:rPr lang="ru-RU" sz="2400" dirty="0" err="1"/>
              <a:t>Випадково</a:t>
            </a:r>
            <a:r>
              <a:rPr lang="ru-RU" sz="2400" dirty="0"/>
              <a:t> </a:t>
            </a:r>
            <a:r>
              <a:rPr lang="ru-RU" sz="2400" dirty="0" err="1"/>
              <a:t>згенеровані</a:t>
            </a:r>
            <a:r>
              <a:rPr lang="ru-RU" sz="2400" dirty="0"/>
              <a:t> </a:t>
            </a:r>
            <a:r>
              <a:rPr lang="ru-RU" sz="2400" dirty="0" err="1"/>
              <a:t>ідентифікатори</a:t>
            </a:r>
            <a:r>
              <a:rPr lang="ru-RU" sz="2400" dirty="0"/>
              <a:t> </a:t>
            </a:r>
            <a:r>
              <a:rPr lang="ru-RU" sz="2400" dirty="0" err="1"/>
              <a:t>інтерфейсу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6" y="731837"/>
            <a:ext cx="8649730" cy="1141849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Залежно від операційної системи пристрій може використовувати випадково згенерований ідентифікатор інтерфейсу замість того, щоб використовувати MAC-адресу та процес EUI-64.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Починаючи з Windows Vista, в операційних системах Windows використовується випадково згенерований ідентифікатор інтерфейсу замість створеного за допомогою EUI-64.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98DBB-B1C5-4711-B1B9-13D7E8D0E3A0}"/>
              </a:ext>
            </a:extLst>
          </p:cNvPr>
          <p:cNvSpPr txBox="1"/>
          <p:nvPr/>
        </p:nvSpPr>
        <p:spPr>
          <a:xfrm>
            <a:off x="1948293" y="5884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E99E91-0264-4741-9661-10088E9F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678" y="2448411"/>
            <a:ext cx="5724644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C:\&gt;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ipconfig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Windows IP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Ethernet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adapter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Connection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Connection-specific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DNS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Suffix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. . . . . . . . . . : 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2001:db8:acad:1:50a5:8a35:a5bb:66e1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Link-local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 . . . . : fe80::50a5:8a35:a5bb:66e1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Gateway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 . . . . . . . . : fe80::1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C:\ &gt;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8CD9D-A7A3-4436-AF67-F3D2FAC9DD8C}"/>
              </a:ext>
            </a:extLst>
          </p:cNvPr>
          <p:cNvSpPr txBox="1"/>
          <p:nvPr/>
        </p:nvSpPr>
        <p:spPr>
          <a:xfrm>
            <a:off x="586324" y="3873054"/>
            <a:ext cx="826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b="1" dirty="0">
                <a:solidFill>
                  <a:schemeClr val="tx1">
                    <a:lumMod val="50000"/>
                  </a:schemeClr>
                </a:solidFill>
              </a:rPr>
              <a:t>Примітка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: Для забезпечення унікальності будь-якої індивідуальної IPv6-адреси (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unicast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), клієнт може використовувати процес виявлення дублювання адрес (DAD, 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Duplicate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Address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tx1">
                    <a:lumMod val="50000"/>
                  </a:schemeClr>
                </a:solidFill>
              </a:rPr>
              <a:t>Detection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). Це схоже на ARP-запит для власної адреси. Якщо відповіді немає, то адреса унікальна.</a:t>
            </a:r>
          </a:p>
        </p:txBody>
      </p:sp>
    </p:spTree>
    <p:extLst>
      <p:ext uri="{BB962C8B-B14F-4D97-AF65-F5344CB8AC3E}">
        <p14:creationId xmlns:p14="http://schemas.microsoft.com/office/powerpoint/2010/main" val="39636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72" y="2213685"/>
            <a:ext cx="8280314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12.6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Динамічна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адресація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локальних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адрес каналу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(LLA) IPv6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3583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err="1"/>
              <a:t>Динамічні</a:t>
            </a:r>
            <a:r>
              <a:rPr lang="ru-RU" sz="2400" dirty="0"/>
              <a:t> </a:t>
            </a:r>
            <a:r>
              <a:rPr lang="ru-RU" sz="2400" dirty="0" err="1"/>
              <a:t>локальні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каналу (LLA)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15522"/>
            <a:ext cx="8345488" cy="1536700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Всі інтерфейси IPv6 повинні мати локальну IPv6-адресу каналу.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Як і глобальні, індивідуальні адреси IPv6, локальні адреси каналу також можуть бути налаштовані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рисунку показано, що локальна адреса каналу (LLA)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створюється при використанні </a:t>
            </a:r>
            <a:r>
              <a:rPr lang="uk-UA" sz="1600" dirty="0" err="1">
                <a:solidFill>
                  <a:srgbClr val="000000"/>
                </a:solidFill>
              </a:rPr>
              <a:t>префікса</a:t>
            </a:r>
            <a:r>
              <a:rPr lang="uk-UA" sz="1600" dirty="0">
                <a:solidFill>
                  <a:srgbClr val="000000"/>
                </a:solidFill>
              </a:rPr>
              <a:t> fe80/10 та ідентифікатора інтерфейсу за допомогою процесу EUI-64 або випадково згенерованого 64-бітного числа.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663BE-9DCB-44E6-9EF5-385C2DF6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17" y="2781271"/>
            <a:ext cx="6810477" cy="19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2400" dirty="0"/>
              <a:t>Динамічні </a:t>
            </a:r>
            <a:r>
              <a:rPr lang="en-US" sz="2400" dirty="0"/>
              <a:t>LLA </a:t>
            </a:r>
            <a:r>
              <a:rPr lang="uk-UA" sz="2400" dirty="0"/>
              <a:t>у </a:t>
            </a:r>
            <a:r>
              <a:rPr lang="en-US" sz="2400" dirty="0"/>
              <a:t>Windows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6" y="654872"/>
            <a:ext cx="8660233" cy="57041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Операційні системи, такі як Windows, зазвичай використовують один і той же метод як для створеної SLAAC </a:t>
            </a:r>
            <a:r>
              <a:rPr lang="en-US" sz="1600" dirty="0">
                <a:solidFill>
                  <a:srgbClr val="000000"/>
                </a:solidFill>
              </a:rPr>
              <a:t>GUA</a:t>
            </a:r>
            <a:r>
              <a:rPr lang="uk-UA" sz="1600" dirty="0">
                <a:solidFill>
                  <a:srgbClr val="000000"/>
                </a:solidFill>
              </a:rPr>
              <a:t>, так і для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призначеної LLA.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98DBB-B1C5-4711-B1B9-13D7E8D0E3A0}"/>
              </a:ext>
            </a:extLst>
          </p:cNvPr>
          <p:cNvSpPr txBox="1"/>
          <p:nvPr/>
        </p:nvSpPr>
        <p:spPr>
          <a:xfrm>
            <a:off x="1948293" y="5884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4AD4F-4BAF-4EB5-8715-B490FBDACAF0}"/>
              </a:ext>
            </a:extLst>
          </p:cNvPr>
          <p:cNvSpPr txBox="1"/>
          <p:nvPr/>
        </p:nvSpPr>
        <p:spPr>
          <a:xfrm>
            <a:off x="709731" y="1424608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200" b="1">
                <a:solidFill>
                  <a:srgbClr val="000000"/>
                </a:solidFill>
              </a:rPr>
              <a:t>Випадково згенерований ідентифікатор інтерфейсу за допомогою EUI-64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8" y="1714714"/>
            <a:ext cx="5878531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C:\&gt; ipconfig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 IP Configuration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Ethernet adapter Local Area Connection: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Connection-specific DNS Suffix . 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Address. . . . . . . . . . . : 2001:db8:acad:1: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fc99:47</a:t>
            </a:r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75:cee0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Link-local IPv6 Address . . . . . : fe80::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fc99:47</a:t>
            </a:r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75:cee0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Шлюз за замовчуванням. . . . . . . . . : fe80::1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A36AD-E5C7-4064-B7CB-7A9689FEF970}"/>
              </a:ext>
            </a:extLst>
          </p:cNvPr>
          <p:cNvSpPr txBox="1"/>
          <p:nvPr/>
        </p:nvSpPr>
        <p:spPr>
          <a:xfrm>
            <a:off x="753473" y="3102431"/>
            <a:ext cx="4978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200" b="1" dirty="0">
                <a:solidFill>
                  <a:srgbClr val="000000"/>
                </a:solidFill>
              </a:rPr>
              <a:t>Випадково згенерований 64-бітний ідентифікатор інтерфейсу: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1D3F26D-DE37-49E2-BA8B-7ACBF74D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7" y="3379430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C:\&gt; ipconfig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 IP Configuration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Ethernet adapter Local Area Connection: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Connection-specific DNS Suffix . :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IPv6 Address. . . . . . . . . . . : 2001:db8:acad:1: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50a5:8a35:a5bb:66e1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Link-local IPv6 Address . . . . . : fe80::</a:t>
            </a:r>
            <a:r>
              <a:rPr lang="uk-UA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50a5:8a35:a5bb:66e1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Default Gateway . . . . . . . . . : fe80::1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 &gt;</a:t>
            </a:r>
          </a:p>
        </p:txBody>
      </p:sp>
    </p:spTree>
    <p:extLst>
      <p:ext uri="{BB962C8B-B14F-4D97-AF65-F5344CB8AC3E}">
        <p14:creationId xmlns:p14="http://schemas.microsoft.com/office/powerpoint/2010/main" val="24434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05" y="370702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2400" dirty="0" err="1"/>
              <a:t>Динамічні</a:t>
            </a:r>
            <a:r>
              <a:rPr lang="ru-RU" sz="2400" dirty="0"/>
              <a:t> </a:t>
            </a:r>
            <a:r>
              <a:rPr lang="ru-RU" sz="2400" dirty="0" err="1"/>
              <a:t>локальні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каналу на маршрутизаторах </a:t>
            </a:r>
            <a:r>
              <a:rPr lang="ru-RU" sz="2400" dirty="0" err="1"/>
              <a:t>Cisco</a:t>
            </a:r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51" y="1240996"/>
            <a:ext cx="8345487" cy="153670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автоматично створюють локальну IPv6-адресу каналу щоразу, коли інтерфейсу призначено </a:t>
            </a:r>
            <a:r>
              <a:rPr lang="en-US" sz="1600" dirty="0">
                <a:solidFill>
                  <a:srgbClr val="000000"/>
                </a:solidFill>
              </a:rPr>
              <a:t>GUA</a:t>
            </a:r>
            <a:r>
              <a:rPr lang="uk-UA" sz="1600" dirty="0">
                <a:solidFill>
                  <a:srgbClr val="000000"/>
                </a:solidFill>
              </a:rPr>
              <a:t>. За замовчуванням 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IOS використовують EUI-64 для створення ідентифікатора інтерфейсу для всіх </a:t>
            </a:r>
            <a:r>
              <a:rPr lang="en-US" sz="1600" dirty="0">
                <a:solidFill>
                  <a:srgbClr val="000000"/>
                </a:solidFill>
              </a:rPr>
              <a:t>LLA</a:t>
            </a:r>
            <a:r>
              <a:rPr lang="uk-UA" sz="1600" dirty="0">
                <a:solidFill>
                  <a:srgbClr val="000000"/>
                </a:solidFill>
              </a:rPr>
              <a:t> на інтерфейсах IPv6.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Приклад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налаштованої локальної адреси каналу (</a:t>
            </a:r>
            <a:r>
              <a:rPr lang="en-US" sz="1600" dirty="0">
                <a:solidFill>
                  <a:srgbClr val="000000"/>
                </a:solidFill>
              </a:rPr>
              <a:t>LLA</a:t>
            </a:r>
            <a:r>
              <a:rPr lang="uk-UA" sz="1600" dirty="0">
                <a:solidFill>
                  <a:srgbClr val="000000"/>
                </a:solidFill>
              </a:rPr>
              <a:t>) на інтерфейсі G0/0/0 маршрутизатора R1: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83" y="3131923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Hardware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ISR4221-2x1GE,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7079.b392.3640 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bia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7079.b392.3640)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omitted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brief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FE80::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7279:B3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92:3640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2001:DB8:ACAD:1::1 </a:t>
            </a:r>
          </a:p>
        </p:txBody>
      </p:sp>
    </p:spTree>
    <p:extLst>
      <p:ext uri="{BB962C8B-B14F-4D97-AF65-F5344CB8AC3E}">
        <p14:creationId xmlns:p14="http://schemas.microsoft.com/office/powerpoint/2010/main" val="26866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2400" dirty="0"/>
              <a:t>Перевірка налаштувань адреси </a:t>
            </a:r>
            <a:r>
              <a:rPr lang="en-US" sz="2400" dirty="0"/>
              <a:t>IPv6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819687"/>
            <a:ext cx="7913688" cy="153670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автоматично створюють локальну IPv6-адресу каналу щоразу, коли інтерфейсу призначено </a:t>
            </a:r>
            <a:r>
              <a:rPr lang="en-US" sz="1600" dirty="0">
                <a:solidFill>
                  <a:srgbClr val="000000"/>
                </a:solidFill>
              </a:rPr>
              <a:t>GUA</a:t>
            </a:r>
            <a:r>
              <a:rPr lang="uk-UA" sz="1600" dirty="0">
                <a:solidFill>
                  <a:srgbClr val="000000"/>
                </a:solidFill>
              </a:rPr>
              <a:t>. За замовчуванням маршрутизатори </a:t>
            </a:r>
            <a:r>
              <a:rPr lang="uk-UA" sz="1600" dirty="0" err="1">
                <a:solidFill>
                  <a:srgbClr val="000000"/>
                </a:solidFill>
              </a:rPr>
              <a:t>Cisco</a:t>
            </a:r>
            <a:r>
              <a:rPr lang="uk-UA" sz="1600" dirty="0">
                <a:solidFill>
                  <a:srgbClr val="000000"/>
                </a:solidFill>
              </a:rPr>
              <a:t> IOS використовують EUI-64 для створення ідентифікатора інтерфейсу для всіх LLA на інтерфейсах IPv6.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Приклад </a:t>
            </a:r>
            <a:r>
              <a:rPr lang="uk-UA" sz="1600" dirty="0" err="1">
                <a:solidFill>
                  <a:srgbClr val="000000"/>
                </a:solidFill>
              </a:rPr>
              <a:t>динамічно</a:t>
            </a:r>
            <a:r>
              <a:rPr lang="uk-UA" sz="1600" dirty="0">
                <a:solidFill>
                  <a:srgbClr val="000000"/>
                </a:solidFill>
              </a:rPr>
              <a:t> налаштованої локальної адреси каналу (</a:t>
            </a:r>
            <a:r>
              <a:rPr lang="en-US" sz="1600" dirty="0">
                <a:solidFill>
                  <a:srgbClr val="000000"/>
                </a:solidFill>
              </a:rPr>
              <a:t>LLA</a:t>
            </a:r>
            <a:r>
              <a:rPr lang="uk-UA" sz="1600" dirty="0">
                <a:solidFill>
                  <a:srgbClr val="000000"/>
                </a:solidFill>
              </a:rPr>
              <a:t>) на інтерфейсі G0/0/0 маршрутизатора R1:</a:t>
            </a: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78" y="3000374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Обладнання ISR4221-2x1GE, адреса 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7079.b392.3640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bia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7079.b392.3640)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omitted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brief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uk-UA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FE80::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7279:B3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kumimoji="0" lang="uk-UA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92:3640</a:t>
            </a: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2001:DB8:ACAD:1::1 </a:t>
            </a:r>
          </a:p>
        </p:txBody>
      </p:sp>
    </p:spTree>
    <p:extLst>
      <p:ext uri="{BB962C8B-B14F-4D97-AF65-F5344CB8AC3E}">
        <p14:creationId xmlns:p14="http://schemas.microsoft.com/office/powerpoint/2010/main" val="734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862"/>
            <a:ext cx="9144000" cy="592921"/>
          </a:xfrm>
        </p:spPr>
        <p:txBody>
          <a:bodyPr/>
          <a:lstStyle/>
          <a:p>
            <a:r>
              <a:rPr lang="ru-RU" sz="1600" dirty="0" err="1"/>
              <a:t>Динамічна</a:t>
            </a:r>
            <a:r>
              <a:rPr lang="ru-RU" sz="1600" dirty="0"/>
              <a:t> </a:t>
            </a:r>
            <a:r>
              <a:rPr lang="ru-RU" sz="1600" dirty="0" err="1"/>
              <a:t>адресація</a:t>
            </a:r>
            <a:r>
              <a:rPr lang="ru-RU" sz="1600" dirty="0"/>
              <a:t> для </a:t>
            </a:r>
            <a:r>
              <a:rPr lang="ru-RU" sz="1600" dirty="0" err="1"/>
              <a:t>локальних</a:t>
            </a:r>
            <a:r>
              <a:rPr lang="ru-RU" sz="1600" dirty="0"/>
              <a:t> адрес каналу (LLA) IPv6</a:t>
            </a:r>
            <a:br>
              <a:rPr lang="ru-RU" sz="1600" dirty="0"/>
            </a:b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– Налаштування </a:t>
            </a:r>
            <a:r>
              <a:rPr lang="en-US" dirty="0"/>
              <a:t>IPv6-</a:t>
            </a:r>
            <a:r>
              <a:rPr lang="uk-UA" dirty="0"/>
              <a:t>адресації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У цьому завданні в </a:t>
            </a:r>
            <a:r>
              <a:rPr lang="uk-UA" sz="1800" dirty="0" err="1"/>
              <a:t>Packet</a:t>
            </a:r>
            <a:r>
              <a:rPr lang="uk-UA" sz="1800" dirty="0"/>
              <a:t> </a:t>
            </a:r>
            <a:r>
              <a:rPr lang="uk-UA" sz="1800" dirty="0" err="1"/>
              <a:t>Tracer</a:t>
            </a:r>
            <a:r>
              <a:rPr lang="uk-UA" sz="1800" dirty="0"/>
              <a:t> вам потрібно виконати наступне:</a:t>
            </a:r>
          </a:p>
          <a:p>
            <a:pPr rtl="0"/>
            <a:r>
              <a:rPr lang="uk-UA" sz="1800" dirty="0"/>
              <a:t>Налаштування адресації IPv6 на маршрутизаторі</a:t>
            </a:r>
          </a:p>
          <a:p>
            <a:pPr rtl="0"/>
            <a:r>
              <a:rPr lang="uk-UA" sz="1800" dirty="0"/>
              <a:t>Налаштування адресації IPv6 на серверах</a:t>
            </a:r>
          </a:p>
          <a:p>
            <a:pPr rtl="0"/>
            <a:r>
              <a:rPr lang="uk-UA" sz="1800" dirty="0"/>
              <a:t>Налаштування адресації IPv6 на клієнтських вузлах</a:t>
            </a:r>
          </a:p>
          <a:p>
            <a:pPr rtl="0"/>
            <a:r>
              <a:rPr lang="uk-UA" sz="1800" dirty="0"/>
              <a:t>Тестування та перевірка зв’язку в мережі</a:t>
            </a:r>
          </a:p>
          <a:p>
            <a:pPr marL="0" indent="0">
              <a:buNone/>
            </a:pPr>
            <a:endParaRPr lang="en-US" dirty="0"/>
          </a:p>
          <a:p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76049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12.7 Групові адреси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84841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Групові адреси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Призначення групових адрес </a:t>
            </a:r>
            <a:r>
              <a:rPr lang="en-US" sz="2400" dirty="0"/>
              <a:t>IPv6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3" y="927958"/>
            <a:ext cx="7998016" cy="1536700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Групові адреси IPv6 мають префікс ff00::/8. Групові адреси IPv6 поділяються на два типи: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Відомі групові адреси</a:t>
            </a:r>
          </a:p>
          <a:p>
            <a:pPr marL="358835" lvl="1" indent="-285750" algn="just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Групові адреси запитуваного вузла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89D51-B9C4-47DE-895E-0D438682D1AC}"/>
              </a:ext>
            </a:extLst>
          </p:cNvPr>
          <p:cNvSpPr txBox="1"/>
          <p:nvPr/>
        </p:nvSpPr>
        <p:spPr>
          <a:xfrm>
            <a:off x="347473" y="2874963"/>
            <a:ext cx="8345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Групові адреси можуть бути тільки адресами призначення, а не адресами джерела</a:t>
            </a:r>
            <a:r>
              <a:rPr lang="uk-UA" sz="14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Групові адреси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Призначення групових адрес </a:t>
            </a:r>
            <a:r>
              <a:rPr lang="en-US" sz="2400" dirty="0"/>
              <a:t>IPv6</a:t>
            </a: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035049"/>
            <a:ext cx="7657756" cy="2329587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 err="1">
                <a:solidFill>
                  <a:srgbClr val="000000"/>
                </a:solidFill>
              </a:rPr>
              <a:t>Призначені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групові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адреси</a:t>
            </a:r>
            <a:r>
              <a:rPr lang="ru-RU" sz="1600" dirty="0">
                <a:solidFill>
                  <a:srgbClr val="000000"/>
                </a:solidFill>
              </a:rPr>
              <a:t> -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зарезервовані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групові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адреси</a:t>
            </a:r>
            <a:r>
              <a:rPr lang="ru-RU" sz="1600" dirty="0">
                <a:solidFill>
                  <a:srgbClr val="000000"/>
                </a:solidFill>
              </a:rPr>
              <a:t> для </a:t>
            </a:r>
            <a:r>
              <a:rPr lang="ru-RU" sz="1600" dirty="0" err="1">
                <a:solidFill>
                  <a:srgbClr val="000000"/>
                </a:solidFill>
              </a:rPr>
              <a:t>попередньо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визначеної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пристроїв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uk-UA" sz="1600" dirty="0">
                <a:solidFill>
                  <a:srgbClr val="000000"/>
                </a:solidFill>
              </a:rPr>
              <a:t>Є дві поширені групи призначених групових адрес IPv6: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500" b="1" dirty="0" err="1">
                <a:solidFill>
                  <a:srgbClr val="000000"/>
                </a:solidFill>
              </a:rPr>
              <a:t>Групова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розсилка</a:t>
            </a:r>
            <a:r>
              <a:rPr lang="ru-RU" sz="1500" b="1" dirty="0">
                <a:solidFill>
                  <a:srgbClr val="000000"/>
                </a:solidFill>
              </a:rPr>
              <a:t> для </a:t>
            </a:r>
            <a:r>
              <a:rPr lang="ru-RU" sz="1500" b="1" dirty="0" err="1">
                <a:solidFill>
                  <a:srgbClr val="000000"/>
                </a:solidFill>
              </a:rPr>
              <a:t>усіх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вузлів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uk-UA" sz="1500" b="1" dirty="0">
                <a:solidFill>
                  <a:srgbClr val="000000"/>
                </a:solidFill>
              </a:rPr>
              <a:t>ff02::1 </a:t>
            </a:r>
            <a:r>
              <a:rPr lang="uk-UA" sz="1500" dirty="0">
                <a:solidFill>
                  <a:srgbClr val="000000"/>
                </a:solidFill>
              </a:rPr>
              <a:t> - </a:t>
            </a:r>
            <a:r>
              <a:rPr lang="ru-RU" sz="1500" dirty="0" err="1">
                <a:solidFill>
                  <a:srgbClr val="000000"/>
                </a:solidFill>
              </a:rPr>
              <a:t>це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групова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розсилка</a:t>
            </a:r>
            <a:r>
              <a:rPr lang="ru-RU" sz="1500" dirty="0">
                <a:solidFill>
                  <a:srgbClr val="000000"/>
                </a:solidFill>
              </a:rPr>
              <a:t>, до </a:t>
            </a:r>
            <a:r>
              <a:rPr lang="ru-RU" sz="1500" dirty="0" err="1">
                <a:solidFill>
                  <a:srgbClr val="000000"/>
                </a:solidFill>
              </a:rPr>
              <a:t>якої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під’єднуються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усі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ru-RU" sz="1500" dirty="0" err="1">
                <a:solidFill>
                  <a:srgbClr val="000000"/>
                </a:solidFill>
              </a:rPr>
              <a:t>пристрої</a:t>
            </a:r>
            <a:r>
              <a:rPr lang="ru-RU" sz="1500" dirty="0">
                <a:solidFill>
                  <a:srgbClr val="000000"/>
                </a:solidFill>
              </a:rPr>
              <a:t> з </a:t>
            </a:r>
            <a:r>
              <a:rPr lang="ru-RU" sz="1500" dirty="0" err="1">
                <a:solidFill>
                  <a:srgbClr val="000000"/>
                </a:solidFill>
              </a:rPr>
              <a:t>підтримкою</a:t>
            </a:r>
            <a:r>
              <a:rPr lang="ru-RU" sz="1500" dirty="0">
                <a:solidFill>
                  <a:srgbClr val="000000"/>
                </a:solidFill>
              </a:rPr>
              <a:t> IPv6. </a:t>
            </a:r>
            <a:r>
              <a:rPr lang="uk-UA" sz="1500" dirty="0">
                <a:solidFill>
                  <a:srgbClr val="000000"/>
                </a:solidFill>
              </a:rPr>
              <a:t>Пакет, який надійшов у цю групу, приймається і обробляється усіма інтерфейсами IPv6 в каналі або мережі.</a:t>
            </a:r>
            <a:r>
              <a:rPr lang="uk-UA" sz="1500" b="1" dirty="0">
                <a:solidFill>
                  <a:srgbClr val="000000"/>
                </a:solidFill>
              </a:rPr>
              <a:t> 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500" b="1" dirty="0" err="1">
                <a:solidFill>
                  <a:srgbClr val="000000"/>
                </a:solidFill>
              </a:rPr>
              <a:t>Групова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розсилка</a:t>
            </a:r>
            <a:r>
              <a:rPr lang="ru-RU" sz="1500" b="1" dirty="0">
                <a:solidFill>
                  <a:srgbClr val="000000"/>
                </a:solidFill>
              </a:rPr>
              <a:t> для </a:t>
            </a:r>
            <a:r>
              <a:rPr lang="ru-RU" sz="1500" b="1" dirty="0" err="1">
                <a:solidFill>
                  <a:srgbClr val="000000"/>
                </a:solidFill>
              </a:rPr>
              <a:t>усіх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  <a:r>
              <a:rPr lang="ru-RU" sz="1500" b="1" dirty="0" err="1">
                <a:solidFill>
                  <a:srgbClr val="000000"/>
                </a:solidFill>
              </a:rPr>
              <a:t>маршрутизаторів</a:t>
            </a:r>
            <a:r>
              <a:rPr lang="uk-UA" sz="1500" b="1" dirty="0">
                <a:solidFill>
                  <a:srgbClr val="000000"/>
                </a:solidFill>
              </a:rPr>
              <a:t> ff02::2 - </a:t>
            </a:r>
            <a:r>
              <a:rPr lang="uk-UA" sz="1500" dirty="0">
                <a:solidFill>
                  <a:srgbClr val="000000"/>
                </a:solidFill>
              </a:rPr>
              <a:t>це групова </a:t>
            </a:r>
            <a:r>
              <a:rPr lang="uk-UA" sz="1500" dirty="0" err="1">
                <a:solidFill>
                  <a:srgbClr val="000000"/>
                </a:solidFill>
              </a:rPr>
              <a:t>розсилк</a:t>
            </a:r>
            <a:r>
              <a:rPr lang="ru-RU" sz="1500" dirty="0">
                <a:solidFill>
                  <a:srgbClr val="000000"/>
                </a:solidFill>
              </a:rPr>
              <a:t>а</a:t>
            </a:r>
            <a:r>
              <a:rPr lang="uk-UA" sz="1500" dirty="0">
                <a:solidFill>
                  <a:srgbClr val="000000"/>
                </a:solidFill>
              </a:rPr>
              <a:t>, до якої під’єднано усі маршрутизатори IPv6. Маршрутизатор стає учасником цієї групи, коли переходить під керування протоколу IPv6 за допомогою команди ipv6 </a:t>
            </a:r>
            <a:r>
              <a:rPr lang="uk-UA" sz="1500" dirty="0" err="1">
                <a:solidFill>
                  <a:srgbClr val="000000"/>
                </a:solidFill>
              </a:rPr>
              <a:t>unicast-routing</a:t>
            </a:r>
            <a:r>
              <a:rPr lang="uk-UA" sz="1500" dirty="0">
                <a:solidFill>
                  <a:srgbClr val="000000"/>
                </a:solidFill>
              </a:rPr>
              <a:t> глобального режиму конфігурації</a:t>
            </a:r>
            <a:r>
              <a:rPr lang="uk-UA" dirty="0">
                <a:solidFill>
                  <a:srgbClr val="000000"/>
                </a:solidFill>
              </a:rPr>
              <a:t>.</a:t>
            </a:r>
            <a:r>
              <a:rPr lang="uk-UA" b="1" dirty="0">
                <a:solidFill>
                  <a:srgbClr val="000000"/>
                </a:solidFill>
              </a:rPr>
              <a:t> </a:t>
            </a:r>
          </a:p>
          <a:p>
            <a:pPr marL="358835" lvl="1" indent="-285750" algn="just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12.1 Проблеми з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Групові адреси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Групова IPv6-адреса запитуваного вузла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86" y="896490"/>
            <a:ext cx="4229846" cy="3350520"/>
          </a:xfrm>
        </p:spPr>
        <p:txBody>
          <a:bodyPr/>
          <a:lstStyle/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Групова адреса запитуваного вузла подібна до адреси групової розсилки для усіх вузлів.</a:t>
            </a:r>
          </a:p>
          <a:p>
            <a:pPr marL="285750" indent="-28575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Перевага групової адреса запитуваного вузла полягає в тому, що вона </a:t>
            </a:r>
            <a:r>
              <a:rPr lang="ru-RU" sz="1600" dirty="0" err="1">
                <a:solidFill>
                  <a:srgbClr val="000000"/>
                </a:solidFill>
              </a:rPr>
              <a:t>зіставляється</a:t>
            </a:r>
            <a:r>
              <a:rPr lang="ru-RU" sz="1600" dirty="0">
                <a:solidFill>
                  <a:srgbClr val="000000"/>
                </a:solidFill>
              </a:rPr>
              <a:t> з особливою </a:t>
            </a:r>
            <a:r>
              <a:rPr lang="ru-RU" sz="1600" dirty="0" err="1">
                <a:solidFill>
                  <a:srgbClr val="000000"/>
                </a:solidFill>
              </a:rPr>
              <a:t>груповою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  <a:endParaRPr lang="uk-UA" sz="1600" dirty="0">
              <a:solidFill>
                <a:srgbClr val="000000"/>
              </a:solidFill>
            </a:endParaRP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Це дозволяє мережній платі </a:t>
            </a:r>
            <a:r>
              <a:rPr lang="uk-UA" sz="1600" dirty="0" err="1">
                <a:solidFill>
                  <a:srgbClr val="000000"/>
                </a:solidFill>
              </a:rPr>
              <a:t>Ethernet</a:t>
            </a:r>
            <a:r>
              <a:rPr lang="uk-UA" sz="1600" dirty="0">
                <a:solidFill>
                  <a:srgbClr val="000000"/>
                </a:solidFill>
              </a:rPr>
              <a:t> фільтрувати кадр, аналізуючи MAC-адресу призначення, не надсилаючи його до процесу IPv6, щоб переконатися, що пристрій дійсно є вузлом призначення пакету IPv6.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A181D-36C7-4DAF-9B3B-E20C6358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32" y="967665"/>
            <a:ext cx="4678868" cy="3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0519"/>
          </a:xfrm>
        </p:spPr>
        <p:txBody>
          <a:bodyPr/>
          <a:lstStyle/>
          <a:p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Лабораторна робота – Визначення адрес IPv6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В цій лабораторній роботі ви виконаєте наступні завдання: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Практичне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типів</a:t>
            </a:r>
            <a:r>
              <a:rPr lang="ru-RU" sz="1800" dirty="0"/>
              <a:t> адрес IPv6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dirty="0"/>
              <a:t>Дослідження мережного інтерфейсу та адреси вузла IPv6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800" dirty="0"/>
              <a:t>Опрацювання правил скорочення адрес IPv6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6857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12.8 –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Розподіл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IPv6 на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підмережі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04818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12"/>
            <a:ext cx="8785412" cy="731837"/>
          </a:xfrm>
        </p:spPr>
        <p:txBody>
          <a:bodyPr/>
          <a:lstStyle/>
          <a:p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err="1"/>
              <a:t>Розподіл</a:t>
            </a:r>
            <a:r>
              <a:rPr lang="ru-RU" sz="2400" dirty="0"/>
              <a:t> на </a:t>
            </a:r>
            <a:r>
              <a:rPr lang="ru-RU" sz="2400" dirty="0" err="1"/>
              <a:t>підмережі</a:t>
            </a:r>
            <a:r>
              <a:rPr lang="ru-RU" sz="2400" dirty="0"/>
              <a:t> з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ідентифікатора</a:t>
            </a:r>
            <a:r>
              <a:rPr lang="ru-RU" sz="2400" dirty="0"/>
              <a:t> </a:t>
            </a:r>
            <a:r>
              <a:rPr lang="ru-RU" sz="2400" dirty="0" err="1"/>
              <a:t>підмережі</a:t>
            </a:r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353611" cy="1598084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Протокол IPv6 був розроблений з урахуванням підмереж.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Окреме поле Ідентифікатор підмережі глобальної індивідуальної адреси IPv6 використовується для створення підмереж. 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Поле Ідентифікатор підмережі (</a:t>
            </a:r>
            <a:r>
              <a:rPr lang="en-US" sz="1600" dirty="0">
                <a:solidFill>
                  <a:srgbClr val="000000"/>
                </a:solidFill>
              </a:rPr>
              <a:t>Subnet ID</a:t>
            </a:r>
            <a:r>
              <a:rPr lang="uk-UA" sz="1600" dirty="0">
                <a:solidFill>
                  <a:srgbClr val="000000"/>
                </a:solidFill>
              </a:rPr>
              <a:t>) - це область між префіксом глобальної маршрутизації </a:t>
            </a:r>
            <a:r>
              <a:rPr lang="en-US" sz="1600" dirty="0">
                <a:solidFill>
                  <a:srgbClr val="000000"/>
                </a:solidFill>
              </a:rPr>
              <a:t>(Global Routing Prefix ) </a:t>
            </a:r>
            <a:r>
              <a:rPr lang="uk-UA" sz="1600" dirty="0">
                <a:solidFill>
                  <a:srgbClr val="000000"/>
                </a:solidFill>
              </a:rPr>
              <a:t>та ідентифікатором інтерфейсу</a:t>
            </a:r>
            <a:r>
              <a:rPr lang="en-US" sz="1600" dirty="0">
                <a:solidFill>
                  <a:srgbClr val="000000"/>
                </a:solidFill>
              </a:rPr>
              <a:t> (Interface ID)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8DB5A-76F0-4B47-AE58-0F512B58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2" y="2633133"/>
            <a:ext cx="8310432" cy="18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Приклад створення підмереж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4568567" cy="2863358"/>
          </a:xfrm>
        </p:spPr>
        <p:txBody>
          <a:bodyPr/>
          <a:lstStyle/>
          <a:p>
            <a:pPr marL="0" indent="0" algn="just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Організації призначено префікс глобальної маршрутизації 2001:</a:t>
            </a:r>
            <a:r>
              <a:rPr lang="en-US" sz="1600" dirty="0">
                <a:solidFill>
                  <a:srgbClr val="000000"/>
                </a:solidFill>
              </a:rPr>
              <a:t>db8:acad</a:t>
            </a:r>
            <a:r>
              <a:rPr lang="uk-UA" sz="1600" dirty="0">
                <a:solidFill>
                  <a:srgbClr val="000000"/>
                </a:solidFill>
              </a:rPr>
              <a:t>::</a:t>
            </a:r>
            <a:r>
              <a:rPr lang="am-ET" sz="1600" dirty="0">
                <a:solidFill>
                  <a:srgbClr val="000000"/>
                </a:solidFill>
              </a:rPr>
              <a:t>/</a:t>
            </a:r>
            <a:r>
              <a:rPr lang="uk-UA" sz="1600" dirty="0">
                <a:solidFill>
                  <a:srgbClr val="000000"/>
                </a:solidFill>
              </a:rPr>
              <a:t>48</a:t>
            </a:r>
            <a:r>
              <a:rPr lang="am-ET" sz="1600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з 16-бітним ідентифікатором підмережі: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Дозволяє  створити 65 536 /64 підмереж, як показано на рисунку.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Префікс глобальної маршрутизації однаковий для всіх підмереж.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кожної підмережі збільшується лише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шістнадцятковий</a:t>
            </a:r>
            <a:r>
              <a:rPr lang="uk-UA" sz="1600" dirty="0">
                <a:solidFill>
                  <a:srgbClr val="000000"/>
                </a:solidFill>
              </a:rPr>
              <a:t> ідентифікатор підмережі.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8BF49-5FD4-4309-80FA-F52A67C7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5"/>
          <a:stretch/>
        </p:blipFill>
        <p:spPr>
          <a:xfrm>
            <a:off x="4983892" y="1035049"/>
            <a:ext cx="4160108" cy="28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Розподіл підмережі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1" y="731837"/>
            <a:ext cx="7966267" cy="1392523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На прикладі топологія вимагає п'ять підмереж, по одній для кожної локальної мережі (LAN), а також для послідовного зв'язку між маршрутизаторами R1 та R2.</a:t>
            </a:r>
          </a:p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400" dirty="0">
                <a:solidFill>
                  <a:srgbClr val="000000"/>
                </a:solidFill>
              </a:rPr>
              <a:t>П'ять підмереж IPv6 було виділено з полем ідентифікаторів підмережі 0001 - 0005. Кожна підмережа /64 надаватиме більше адрес, ніж коли-небудь знадобиться.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4560F-645D-4891-932C-5DFEA211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2" y="1920490"/>
            <a:ext cx="3813822" cy="2560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A817A-D8FB-45B9-BB3D-6E5C7DC6B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700" y="2128992"/>
            <a:ext cx="4056099" cy="23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IPv6 на </a:t>
            </a:r>
            <a:r>
              <a:rPr lang="ru-RU" sz="1600" dirty="0" err="1"/>
              <a:t>підмережі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Налаштування маршрутизатора з підмережами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86660"/>
            <a:ext cx="8281894" cy="731838"/>
          </a:xfrm>
        </p:spPr>
        <p:txBody>
          <a:bodyPr/>
          <a:lstStyle/>
          <a:p>
            <a:pPr marL="0" indent="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600" dirty="0">
                <a:solidFill>
                  <a:srgbClr val="000000"/>
                </a:solidFill>
              </a:rPr>
              <a:t>У прикладі показано, що кожен з інтерфейсів на маршрутизаторі R1 налаштований на іншу підмережу IPv6.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34DE4A8-80F8-41EF-8BA3-2E8FBDCC8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65" y="1871767"/>
            <a:ext cx="5398141" cy="178510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gigabitethernet 0/0/0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2001:db8:acad:1::1/64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exit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gigabitethernet 0/0/1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2001:db8:acad:2::1/64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exit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serial 0/1/0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2001:db8:acad:3::1/64</a:t>
            </a:r>
          </a:p>
          <a:p>
            <a:pPr lvl="0" defTabSz="914400" rtl="0" eaLnBrk="0" hangingPunct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</p:txBody>
      </p:sp>
    </p:spTree>
    <p:extLst>
      <p:ext uri="{BB962C8B-B14F-4D97-AF65-F5344CB8AC3E}">
        <p14:creationId xmlns:p14="http://schemas.microsoft.com/office/powerpoint/2010/main" val="28817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43" y="2348882"/>
            <a:ext cx="8280314" cy="97028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2.9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672151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0029"/>
            <a:ext cx="9144000" cy="592921"/>
          </a:xfrm>
        </p:spPr>
        <p:txBody>
          <a:bodyPr/>
          <a:lstStyle/>
          <a:p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– Реалізація схеми адресації підмережі </a:t>
            </a:r>
            <a:r>
              <a:rPr lang="en-US" dirty="0"/>
              <a:t>IPv6</a:t>
            </a:r>
            <a:br>
              <a:rPr lang="en-US" dirty="0"/>
            </a:br>
            <a:endParaRPr lang="uk-UA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У цьому завданні в </a:t>
            </a:r>
            <a:r>
              <a:rPr lang="uk-UA" sz="1800" dirty="0" err="1"/>
              <a:t>Packet</a:t>
            </a:r>
            <a:r>
              <a:rPr lang="uk-UA" sz="1800" dirty="0"/>
              <a:t> </a:t>
            </a:r>
            <a:r>
              <a:rPr lang="uk-UA" sz="1800" dirty="0" err="1"/>
              <a:t>Tracer</a:t>
            </a:r>
            <a:r>
              <a:rPr lang="uk-UA" sz="1800" dirty="0"/>
              <a:t> вам потрібно виконати наступне:</a:t>
            </a:r>
          </a:p>
          <a:p>
            <a:r>
              <a:rPr lang="uk-UA" sz="1800" dirty="0"/>
              <a:t>Визначити підмережі IPv6 та схему адресації</a:t>
            </a:r>
          </a:p>
          <a:p>
            <a:r>
              <a:rPr lang="uk-UA" sz="1800" dirty="0"/>
              <a:t>Налаштувати адресацію IPv6 на маршрутизаторах та ПК</a:t>
            </a:r>
          </a:p>
          <a:p>
            <a:r>
              <a:rPr lang="uk-UA" sz="1800" dirty="0"/>
              <a:t>Перевірити IPv6-з’єднання</a:t>
            </a:r>
          </a:p>
          <a:p>
            <a:pPr marL="0" indent="0">
              <a:buNone/>
            </a:pPr>
            <a:endParaRPr lang="en-US" dirty="0"/>
          </a:p>
          <a:p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446697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32" y="378454"/>
            <a:ext cx="8986027" cy="810519"/>
          </a:xfrm>
        </p:spPr>
        <p:txBody>
          <a:bodyPr/>
          <a:lstStyle/>
          <a:p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Лабораторна робота </a:t>
            </a:r>
            <a:r>
              <a:rPr lang="uk-UA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–</a:t>
            </a:r>
            <a:r>
              <a:rPr lang="uk-UA" dirty="0"/>
              <a:t> </a:t>
            </a:r>
            <a:r>
              <a:rPr lang="ru-RU" dirty="0" err="1"/>
              <a:t>Налаштування</a:t>
            </a:r>
            <a:r>
              <a:rPr lang="ru-RU" dirty="0"/>
              <a:t> IPv6-адрес на </a:t>
            </a:r>
            <a:r>
              <a:rPr lang="ru-RU" dirty="0" err="1"/>
              <a:t>мережних</a:t>
            </a:r>
            <a:r>
              <a:rPr lang="ru-RU" dirty="0"/>
              <a:t> </a:t>
            </a:r>
            <a:r>
              <a:rPr lang="ru-RU" dirty="0" err="1"/>
              <a:t>пристроях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337" y="1242358"/>
            <a:ext cx="8649325" cy="3522688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У цій лабораторній роботі ви виконаєте наступні завдання: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err="1"/>
              <a:t>Налаштування</a:t>
            </a:r>
            <a:r>
              <a:rPr lang="ru-RU" sz="1800" dirty="0"/>
              <a:t> </a:t>
            </a:r>
            <a:r>
              <a:rPr lang="ru-RU" sz="1800" dirty="0" err="1"/>
              <a:t>топології</a:t>
            </a:r>
            <a:r>
              <a:rPr lang="ru-RU" sz="1800" dirty="0"/>
              <a:t> та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 маршрутизатора та </a:t>
            </a:r>
            <a:r>
              <a:rPr lang="ru-RU" sz="1800" dirty="0" err="1"/>
              <a:t>комутатора</a:t>
            </a:r>
            <a:endParaRPr lang="uk-UA" sz="18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800" dirty="0"/>
              <a:t>Статичне налаштування адрес IPv6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800" dirty="0"/>
              <a:t>Перевірка наскрізного з'єднання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3805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Проблеми з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Потреба в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40" y="883642"/>
            <a:ext cx="4238882" cy="337621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</a:rPr>
              <a:t>Адресний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простір</a:t>
            </a:r>
            <a:r>
              <a:rPr lang="ru-RU" sz="1600" dirty="0">
                <a:solidFill>
                  <a:srgbClr val="000000"/>
                </a:solidFill>
              </a:rPr>
              <a:t> протоколу IPv4 </a:t>
            </a:r>
            <a:r>
              <a:rPr lang="ru-RU" sz="1600" dirty="0" err="1">
                <a:solidFill>
                  <a:srgbClr val="000000"/>
                </a:solidFill>
              </a:rPr>
              <a:t>вичерпується</a:t>
            </a:r>
            <a:r>
              <a:rPr lang="uk-UA" sz="1600" dirty="0">
                <a:solidFill>
                  <a:srgbClr val="000000"/>
                </a:solidFill>
              </a:rPr>
              <a:t>. </a:t>
            </a:r>
            <a:r>
              <a:rPr lang="ru-RU" sz="1600" dirty="0">
                <a:solidFill>
                  <a:srgbClr val="000000"/>
                </a:solidFill>
              </a:rPr>
              <a:t>Протокол IPv6 </a:t>
            </a:r>
            <a:r>
              <a:rPr lang="ru-RU" sz="1600" dirty="0" err="1">
                <a:solidFill>
                  <a:srgbClr val="000000"/>
                </a:solidFill>
              </a:rPr>
              <a:t>був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розроблений</a:t>
            </a:r>
            <a:r>
              <a:rPr lang="ru-RU" sz="1600" dirty="0">
                <a:solidFill>
                  <a:srgbClr val="000000"/>
                </a:solidFill>
              </a:rPr>
              <a:t> як </a:t>
            </a:r>
            <a:r>
              <a:rPr lang="ru-RU" sz="1600" dirty="0" err="1">
                <a:solidFill>
                  <a:srgbClr val="000000"/>
                </a:solidFill>
              </a:rPr>
              <a:t>послідовник</a:t>
            </a:r>
            <a:r>
              <a:rPr lang="ru-RU" sz="1600" dirty="0">
                <a:solidFill>
                  <a:srgbClr val="000000"/>
                </a:solidFill>
              </a:rPr>
              <a:t> протоколу IPv4 та </a:t>
            </a:r>
            <a:r>
              <a:rPr lang="ru-RU" sz="1600" dirty="0" err="1">
                <a:solidFill>
                  <a:srgbClr val="000000"/>
                </a:solidFill>
              </a:rPr>
              <a:t>має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набагато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більший</a:t>
            </a:r>
            <a:r>
              <a:rPr lang="ru-RU" sz="1600" dirty="0">
                <a:solidFill>
                  <a:srgbClr val="000000"/>
                </a:solidFill>
              </a:rPr>
              <a:t> 128-бітний </a:t>
            </a:r>
            <a:r>
              <a:rPr lang="ru-RU" sz="1600" dirty="0" err="1">
                <a:solidFill>
                  <a:srgbClr val="000000"/>
                </a:solidFill>
              </a:rPr>
              <a:t>адресний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простір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Розроблення IPv6 також включало виправлення обмежень IPv4 та внесення додаткових покращень.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Зі збільшенням кількості активних інтернет-користувачів, виснаженням адресного простору IPv4, проблемами з NAT та розвитком </a:t>
            </a:r>
            <a:r>
              <a:rPr lang="uk-UA" sz="1600" dirty="0" err="1">
                <a:solidFill>
                  <a:srgbClr val="000000"/>
                </a:solidFill>
              </a:rPr>
              <a:t>IoT</a:t>
            </a:r>
            <a:r>
              <a:rPr lang="uk-UA" sz="1600" dirty="0">
                <a:solidFill>
                  <a:srgbClr val="000000"/>
                </a:solidFill>
              </a:rPr>
              <a:t>, прийшов час розпочати перехід на IPv6.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1C0E8-9A48-4776-9AE6-431C4EFFF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4"/>
          <a:stretch/>
        </p:blipFill>
        <p:spPr>
          <a:xfrm>
            <a:off x="4489622" y="911865"/>
            <a:ext cx="4494254" cy="30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476"/>
            <a:ext cx="9144000" cy="757551"/>
          </a:xfrm>
        </p:spPr>
        <p:txBody>
          <a:bodyPr/>
          <a:lstStyle/>
          <a:p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</a:t>
            </a:r>
            <a:r>
              <a:rPr lang="uk-UA" dirty="0"/>
              <a:t>у цьому розділі?</a:t>
            </a:r>
            <a:endParaRPr lang="uk-UA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7" y="632585"/>
            <a:ext cx="8940978" cy="4155319"/>
          </a:xfrm>
        </p:spPr>
        <p:txBody>
          <a:bodyPr/>
          <a:lstStyle/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Теоретично максимальна кількість IPv4 адрес 4,3 мільярда.</a:t>
            </a:r>
          </a:p>
          <a:p>
            <a:pPr marL="115887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Фахівці</a:t>
            </a:r>
            <a:r>
              <a:rPr lang="ru-RU" dirty="0"/>
              <a:t> IETF створили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протоколи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мережним</a:t>
            </a:r>
            <a:r>
              <a:rPr lang="ru-RU" dirty="0"/>
              <a:t> </a:t>
            </a:r>
            <a:r>
              <a:rPr lang="ru-RU" dirty="0" err="1"/>
              <a:t>адміністраторам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мереж на IPv6.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 Технології переходу можна розділити на три категорії: подвійний стек, </a:t>
            </a:r>
            <a:r>
              <a:rPr lang="uk-UA" dirty="0" err="1"/>
              <a:t>тунелювання</a:t>
            </a:r>
            <a:r>
              <a:rPr lang="uk-UA" dirty="0"/>
              <a:t> та перетворення адрес.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Адреси IPv6 мають довжину 128 бітів і записуються у вигляді рядка </a:t>
            </a:r>
            <a:r>
              <a:rPr lang="uk-UA" dirty="0" err="1"/>
              <a:t>шістнадцяткових</a:t>
            </a:r>
            <a:r>
              <a:rPr lang="uk-UA" dirty="0"/>
              <a:t> значень.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Основний формат для запису IPv6 адреси - x:x:x:x:x:x:x:x, де кожен x складається з чотирьох </a:t>
            </a:r>
            <a:r>
              <a:rPr lang="uk-UA" dirty="0" err="1"/>
              <a:t>шістнадцяткових</a:t>
            </a:r>
            <a:r>
              <a:rPr lang="uk-UA" dirty="0"/>
              <a:t> значень. 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Існує три типи IPv6-адрес: індивідуальна, групова, альтернативна адреси.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Індивідуальна адреса IPv6 однозначно ідентифікує інтерфейс на пристрої з підтримкою IPv6. 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Глобальна індивідуальна адреса (GUA) IPv6 </a:t>
            </a:r>
            <a:r>
              <a:rPr lang="uk-UA" dirty="0" err="1"/>
              <a:t>глобально</a:t>
            </a:r>
            <a:r>
              <a:rPr lang="uk-UA" dirty="0"/>
              <a:t> унікальна та доступна для маршрутизації в Інтернеті IPv6. 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Локальна IPv6-адреса каналу (LLA) дозволяє пристрою взаємодіяти з іншими пристроями під керуванням IPv6, що знаходяться в одному і тому ж каналі (підмережі) і тільки в ньому.</a:t>
            </a:r>
          </a:p>
          <a:p>
            <a:pPr marL="115887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Для налаштування глобальної індивідуальної адреси IPv6 на інтерфейсі використовується команда: </a:t>
            </a:r>
            <a:r>
              <a:rPr lang="uk-UA" b="1" dirty="0"/>
              <a:t>ipv6 </a:t>
            </a:r>
            <a:r>
              <a:rPr lang="uk-UA" b="1" dirty="0" err="1"/>
              <a:t>address</a:t>
            </a:r>
            <a:r>
              <a:rPr lang="uk-UA" dirty="0"/>
              <a:t> </a:t>
            </a:r>
            <a:r>
              <a:rPr lang="uk-UA" i="1" dirty="0"/>
              <a:t>ipv6-address/</a:t>
            </a:r>
            <a:r>
              <a:rPr lang="uk-UA" i="1" dirty="0" err="1"/>
              <a:t>prefix-length</a:t>
            </a:r>
            <a:r>
              <a:rPr lang="uk-UA" i="1" dirty="0"/>
              <a:t>.</a:t>
            </a:r>
            <a:r>
              <a:rPr lang="uk-UA" dirty="0"/>
              <a:t> </a:t>
            </a:r>
          </a:p>
          <a:p>
            <a:pPr marL="115887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Пристрій </a:t>
            </a:r>
            <a:r>
              <a:rPr lang="uk-UA" dirty="0" err="1"/>
              <a:t>динамічно</a:t>
            </a:r>
            <a:r>
              <a:rPr lang="uk-UA" dirty="0"/>
              <a:t> отримує глобальну індивідуальну IPv6-адресу через повідомлення ICMPv6. Маршрутизатори IPv6 періодично розсилають повідомлення RA ICMPv6 кожні 200 секунд для усіх пристроїв під керуванням IPv6.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6" y="722745"/>
            <a:ext cx="8998643" cy="3857494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Повідомлення RA мають три методи: SLAAC, SLAAC і DHCPv6-сервер без відстеження стану та DHCPv6 з відстеженням стану (без SLAAC).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Ідентифікатор інтерфейсу може бути створений за допомогою процесу EUI-64 або випадково згенерованого 64-бітного числа.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Цей процес використовує 48-бітну MAC-адресу </a:t>
            </a:r>
            <a:r>
              <a:rPr lang="uk-UA" sz="1400" dirty="0" err="1"/>
              <a:t>Ethernet</a:t>
            </a:r>
            <a:r>
              <a:rPr lang="uk-UA" sz="1400" dirty="0"/>
              <a:t> клієнта і в середину цієї адреси вставляє ще 16 бітів для створення 64-бітного ідентифікатора інтерфейсу.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Залежно від операційної системи, пристрій може використовувати випадково згенерований ідентифікатор інтерфейсу.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Всі IPv6 повинні мати локальну IPv6-адресу каналу. </a:t>
            </a:r>
            <a:r>
              <a:rPr lang="en-US" sz="1400" dirty="0"/>
              <a:t>LLA </a:t>
            </a:r>
            <a:r>
              <a:rPr lang="uk-UA" sz="1400" dirty="0"/>
              <a:t>можна налаштувати статично або створити </a:t>
            </a:r>
            <a:r>
              <a:rPr lang="uk-UA" sz="1400" dirty="0" err="1"/>
              <a:t>динамічно</a:t>
            </a:r>
            <a:r>
              <a:rPr lang="uk-UA" sz="1400" dirty="0"/>
              <a:t>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Маршрутизатори </a:t>
            </a:r>
            <a:r>
              <a:rPr lang="uk-UA" sz="1400" dirty="0" err="1"/>
              <a:t>Cisco</a:t>
            </a:r>
            <a:r>
              <a:rPr lang="uk-UA" sz="1400" dirty="0"/>
              <a:t> автоматично створюють локальну IPv6-адресу каналу щоразу, коли інтерфейсу призначено глобальну індивідуальну адресу.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Існує два типи групових IPv6-адрес: відома групова адреса і групова адреса запитуваного вузла.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Дві загальноприйняті групи IPv6-адрес для групової розсилки: групова розсилка для усіх вузлів ff02::1 та групова розсилка для усіх маршрутизаторів ff02::2.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Групова</a:t>
            </a:r>
            <a:r>
              <a:rPr lang="ru-RU" dirty="0"/>
              <a:t> адреса </a:t>
            </a:r>
            <a:r>
              <a:rPr lang="ru-RU" dirty="0" err="1"/>
              <a:t>запитуваного</a:t>
            </a:r>
            <a:r>
              <a:rPr lang="ru-RU" dirty="0"/>
              <a:t> </a:t>
            </a:r>
            <a:r>
              <a:rPr lang="ru-RU" dirty="0" err="1"/>
              <a:t>вузла</a:t>
            </a:r>
            <a:r>
              <a:rPr lang="ru-RU" dirty="0"/>
              <a:t> </a:t>
            </a:r>
            <a:r>
              <a:rPr lang="ru-RU" dirty="0" err="1"/>
              <a:t>аналогічна</a:t>
            </a:r>
            <a:r>
              <a:rPr lang="ru-RU" dirty="0"/>
              <a:t> </a:t>
            </a:r>
            <a:r>
              <a:rPr lang="ru-RU" dirty="0" err="1"/>
              <a:t>адресі</a:t>
            </a:r>
            <a:r>
              <a:rPr lang="ru-RU" dirty="0"/>
              <a:t> </a:t>
            </a:r>
            <a:r>
              <a:rPr lang="ru-RU" dirty="0" err="1"/>
              <a:t>групової</a:t>
            </a:r>
            <a:r>
              <a:rPr lang="ru-RU" dirty="0"/>
              <a:t> </a:t>
            </a:r>
            <a:r>
              <a:rPr lang="ru-RU" dirty="0" err="1"/>
              <a:t>розсилки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.</a:t>
            </a:r>
            <a:r>
              <a:rPr lang="uk-UA" sz="1400" dirty="0"/>
              <a:t> </a:t>
            </a:r>
            <a:r>
              <a:rPr lang="uk-UA" dirty="0"/>
              <a:t>Перевага групової адреса запитуваного вузла полягає в тому, що вона відповідає спеціальній адресі групової розсилки </a:t>
            </a:r>
            <a:r>
              <a:rPr lang="en-US" dirty="0"/>
              <a:t>Ethernet. </a:t>
            </a:r>
            <a:endParaRPr lang="uk-UA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Протокол IPv6 був розроблений з урахуванням підмереж. Окреме поле Ідентифікатор підмережі глобальної індивідуальної адреси IPv6 використовується для створення підмереж.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B52088-4D58-468C-823D-03DE352DB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6476"/>
            <a:ext cx="9144000" cy="757551"/>
          </a:xfrm>
        </p:spPr>
        <p:txBody>
          <a:bodyPr/>
          <a:lstStyle/>
          <a:p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</a:t>
            </a:r>
            <a:r>
              <a:rPr lang="uk-UA" dirty="0"/>
              <a:t>у цьому розділі? (Продовж.)</a:t>
            </a:r>
            <a:endParaRPr lang="uk-UA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074777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>
                <a:latin typeface="Arial" charset="0"/>
              </a:rPr>
              <a:t>Розділ 12: Концепції WLAN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606580"/>
              </p:ext>
            </p:extLst>
          </p:nvPr>
        </p:nvGraphicFramePr>
        <p:xfrm>
          <a:off x="189769" y="790275"/>
          <a:ext cx="3425283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528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Гекстет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Локальна адреса каналу (LLA)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Адреса ipv6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show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ipv6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interface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brief</a:t>
                      </a:r>
                      <a:endParaRPr lang="uk-UA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Автоматичне налаштування адреси без відстеження стану (SLAAC,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Stateless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Address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Autoconfiguration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Анонсування маршрутизатора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RA,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Advertisement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Запит маршрутизатора 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RS,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Router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</a:rPr>
                        <a:t>Solicitation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Процес EUI-64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</a:rPr>
                        <a:t>Групова адреса запитуваного вузла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Проблеми IPv4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Сумісне використання протоколів IPv4 і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788320"/>
            <a:ext cx="8345488" cy="3073946"/>
          </a:xfrm>
        </p:spPr>
        <p:txBody>
          <a:bodyPr/>
          <a:lstStyle/>
          <a:p>
            <a:pPr marL="0" indent="0" algn="just" rtl="0"/>
            <a:r>
              <a:rPr lang="uk-UA" sz="1500" dirty="0">
                <a:solidFill>
                  <a:srgbClr val="000000"/>
                </a:solidFill>
              </a:rPr>
              <a:t>Як IPv4, так і IPv6 будуть співіснувати найближчим часом, і перехід триватиме декілька років.</a:t>
            </a:r>
          </a:p>
          <a:p>
            <a:pPr marL="0" indent="0" algn="just" rtl="0"/>
            <a:r>
              <a:rPr lang="uk-UA" sz="1500" dirty="0">
                <a:solidFill>
                  <a:srgbClr val="000000"/>
                </a:solidFill>
              </a:rPr>
              <a:t>Фахівці IETF створили різні протоколи та інструменти, які допомагають мережним адміністраторам поступово здійснити перехід своїх мереж на IPv6. Методи переходу можна розділити на три категорії: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0000"/>
                </a:solidFill>
              </a:rPr>
              <a:t>Подвійний стек (</a:t>
            </a:r>
            <a:r>
              <a:rPr lang="uk-UA" sz="1500" b="1" dirty="0" err="1">
                <a:solidFill>
                  <a:srgbClr val="000000"/>
                </a:solidFill>
              </a:rPr>
              <a:t>Dual</a:t>
            </a:r>
            <a:r>
              <a:rPr lang="uk-UA" sz="1500" b="1" dirty="0">
                <a:solidFill>
                  <a:srgbClr val="000000"/>
                </a:solidFill>
              </a:rPr>
              <a:t> </a:t>
            </a:r>
            <a:r>
              <a:rPr lang="uk-UA" sz="1500" b="1" dirty="0" err="1">
                <a:solidFill>
                  <a:srgbClr val="000000"/>
                </a:solidFill>
              </a:rPr>
              <a:t>stack</a:t>
            </a:r>
            <a:r>
              <a:rPr lang="uk-UA" sz="1500" b="1" dirty="0">
                <a:solidFill>
                  <a:srgbClr val="000000"/>
                </a:solidFill>
              </a:rPr>
              <a:t>) </a:t>
            </a:r>
            <a:r>
              <a:rPr lang="uk-UA" sz="1500" dirty="0">
                <a:solidFill>
                  <a:srgbClr val="000000"/>
                </a:solidFill>
              </a:rPr>
              <a:t>– пристрої подвійного стека одночасно працюють з протокольними стеками як IPv4, так і IPv6.</a:t>
            </a:r>
          </a:p>
          <a:p>
            <a:pPr marL="415985" lvl="1" indent="-342900" algn="just" rtl="0">
              <a:buFont typeface="Arial" panose="020B0604020202020204" pitchFamily="34" charset="0"/>
              <a:buChar char="•"/>
            </a:pPr>
            <a:r>
              <a:rPr lang="uk-UA" sz="1500" b="1" dirty="0" err="1">
                <a:solidFill>
                  <a:srgbClr val="000000"/>
                </a:solidFill>
              </a:rPr>
              <a:t>Тунелювання</a:t>
            </a:r>
            <a:r>
              <a:rPr lang="uk-UA" sz="1500" b="1" dirty="0">
                <a:solidFill>
                  <a:srgbClr val="000000"/>
                </a:solidFill>
              </a:rPr>
              <a:t> (</a:t>
            </a:r>
            <a:r>
              <a:rPr lang="uk-UA" sz="1500" b="1" dirty="0" err="1">
                <a:solidFill>
                  <a:srgbClr val="000000"/>
                </a:solidFill>
              </a:rPr>
              <a:t>Tunneling</a:t>
            </a:r>
            <a:r>
              <a:rPr lang="uk-UA" sz="1500" b="1" dirty="0">
                <a:solidFill>
                  <a:srgbClr val="000000"/>
                </a:solidFill>
              </a:rPr>
              <a:t>)</a:t>
            </a:r>
            <a:r>
              <a:rPr lang="uk-UA" sz="1500" dirty="0">
                <a:solidFill>
                  <a:srgbClr val="000000"/>
                </a:solidFill>
              </a:rPr>
              <a:t> – це метод передачі пакета IPv6 через мережу IPv4. Пакет IPv6 </a:t>
            </a:r>
            <a:r>
              <a:rPr lang="uk-UA" sz="1500" dirty="0" err="1">
                <a:solidFill>
                  <a:srgbClr val="000000"/>
                </a:solidFill>
              </a:rPr>
              <a:t>інкапсульований</a:t>
            </a:r>
            <a:r>
              <a:rPr lang="uk-UA" sz="1500" dirty="0">
                <a:solidFill>
                  <a:srgbClr val="000000"/>
                </a:solidFill>
              </a:rPr>
              <a:t> всередині пакета IPv4, аналогічно іншим типам даних.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0000"/>
                </a:solidFill>
              </a:rPr>
              <a:t>Перетворення (</a:t>
            </a:r>
            <a:r>
              <a:rPr lang="uk-UA" sz="1500" b="1" dirty="0" err="1">
                <a:solidFill>
                  <a:srgbClr val="000000"/>
                </a:solidFill>
              </a:rPr>
              <a:t>Translation</a:t>
            </a:r>
            <a:r>
              <a:rPr lang="uk-UA" sz="1500" b="1" dirty="0">
                <a:solidFill>
                  <a:srgbClr val="000000"/>
                </a:solidFill>
              </a:rPr>
              <a:t>)</a:t>
            </a:r>
            <a:r>
              <a:rPr lang="uk-UA" sz="1500" dirty="0">
                <a:solidFill>
                  <a:srgbClr val="000000"/>
                </a:solidFill>
              </a:rPr>
              <a:t> – перетворення мережних адрес 64 (NAT64) дозволяє пристроям під керуванням IPv6 взаємодіяти з пристроями під керуванням IPv4 за допомогою методу перетворення, аналогічного методу перетворення NAT для IPv4.</a:t>
            </a:r>
            <a:r>
              <a:rPr lang="uk-UA" sz="15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35741-D333-4DBC-B285-F99CC22F97CD}"/>
              </a:ext>
            </a:extLst>
          </p:cNvPr>
          <p:cNvSpPr txBox="1"/>
          <p:nvPr/>
        </p:nvSpPr>
        <p:spPr>
          <a:xfrm>
            <a:off x="431970" y="3918749"/>
            <a:ext cx="83454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500" b="1" dirty="0">
                <a:solidFill>
                  <a:srgbClr val="000000"/>
                </a:solidFill>
              </a:rPr>
              <a:t>Примітка: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Тунелювання</a:t>
            </a:r>
            <a:r>
              <a:rPr lang="uk-UA" sz="1500" dirty="0">
                <a:solidFill>
                  <a:srgbClr val="000000"/>
                </a:solidFill>
              </a:rPr>
              <a:t> і перетворення призначені для переходу на рідну IPv6-адресу та повинні використовуватися тільки там, де це необхідно. Метою повинні бути рідні IPv6-комунікації від джерела до місця призначення.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35435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12.2 Подання адрес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uk-UA" sz="1600" dirty="0"/>
              <a:t>Подання адрес IPv6 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Формати адрес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8143617" cy="4003184"/>
          </a:xfrm>
        </p:spPr>
        <p:txBody>
          <a:bodyPr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Адреси IPv6 мають довжину 128 бітів і записуються у вигляді рядка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шістнадцяткових</a:t>
            </a:r>
            <a:r>
              <a:rPr lang="uk-UA" sz="1600" dirty="0">
                <a:solidFill>
                  <a:srgbClr val="000000"/>
                </a:solidFill>
              </a:rPr>
              <a:t> значень.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IPv6-адреси не чутливі до регістру і можуть бути записані як в нижньому регістрі, так і у верхньому.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Основний формат для запису IPv6 адреси - x:x:x:x:x:x:x:x, </a:t>
            </a:r>
            <a:r>
              <a:rPr lang="ru-RU" sz="1600" dirty="0">
                <a:solidFill>
                  <a:srgbClr val="000000"/>
                </a:solidFill>
              </a:rPr>
              <a:t>при </a:t>
            </a:r>
            <a:r>
              <a:rPr lang="ru-RU" sz="1600" dirty="0" err="1">
                <a:solidFill>
                  <a:srgbClr val="000000"/>
                </a:solidFill>
              </a:rPr>
              <a:t>цьому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кожен</a:t>
            </a:r>
            <a:r>
              <a:rPr lang="ru-RU" sz="1600" dirty="0">
                <a:solidFill>
                  <a:srgbClr val="000000"/>
                </a:solidFill>
              </a:rPr>
              <a:t> x </a:t>
            </a:r>
            <a:r>
              <a:rPr lang="ru-RU" sz="1600" dirty="0" err="1">
                <a:solidFill>
                  <a:srgbClr val="000000"/>
                </a:solidFill>
              </a:rPr>
              <a:t>складається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чотирьох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шістнадцяткових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значень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IPv6 </a:t>
            </a:r>
            <a:r>
              <a:rPr lang="uk-UA" sz="1600" dirty="0" err="1">
                <a:solidFill>
                  <a:srgbClr val="000000"/>
                </a:solidFill>
              </a:rPr>
              <a:t>гекстет</a:t>
            </a:r>
            <a:r>
              <a:rPr lang="uk-UA" sz="1600" dirty="0">
                <a:solidFill>
                  <a:srgbClr val="000000"/>
                </a:solidFill>
              </a:rPr>
              <a:t> (</a:t>
            </a:r>
            <a:r>
              <a:rPr lang="uk-UA" sz="1600" dirty="0" err="1">
                <a:solidFill>
                  <a:srgbClr val="000000"/>
                </a:solidFill>
              </a:rPr>
              <a:t>hextet</a:t>
            </a:r>
            <a:r>
              <a:rPr lang="uk-UA" sz="1600" dirty="0">
                <a:solidFill>
                  <a:srgbClr val="000000"/>
                </a:solidFill>
              </a:rPr>
              <a:t>) - неофіційний термін, який використовують для позначення сегмента з 16 бітів або чотирьох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шістнадцяткових</a:t>
            </a:r>
            <a:r>
              <a:rPr lang="uk-UA" sz="1600" dirty="0">
                <a:solidFill>
                  <a:srgbClr val="000000"/>
                </a:solidFill>
              </a:rPr>
              <a:t> значень.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Приклади запису адрес IPv6 в основному форматі.</a:t>
            </a:r>
          </a:p>
          <a:p>
            <a:pPr marL="358775" lvl="4" indent="0" algn="just" rtl="0">
              <a:buNone/>
            </a:pPr>
            <a:r>
              <a:rPr lang="uk-UA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2001:0db8:0000:1111:0000:0000:0000:0200 </a:t>
            </a:r>
          </a:p>
          <a:p>
            <a:pPr marL="358775" lvl="4" indent="0" algn="just" rtl="0">
              <a:buNone/>
            </a:pPr>
            <a:r>
              <a:rPr lang="uk-UA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2001:0db8:0000:00a3:abcd:0000:0000:1234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dirty="0"/>
              <a:t>Подання адрес IPv6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 Правило 1 – Пропуск початкових нульових розрядів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2" y="731837"/>
            <a:ext cx="8263793" cy="2895245"/>
          </a:xfrm>
        </p:spPr>
        <p:txBody>
          <a:bodyPr/>
          <a:lstStyle/>
          <a:p>
            <a:pPr marL="0" indent="0" algn="just"/>
            <a:r>
              <a:rPr lang="uk-UA" sz="1600" dirty="0">
                <a:solidFill>
                  <a:srgbClr val="000000"/>
                </a:solidFill>
              </a:rPr>
              <a:t>Перше правило, яке допоможе скоротити запис адреси IPv6 - це пропуск усіх початкових нулів (0) у будь-якому </a:t>
            </a:r>
            <a:r>
              <a:rPr lang="uk-UA" sz="1600" dirty="0" err="1">
                <a:solidFill>
                  <a:srgbClr val="000000"/>
                </a:solidFill>
              </a:rPr>
              <a:t>гекстеті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73085" lvl="1" indent="0" algn="just" rtl="0">
              <a:buNone/>
            </a:pPr>
            <a:r>
              <a:rPr lang="uk-UA" sz="1600" b="1" dirty="0">
                <a:solidFill>
                  <a:srgbClr val="000000"/>
                </a:solidFill>
              </a:rPr>
              <a:t>Приклади: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01ab можна подати як 1ab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09f0 можна подати як 9f0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0a00 можна подати як a00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00ab можна подати як </a:t>
            </a:r>
            <a:r>
              <a:rPr lang="uk-UA" sz="1600" dirty="0" err="1">
                <a:solidFill>
                  <a:srgbClr val="000000"/>
                </a:solidFill>
              </a:rPr>
              <a:t>ab</a:t>
            </a:r>
            <a:endParaRPr lang="uk-UA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Це правило застосовується лише до початкових 0, а НЕ до кінцевих 0, інакше адреса буде незрозумілою.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</a:p>
          <a:p>
            <a:pPr marL="415985" lvl="1" indent="-34290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just"/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D418206-3EDF-4754-9AFB-FFEB6385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42028"/>
              </p:ext>
            </p:extLst>
          </p:nvPr>
        </p:nvGraphicFramePr>
        <p:xfrm>
          <a:off x="1263451" y="3849913"/>
          <a:ext cx="66170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12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653970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Формат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sz="1100">
                          <a:solidFill>
                            <a:srgbClr val="000000"/>
                          </a:solidFill>
                        </a:rPr>
                        <a:t>Основний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/>
                        <a:t>2001: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db8: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0:1111: </a:t>
                      </a:r>
                      <a:r>
                        <a:rPr lang="uk-UA" sz="1100" b="1"/>
                        <a:t>000 0:000</a:t>
                      </a:r>
                      <a:r>
                        <a:rPr lang="uk-UA" sz="1100"/>
                        <a:t>0: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 </a:t>
                      </a:r>
                      <a:r>
                        <a:rPr lang="uk-UA" sz="1100" b="1"/>
                        <a:t>000</a:t>
                      </a:r>
                      <a:r>
                        <a:rPr lang="uk-UA" sz="1100"/>
                        <a:t>0: </a:t>
                      </a:r>
                      <a:r>
                        <a:rPr lang="uk-UA" sz="1100" b="1"/>
                        <a:t>0</a:t>
                      </a:r>
                      <a:r>
                        <a:rPr lang="uk-UA" sz="110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</a:rPr>
                        <a:t>Пропуск початкових нулів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100" dirty="0"/>
                        <a:t>2001 : db8 : 0: 1111 : 0 : 0 : 0 :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17960</TotalTime>
  <Words>4891</Words>
  <Application>Microsoft Office PowerPoint</Application>
  <PresentationFormat>Экран (16:9)</PresentationFormat>
  <Paragraphs>551</Paragraphs>
  <Slides>53</Slides>
  <Notes>53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3" baseType="lpstr">
      <vt:lpstr>MS PGothic</vt:lpstr>
      <vt:lpstr>Arial</vt:lpstr>
      <vt:lpstr>Calibri</vt:lpstr>
      <vt:lpstr>CiscoSans</vt:lpstr>
      <vt:lpstr>CiscoSans ExtraLight</vt:lpstr>
      <vt:lpstr>CiscoSans Thin</vt:lpstr>
      <vt:lpstr>Courier New</vt:lpstr>
      <vt:lpstr>Nyala</vt:lpstr>
      <vt:lpstr>Wingdings</vt:lpstr>
      <vt:lpstr>Default Theme</vt:lpstr>
      <vt:lpstr>Розділ 12: Адресація IPv6</vt:lpstr>
      <vt:lpstr>Завдання</vt:lpstr>
      <vt:lpstr>Завдання розділу (Продовж.)</vt:lpstr>
      <vt:lpstr>12.1 Проблеми з IPv4</vt:lpstr>
      <vt:lpstr>Проблеми з IPv4 Потреба в IPv6</vt:lpstr>
      <vt:lpstr>Проблеми IPv4 Сумісне використання протоколів IPv4 і IPv6</vt:lpstr>
      <vt:lpstr>12.2 Подання адрес IPv6</vt:lpstr>
      <vt:lpstr>Подання адрес IPv6  Формати адрес IPv6</vt:lpstr>
      <vt:lpstr>Подання адрес IPv6  Правило 1 – Пропуск початкових нульових розрядів</vt:lpstr>
      <vt:lpstr>Подання адрес IPv6  Правило 2 – Подвійні двокрапки</vt:lpstr>
      <vt:lpstr>12.3 Типи адрес IPv6</vt:lpstr>
      <vt:lpstr>Типи адрес IPv6 Індивідуальна, групова і альтернативна адреси</vt:lpstr>
      <vt:lpstr>Типи адрес IPv6 Довжина префікса IPv6</vt:lpstr>
      <vt:lpstr>Типи адрес IPv6 Типи індивідуальних адрес IPv6</vt:lpstr>
      <vt:lpstr>Типи адрес IPv6 Примітка про унікальну локальну адресу (ULA)</vt:lpstr>
      <vt:lpstr>Типи адрес IPv6 Глобальні індивідуальні адреси IPv6</vt:lpstr>
      <vt:lpstr>Типи адрес IPv6 Структура глобальної індивідуальної адреси IPv6</vt:lpstr>
      <vt:lpstr>Типи адрес IPv6 Локальна IPv6-адреса каналу</vt:lpstr>
      <vt:lpstr>12.4 – Статичне налаштування глобальної індивідуальної адреси (GUA) та локальної адреси каналу (LLA)</vt:lpstr>
      <vt:lpstr>Статичне налаштування глобальної індивідуальної адреси (GUA) та локальної адреси каналу (LLA) Статичне налаштування GUA та LLA на маршрутизаторі</vt:lpstr>
      <vt:lpstr>Статичне налаштування глобальної індивідуальної адреси (GUA) та локальної адреси каналу (LLA) Статична конфігурація GUA на вузлі Windows</vt:lpstr>
      <vt:lpstr>Статичне налаштування глобальної індивідуальної адреси (GUA) та локальної адреси каналу (LLA) Статичне налаштування індивідуальної локальної адреси каналу</vt:lpstr>
      <vt:lpstr>12.5 Динамічна адресація для глобальних індивідуальних адрес (GUA) IPv6</vt:lpstr>
      <vt:lpstr>Динамічна адресація для глобальних індивідуальних адрес (GUA) IPv6 RS і RA повідомлення</vt:lpstr>
      <vt:lpstr>Динамічна адресація для глобальних індивідуальних адрес (GUA) IPv6 Метод 1: SLAAC</vt:lpstr>
      <vt:lpstr>Динамічна адресація для глобальних індивідуальних адрес (GUA) IPv6 Метод 2: SLAAC і DHCPv6 без відстеження стану адреси</vt:lpstr>
      <vt:lpstr>Динамічна адресація для глобальних індивідуальних адрес (GUA) IPv6 Метод 3: DHCPv6 з відстеженням стану адреси</vt:lpstr>
      <vt:lpstr>Динамічна адресація для глобальних індивідуальних адрес (GUA) IPv6 Процес EUI-64 і випадково згенерований ідентифікатор інтерфейсу</vt:lpstr>
      <vt:lpstr>Динамічна адресація для глобальних індивідуальних адрес (GUA) IPv6 Процес EUI-64 і випадково згенерований ідентифікатор інтерфейсу</vt:lpstr>
      <vt:lpstr>Динамічна адресація для глобальних індивідуальних адрес (GUA) IPv6 Випадково згенеровані ідентифікатори інтерфейсу</vt:lpstr>
      <vt:lpstr>12.6 Динамічна адресація для локальних адрес каналу (LLA) IPv6</vt:lpstr>
      <vt:lpstr>Динамічна адресація для локальних адрес каналу (LLA) IPv6 Динамічні локальні адреси каналу (LLA)</vt:lpstr>
      <vt:lpstr>Динамічна адресація для локальних адрес каналу (LLA) IPv6 Динамічні LLA у Windows</vt:lpstr>
      <vt:lpstr>Динамічна адресація для локальних адрес каналу (LLA) IPv6 Динамічні локальні адреси каналу на маршрутизаторах Cisco </vt:lpstr>
      <vt:lpstr>Динамічна адресація для локальних адрес каналу (LLA) IPv6 Перевірка налаштувань адреси IPv6</vt:lpstr>
      <vt:lpstr>Динамічна адресація для локальних адрес каналу (LLA) IPv6 Packet Tracer – Налаштування IPv6-адресації</vt:lpstr>
      <vt:lpstr>12.7 Групові адреси IPv6</vt:lpstr>
      <vt:lpstr>Групові адреси IPv6 Призначення групових адрес IPv6</vt:lpstr>
      <vt:lpstr>Групові адреси IPv6 Призначення групових адрес IPv6</vt:lpstr>
      <vt:lpstr>Групові адреси IPv6 Групова IPv6-адреса запитуваного вузла</vt:lpstr>
      <vt:lpstr>Практичне завдання з Розділу та Контрольна робота Лабораторна робота – Визначення адрес IPv6</vt:lpstr>
      <vt:lpstr>12.8 – Розподіл мережі IPv6 на підмережі</vt:lpstr>
      <vt:lpstr>Розподіл мережі IPv6 на підмережі Розподіл на підмережі з використанням ідентифікатора підмережі </vt:lpstr>
      <vt:lpstr>Розподіл мережі IPv6 на підмережі Приклад створення підмереж IPv6</vt:lpstr>
      <vt:lpstr>Розподіл мережі IPv6 на підмережі Розподіл підмережі IPv6</vt:lpstr>
      <vt:lpstr>Розподіл мережі IPv6 на підмережі Налаштування маршрутизатора з підмережами IPv6</vt:lpstr>
      <vt:lpstr>2.9 Практичне завдання з Розділу та Контрольна робота</vt:lpstr>
      <vt:lpstr>Практичне завдання з Розділу та Контрольна робота Packet Tracer – Реалізація схеми адресації підмережі IPv6 </vt:lpstr>
      <vt:lpstr>Практичне завдання з Розділу та Контрольна робота Лабораторна робота – Налаштування IPv6-адрес на мережних пристроях </vt:lpstr>
      <vt:lpstr>Практичне завдання з Розділу та Контрольна робота Що ми вивчили у цьому розділі?</vt:lpstr>
      <vt:lpstr>Практичне завдання з Розділу та Контрольна робота Що ми вивчили у цьому розділі? (Продовж.)</vt:lpstr>
      <vt:lpstr>Розділ 12: Концепції WLAN Нові терміни та команди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439</cp:revision>
  <dcterms:created xsi:type="dcterms:W3CDTF">2019-10-18T06:21:22Z</dcterms:created>
  <dcterms:modified xsi:type="dcterms:W3CDTF">2021-11-01T11:25:11Z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