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92" r:id="rId6"/>
    <p:sldId id="273" r:id="rId7"/>
    <p:sldId id="259" r:id="rId8"/>
    <p:sldId id="261" r:id="rId9"/>
    <p:sldId id="263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5" r:id="rId18"/>
    <p:sldId id="276" r:id="rId19"/>
    <p:sldId id="277" r:id="rId20"/>
    <p:sldId id="281" r:id="rId21"/>
    <p:sldId id="282" r:id="rId22"/>
    <p:sldId id="278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9" r:id="rId31"/>
    <p:sldId id="290" r:id="rId32"/>
    <p:sldId id="291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суїцидальної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27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"/>
            <a:ext cx="12082817" cy="61141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роботах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 поставив перед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зрікаючись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Сенека говорив,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Луцилію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забобонів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двояке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Іуди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Іудин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тони.</a:t>
            </a:r>
          </a:p>
        </p:txBody>
      </p:sp>
    </p:spTree>
    <p:extLst>
      <p:ext uri="{BB962C8B-B14F-4D97-AF65-F5344CB8AC3E}">
        <p14:creationId xmlns:p14="http://schemas.microsoft.com/office/powerpoint/2010/main" val="227718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720436"/>
            <a:ext cx="5929745" cy="474590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/>
              <a:t>Августин </a:t>
            </a:r>
            <a:r>
              <a:rPr lang="ru-RU" dirty="0" err="1"/>
              <a:t>Блаженний</a:t>
            </a:r>
            <a:r>
              <a:rPr lang="ru-RU" dirty="0"/>
              <a:t> першим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церкви засудив </a:t>
            </a:r>
            <a:r>
              <a:rPr lang="ru-RU" dirty="0" err="1"/>
              <a:t>суїцид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трактуванні</a:t>
            </a:r>
            <a:r>
              <a:rPr lang="ru-RU" dirty="0"/>
              <a:t> </a:t>
            </a:r>
            <a:r>
              <a:rPr lang="ru-RU" dirty="0" err="1"/>
              <a:t>самогубець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душогуб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шосту</a:t>
            </a:r>
            <a:r>
              <a:rPr lang="ru-RU" dirty="0"/>
              <a:t> </a:t>
            </a:r>
            <a:r>
              <a:rPr lang="ru-RU" dirty="0" err="1"/>
              <a:t>заповідь</a:t>
            </a:r>
            <a:r>
              <a:rPr lang="ru-RU" dirty="0"/>
              <a:t>: «Не убий»: </a:t>
            </a:r>
            <a:r>
              <a:rPr lang="ru-RU" dirty="0" err="1"/>
              <a:t>адже</a:t>
            </a:r>
            <a:r>
              <a:rPr lang="ru-RU" dirty="0"/>
              <a:t> там не говориться «</a:t>
            </a:r>
            <a:r>
              <a:rPr lang="ru-RU" dirty="0" err="1"/>
              <a:t>ближнього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». </a:t>
            </a:r>
            <a:r>
              <a:rPr lang="ru-RU" dirty="0" err="1"/>
              <a:t>Близького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полюбити</a:t>
            </a:r>
            <a:r>
              <a:rPr lang="ru-RU" dirty="0"/>
              <a:t>, як самого себе; </a:t>
            </a:r>
            <a:r>
              <a:rPr lang="ru-RU" dirty="0" err="1"/>
              <a:t>отже</a:t>
            </a:r>
            <a:r>
              <a:rPr lang="ru-RU" dirty="0"/>
              <a:t>, вона </a:t>
            </a:r>
            <a:r>
              <a:rPr lang="ru-RU" dirty="0" err="1"/>
              <a:t>забороняє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вбивати</a:t>
            </a:r>
            <a:r>
              <a:rPr lang="ru-RU" dirty="0"/>
              <a:t>. </a:t>
            </a:r>
            <a:r>
              <a:rPr lang="ru-RU" dirty="0" err="1"/>
              <a:t>Самогубство</a:t>
            </a:r>
            <a:r>
              <a:rPr lang="ru-RU" dirty="0"/>
              <a:t> ж є </a:t>
            </a:r>
            <a:r>
              <a:rPr lang="ru-RU" dirty="0" err="1"/>
              <a:t>найгіршим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гріхів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розкаятися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318" t="37172" r="36213" b="11724"/>
          <a:stretch/>
        </p:blipFill>
        <p:spPr>
          <a:xfrm>
            <a:off x="7259781" y="484909"/>
            <a:ext cx="4475019" cy="52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33516"/>
            <a:ext cx="7356142" cy="3363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теолог Фома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Аквінський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ст.)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Фомою,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самозбереження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470" t="34983" r="57113" b="23131"/>
          <a:stretch/>
        </p:blipFill>
        <p:spPr>
          <a:xfrm>
            <a:off x="7661563" y="563609"/>
            <a:ext cx="3934692" cy="50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1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2015732"/>
            <a:ext cx="11919045" cy="40848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Загалом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зазначити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т. </a:t>
            </a:r>
            <a:r>
              <a:rPr lang="ru-RU" sz="2400" dirty="0" err="1"/>
              <a:t>зв</a:t>
            </a:r>
            <a:r>
              <a:rPr lang="ru-RU" sz="2400" dirty="0"/>
              <a:t>. «</a:t>
            </a:r>
            <a:r>
              <a:rPr lang="ru-RU" sz="2400" dirty="0" err="1"/>
              <a:t>аврамічних</a:t>
            </a:r>
            <a:r>
              <a:rPr lang="ru-RU" sz="2400" dirty="0"/>
              <a:t>» </a:t>
            </a:r>
            <a:r>
              <a:rPr lang="ru-RU" sz="2400" dirty="0" err="1"/>
              <a:t>релігіях</a:t>
            </a:r>
            <a:r>
              <a:rPr lang="ru-RU" sz="2400" dirty="0"/>
              <a:t> – </a:t>
            </a:r>
            <a:r>
              <a:rPr lang="ru-RU" sz="2400" dirty="0" err="1"/>
              <a:t>іудаїзмі</a:t>
            </a:r>
            <a:r>
              <a:rPr lang="ru-RU" sz="2400" dirty="0"/>
              <a:t>, </a:t>
            </a:r>
            <a:r>
              <a:rPr lang="ru-RU" sz="2400" dirty="0" err="1"/>
              <a:t>християнстві</a:t>
            </a:r>
            <a:r>
              <a:rPr lang="ru-RU" sz="2400" dirty="0"/>
              <a:t>, </a:t>
            </a:r>
            <a:r>
              <a:rPr lang="ru-RU" sz="2400" dirty="0" err="1"/>
              <a:t>ісламі</a:t>
            </a:r>
            <a:r>
              <a:rPr lang="ru-RU" sz="2400" dirty="0"/>
              <a:t> – до </a:t>
            </a:r>
            <a:r>
              <a:rPr lang="ru-RU" sz="2400" dirty="0" err="1"/>
              <a:t>самогубства</a:t>
            </a:r>
            <a:r>
              <a:rPr lang="ru-RU" sz="2400" dirty="0"/>
              <a:t> </a:t>
            </a:r>
            <a:r>
              <a:rPr lang="ru-RU" sz="2400" dirty="0" err="1"/>
              <a:t>ставляться</a:t>
            </a:r>
            <a:r>
              <a:rPr lang="ru-RU" sz="2400" dirty="0"/>
              <a:t> в основному негативно. В </a:t>
            </a:r>
            <a:r>
              <a:rPr lang="ru-RU" sz="2400" dirty="0" err="1"/>
              <a:t>іудаїзмі</a:t>
            </a:r>
            <a:r>
              <a:rPr lang="ru-RU" sz="2400" dirty="0"/>
              <a:t> </a:t>
            </a:r>
            <a:r>
              <a:rPr lang="ru-RU" sz="2400" dirty="0" err="1"/>
              <a:t>суїцид</a:t>
            </a:r>
            <a:r>
              <a:rPr lang="ru-RU" sz="2400" dirty="0"/>
              <a:t> </a:t>
            </a:r>
            <a:r>
              <a:rPr lang="ru-RU" sz="2400" dirty="0" err="1"/>
              <a:t>засуджується</a:t>
            </a:r>
            <a:r>
              <a:rPr lang="ru-RU" sz="2400" dirty="0"/>
              <a:t>, але з </a:t>
            </a:r>
            <a:r>
              <a:rPr lang="ru-RU" sz="2400" dirty="0" err="1"/>
              <a:t>відомими</a:t>
            </a:r>
            <a:r>
              <a:rPr lang="ru-RU" sz="2400" dirty="0"/>
              <a:t> </a:t>
            </a:r>
            <a:r>
              <a:rPr lang="ru-RU" sz="2400" dirty="0" err="1"/>
              <a:t>застере-женнями</a:t>
            </a:r>
            <a:r>
              <a:rPr lang="ru-RU" sz="2400" dirty="0"/>
              <a:t>. У </a:t>
            </a:r>
            <a:r>
              <a:rPr lang="ru-RU" sz="2400" dirty="0" err="1"/>
              <a:t>трактаті</a:t>
            </a:r>
            <a:r>
              <a:rPr lang="ru-RU" sz="2400" dirty="0"/>
              <a:t> «</a:t>
            </a:r>
            <a:r>
              <a:rPr lang="ru-RU" sz="2400" dirty="0" err="1"/>
              <a:t>Семахот</a:t>
            </a:r>
            <a:r>
              <a:rPr lang="ru-RU" sz="2400" dirty="0"/>
              <a:t>» </a:t>
            </a:r>
            <a:r>
              <a:rPr lang="ru-RU" sz="2400" dirty="0" err="1"/>
              <a:t>самогубство</a:t>
            </a:r>
            <a:r>
              <a:rPr lang="ru-RU" sz="2400" dirty="0"/>
              <a:t> названо </a:t>
            </a:r>
            <a:r>
              <a:rPr lang="ru-RU" sz="2400" dirty="0" err="1"/>
              <a:t>найгіршим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гріхів</a:t>
            </a:r>
            <a:r>
              <a:rPr lang="ru-RU" sz="2400" dirty="0"/>
              <a:t>,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важким</a:t>
            </a:r>
            <a:r>
              <a:rPr lang="ru-RU" sz="2400" dirty="0"/>
              <a:t> </a:t>
            </a:r>
            <a:r>
              <a:rPr lang="ru-RU" sz="2400" dirty="0" err="1"/>
              <a:t>злочином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убивство</a:t>
            </a:r>
            <a:r>
              <a:rPr lang="ru-RU" sz="2400" dirty="0"/>
              <a:t>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самогубець</a:t>
            </a:r>
            <a:r>
              <a:rPr lang="ru-RU" sz="2400" dirty="0"/>
              <a:t> </a:t>
            </a:r>
            <a:r>
              <a:rPr lang="ru-RU" sz="2400" dirty="0" err="1"/>
              <a:t>відкидає</a:t>
            </a:r>
            <a:r>
              <a:rPr lang="ru-RU" sz="2400" dirty="0"/>
              <a:t> Божий суд і </a:t>
            </a:r>
            <a:r>
              <a:rPr lang="ru-RU" sz="2400" dirty="0" err="1"/>
              <a:t>нехтує</a:t>
            </a:r>
            <a:r>
              <a:rPr lang="ru-RU" sz="2400" dirty="0"/>
              <a:t> правом на </a:t>
            </a:r>
            <a:r>
              <a:rPr lang="ru-RU" sz="2400" dirty="0" err="1"/>
              <a:t>майбутнє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Водночас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злочин</a:t>
            </a:r>
            <a:r>
              <a:rPr lang="ru-RU" sz="2400" dirty="0"/>
              <a:t> </a:t>
            </a:r>
            <a:r>
              <a:rPr lang="ru-RU" sz="2400" dirty="0" err="1"/>
              <a:t>вважався</a:t>
            </a:r>
            <a:r>
              <a:rPr lang="ru-RU" sz="2400" dirty="0"/>
              <a:t> </a:t>
            </a:r>
            <a:r>
              <a:rPr lang="ru-RU" sz="2400" dirty="0" err="1"/>
              <a:t>підсудним</a:t>
            </a:r>
            <a:r>
              <a:rPr lang="ru-RU" sz="2400" dirty="0"/>
              <a:t> не земному суду, а небесному. Талмуд усе ж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єврею</a:t>
            </a:r>
            <a:r>
              <a:rPr lang="ru-RU" sz="2400" dirty="0"/>
              <a:t> </a:t>
            </a:r>
            <a:r>
              <a:rPr lang="ru-RU" sz="2400" dirty="0" err="1"/>
              <a:t>вбити</a:t>
            </a:r>
            <a:r>
              <a:rPr lang="ru-RU" sz="2400" dirty="0"/>
              <a:t> себе,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інакше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впасти</a:t>
            </a:r>
            <a:r>
              <a:rPr lang="ru-RU" sz="2400" dirty="0"/>
              <a:t> в </a:t>
            </a:r>
            <a:r>
              <a:rPr lang="ru-RU" sz="2400" dirty="0" err="1"/>
              <a:t>гріх</a:t>
            </a:r>
            <a:r>
              <a:rPr lang="ru-RU" sz="2400" dirty="0"/>
              <a:t> </a:t>
            </a:r>
            <a:r>
              <a:rPr lang="ru-RU" sz="2400" dirty="0" err="1"/>
              <a:t>ідолопоклонства</a:t>
            </a:r>
            <a:r>
              <a:rPr lang="ru-RU" sz="2400" dirty="0"/>
              <a:t>, </a:t>
            </a:r>
            <a:r>
              <a:rPr lang="ru-RU" sz="2400" dirty="0" err="1"/>
              <a:t>убивства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перелюбу</a:t>
            </a:r>
            <a:r>
              <a:rPr lang="ru-RU" sz="2400" dirty="0"/>
              <a:t>. </a:t>
            </a:r>
            <a:r>
              <a:rPr lang="ru-RU" sz="2400" dirty="0" err="1"/>
              <a:t>Допускався</a:t>
            </a:r>
            <a:r>
              <a:rPr lang="ru-RU" sz="2400" dirty="0"/>
              <a:t> </a:t>
            </a:r>
            <a:r>
              <a:rPr lang="ru-RU" sz="2400" dirty="0" err="1"/>
              <a:t>суїцид</a:t>
            </a:r>
            <a:r>
              <a:rPr lang="ru-RU" sz="2400" dirty="0"/>
              <a:t> і в </a:t>
            </a:r>
            <a:r>
              <a:rPr lang="ru-RU" sz="2400" dirty="0" err="1"/>
              <a:t>безвихідній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, як,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ув’язнених</a:t>
            </a:r>
            <a:r>
              <a:rPr lang="ru-RU" sz="2400" dirty="0"/>
              <a:t> у </a:t>
            </a:r>
            <a:r>
              <a:rPr lang="ru-RU" sz="2400" dirty="0" err="1"/>
              <a:t>нацистських</a:t>
            </a:r>
            <a:r>
              <a:rPr lang="ru-RU" sz="2400" dirty="0"/>
              <a:t> </a:t>
            </a:r>
            <a:r>
              <a:rPr lang="ru-RU" sz="2400" dirty="0" err="1"/>
              <a:t>концтаборах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79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9" y="595746"/>
            <a:ext cx="10237436" cy="487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err="1"/>
              <a:t>ісламі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, і в </a:t>
            </a:r>
            <a:r>
              <a:rPr lang="ru-RU" dirty="0" err="1"/>
              <a:t>Корані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пряма заборона на </a:t>
            </a:r>
            <a:r>
              <a:rPr lang="ru-RU" dirty="0" err="1"/>
              <a:t>позбавлення</a:t>
            </a:r>
            <a:r>
              <a:rPr lang="ru-RU" dirty="0"/>
              <a:t> себе </a:t>
            </a:r>
            <a:r>
              <a:rPr lang="ru-RU" dirty="0" err="1"/>
              <a:t>життя</a:t>
            </a:r>
            <a:r>
              <a:rPr lang="ru-RU" dirty="0"/>
              <a:t> (4:29).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тлумачення</a:t>
            </a:r>
            <a:r>
              <a:rPr lang="ru-RU" dirty="0"/>
              <a:t> Корану,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заявляють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вб’є</a:t>
            </a:r>
            <a:r>
              <a:rPr lang="ru-RU" dirty="0"/>
              <a:t> </a:t>
            </a:r>
            <a:r>
              <a:rPr lang="ru-RU" dirty="0" err="1"/>
              <a:t>невірних</a:t>
            </a:r>
            <a:r>
              <a:rPr lang="ru-RU" dirty="0"/>
              <a:t> і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помре</a:t>
            </a:r>
            <a:r>
              <a:rPr lang="ru-RU" dirty="0"/>
              <a:t> сама, то вона </a:t>
            </a:r>
            <a:r>
              <a:rPr lang="ru-RU" dirty="0" err="1"/>
              <a:t>опиниться</a:t>
            </a:r>
            <a:r>
              <a:rPr lang="ru-RU" dirty="0"/>
              <a:t> в раю, і </a:t>
            </a:r>
            <a:r>
              <a:rPr lang="ru-RU" dirty="0" err="1"/>
              <a:t>її</a:t>
            </a:r>
            <a:r>
              <a:rPr lang="ru-RU" dirty="0"/>
              <a:t> статус </a:t>
            </a:r>
            <a:r>
              <a:rPr lang="ru-RU" dirty="0" err="1"/>
              <a:t>дорівнюватиме</a:t>
            </a:r>
            <a:r>
              <a:rPr lang="ru-RU" dirty="0"/>
              <a:t> статусу </a:t>
            </a:r>
            <a:r>
              <a:rPr lang="ru-RU" dirty="0" err="1"/>
              <a:t>шахіда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Але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деяким</a:t>
            </a:r>
            <a:r>
              <a:rPr lang="ru-RU" dirty="0"/>
              <a:t> сектам і </a:t>
            </a:r>
            <a:r>
              <a:rPr lang="ru-RU" dirty="0" err="1"/>
              <a:t>містичним</a:t>
            </a:r>
            <a:r>
              <a:rPr lang="ru-RU" dirty="0"/>
              <a:t> </a:t>
            </a:r>
            <a:r>
              <a:rPr lang="ru-RU" dirty="0" err="1"/>
              <a:t>течіям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ісламу</a:t>
            </a:r>
            <a:r>
              <a:rPr lang="ru-RU" dirty="0"/>
              <a:t> і </a:t>
            </a:r>
            <a:r>
              <a:rPr lang="ru-RU" dirty="0" err="1"/>
              <a:t>відкидаються</a:t>
            </a:r>
            <a:r>
              <a:rPr lang="ru-RU" dirty="0"/>
              <a:t>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богословів</a:t>
            </a:r>
            <a:r>
              <a:rPr lang="ru-RU" dirty="0"/>
              <a:t>. </a:t>
            </a:r>
            <a:r>
              <a:rPr lang="ru-RU" dirty="0" err="1"/>
              <a:t>Резюмуючи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навести слова М. </a:t>
            </a:r>
            <a:r>
              <a:rPr lang="ru-RU" dirty="0" err="1"/>
              <a:t>Еліаде</a:t>
            </a:r>
            <a:r>
              <a:rPr lang="ru-RU" dirty="0"/>
              <a:t>: «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відкидають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як </a:t>
            </a:r>
            <a:r>
              <a:rPr lang="ru-RU" dirty="0" err="1"/>
              <a:t>релігійно</a:t>
            </a:r>
            <a:r>
              <a:rPr lang="ru-RU" dirty="0"/>
              <a:t> </a:t>
            </a:r>
            <a:r>
              <a:rPr lang="ru-RU" dirty="0" err="1"/>
              <a:t>неприйнятний</a:t>
            </a:r>
            <a:r>
              <a:rPr lang="ru-RU" dirty="0"/>
              <a:t> акт, але </a:t>
            </a:r>
            <a:r>
              <a:rPr lang="ru-RU" dirty="0" err="1"/>
              <a:t>визнають</a:t>
            </a:r>
            <a:r>
              <a:rPr lang="ru-RU" dirty="0"/>
              <a:t> </a:t>
            </a:r>
            <a:r>
              <a:rPr lang="ru-RU" dirty="0" err="1"/>
              <a:t>мучеництво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іудаїзм</a:t>
            </a:r>
            <a:r>
              <a:rPr lang="ru-RU" dirty="0"/>
              <a:t>, </a:t>
            </a:r>
            <a:r>
              <a:rPr lang="ru-RU" dirty="0" err="1"/>
              <a:t>християнство</a:t>
            </a:r>
            <a:r>
              <a:rPr lang="ru-RU" dirty="0"/>
              <a:t> та </a:t>
            </a:r>
            <a:r>
              <a:rPr lang="ru-RU" dirty="0" err="1"/>
              <a:t>іслам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край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 </a:t>
            </a:r>
            <a:r>
              <a:rPr lang="ru-RU" dirty="0" err="1"/>
              <a:t>суїцидом</a:t>
            </a:r>
            <a:r>
              <a:rPr lang="ru-RU" dirty="0"/>
              <a:t> і </a:t>
            </a:r>
            <a:r>
              <a:rPr lang="ru-RU" dirty="0" err="1"/>
              <a:t>пасивне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як </a:t>
            </a:r>
            <a:r>
              <a:rPr lang="ru-RU" dirty="0" err="1"/>
              <a:t>божественної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через </a:t>
            </a:r>
            <a:r>
              <a:rPr lang="ru-RU" dirty="0" err="1"/>
              <a:t>мучеництво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рук </a:t>
            </a:r>
            <a:r>
              <a:rPr lang="ru-RU" dirty="0" err="1"/>
              <a:t>іншого</a:t>
            </a:r>
            <a:r>
              <a:rPr lang="ru-RU" dirty="0"/>
              <a:t>» (М. </a:t>
            </a:r>
            <a:r>
              <a:rPr lang="ru-RU" dirty="0" err="1"/>
              <a:t>Еліаде</a:t>
            </a:r>
            <a:r>
              <a:rPr lang="ru-RU" dirty="0"/>
              <a:t>, 1987, с.125).</a:t>
            </a:r>
          </a:p>
        </p:txBody>
      </p:sp>
    </p:spTree>
    <p:extLst>
      <p:ext uri="{BB962C8B-B14F-4D97-AF65-F5344CB8AC3E}">
        <p14:creationId xmlns:p14="http://schemas.microsoft.com/office/powerpoint/2010/main" val="245056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Мислителі</a:t>
            </a:r>
            <a:r>
              <a:rPr lang="ru-RU" dirty="0"/>
              <a:t> Нового часу </a:t>
            </a:r>
            <a:r>
              <a:rPr lang="ru-RU" dirty="0" err="1"/>
              <a:t>також</a:t>
            </a:r>
            <a:r>
              <a:rPr lang="ru-RU" dirty="0"/>
              <a:t> неоднозначно </a:t>
            </a:r>
            <a:r>
              <a:rPr lang="ru-RU" dirty="0" err="1"/>
              <a:t>ставилися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яку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екзистенціаліст</a:t>
            </a:r>
            <a:r>
              <a:rPr lang="ru-RU" dirty="0"/>
              <a:t> А. Камю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єдино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антропологічною</a:t>
            </a:r>
            <a:r>
              <a:rPr lang="ru-RU" dirty="0"/>
              <a:t> </a:t>
            </a:r>
            <a:r>
              <a:rPr lang="ru-RU" dirty="0" err="1"/>
              <a:t>філософською</a:t>
            </a:r>
            <a:r>
              <a:rPr lang="ru-RU" dirty="0"/>
              <a:t> проблемою. Усе залежало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світоглядних</a:t>
            </a:r>
            <a:r>
              <a:rPr lang="ru-RU" dirty="0"/>
              <a:t> установок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49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0"/>
            <a:ext cx="6386945" cy="56803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Великий </a:t>
            </a:r>
            <a:r>
              <a:rPr lang="ru-RU" sz="2400" dirty="0" err="1"/>
              <a:t>німецький</a:t>
            </a:r>
            <a:r>
              <a:rPr lang="ru-RU" sz="2400" dirty="0"/>
              <a:t> </a:t>
            </a:r>
            <a:r>
              <a:rPr lang="ru-RU" sz="2400" dirty="0" err="1"/>
              <a:t>філософ</a:t>
            </a:r>
            <a:r>
              <a:rPr lang="ru-RU" sz="2400" dirty="0"/>
              <a:t> І. Кант,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вважав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суїцид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образа </a:t>
            </a:r>
            <a:r>
              <a:rPr lang="ru-RU" sz="2400" dirty="0" err="1"/>
              <a:t>людства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порушує</a:t>
            </a:r>
            <a:r>
              <a:rPr lang="ru-RU" sz="2400" dirty="0"/>
              <a:t> </a:t>
            </a:r>
            <a:r>
              <a:rPr lang="ru-RU" sz="2400" dirty="0" err="1"/>
              <a:t>логічну</a:t>
            </a:r>
            <a:r>
              <a:rPr lang="ru-RU" sz="2400" dirty="0"/>
              <a:t> й </a:t>
            </a:r>
            <a:r>
              <a:rPr lang="ru-RU" sz="2400" dirty="0" err="1"/>
              <a:t>естетичну</a:t>
            </a:r>
            <a:r>
              <a:rPr lang="ru-RU" sz="2400" dirty="0"/>
              <a:t> </a:t>
            </a:r>
            <a:r>
              <a:rPr lang="ru-RU" sz="2400" dirty="0" err="1"/>
              <a:t>доцільність</a:t>
            </a:r>
            <a:r>
              <a:rPr lang="ru-RU" sz="2400" dirty="0"/>
              <a:t> у </a:t>
            </a:r>
            <a:r>
              <a:rPr lang="ru-RU" sz="2400" dirty="0" err="1"/>
              <a:t>природі</a:t>
            </a:r>
            <a:r>
              <a:rPr lang="ru-RU" sz="2400" dirty="0"/>
              <a:t> й </a:t>
            </a:r>
            <a:r>
              <a:rPr lang="ru-RU" sz="2400" dirty="0" err="1"/>
              <a:t>людині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І. Кант </a:t>
            </a:r>
            <a:r>
              <a:rPr lang="ru-RU" sz="2400" dirty="0" err="1"/>
              <a:t>виправдовував</a:t>
            </a:r>
            <a:r>
              <a:rPr lang="ru-RU" sz="2400" dirty="0"/>
              <a:t> </a:t>
            </a:r>
            <a:r>
              <a:rPr lang="ru-RU" sz="2400" dirty="0" err="1"/>
              <a:t>абсолютну</a:t>
            </a:r>
            <a:r>
              <a:rPr lang="ru-RU" sz="2400" dirty="0"/>
              <a:t> </a:t>
            </a:r>
            <a:r>
              <a:rPr lang="ru-RU" sz="2400" dirty="0" err="1"/>
              <a:t>моральну</a:t>
            </a:r>
            <a:r>
              <a:rPr lang="ru-RU" sz="2400" dirty="0"/>
              <a:t> </a:t>
            </a:r>
            <a:r>
              <a:rPr lang="ru-RU" sz="2400" dirty="0" err="1"/>
              <a:t>заборону</a:t>
            </a:r>
            <a:r>
              <a:rPr lang="ru-RU" sz="2400" dirty="0"/>
              <a:t> на </a:t>
            </a:r>
            <a:r>
              <a:rPr lang="ru-RU" sz="2400" dirty="0" err="1"/>
              <a:t>самогубство</a:t>
            </a:r>
            <a:r>
              <a:rPr lang="ru-RU" sz="2400" dirty="0"/>
              <a:t>, </a:t>
            </a:r>
            <a:r>
              <a:rPr lang="ru-RU" sz="2400" dirty="0" err="1"/>
              <a:t>бачачи</a:t>
            </a:r>
            <a:r>
              <a:rPr lang="ru-RU" sz="2400" dirty="0"/>
              <a:t> </a:t>
            </a:r>
            <a:r>
              <a:rPr lang="ru-RU" sz="2400" dirty="0" err="1"/>
              <a:t>внутрішнє</a:t>
            </a:r>
            <a:r>
              <a:rPr lang="ru-RU" sz="2400" dirty="0"/>
              <a:t> </a:t>
            </a:r>
            <a:r>
              <a:rPr lang="ru-RU" sz="2400" dirty="0" err="1"/>
              <a:t>протиріччя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акту: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егоїстичне</a:t>
            </a:r>
            <a:r>
              <a:rPr lang="ru-RU" sz="2400" dirty="0"/>
              <a:t> й </a:t>
            </a:r>
            <a:r>
              <a:rPr lang="ru-RU" sz="2400" dirty="0" err="1"/>
              <a:t>парадоксальне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суб’єкт</a:t>
            </a:r>
            <a:r>
              <a:rPr lang="ru-RU" sz="2400" dirty="0"/>
              <a:t> </a:t>
            </a:r>
            <a:r>
              <a:rPr lang="ru-RU" sz="2400" dirty="0" err="1"/>
              <a:t>прагне</a:t>
            </a:r>
            <a:r>
              <a:rPr lang="ru-RU" sz="2400" dirty="0"/>
              <a:t> </a:t>
            </a:r>
            <a:r>
              <a:rPr lang="ru-RU" sz="2400" dirty="0" err="1"/>
              <a:t>поліпшити</a:t>
            </a:r>
            <a:r>
              <a:rPr lang="ru-RU" sz="2400" dirty="0"/>
              <a:t> свою долю шляхом </a:t>
            </a:r>
            <a:r>
              <a:rPr lang="ru-RU" sz="2400" dirty="0" err="1"/>
              <a:t>саморуйнування</a:t>
            </a:r>
            <a:r>
              <a:rPr lang="ru-RU" sz="2400" dirty="0"/>
              <a:t>. </a:t>
            </a:r>
            <a:r>
              <a:rPr lang="ru-RU" sz="2400" dirty="0" err="1"/>
              <a:t>Функцією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до самого себе є </a:t>
            </a:r>
            <a:r>
              <a:rPr lang="ru-RU" sz="2400" dirty="0" err="1"/>
              <a:t>продовження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, і вона входить у </a:t>
            </a:r>
            <a:r>
              <a:rPr lang="ru-RU" sz="2400" dirty="0" err="1"/>
              <a:t>протиріччя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собою,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самознищення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мета </a:t>
            </a:r>
            <a:r>
              <a:rPr lang="ru-RU" sz="2400" dirty="0" err="1"/>
              <a:t>суїцидента</a:t>
            </a:r>
            <a:r>
              <a:rPr lang="ru-RU" sz="2400" dirty="0"/>
              <a:t> </a:t>
            </a:r>
            <a:r>
              <a:rPr lang="ru-RU" sz="2400" dirty="0" err="1"/>
              <a:t>суперечлива</a:t>
            </a:r>
            <a:r>
              <a:rPr lang="ru-RU" sz="2400" dirty="0"/>
              <a:t>: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хоче</a:t>
            </a:r>
            <a:r>
              <a:rPr lang="ru-RU" sz="2400" dirty="0"/>
              <a:t> </a:t>
            </a:r>
            <a:r>
              <a:rPr lang="ru-RU" sz="2400" dirty="0" err="1"/>
              <a:t>померти</a:t>
            </a:r>
            <a:r>
              <a:rPr lang="ru-RU" sz="2400" dirty="0"/>
              <a:t> і </a:t>
            </a:r>
            <a:r>
              <a:rPr lang="ru-RU" sz="2400" dirty="0" err="1"/>
              <a:t>поліпшити</a:t>
            </a:r>
            <a:r>
              <a:rPr lang="ru-RU" sz="2400" dirty="0"/>
              <a:t> так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Надалі</a:t>
            </a:r>
            <a:r>
              <a:rPr lang="ru-RU" sz="2400" dirty="0"/>
              <a:t> в </a:t>
            </a:r>
            <a:r>
              <a:rPr lang="ru-RU" sz="2400" dirty="0" err="1"/>
              <a:t>суїцидології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буде представлено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ключових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– </a:t>
            </a:r>
            <a:r>
              <a:rPr lang="ru-RU" sz="2400" dirty="0" err="1"/>
              <a:t>амбівалентності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063" t="51413" r="64770" b="15725"/>
          <a:stretch/>
        </p:blipFill>
        <p:spPr>
          <a:xfrm>
            <a:off x="7245926" y="319393"/>
            <a:ext cx="3588329" cy="46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У ХХ ст.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обговорювалися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філософського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екзистенціалізму</a:t>
            </a:r>
            <a:r>
              <a:rPr lang="ru-RU" dirty="0"/>
              <a:t>: С. </a:t>
            </a:r>
            <a:r>
              <a:rPr lang="ru-RU" dirty="0" err="1"/>
              <a:t>К’єркегор</a:t>
            </a:r>
            <a:r>
              <a:rPr lang="ru-RU" dirty="0"/>
              <a:t>, Л. Шестов, М. </a:t>
            </a:r>
            <a:r>
              <a:rPr lang="ru-RU" dirty="0" err="1"/>
              <a:t>Бердяєв</a:t>
            </a:r>
            <a:r>
              <a:rPr lang="ru-RU" dirty="0"/>
              <a:t>, К. Ясперс, А. Камю. Ми коротко </a:t>
            </a:r>
            <a:r>
              <a:rPr lang="ru-RU" dirty="0" err="1"/>
              <a:t>зупинимося</a:t>
            </a:r>
            <a:r>
              <a:rPr lang="ru-RU" dirty="0"/>
              <a:t> на </a:t>
            </a:r>
            <a:r>
              <a:rPr lang="ru-RU" dirty="0" err="1"/>
              <a:t>позиціях</a:t>
            </a:r>
            <a:r>
              <a:rPr lang="ru-RU" dirty="0"/>
              <a:t> А. Камю і М. </a:t>
            </a:r>
            <a:r>
              <a:rPr lang="ru-RU" dirty="0" err="1"/>
              <a:t>Бердяєва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два боки </a:t>
            </a:r>
            <a:r>
              <a:rPr lang="ru-RU" dirty="0" err="1"/>
              <a:t>екзистенціального</a:t>
            </a:r>
            <a:r>
              <a:rPr lang="ru-RU" dirty="0"/>
              <a:t> </a:t>
            </a:r>
            <a:r>
              <a:rPr lang="ru-RU" dirty="0" err="1"/>
              <a:t>погляду</a:t>
            </a:r>
            <a:r>
              <a:rPr lang="ru-RU" dirty="0"/>
              <a:t> на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345515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73" y="1343891"/>
            <a:ext cx="9613981" cy="26046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У ХХ ст.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dirty="0" err="1"/>
              <a:t>самогубства</a:t>
            </a:r>
            <a:r>
              <a:rPr lang="ru-RU" sz="2400" dirty="0"/>
              <a:t> </a:t>
            </a:r>
            <a:r>
              <a:rPr lang="ru-RU" sz="2400" dirty="0" err="1"/>
              <a:t>гостро</a:t>
            </a:r>
            <a:r>
              <a:rPr lang="ru-RU" sz="2400" dirty="0"/>
              <a:t> </a:t>
            </a:r>
            <a:r>
              <a:rPr lang="ru-RU" sz="2400" dirty="0" err="1"/>
              <a:t>обговорювалися</a:t>
            </a:r>
            <a:r>
              <a:rPr lang="ru-RU" sz="2400" dirty="0"/>
              <a:t> в </a:t>
            </a:r>
            <a:r>
              <a:rPr lang="ru-RU" sz="2400" dirty="0" err="1"/>
              <a:t>контексті</a:t>
            </a:r>
            <a:r>
              <a:rPr lang="ru-RU" sz="2400" dirty="0"/>
              <a:t> </a:t>
            </a:r>
            <a:r>
              <a:rPr lang="ru-RU" sz="2400" dirty="0" err="1"/>
              <a:t>філософського</a:t>
            </a:r>
            <a:r>
              <a:rPr lang="ru-RU" sz="2400" dirty="0"/>
              <a:t> </a:t>
            </a:r>
            <a:r>
              <a:rPr lang="ru-RU" sz="2400" dirty="0" err="1"/>
              <a:t>напряму</a:t>
            </a:r>
            <a:r>
              <a:rPr lang="ru-RU" sz="2400" dirty="0"/>
              <a:t> </a:t>
            </a:r>
            <a:r>
              <a:rPr lang="ru-RU" sz="2400" dirty="0" err="1"/>
              <a:t>екзистенціалізму</a:t>
            </a:r>
            <a:r>
              <a:rPr lang="ru-RU" sz="2400" dirty="0"/>
              <a:t>: С. </a:t>
            </a:r>
            <a:r>
              <a:rPr lang="ru-RU" sz="2400" dirty="0" err="1"/>
              <a:t>К’єркегор</a:t>
            </a:r>
            <a:r>
              <a:rPr lang="ru-RU" sz="2400" dirty="0"/>
              <a:t>, Л. Шестов, М. </a:t>
            </a:r>
            <a:r>
              <a:rPr lang="ru-RU" sz="2400" dirty="0" err="1"/>
              <a:t>Бердяєв</a:t>
            </a:r>
            <a:r>
              <a:rPr lang="ru-RU" sz="2400" dirty="0"/>
              <a:t>, К. Ясперс, А. Камю. Ми коротко </a:t>
            </a:r>
            <a:r>
              <a:rPr lang="ru-RU" sz="2400" dirty="0" err="1"/>
              <a:t>зупинимося</a:t>
            </a:r>
            <a:r>
              <a:rPr lang="ru-RU" sz="2400" dirty="0"/>
              <a:t> на </a:t>
            </a:r>
            <a:r>
              <a:rPr lang="ru-RU" sz="2400" dirty="0" err="1"/>
              <a:t>позиціях</a:t>
            </a:r>
            <a:r>
              <a:rPr lang="ru-RU" sz="2400" dirty="0"/>
              <a:t> А. Камю і М. </a:t>
            </a:r>
            <a:r>
              <a:rPr lang="ru-RU" sz="2400" dirty="0" err="1"/>
              <a:t>Бердяєва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представляють</a:t>
            </a:r>
            <a:r>
              <a:rPr lang="ru-RU" sz="2400" dirty="0"/>
              <a:t> два боки </a:t>
            </a:r>
            <a:r>
              <a:rPr lang="ru-RU" sz="2400" dirty="0" err="1"/>
              <a:t>екзистенціального</a:t>
            </a:r>
            <a:r>
              <a:rPr lang="ru-RU" sz="2400" dirty="0"/>
              <a:t> </a:t>
            </a:r>
            <a:r>
              <a:rPr lang="ru-RU" sz="2400" dirty="0" err="1"/>
              <a:t>погляду</a:t>
            </a:r>
            <a:r>
              <a:rPr lang="ru-RU" sz="2400" dirty="0"/>
              <a:t> на </a:t>
            </a:r>
            <a:r>
              <a:rPr lang="ru-RU" sz="2400" dirty="0" smtClean="0"/>
              <a:t>проблему.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995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519442"/>
            <a:ext cx="10737273" cy="48422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суїцид</a:t>
            </a:r>
            <a:r>
              <a:rPr lang="ru-RU" dirty="0"/>
              <a:t>»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«</a:t>
            </a:r>
            <a:r>
              <a:rPr lang="en-US" dirty="0"/>
              <a:t>sui»-</a:t>
            </a:r>
            <a:r>
              <a:rPr lang="ru-RU" dirty="0"/>
              <a:t>сам, «</a:t>
            </a:r>
            <a:r>
              <a:rPr lang="en-US" dirty="0" err="1"/>
              <a:t>caedre</a:t>
            </a:r>
            <a:r>
              <a:rPr lang="en-US" dirty="0"/>
              <a:t>»-</a:t>
            </a:r>
            <a:r>
              <a:rPr lang="ru-RU" dirty="0" err="1"/>
              <a:t>вбивати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введений </a:t>
            </a:r>
            <a:r>
              <a:rPr lang="ru-RU" dirty="0" err="1"/>
              <a:t>ще</a:t>
            </a:r>
            <a:r>
              <a:rPr lang="ru-RU" dirty="0"/>
              <a:t> у 1635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лікарем</a:t>
            </a:r>
            <a:r>
              <a:rPr lang="ru-RU" dirty="0"/>
              <a:t> та </a:t>
            </a:r>
            <a:r>
              <a:rPr lang="ru-RU" dirty="0" err="1"/>
              <a:t>філософом</a:t>
            </a:r>
            <a:r>
              <a:rPr lang="ru-RU" dirty="0"/>
              <a:t> Томасом </a:t>
            </a:r>
            <a:r>
              <a:rPr lang="ru-RU" dirty="0" err="1"/>
              <a:t>Брайоном</a:t>
            </a:r>
            <a:r>
              <a:rPr lang="ru-RU" dirty="0"/>
              <a:t>, але </a:t>
            </a:r>
            <a:r>
              <a:rPr lang="ru-RU" dirty="0" err="1"/>
              <a:t>майже</a:t>
            </a:r>
            <a:r>
              <a:rPr lang="ru-RU" dirty="0"/>
              <a:t> до 18 </a:t>
            </a:r>
            <a:r>
              <a:rPr lang="ru-RU" dirty="0" err="1"/>
              <a:t>сторіччя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не </a:t>
            </a:r>
            <a:r>
              <a:rPr lang="ru-RU" dirty="0" err="1"/>
              <a:t>використовували</a:t>
            </a:r>
            <a:r>
              <a:rPr lang="ru-RU" dirty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/>
              <a:t>виданій</a:t>
            </a:r>
            <a:r>
              <a:rPr lang="ru-RU" dirty="0"/>
              <a:t> у 1642 р., </a:t>
            </a:r>
            <a:r>
              <a:rPr lang="ru-RU" dirty="0" err="1"/>
              <a:t>хоча</a:t>
            </a:r>
            <a:r>
              <a:rPr lang="ru-RU" dirty="0"/>
              <a:t> ряд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уже в XII </a:t>
            </a:r>
            <a:r>
              <a:rPr lang="ru-RU" dirty="0" err="1"/>
              <a:t>ст</a:t>
            </a:r>
            <a:endParaRPr lang="ru-RU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тлумачень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, </a:t>
            </a:r>
            <a:r>
              <a:rPr lang="ru-RU" dirty="0" err="1"/>
              <a:t>самогубство</a:t>
            </a:r>
            <a:r>
              <a:rPr lang="ru-RU" dirty="0"/>
              <a:t> та </a:t>
            </a:r>
            <a:r>
              <a:rPr lang="ru-RU" dirty="0" err="1"/>
              <a:t>суїцидальна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розрізняти</a:t>
            </a:r>
            <a:r>
              <a:rPr lang="ru-RU" dirty="0"/>
              <a:t> та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позначають</a:t>
            </a:r>
            <a:r>
              <a:rPr lang="ru-RU" dirty="0"/>
              <a:t> та яка в них </a:t>
            </a:r>
            <a:r>
              <a:rPr lang="ru-RU" dirty="0" err="1"/>
              <a:t>різниця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позначає</a:t>
            </a:r>
            <a:r>
              <a:rPr lang="ru-RU" dirty="0"/>
              <a:t> акт </a:t>
            </a:r>
            <a:r>
              <a:rPr lang="ru-RU" dirty="0" err="1"/>
              <a:t>навмисного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себе </a:t>
            </a:r>
            <a:r>
              <a:rPr lang="ru-RU" dirty="0" err="1"/>
              <a:t>життя</a:t>
            </a:r>
            <a:r>
              <a:rPr lang="ru-RU" dirty="0"/>
              <a:t>, та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авторами, як </a:t>
            </a:r>
            <a:r>
              <a:rPr lang="ru-RU" dirty="0" err="1"/>
              <a:t>словасиноніми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/>
              <a:t>Етимологічно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складне слово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латинський</a:t>
            </a:r>
            <a:r>
              <a:rPr lang="ru-RU" dirty="0"/>
              <a:t> </a:t>
            </a:r>
            <a:r>
              <a:rPr lang="ru-RU" dirty="0" err="1"/>
              <a:t>суфікс</a:t>
            </a:r>
            <a:r>
              <a:rPr lang="ru-RU" dirty="0"/>
              <a:t> «-</a:t>
            </a:r>
            <a:r>
              <a:rPr lang="en-US" dirty="0" err="1"/>
              <a:t>cida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«</a:t>
            </a:r>
            <a:r>
              <a:rPr lang="ru-RU" dirty="0" err="1"/>
              <a:t>вбивця</a:t>
            </a:r>
            <a:r>
              <a:rPr lang="ru-RU" dirty="0"/>
              <a:t>»,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 «</a:t>
            </a:r>
            <a:r>
              <a:rPr lang="en-US" dirty="0" err="1"/>
              <a:t>caedere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зарізати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вбити</a:t>
            </a:r>
            <a:r>
              <a:rPr lang="ru-RU" dirty="0"/>
              <a:t>». </a:t>
            </a:r>
            <a:r>
              <a:rPr lang="ru-RU" dirty="0" err="1"/>
              <a:t>Префікс</a:t>
            </a:r>
            <a:r>
              <a:rPr lang="ru-RU" dirty="0"/>
              <a:t> «</a:t>
            </a:r>
            <a:r>
              <a:rPr lang="en-US" dirty="0"/>
              <a:t>sui-» </a:t>
            </a:r>
            <a:r>
              <a:rPr lang="ru-RU" dirty="0"/>
              <a:t>з </a:t>
            </a:r>
            <a:r>
              <a:rPr lang="ru-RU" dirty="0" err="1"/>
              <a:t>латини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зворотне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«себе».</a:t>
            </a:r>
          </a:p>
        </p:txBody>
      </p:sp>
    </p:spTree>
    <p:extLst>
      <p:ext uri="{BB962C8B-B14F-4D97-AF65-F5344CB8AC3E}">
        <p14:creationId xmlns:p14="http://schemas.microsoft.com/office/powerpoint/2010/main" val="251388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088" y="2237405"/>
            <a:ext cx="9603275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самогубства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на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місць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половиною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повсюдне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суїцидів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0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568036"/>
            <a:ext cx="10611509" cy="489830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пропонували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звичне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«</a:t>
            </a:r>
            <a:r>
              <a:rPr lang="ru-RU" dirty="0" err="1"/>
              <a:t>суїцид</a:t>
            </a:r>
            <a:r>
              <a:rPr lang="ru-RU" dirty="0"/>
              <a:t>» і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en-US" dirty="0" err="1"/>
              <a:t>penacide</a:t>
            </a:r>
            <a:r>
              <a:rPr lang="en-US" dirty="0"/>
              <a:t>» (</a:t>
            </a:r>
            <a:r>
              <a:rPr lang="ru-RU" dirty="0"/>
              <a:t>Т. Сальваторе, 2002). </a:t>
            </a: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«</a:t>
            </a:r>
            <a:r>
              <a:rPr lang="en-US" dirty="0"/>
              <a:t>Pena» –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«</a:t>
            </a:r>
            <a:r>
              <a:rPr lang="en-US" dirty="0" err="1"/>
              <a:t>poena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«мука»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покарання</a:t>
            </a:r>
            <a:r>
              <a:rPr lang="ru-RU" dirty="0"/>
              <a:t>» (в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семантика </a:t>
            </a:r>
            <a:r>
              <a:rPr lang="ru-RU" dirty="0" err="1"/>
              <a:t>збереглася</a:t>
            </a:r>
            <a:r>
              <a:rPr lang="ru-RU" dirty="0"/>
              <a:t> в </a:t>
            </a:r>
            <a:r>
              <a:rPr lang="ru-RU" dirty="0" err="1"/>
              <a:t>слові</a:t>
            </a:r>
            <a:r>
              <a:rPr lang="ru-RU" dirty="0"/>
              <a:t> «</a:t>
            </a:r>
            <a:r>
              <a:rPr lang="en-US" dirty="0"/>
              <a:t>pain» – «</a:t>
            </a:r>
            <a:r>
              <a:rPr lang="ru-RU" dirty="0" err="1"/>
              <a:t>біль</a:t>
            </a:r>
            <a:r>
              <a:rPr lang="ru-RU" dirty="0"/>
              <a:t>»). </a:t>
            </a:r>
            <a:endParaRPr lang="ru-RU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 smtClean="0"/>
              <a:t>Це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спрощує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учинок</a:t>
            </a:r>
            <a:r>
              <a:rPr lang="ru-RU" dirty="0"/>
              <a:t>, </a:t>
            </a:r>
            <a:r>
              <a:rPr lang="ru-RU" dirty="0" err="1"/>
              <a:t>перетворюючи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просту</a:t>
            </a:r>
            <a:r>
              <a:rPr lang="ru-RU" dirty="0"/>
              <a:t> </a:t>
            </a:r>
            <a:r>
              <a:rPr lang="ru-RU" dirty="0" err="1"/>
              <a:t>елімінацію</a:t>
            </a:r>
            <a:r>
              <a:rPr lang="ru-RU" dirty="0"/>
              <a:t> болю (</a:t>
            </a:r>
            <a:r>
              <a:rPr lang="ru-RU" dirty="0" err="1"/>
              <a:t>хоча</a:t>
            </a:r>
            <a:r>
              <a:rPr lang="ru-RU" dirty="0"/>
              <a:t> про роль </a:t>
            </a:r>
            <a:r>
              <a:rPr lang="ru-RU" dirty="0" err="1"/>
              <a:t>психічного</a:t>
            </a:r>
            <a:r>
              <a:rPr lang="ru-RU" dirty="0"/>
              <a:t> болю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суїцидальної</a:t>
            </a:r>
            <a:r>
              <a:rPr lang="ru-RU" dirty="0"/>
              <a:t> </a:t>
            </a:r>
            <a:r>
              <a:rPr lang="ru-RU" dirty="0" err="1"/>
              <a:t>ідеації</a:t>
            </a:r>
            <a:r>
              <a:rPr lang="ru-RU" dirty="0"/>
              <a:t> говорив Е. </a:t>
            </a:r>
            <a:r>
              <a:rPr lang="ru-RU" dirty="0" err="1"/>
              <a:t>Шнейдеман</a:t>
            </a:r>
            <a:r>
              <a:rPr lang="ru-RU" dirty="0"/>
              <a:t>), і </a:t>
            </a:r>
            <a:r>
              <a:rPr lang="ru-RU" dirty="0" err="1"/>
              <a:t>ігнорує</a:t>
            </a:r>
            <a:r>
              <a:rPr lang="ru-RU" dirty="0"/>
              <a:t> </a:t>
            </a:r>
            <a:r>
              <a:rPr lang="ru-RU" dirty="0" err="1"/>
              <a:t>суїцидальні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в </a:t>
            </a:r>
            <a:r>
              <a:rPr lang="ru-RU" dirty="0" err="1"/>
              <a:t>героїчних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війні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в культурно </a:t>
            </a:r>
            <a:r>
              <a:rPr lang="ru-RU" dirty="0" err="1"/>
              <a:t>специфічній</a:t>
            </a:r>
            <a:r>
              <a:rPr lang="ru-RU" dirty="0"/>
              <a:t> </a:t>
            </a:r>
            <a:r>
              <a:rPr lang="ru-RU" dirty="0" err="1"/>
              <a:t>поведінці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ритуальний</a:t>
            </a:r>
            <a:r>
              <a:rPr lang="ru-RU" dirty="0"/>
              <a:t> </a:t>
            </a:r>
            <a:r>
              <a:rPr lang="ru-RU" dirty="0" err="1"/>
              <a:t>суїцид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9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3" y="518616"/>
            <a:ext cx="9976681" cy="49477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Термін</a:t>
            </a:r>
            <a:r>
              <a:rPr lang="ru-RU" sz="2400" dirty="0"/>
              <a:t> «</a:t>
            </a:r>
            <a:r>
              <a:rPr lang="ru-RU" sz="2400" dirty="0" err="1"/>
              <a:t>суїцид</a:t>
            </a:r>
            <a:r>
              <a:rPr lang="ru-RU" sz="2400" dirty="0"/>
              <a:t>» (</a:t>
            </a:r>
            <a:r>
              <a:rPr lang="ru-RU" sz="2400" dirty="0" err="1"/>
              <a:t>самовбивство</a:t>
            </a:r>
            <a:r>
              <a:rPr lang="ru-RU" sz="2400" dirty="0"/>
              <a:t>)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використано</a:t>
            </a:r>
            <a:r>
              <a:rPr lang="ru-RU" sz="2400" dirty="0"/>
              <a:t> в </a:t>
            </a:r>
            <a:r>
              <a:rPr lang="ru-RU" sz="2400" dirty="0" err="1"/>
              <a:t>книзі</a:t>
            </a:r>
            <a:r>
              <a:rPr lang="ru-RU" sz="2400" dirty="0"/>
              <a:t> Т. Брауна «</a:t>
            </a:r>
            <a:r>
              <a:rPr lang="en-US" sz="2400" dirty="0" err="1"/>
              <a:t>Religio</a:t>
            </a:r>
            <a:r>
              <a:rPr lang="en-US" sz="2400" dirty="0"/>
              <a:t> Medici», </a:t>
            </a:r>
            <a:r>
              <a:rPr lang="ru-RU" sz="2400" dirty="0" err="1"/>
              <a:t>написаній</a:t>
            </a:r>
            <a:r>
              <a:rPr lang="ru-RU" sz="2400" dirty="0"/>
              <a:t> у 1635 р. і </a:t>
            </a:r>
            <a:r>
              <a:rPr lang="ru-RU" sz="2400" dirty="0" err="1"/>
              <a:t>виданій</a:t>
            </a:r>
            <a:r>
              <a:rPr lang="ru-RU" sz="2400" dirty="0"/>
              <a:t> у 1642 р., </a:t>
            </a:r>
            <a:r>
              <a:rPr lang="ru-RU" sz="2400" dirty="0" err="1"/>
              <a:t>хоча</a:t>
            </a:r>
            <a:r>
              <a:rPr lang="ru-RU" sz="2400" dirty="0"/>
              <a:t> ряд </a:t>
            </a:r>
            <a:r>
              <a:rPr lang="ru-RU" sz="2400" dirty="0" err="1"/>
              <a:t>авторів</a:t>
            </a:r>
            <a:r>
              <a:rPr lang="ru-RU" sz="2400" dirty="0"/>
              <a:t> </a:t>
            </a:r>
            <a:r>
              <a:rPr lang="ru-RU" sz="2400" dirty="0" err="1"/>
              <a:t>стверджує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з’явився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уже в </a:t>
            </a:r>
            <a:r>
              <a:rPr lang="en-US" sz="2400" dirty="0"/>
              <a:t>XII </a:t>
            </a:r>
            <a:r>
              <a:rPr lang="ru-RU" sz="2400" dirty="0"/>
              <a:t>ст. </a:t>
            </a:r>
            <a:r>
              <a:rPr lang="ru-RU" sz="2400" dirty="0" smtClean="0"/>
              <a:t>[</a:t>
            </a:r>
          </a:p>
          <a:p>
            <a:pPr marL="0" indent="0" algn="just">
              <a:buNone/>
            </a:pPr>
            <a:r>
              <a:rPr lang="ru-RU" sz="2400" dirty="0" err="1" smtClean="0"/>
              <a:t>Термін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dirty="0" err="1"/>
              <a:t>суїцидологія</a:t>
            </a:r>
            <a:r>
              <a:rPr lang="ru-RU" sz="2400" dirty="0"/>
              <a:t>»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з’явився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радянській</a:t>
            </a:r>
            <a:r>
              <a:rPr lang="ru-RU" sz="2400" dirty="0" smtClean="0"/>
              <a:t> </a:t>
            </a:r>
            <a:r>
              <a:rPr lang="ru-RU" sz="2400" dirty="0" smtClean="0"/>
              <a:t>(в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і </a:t>
            </a:r>
            <a:r>
              <a:rPr lang="ru-RU" sz="2400" dirty="0" err="1" smtClean="0"/>
              <a:t>українській</a:t>
            </a:r>
            <a:r>
              <a:rPr lang="ru-RU" sz="2400" dirty="0" smtClean="0"/>
              <a:t>) </a:t>
            </a:r>
            <a:r>
              <a:rPr lang="ru-RU" sz="2400" dirty="0" err="1" smtClean="0"/>
              <a:t>науковій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en-US" sz="2400" dirty="0"/>
              <a:t>XI</a:t>
            </a:r>
            <a:r>
              <a:rPr lang="ru-RU" sz="2400" dirty="0"/>
              <a:t>Х ст., а на </a:t>
            </a:r>
            <a:r>
              <a:rPr lang="ru-RU" sz="2400" dirty="0" err="1"/>
              <a:t>заході</a:t>
            </a:r>
            <a:r>
              <a:rPr lang="ru-RU" sz="2400" dirty="0"/>
              <a:t>, за </a:t>
            </a:r>
            <a:r>
              <a:rPr lang="ru-RU" sz="2400" dirty="0" err="1"/>
              <a:t>свідченням</a:t>
            </a:r>
            <a:r>
              <a:rPr lang="ru-RU" sz="2400" dirty="0"/>
              <a:t> Е. </a:t>
            </a:r>
            <a:r>
              <a:rPr lang="ru-RU" sz="2400" dirty="0" err="1"/>
              <a:t>Шнейдмана</a:t>
            </a:r>
            <a:r>
              <a:rPr lang="ru-RU" sz="2400" dirty="0"/>
              <a:t>, одного з </a:t>
            </a:r>
            <a:r>
              <a:rPr lang="ru-RU" sz="2400" dirty="0" err="1"/>
              <a:t>батьків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науки, – у 1929 р.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Суїцидологія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наука,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теоретичний</a:t>
            </a:r>
            <a:r>
              <a:rPr lang="ru-RU" sz="2400" dirty="0"/>
              <a:t> і </a:t>
            </a:r>
            <a:r>
              <a:rPr lang="ru-RU" sz="2400" dirty="0" err="1"/>
              <a:t>практичний</a:t>
            </a:r>
            <a:r>
              <a:rPr lang="ru-RU" sz="2400" dirty="0"/>
              <a:t> </a:t>
            </a:r>
            <a:r>
              <a:rPr lang="ru-RU" sz="2400" dirty="0" err="1"/>
              <a:t>аспекти</a:t>
            </a:r>
            <a:r>
              <a:rPr lang="ru-RU" sz="2400" dirty="0"/>
              <a:t> </a:t>
            </a:r>
            <a:r>
              <a:rPr lang="ru-RU" sz="2400" dirty="0" err="1"/>
              <a:t>аутоагресивної</a:t>
            </a:r>
            <a:r>
              <a:rPr lang="ru-RU" sz="2400" dirty="0"/>
              <a:t> (</a:t>
            </a:r>
            <a:r>
              <a:rPr lang="ru-RU" sz="2400" dirty="0" err="1"/>
              <a:t>суїцидальної</a:t>
            </a:r>
            <a:r>
              <a:rPr lang="ru-RU" sz="2400" dirty="0"/>
              <a:t>) </a:t>
            </a:r>
            <a:r>
              <a:rPr lang="ru-RU" sz="2400" dirty="0" err="1"/>
              <a:t>активності</a:t>
            </a:r>
            <a:r>
              <a:rPr lang="ru-RU" sz="2400" dirty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1796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232012"/>
            <a:ext cx="11764370" cy="5813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Те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антропологи, психологи,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– початку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складного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Амбрумова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вона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10957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66254"/>
            <a:ext cx="6096000" cy="57357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Творцем</a:t>
            </a:r>
            <a:r>
              <a:rPr lang="ru-RU" sz="2400" dirty="0"/>
              <a:t> </a:t>
            </a:r>
            <a:r>
              <a:rPr lang="ru-RU" sz="2400" dirty="0" err="1"/>
              <a:t>соціологічного</a:t>
            </a:r>
            <a:r>
              <a:rPr lang="ru-RU" sz="2400" dirty="0"/>
              <a:t> </a:t>
            </a:r>
            <a:r>
              <a:rPr lang="ru-RU" sz="2400" dirty="0" err="1"/>
              <a:t>підходу</a:t>
            </a:r>
            <a:r>
              <a:rPr lang="ru-RU" sz="2400" dirty="0"/>
              <a:t> є </a:t>
            </a:r>
            <a:r>
              <a:rPr lang="ru-RU" sz="2400" dirty="0" err="1"/>
              <a:t>французький</a:t>
            </a:r>
            <a:r>
              <a:rPr lang="ru-RU" sz="2400" dirty="0"/>
              <a:t> </a:t>
            </a:r>
            <a:r>
              <a:rPr lang="ru-RU" sz="2400" dirty="0" err="1"/>
              <a:t>соціолог</a:t>
            </a:r>
            <a:r>
              <a:rPr lang="ru-RU" sz="2400" dirty="0"/>
              <a:t> </a:t>
            </a:r>
            <a:r>
              <a:rPr lang="ru-RU" sz="2400" dirty="0" err="1" smtClean="0"/>
              <a:t>Еміль</a:t>
            </a:r>
            <a:r>
              <a:rPr lang="ru-RU" sz="2400" dirty="0" smtClean="0"/>
              <a:t> Дюркгейм, француз.</a:t>
            </a:r>
          </a:p>
          <a:p>
            <a:pPr marL="0" indent="0" algn="just">
              <a:buNone/>
            </a:pPr>
            <a:r>
              <a:rPr lang="ru-RU" sz="2400" dirty="0" err="1"/>
              <a:t>Вважається</a:t>
            </a:r>
            <a:r>
              <a:rPr lang="ru-RU" sz="2400" dirty="0"/>
              <a:t> одним з </a:t>
            </a:r>
            <a:r>
              <a:rPr lang="ru-RU" sz="2400" dirty="0" err="1"/>
              <a:t>засновників</a:t>
            </a:r>
            <a:r>
              <a:rPr lang="ru-RU" sz="2400" dirty="0"/>
              <a:t> </a:t>
            </a:r>
            <a:r>
              <a:rPr lang="ru-RU" sz="2400" dirty="0" err="1"/>
              <a:t>соціології</a:t>
            </a:r>
            <a:r>
              <a:rPr lang="ru-RU" sz="2400" dirty="0"/>
              <a:t> як науки,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оперує</a:t>
            </a:r>
            <a:r>
              <a:rPr lang="ru-RU" sz="2400" dirty="0"/>
              <a:t> </a:t>
            </a:r>
            <a:r>
              <a:rPr lang="ru-RU" sz="2400" dirty="0" err="1"/>
              <a:t>власними</a:t>
            </a:r>
            <a:r>
              <a:rPr lang="ru-RU" sz="2400" dirty="0"/>
              <a:t> </a:t>
            </a:r>
            <a:r>
              <a:rPr lang="ru-RU" sz="2400" dirty="0" err="1"/>
              <a:t>емпіричними</a:t>
            </a:r>
            <a:r>
              <a:rPr lang="ru-RU" sz="2400" dirty="0"/>
              <a:t> методами,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служать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ілюстрацією</a:t>
            </a:r>
            <a:r>
              <a:rPr lang="ru-RU" sz="2400" dirty="0"/>
              <a:t> до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гіпотез</a:t>
            </a:r>
            <a:r>
              <a:rPr lang="ru-RU" sz="2400" dirty="0"/>
              <a:t>, а </a:t>
            </a:r>
            <a:r>
              <a:rPr lang="ru-RU" sz="2400" dirty="0" err="1"/>
              <a:t>головним</a:t>
            </a:r>
            <a:r>
              <a:rPr lang="ru-RU" sz="2400" dirty="0"/>
              <a:t> чином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доказу</a:t>
            </a:r>
            <a:r>
              <a:rPr lang="ru-RU" sz="2400" dirty="0"/>
              <a:t>. 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Е. Дюркгейм </a:t>
            </a:r>
            <a:r>
              <a:rPr lang="ru-RU" sz="2400" dirty="0" err="1"/>
              <a:t>вивчав</a:t>
            </a:r>
            <a:r>
              <a:rPr lang="ru-RU" sz="2400" dirty="0"/>
              <a:t> </a:t>
            </a:r>
            <a:r>
              <a:rPr lang="ru-RU" sz="2400" dirty="0" err="1"/>
              <a:t>насамперед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та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на </a:t>
            </a:r>
            <a:r>
              <a:rPr lang="ru-RU" sz="2400" dirty="0" err="1"/>
              <a:t>суїцидальну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 </a:t>
            </a:r>
            <a:r>
              <a:rPr lang="ru-RU" sz="2400" dirty="0" err="1"/>
              <a:t>індивідів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182" t="33697" r="69015" b="38424"/>
          <a:stretch/>
        </p:blipFill>
        <p:spPr>
          <a:xfrm>
            <a:off x="7259782" y="747438"/>
            <a:ext cx="4350327" cy="53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286603"/>
            <a:ext cx="11136573" cy="50496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Дюркгейм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межу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7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5" y="512618"/>
            <a:ext cx="10403690" cy="4953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альтруїстичне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фаталістичн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657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5" y="781396"/>
            <a:ext cx="11654443" cy="48047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«a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нездоланні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фруструючі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думку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віянь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все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2228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9" y="471056"/>
            <a:ext cx="10694636" cy="4995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Е. Дюркгейм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егоїстичним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аномічним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й того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альтруїстичний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на перше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людей,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8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595745"/>
            <a:ext cx="11471357" cy="50407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фаталістичний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Е. Дюркгеймом,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фаталістичний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безжально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замуроване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непомірним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деспотизмом»,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неминучістю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непохитністю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4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70" y="259307"/>
            <a:ext cx="11805312" cy="5909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Дюркгейма,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Хальбвакс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суїцидологія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альтруїстичного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спокутне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самозвинувачення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дезілюзіоноване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строгому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невіддільні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9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234" y="2006222"/>
            <a:ext cx="9603275" cy="359867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суїцидонебезпечності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індексом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завершених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на 100 тис. </a:t>
            </a:r>
            <a:r>
              <a:rPr lang="ru-RU" dirty="0" err="1"/>
              <a:t>осіб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шкалою </a:t>
            </a:r>
            <a:r>
              <a:rPr lang="ru-RU" dirty="0" err="1"/>
              <a:t>оцінки</a:t>
            </a:r>
            <a:r>
              <a:rPr lang="ru-RU" dirty="0"/>
              <a:t> ВООЗ, </a:t>
            </a:r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самогубства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/>
              <a:t>– до 10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від</a:t>
            </a:r>
            <a:r>
              <a:rPr lang="ru-RU" dirty="0"/>
              <a:t> 10 до 20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високий</a:t>
            </a:r>
            <a:r>
              <a:rPr lang="ru-RU" dirty="0"/>
              <a:t>, або «</a:t>
            </a:r>
            <a:r>
              <a:rPr lang="ru-RU" dirty="0" err="1"/>
              <a:t>критичний</a:t>
            </a:r>
            <a:r>
              <a:rPr lang="ru-RU" dirty="0"/>
              <a:t>» – </a:t>
            </a:r>
            <a:r>
              <a:rPr lang="ru-RU" dirty="0" err="1"/>
              <a:t>понад</a:t>
            </a:r>
            <a:r>
              <a:rPr lang="ru-RU" dirty="0"/>
              <a:t> 20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066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МЕДИКО-БІОЛОГІЧНІ АСПЕКТИ ВИВЧЕННЯ </a:t>
            </a:r>
            <a:r>
              <a:rPr lang="ru-RU" dirty="0" smtClean="0"/>
              <a:t>СУЇЦИДАЛЬНОЇ ПОВЕДІНКИ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37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85"/>
          <a:stretch/>
        </p:blipFill>
        <p:spPr>
          <a:xfrm>
            <a:off x="2452254" y="353546"/>
            <a:ext cx="7327015" cy="47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1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34" t="30065" r="26357" b="37155"/>
          <a:stretch/>
        </p:blipFill>
        <p:spPr>
          <a:xfrm>
            <a:off x="1759527" y="138546"/>
            <a:ext cx="8714509" cy="59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0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334" y="1988829"/>
            <a:ext cx="2138775" cy="3449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22" y="1988829"/>
            <a:ext cx="2117313" cy="3415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048" y="2059509"/>
            <a:ext cx="2081679" cy="33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507" y="186932"/>
            <a:ext cx="5225484" cy="51332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входить у першу десятку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 </a:t>
            </a:r>
            <a:r>
              <a:rPr lang="ru-RU" dirty="0" err="1"/>
              <a:t>найвищим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–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smtClean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самогубств</a:t>
            </a:r>
            <a:r>
              <a:rPr lang="ru-RU" dirty="0"/>
              <a:t> у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показувала</a:t>
            </a:r>
            <a:r>
              <a:rPr lang="ru-RU" dirty="0"/>
              <a:t> і «</a:t>
            </a:r>
            <a:r>
              <a:rPr lang="ru-RU" dirty="0" err="1"/>
              <a:t>піки</a:t>
            </a:r>
            <a:r>
              <a:rPr lang="ru-RU" dirty="0"/>
              <a:t>» (30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населення</a:t>
            </a:r>
            <a:r>
              <a:rPr lang="ru-RU" dirty="0"/>
              <a:t>), і спади, </a:t>
            </a:r>
            <a:r>
              <a:rPr lang="ru-RU" dirty="0" err="1"/>
              <a:t>починаючи</a:t>
            </a:r>
            <a:r>
              <a:rPr lang="ru-RU" dirty="0"/>
              <a:t> з 2000 р., </a:t>
            </a:r>
            <a:r>
              <a:rPr lang="ru-RU" dirty="0" err="1"/>
              <a:t>що</a:t>
            </a:r>
            <a:r>
              <a:rPr lang="ru-RU" dirty="0"/>
              <a:t> припали 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стабілізації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1988 р. (18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/>
              <a:t>населення</a:t>
            </a:r>
            <a:r>
              <a:rPr lang="ru-RU" dirty="0"/>
              <a:t>)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досягнуто</a:t>
            </a:r>
            <a:r>
              <a:rPr lang="ru-RU" dirty="0"/>
              <a:t>. </a:t>
            </a:r>
            <a:r>
              <a:rPr lang="ru-RU" dirty="0" err="1"/>
              <a:t>Смертність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2011 р. з причини </a:t>
            </a:r>
            <a:r>
              <a:rPr lang="ru-RU" dirty="0" err="1"/>
              <a:t>самогубства</a:t>
            </a:r>
            <a:r>
              <a:rPr lang="ru-RU" dirty="0"/>
              <a:t> (</a:t>
            </a:r>
            <a:r>
              <a:rPr lang="ru-RU" dirty="0" err="1"/>
              <a:t>навмисного</a:t>
            </a:r>
            <a:r>
              <a:rPr lang="ru-RU" dirty="0"/>
              <a:t> </a:t>
            </a:r>
            <a:r>
              <a:rPr lang="ru-RU" dirty="0" err="1"/>
              <a:t>самоушкодження</a:t>
            </a:r>
            <a:r>
              <a:rPr lang="ru-RU" dirty="0"/>
              <a:t>) </a:t>
            </a:r>
            <a:r>
              <a:rPr lang="ru-RU" dirty="0" err="1"/>
              <a:t>склала</a:t>
            </a:r>
            <a:r>
              <a:rPr lang="ru-RU" dirty="0"/>
              <a:t> 20 </a:t>
            </a:r>
            <a:r>
              <a:rPr lang="ru-RU" dirty="0" err="1"/>
              <a:t>випадків</a:t>
            </a:r>
            <a:r>
              <a:rPr lang="ru-RU" dirty="0"/>
              <a:t> на 100 тис.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/>
              <a:t>у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smtClean="0"/>
              <a:t>областях.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63" t="43872" r="61137" b="23990"/>
          <a:stretch/>
        </p:blipFill>
        <p:spPr>
          <a:xfrm>
            <a:off x="5996278" y="684855"/>
            <a:ext cx="5721565" cy="413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5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28" t="18066" r="34975" b="25015"/>
          <a:stretch/>
        </p:blipFill>
        <p:spPr>
          <a:xfrm>
            <a:off x="1364777" y="185208"/>
            <a:ext cx="9144000" cy="57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9" y="173077"/>
            <a:ext cx="11069782" cy="5618123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 smtClean="0"/>
              <a:t>Дослідженням</a:t>
            </a:r>
            <a:r>
              <a:rPr lang="ru-RU" sz="1800" dirty="0" smtClean="0"/>
              <a:t> </a:t>
            </a:r>
            <a:r>
              <a:rPr lang="ru-RU" sz="1800" dirty="0" smtClean="0"/>
              <a:t>феномену </a:t>
            </a:r>
            <a:r>
              <a:rPr lang="ru-RU" sz="1800" dirty="0" err="1" smtClean="0"/>
              <a:t>самогубства</a:t>
            </a:r>
            <a:r>
              <a:rPr lang="ru-RU" sz="1800" dirty="0" smtClean="0"/>
              <a:t> </a:t>
            </a:r>
            <a:r>
              <a:rPr lang="ru-RU" sz="1800" dirty="0" err="1"/>
              <a:t>займається</a:t>
            </a:r>
            <a:r>
              <a:rPr lang="ru-RU" sz="1800" dirty="0"/>
              <a:t> </a:t>
            </a:r>
            <a:r>
              <a:rPr lang="ru-RU" sz="1800" dirty="0" err="1"/>
              <a:t>суїцидологія</a:t>
            </a:r>
            <a:r>
              <a:rPr lang="ru-RU" sz="1800" dirty="0"/>
              <a:t> – </a:t>
            </a:r>
            <a:r>
              <a:rPr lang="ru-RU" sz="1800" dirty="0" err="1"/>
              <a:t>міждисциплінарна</a:t>
            </a:r>
            <a:r>
              <a:rPr lang="ru-RU" sz="1800" dirty="0"/>
              <a:t> </a:t>
            </a:r>
            <a:r>
              <a:rPr lang="ru-RU" sz="1800" dirty="0" err="1"/>
              <a:t>галузь</a:t>
            </a:r>
            <a:r>
              <a:rPr lang="ru-RU" sz="1800" dirty="0"/>
              <a:t> </a:t>
            </a:r>
            <a:r>
              <a:rPr lang="ru-RU" sz="1800" dirty="0" err="1"/>
              <a:t>знання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вивчає</a:t>
            </a:r>
            <a:r>
              <a:rPr lang="ru-RU" sz="1800" dirty="0"/>
              <a:t> причини </a:t>
            </a:r>
            <a:r>
              <a:rPr lang="ru-RU" sz="1800" dirty="0" err="1"/>
              <a:t>суїцидальної</a:t>
            </a:r>
            <a:r>
              <a:rPr lang="ru-RU" sz="1800" dirty="0"/>
              <a:t> </a:t>
            </a:r>
            <a:r>
              <a:rPr lang="ru-RU" sz="1800" dirty="0" err="1"/>
              <a:t>поведінки</a:t>
            </a:r>
            <a:r>
              <a:rPr lang="ru-RU" sz="1800" dirty="0"/>
              <a:t> та шляхи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профілактики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 smtClean="0"/>
              <a:t>Суіцидологія</a:t>
            </a:r>
            <a:r>
              <a:rPr lang="ru-RU" sz="1800" dirty="0" smtClean="0"/>
              <a:t> </a:t>
            </a:r>
            <a:r>
              <a:rPr lang="ru-RU" sz="1800" dirty="0" err="1"/>
              <a:t>тісно</a:t>
            </a:r>
            <a:r>
              <a:rPr lang="ru-RU" sz="1800" dirty="0"/>
              <a:t> </a:t>
            </a:r>
            <a:r>
              <a:rPr lang="ru-RU" sz="1800" dirty="0" err="1"/>
              <a:t>пов’язана</a:t>
            </a:r>
            <a:r>
              <a:rPr lang="ru-RU" sz="1800" dirty="0"/>
              <a:t> з такими </a:t>
            </a:r>
            <a:r>
              <a:rPr lang="ru-RU" sz="1800" dirty="0" err="1"/>
              <a:t>дисциплінами</a:t>
            </a:r>
            <a:r>
              <a:rPr lang="ru-RU" sz="1800" dirty="0"/>
              <a:t>, як </a:t>
            </a:r>
            <a:r>
              <a:rPr lang="ru-RU" sz="1800" dirty="0" err="1"/>
              <a:t>психологія</a:t>
            </a:r>
            <a:r>
              <a:rPr lang="ru-RU" sz="1800" dirty="0"/>
              <a:t>, </a:t>
            </a:r>
            <a:r>
              <a:rPr lang="ru-RU" sz="1800" dirty="0" err="1"/>
              <a:t>психіатрія</a:t>
            </a:r>
            <a:r>
              <a:rPr lang="ru-RU" sz="1800" dirty="0"/>
              <a:t>, </a:t>
            </a:r>
            <a:r>
              <a:rPr lang="ru-RU" sz="1800" dirty="0" err="1"/>
              <a:t>фізіологія</a:t>
            </a:r>
            <a:r>
              <a:rPr lang="ru-RU" sz="1800" dirty="0"/>
              <a:t>, </a:t>
            </a:r>
            <a:r>
              <a:rPr lang="ru-RU" sz="1800" dirty="0" err="1"/>
              <a:t>філософія</a:t>
            </a:r>
            <a:r>
              <a:rPr lang="ru-RU" sz="1800" dirty="0"/>
              <a:t>, </a:t>
            </a:r>
            <a:r>
              <a:rPr lang="ru-RU" sz="1800" dirty="0" err="1"/>
              <a:t>соціологія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Тим </a:t>
            </a:r>
            <a:r>
              <a:rPr lang="ru-RU" sz="1800" dirty="0"/>
              <a:t>часом </a:t>
            </a:r>
            <a:r>
              <a:rPr lang="ru-RU" sz="1800" dirty="0" err="1"/>
              <a:t>нинішній</a:t>
            </a:r>
            <a:r>
              <a:rPr lang="ru-RU" sz="1800" dirty="0"/>
              <a:t> стан </a:t>
            </a:r>
            <a:r>
              <a:rPr lang="ru-RU" sz="1800" dirty="0" err="1"/>
              <a:t>суїцидологічної</a:t>
            </a:r>
            <a:r>
              <a:rPr lang="ru-RU" sz="1800" dirty="0"/>
              <a:t> науки </a:t>
            </a:r>
            <a:r>
              <a:rPr lang="ru-RU" sz="1800" dirty="0" err="1"/>
              <a:t>розкриває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одну </a:t>
            </a:r>
            <a:r>
              <a:rPr lang="ru-RU" sz="1800" dirty="0" err="1"/>
              <a:t>важливу</a:t>
            </a:r>
            <a:r>
              <a:rPr lang="ru-RU" sz="1800" dirty="0"/>
              <a:t> проблему: </a:t>
            </a:r>
            <a:r>
              <a:rPr lang="ru-RU" sz="1800" dirty="0" err="1"/>
              <a:t>рівень</a:t>
            </a:r>
            <a:r>
              <a:rPr lang="ru-RU" sz="1800" dirty="0"/>
              <a:t> </a:t>
            </a:r>
            <a:r>
              <a:rPr lang="ru-RU" sz="1800" dirty="0" err="1"/>
              <a:t>суїцидологічних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незавершених</a:t>
            </a:r>
            <a:r>
              <a:rPr lang="ru-RU" sz="1800" dirty="0"/>
              <a:t> </a:t>
            </a:r>
            <a:r>
              <a:rPr lang="ru-RU" sz="1800" dirty="0" err="1"/>
              <a:t>суїцидів</a:t>
            </a:r>
            <a:r>
              <a:rPr lang="ru-RU" sz="1800" dirty="0"/>
              <a:t> (</a:t>
            </a:r>
            <a:r>
              <a:rPr lang="ru-RU" sz="1800" dirty="0" err="1"/>
              <a:t>парасуїцидів</a:t>
            </a:r>
            <a:r>
              <a:rPr lang="ru-RU" sz="1800" dirty="0"/>
              <a:t>, </a:t>
            </a:r>
            <a:r>
              <a:rPr lang="ru-RU" sz="1800" dirty="0" err="1"/>
              <a:t>суїцидальних</a:t>
            </a:r>
            <a:r>
              <a:rPr lang="ru-RU" sz="1800" dirty="0"/>
              <a:t> </a:t>
            </a:r>
            <a:r>
              <a:rPr lang="ru-RU" sz="1800" dirty="0" err="1"/>
              <a:t>спроб</a:t>
            </a:r>
            <a:r>
              <a:rPr lang="ru-RU" sz="1800" dirty="0"/>
              <a:t>). </a:t>
            </a:r>
            <a:endParaRPr lang="ru-RU" sz="18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 smtClean="0"/>
              <a:t>Наприклад</a:t>
            </a:r>
            <a:r>
              <a:rPr lang="ru-RU" sz="1800" dirty="0"/>
              <a:t>, </a:t>
            </a:r>
            <a:r>
              <a:rPr lang="ru-RU" sz="1800" dirty="0" err="1"/>
              <a:t>реальні</a:t>
            </a:r>
            <a:r>
              <a:rPr lang="ru-RU" sz="1800" dirty="0"/>
              <a:t> </a:t>
            </a:r>
            <a:r>
              <a:rPr lang="ru-RU" sz="1800" dirty="0" err="1"/>
              <a:t>показники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суїциду</a:t>
            </a:r>
            <a:r>
              <a:rPr lang="ru-RU" sz="1800" dirty="0"/>
              <a:t> в США, на думку </a:t>
            </a:r>
            <a:r>
              <a:rPr lang="ru-RU" sz="1800" dirty="0" err="1"/>
              <a:t>дослідників</a:t>
            </a:r>
            <a:r>
              <a:rPr lang="ru-RU" sz="1800" dirty="0"/>
              <a:t>, </a:t>
            </a:r>
            <a:r>
              <a:rPr lang="ru-RU" sz="1800" dirty="0" err="1"/>
              <a:t>удвічі</a:t>
            </a:r>
            <a:r>
              <a:rPr lang="ru-RU" sz="1800" dirty="0"/>
              <a:t> є </a:t>
            </a:r>
            <a:r>
              <a:rPr lang="ru-RU" sz="1800" dirty="0" err="1"/>
              <a:t>вищими</a:t>
            </a:r>
            <a:r>
              <a:rPr lang="ru-RU" sz="1800" dirty="0"/>
              <a:t>, </a:t>
            </a:r>
            <a:r>
              <a:rPr lang="ru-RU" sz="1800" dirty="0" err="1"/>
              <a:t>порівняно</a:t>
            </a:r>
            <a:r>
              <a:rPr lang="ru-RU" sz="1800" dirty="0"/>
              <a:t> з </a:t>
            </a:r>
            <a:r>
              <a:rPr lang="ru-RU" sz="1800" dirty="0" err="1"/>
              <a:t>офіційними</a:t>
            </a:r>
            <a:r>
              <a:rPr lang="ru-RU" sz="1800" dirty="0"/>
              <a:t> цифрами,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існує</a:t>
            </a:r>
            <a:r>
              <a:rPr lang="ru-RU" sz="1800" dirty="0"/>
              <a:t> проблема з </a:t>
            </a:r>
            <a:r>
              <a:rPr lang="ru-RU" sz="1800" dirty="0" err="1"/>
              <a:t>констатацією</a:t>
            </a:r>
            <a:r>
              <a:rPr lang="ru-RU" sz="1800" dirty="0"/>
              <a:t> </a:t>
            </a:r>
            <a:r>
              <a:rPr lang="ru-RU" sz="1800" dirty="0" err="1"/>
              <a:t>смерті</a:t>
            </a:r>
            <a:r>
              <a:rPr lang="ru-RU" sz="1800" dirty="0"/>
              <a:t> в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 smtClean="0"/>
              <a:t>суїциду</a:t>
            </a:r>
            <a:r>
              <a:rPr lang="ru-RU" sz="1800" dirty="0" smtClean="0"/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uk-UA" sz="1800" dirty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/>
              <a:t>Сьогодні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</a:t>
            </a:r>
            <a:r>
              <a:rPr lang="ru-RU" sz="1800" dirty="0" err="1"/>
              <a:t>єдиної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обліку</a:t>
            </a:r>
            <a:r>
              <a:rPr lang="ru-RU" sz="1800" dirty="0"/>
              <a:t> та </a:t>
            </a:r>
            <a:r>
              <a:rPr lang="ru-RU" sz="1800" dirty="0" err="1"/>
              <a:t>реєстрації</a:t>
            </a:r>
            <a:r>
              <a:rPr lang="ru-RU" sz="1800" dirty="0"/>
              <a:t> </a:t>
            </a:r>
            <a:r>
              <a:rPr lang="ru-RU" sz="1800" dirty="0" err="1"/>
              <a:t>суїцидальних</a:t>
            </a:r>
            <a:r>
              <a:rPr lang="ru-RU" sz="1800" dirty="0"/>
              <a:t> </a:t>
            </a:r>
            <a:r>
              <a:rPr lang="ru-RU" sz="1800" dirty="0" err="1"/>
              <a:t>спроб</a:t>
            </a:r>
            <a:r>
              <a:rPr lang="ru-RU" sz="1800" dirty="0"/>
              <a:t>, і </a:t>
            </a:r>
            <a:r>
              <a:rPr lang="ru-RU" sz="1800" dirty="0" err="1"/>
              <a:t>трактування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r>
              <a:rPr lang="ru-RU" sz="1800" dirty="0" err="1"/>
              <a:t>неоднозначне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398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122830"/>
            <a:ext cx="10467833" cy="51315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згадки</a:t>
            </a:r>
            <a:r>
              <a:rPr lang="ru-RU" sz="2400" dirty="0"/>
              <a:t> про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сягають</a:t>
            </a:r>
            <a:r>
              <a:rPr lang="ru-RU" sz="2400" dirty="0"/>
              <a:t> </a:t>
            </a:r>
            <a:r>
              <a:rPr lang="ru-RU" sz="2400" dirty="0" err="1"/>
              <a:t>глибокої</a:t>
            </a:r>
            <a:r>
              <a:rPr lang="ru-RU" sz="2400" dirty="0"/>
              <a:t> </a:t>
            </a:r>
            <a:r>
              <a:rPr lang="ru-RU" sz="2400" dirty="0" err="1"/>
              <a:t>давнини</a:t>
            </a:r>
            <a:r>
              <a:rPr lang="ru-RU" sz="2400" dirty="0"/>
              <a:t>, </a:t>
            </a:r>
            <a:r>
              <a:rPr lang="ru-RU" sz="2400" dirty="0" err="1"/>
              <a:t>докласового</a:t>
            </a:r>
            <a:r>
              <a:rPr lang="ru-RU" sz="2400" dirty="0"/>
              <a:t> і </a:t>
            </a:r>
            <a:r>
              <a:rPr lang="ru-RU" sz="2400" dirty="0" err="1"/>
              <a:t>ранньокласового</a:t>
            </a:r>
            <a:r>
              <a:rPr lang="ru-RU" sz="2400" dirty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/>
              <a:t>зумовлювало</a:t>
            </a:r>
            <a:r>
              <a:rPr lang="ru-RU" sz="2400" dirty="0"/>
              <a:t> і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 smtClean="0"/>
              <a:t>нього</a:t>
            </a: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ru-RU" sz="2400" dirty="0"/>
              <a:t>Із </a:t>
            </a:r>
            <a:r>
              <a:rPr lang="ru-RU" sz="2400" dirty="0" err="1"/>
              <a:t>появою</a:t>
            </a:r>
            <a:r>
              <a:rPr lang="ru-RU" sz="2400" dirty="0"/>
              <a:t> перших </a:t>
            </a:r>
            <a:r>
              <a:rPr lang="ru-RU" sz="2400" dirty="0" err="1"/>
              <a:t>суїцидів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й неоднозначна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.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літніх</a:t>
            </a:r>
            <a:r>
              <a:rPr lang="ru-RU" sz="2400" dirty="0"/>
              <a:t> людей у </a:t>
            </a:r>
            <a:r>
              <a:rPr lang="ru-RU" sz="2400" dirty="0" err="1"/>
              <a:t>примітивному</a:t>
            </a:r>
            <a:r>
              <a:rPr lang="ru-RU" sz="2400" dirty="0"/>
              <a:t> </a:t>
            </a:r>
            <a:r>
              <a:rPr lang="ru-RU" sz="2400" dirty="0" err="1"/>
              <a:t>суспільстві</a:t>
            </a:r>
            <a:r>
              <a:rPr lang="ru-RU" sz="2400" dirty="0"/>
              <a:t>, коли вони ставали </a:t>
            </a:r>
            <a:r>
              <a:rPr lang="ru-RU" sz="2400" dirty="0" err="1"/>
              <a:t>тягарем</a:t>
            </a:r>
            <a:r>
              <a:rPr lang="ru-RU" sz="2400" dirty="0"/>
              <a:t> для </a:t>
            </a:r>
            <a:r>
              <a:rPr lang="ru-RU" sz="2400" dirty="0" err="1"/>
              <a:t>племені</a:t>
            </a:r>
            <a:r>
              <a:rPr lang="ru-RU" sz="2400" dirty="0"/>
              <a:t>, </a:t>
            </a:r>
            <a:r>
              <a:rPr lang="ru-RU" sz="2400" dirty="0" err="1"/>
              <a:t>заохочувалося</a:t>
            </a:r>
            <a:r>
              <a:rPr lang="ru-RU" sz="2400" dirty="0"/>
              <a:t>, і </a:t>
            </a:r>
            <a:r>
              <a:rPr lang="ru-RU" sz="2400" dirty="0" err="1"/>
              <a:t>сліди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зберігалися</a:t>
            </a:r>
            <a:r>
              <a:rPr lang="ru-RU" sz="2400" dirty="0"/>
              <a:t> в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етнічних</a:t>
            </a:r>
            <a:r>
              <a:rPr lang="ru-RU" sz="2400" dirty="0"/>
              <a:t> </a:t>
            </a:r>
            <a:r>
              <a:rPr lang="ru-RU" sz="2400" dirty="0" err="1"/>
              <a:t>спільнотах</a:t>
            </a:r>
            <a:r>
              <a:rPr lang="ru-RU" sz="2400" dirty="0"/>
              <a:t> і до нового часу (</a:t>
            </a:r>
            <a:r>
              <a:rPr lang="ru-RU" sz="2400" dirty="0" err="1"/>
              <a:t>згадаймо</a:t>
            </a:r>
            <a:r>
              <a:rPr lang="ru-RU" sz="2400" dirty="0"/>
              <a:t> </a:t>
            </a:r>
            <a:r>
              <a:rPr lang="ru-RU" sz="2400" dirty="0" err="1"/>
              <a:t>японський</a:t>
            </a:r>
            <a:r>
              <a:rPr lang="ru-RU" sz="2400" dirty="0"/>
              <a:t> </a:t>
            </a:r>
            <a:r>
              <a:rPr lang="ru-RU" sz="2400" dirty="0" err="1"/>
              <a:t>фільм</a:t>
            </a:r>
            <a:r>
              <a:rPr lang="ru-RU" sz="2400" dirty="0"/>
              <a:t> «Легенда про </a:t>
            </a:r>
            <a:r>
              <a:rPr lang="ru-RU" sz="2400" dirty="0" err="1"/>
              <a:t>Нарайямі</a:t>
            </a:r>
            <a:r>
              <a:rPr lang="ru-RU" sz="2400" dirty="0"/>
              <a:t>»).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певним</a:t>
            </a:r>
            <a:r>
              <a:rPr lang="ru-RU" sz="2400" dirty="0"/>
              <a:t> чином </a:t>
            </a:r>
            <a:r>
              <a:rPr lang="ru-RU" sz="2400" dirty="0" err="1"/>
              <a:t>нагадує</a:t>
            </a:r>
            <a:r>
              <a:rPr lang="ru-RU" sz="2400" dirty="0"/>
              <a:t> форму </a:t>
            </a:r>
            <a:r>
              <a:rPr lang="ru-RU" sz="2400" dirty="0" err="1"/>
              <a:t>альтруїстичного</a:t>
            </a:r>
            <a:r>
              <a:rPr lang="ru-RU" sz="2400" dirty="0"/>
              <a:t> </a:t>
            </a:r>
            <a:r>
              <a:rPr lang="ru-RU" sz="2400" dirty="0" err="1"/>
              <a:t>суїциду</a:t>
            </a:r>
            <a:r>
              <a:rPr lang="ru-RU" sz="2400" dirty="0"/>
              <a:t>,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67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581891"/>
            <a:ext cx="11876447" cy="5597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 жертву богам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Відлуння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той же Е. Дюркгейм.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практикувалося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дожило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дотепер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потойбічному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(«...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я не помру»)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воз’єднаються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повелителями.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кельти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Індуїсти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кидалися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колісниці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божеством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шанобливо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9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49382"/>
            <a:ext cx="11942617" cy="5624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егоцентричну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«право»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регламентувався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самогубства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акту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неістотність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безсмертя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учинили Сократ, Демосфен, Сенека.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дилема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піднесено-продуманою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негідною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900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207</TotalTime>
  <Words>2489</Words>
  <Application>Microsoft Office PowerPoint</Application>
  <PresentationFormat>Широкий екран</PresentationFormat>
  <Paragraphs>77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7" baseType="lpstr">
      <vt:lpstr>Arial</vt:lpstr>
      <vt:lpstr>Gill Sans MT</vt:lpstr>
      <vt:lpstr>Times New Roman</vt:lpstr>
      <vt:lpstr>Gallery</vt:lpstr>
      <vt:lpstr>Історичні аспекти суїцидальної поведінки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МЕДИКО-БІОЛОГІЧНІ АСПЕКТИ ВИВЧЕННЯ СУЇЦИДАЛЬНОЇ ПОВЕДІНКИ</vt:lpstr>
      <vt:lpstr>Презентація PowerPoint</vt:lpstr>
      <vt:lpstr>Презентація PowerPoint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аспекти суїцидальної поведінки</dc:title>
  <dc:creator>Asus</dc:creator>
  <cp:lastModifiedBy>Kharytonov Nikita</cp:lastModifiedBy>
  <cp:revision>21</cp:revision>
  <dcterms:created xsi:type="dcterms:W3CDTF">2022-09-08T06:13:16Z</dcterms:created>
  <dcterms:modified xsi:type="dcterms:W3CDTF">2024-09-04T05:08:50Z</dcterms:modified>
</cp:coreProperties>
</file>