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76" r:id="rId4"/>
    <p:sldId id="301" r:id="rId5"/>
    <p:sldId id="293" r:id="rId6"/>
    <p:sldId id="302" r:id="rId7"/>
    <p:sldId id="296" r:id="rId8"/>
    <p:sldId id="303" r:id="rId9"/>
    <p:sldId id="277" r:id="rId10"/>
    <p:sldId id="288" r:id="rId11"/>
    <p:sldId id="291" r:id="rId12"/>
    <p:sldId id="29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5" autoAdjust="0"/>
    <p:restoredTop sz="83937" autoAdjust="0"/>
  </p:normalViewPr>
  <p:slideViewPr>
    <p:cSldViewPr>
      <p:cViewPr varScale="1">
        <p:scale>
          <a:sx n="111" d="100"/>
          <a:sy n="111" d="100"/>
        </p:scale>
        <p:origin x="-1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17.04.2024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280920" cy="6552728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Насильство</a:t>
            </a:r>
            <a:r>
              <a:rPr lang="uk-UA" sz="2400" dirty="0" smtClean="0"/>
              <a:t> - «фізичне обмеження спектру можливостей, доступних одному індивіду (або групі) за допомогою впливу на його здатність реалізовувати прийняті ним рішення» (</a:t>
            </a:r>
            <a:r>
              <a:rPr lang="uk-UA" sz="2400" dirty="0" err="1" smtClean="0"/>
              <a:t>Шаститко</a:t>
            </a:r>
            <a:r>
              <a:rPr lang="uk-UA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 smtClean="0"/>
              <a:t> </a:t>
            </a:r>
            <a:endParaRPr lang="uk-UA" sz="2400" dirty="0" smtClean="0"/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Насильство</a:t>
            </a:r>
            <a:r>
              <a:rPr lang="uk-UA" sz="2400" dirty="0" smtClean="0"/>
              <a:t> є виявом влади. Людина, яка має владу, має можливість отримати бажаний результат, впливаючи на поведінку інших людей, які за відсутності такої влади віддали перевагу б іншому результату. Отже,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 укладають вимушений контракт</a:t>
            </a:r>
            <a:r>
              <a:rPr lang="uk-UA" sz="2400" dirty="0" smtClean="0"/>
              <a:t>.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uk-UA" sz="2400" dirty="0" smtClean="0"/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/>
              <a:t>Насильство може мати взаємний характер, тоді може виникнути </a:t>
            </a:r>
            <a:r>
              <a:rPr lang="uk-UA" sz="2400" i="1" dirty="0" smtClean="0">
                <a:solidFill>
                  <a:srgbClr val="00B0F0"/>
                </a:solidFill>
              </a:rPr>
              <a:t>протидія діяльності перерозподілу</a:t>
            </a:r>
            <a:r>
              <a:rPr lang="uk-UA" sz="2400" dirty="0" smtClean="0"/>
              <a:t>, що спричинить її обмежений характер або ж зробить таку діяльність неможливою.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82874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1" y="0"/>
            <a:ext cx="8424936" cy="764704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800" b="1" dirty="0"/>
              <a:t>Модель держави Д</a:t>
            </a:r>
            <a:r>
              <a:rPr lang="uk-UA" sz="2800" b="1" dirty="0" smtClean="0"/>
              <a:t>. </a:t>
            </a:r>
            <a:r>
              <a:rPr lang="uk-UA" sz="2800" b="1" dirty="0" err="1" smtClean="0"/>
              <a:t>Норта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946" y="764704"/>
            <a:ext cx="8549386" cy="597666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/>
              <a:t>Д. </a:t>
            </a:r>
            <a:r>
              <a:rPr lang="uk-UA" sz="2400" dirty="0" err="1" smtClean="0"/>
              <a:t>Норт</a:t>
            </a:r>
            <a:r>
              <a:rPr lang="uk-UA" sz="2400" dirty="0" smtClean="0"/>
              <a:t> спробував </a:t>
            </a:r>
            <a:r>
              <a:rPr lang="uk-UA" sz="2400" dirty="0"/>
              <a:t>поєднати обидва підходи:</a:t>
            </a:r>
            <a:r>
              <a:rPr lang="uk-UA" sz="2400" i="1" dirty="0">
                <a:solidFill>
                  <a:srgbClr val="00B0F0"/>
                </a:solidFill>
              </a:rPr>
              <a:t>контрактний </a:t>
            </a:r>
            <a:r>
              <a:rPr lang="uk-UA" sz="2400" dirty="0"/>
              <a:t>та </a:t>
            </a:r>
            <a:r>
              <a:rPr lang="uk-UA" sz="2400" i="1" dirty="0">
                <a:solidFill>
                  <a:srgbClr val="00B0F0"/>
                </a:solidFill>
              </a:rPr>
              <a:t>експлуататорський </a:t>
            </a:r>
            <a:r>
              <a:rPr lang="uk-UA" sz="2400" dirty="0"/>
              <a:t>для того щоб відповісти на </a:t>
            </a:r>
            <a:r>
              <a:rPr lang="uk-UA" sz="2400" dirty="0" smtClean="0"/>
              <a:t>два основних </a:t>
            </a:r>
            <a:r>
              <a:rPr lang="uk-UA" sz="2400" dirty="0"/>
              <a:t>питання</a:t>
            </a:r>
            <a:r>
              <a:rPr lang="uk-UA" sz="2400" dirty="0" smtClean="0"/>
              <a:t>:</a:t>
            </a:r>
          </a:p>
          <a:p>
            <a:pPr marL="571500" indent="-457200">
              <a:spcBef>
                <a:spcPts val="0"/>
              </a:spcBef>
              <a:buClr>
                <a:srgbClr val="0070C0"/>
              </a:buClr>
              <a:buSzPct val="100000"/>
              <a:buFont typeface="+mj-lt"/>
              <a:buAutoNum type="alphaLcParenR"/>
            </a:pPr>
            <a:r>
              <a:rPr lang="uk-UA" sz="2400" dirty="0" smtClean="0"/>
              <a:t>Чому існує </a:t>
            </a:r>
            <a:r>
              <a:rPr lang="uk-UA" sz="2400" dirty="0"/>
              <a:t>тенденція до створення державами неефективних прав власності, що </a:t>
            </a:r>
            <a:r>
              <a:rPr lang="uk-UA" sz="2400" dirty="0" smtClean="0"/>
              <a:t>перешкоджає забезпеченню </a:t>
            </a:r>
            <a:r>
              <a:rPr lang="uk-UA" sz="2400" dirty="0"/>
              <a:t>сталого економічного зростання</a:t>
            </a:r>
            <a:r>
              <a:rPr lang="uk-UA" sz="2400" dirty="0" smtClean="0"/>
              <a:t>?</a:t>
            </a:r>
          </a:p>
          <a:p>
            <a:pPr marL="571500" indent="-457200">
              <a:spcBef>
                <a:spcPts val="0"/>
              </a:spcBef>
              <a:buClr>
                <a:srgbClr val="0070C0"/>
              </a:buClr>
              <a:buSzPct val="100000"/>
              <a:buFont typeface="+mj-lt"/>
              <a:buAutoNum type="alphaLcParenR"/>
            </a:pPr>
            <a:r>
              <a:rPr lang="uk-UA" sz="2400" dirty="0" smtClean="0"/>
              <a:t>Чим пояснюється властиву усім </a:t>
            </a:r>
            <a:r>
              <a:rPr lang="uk-UA" sz="2400" dirty="0"/>
              <a:t>державам </a:t>
            </a:r>
            <a:r>
              <a:rPr lang="uk-UA" sz="2400" dirty="0" smtClean="0"/>
              <a:t>нестабільність</a:t>
            </a:r>
            <a:r>
              <a:rPr lang="uk-UA" sz="2400" dirty="0"/>
              <a:t>, що </a:t>
            </a:r>
            <a:r>
              <a:rPr lang="uk-UA" sz="2400" dirty="0" smtClean="0"/>
              <a:t>спричиняє економічні зміни, </a:t>
            </a:r>
            <a:r>
              <a:rPr lang="uk-UA" sz="2400" dirty="0"/>
              <a:t>і, </a:t>
            </a:r>
            <a:r>
              <a:rPr lang="uk-UA" sz="2400" dirty="0" smtClean="0"/>
              <a:t>врешті-решт, економічний занепад?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i="1" dirty="0" smtClean="0">
                <a:solidFill>
                  <a:srgbClr val="00B050"/>
                </a:solidFill>
              </a:rPr>
              <a:t>«</a:t>
            </a:r>
            <a:r>
              <a:rPr lang="uk-UA" sz="24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  <a:r>
              <a:rPr lang="uk-UA" sz="2400" i="1" dirty="0" smtClean="0">
                <a:solidFill>
                  <a:srgbClr val="00B050"/>
                </a:solidFill>
              </a:rPr>
              <a:t> </a:t>
            </a:r>
            <a:r>
              <a:rPr lang="uk-UA" sz="2400" i="1" dirty="0">
                <a:solidFill>
                  <a:srgbClr val="00B050"/>
                </a:solidFill>
              </a:rPr>
              <a:t>– це організація, що має порівняльні переваги у здійсненні </a:t>
            </a:r>
            <a:r>
              <a:rPr lang="uk-UA" sz="2400" i="1" u="sng" dirty="0">
                <a:solidFill>
                  <a:srgbClr val="00B050"/>
                </a:solidFill>
              </a:rPr>
              <a:t>насилля</a:t>
            </a:r>
            <a:r>
              <a:rPr lang="uk-UA" sz="2400" i="1" dirty="0">
                <a:solidFill>
                  <a:srgbClr val="00B050"/>
                </a:solidFill>
              </a:rPr>
              <a:t> на певній географічній території, обмеженої її можливістю встановлювати податки. </a:t>
            </a:r>
            <a:r>
              <a:rPr lang="uk-UA" sz="2400" i="1" dirty="0">
                <a:solidFill>
                  <a:srgbClr val="00B050"/>
                </a:solidFill>
              </a:rPr>
              <a:t>Сутність </a:t>
            </a:r>
            <a:r>
              <a:rPr lang="ru-RU" sz="2400" i="1" dirty="0">
                <a:solidFill>
                  <a:srgbClr val="00B050"/>
                </a:solidFill>
              </a:rPr>
              <a:t>прав </a:t>
            </a:r>
            <a:r>
              <a:rPr lang="uk-UA" sz="2400" i="1" dirty="0">
                <a:solidFill>
                  <a:srgbClr val="00B050"/>
                </a:solidFill>
              </a:rPr>
              <a:t>власності полягає у праві на винятковість, і організація, що має порівняльні переваги у насильстві, виявляється спроможною специфікувати та захистити права власності</a:t>
            </a:r>
            <a:r>
              <a:rPr lang="ru-RU" sz="2400" i="1" dirty="0" smtClean="0">
                <a:solidFill>
                  <a:srgbClr val="00B050"/>
                </a:solidFill>
              </a:rPr>
              <a:t>» </a:t>
            </a:r>
            <a:r>
              <a:rPr lang="ru-RU" sz="2400" i="1" dirty="0" err="1" smtClean="0">
                <a:solidFill>
                  <a:srgbClr val="00B050"/>
                </a:solidFill>
              </a:rPr>
              <a:t>Даглас</a:t>
            </a:r>
            <a:r>
              <a:rPr lang="ru-RU" sz="2400" i="1" dirty="0" smtClean="0">
                <a:solidFill>
                  <a:srgbClr val="00B050"/>
                </a:solidFill>
              </a:rPr>
              <a:t> </a:t>
            </a:r>
            <a:r>
              <a:rPr lang="ru-RU" sz="2400" i="1" dirty="0" err="1" smtClean="0">
                <a:solidFill>
                  <a:srgbClr val="00B050"/>
                </a:solidFill>
              </a:rPr>
              <a:t>Норт</a:t>
            </a:r>
            <a:r>
              <a:rPr lang="ru-RU" sz="2400" i="1" dirty="0" smtClean="0">
                <a:solidFill>
                  <a:srgbClr val="00B050"/>
                </a:solidFill>
              </a:rPr>
              <a:t> (1981)</a:t>
            </a:r>
            <a:endParaRPr lang="uk-UA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53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332656"/>
            <a:ext cx="8280920" cy="640871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0070C0"/>
                </a:solidFill>
              </a:rPr>
              <a:t>Д. </a:t>
            </a:r>
            <a:r>
              <a:rPr lang="uk-UA" dirty="0" err="1" smtClean="0">
                <a:solidFill>
                  <a:srgbClr val="0070C0"/>
                </a:solidFill>
              </a:rPr>
              <a:t>Норт</a:t>
            </a:r>
            <a:r>
              <a:rPr lang="uk-UA" dirty="0" smtClean="0">
                <a:solidFill>
                  <a:srgbClr val="0070C0"/>
                </a:solidFill>
              </a:rPr>
              <a:t> подає державу у вигляді правителя, мета якого - </a:t>
            </a:r>
            <a:r>
              <a:rPr lang="uk-UA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максимізувати своє багатство чи свою корисність.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0070C0"/>
                </a:solidFill>
              </a:rPr>
              <a:t>Модель Д. </a:t>
            </a:r>
            <a:r>
              <a:rPr lang="uk-UA" dirty="0" err="1" smtClean="0">
                <a:solidFill>
                  <a:srgbClr val="0070C0"/>
                </a:solidFill>
              </a:rPr>
              <a:t>Норта</a:t>
            </a:r>
            <a:r>
              <a:rPr lang="uk-UA" dirty="0" smtClean="0">
                <a:solidFill>
                  <a:srgbClr val="0070C0"/>
                </a:solidFill>
              </a:rPr>
              <a:t> має три відмінні риси:</a:t>
            </a:r>
          </a:p>
          <a:p>
            <a:pPr marL="514350" indent="-514350">
              <a:buFont typeface="+mj-lt"/>
              <a:buAutoNum type="alphaLcParenR"/>
            </a:pPr>
            <a:r>
              <a:rPr lang="uk-UA" dirty="0" smtClean="0">
                <a:solidFill>
                  <a:srgbClr val="0070C0"/>
                </a:solidFill>
              </a:rPr>
              <a:t>Держава обмінює низку послуг, які називаються </a:t>
            </a:r>
            <a:r>
              <a:rPr lang="uk-UA" i="1" dirty="0" smtClean="0">
                <a:solidFill>
                  <a:srgbClr val="00B0F0"/>
                </a:solidFill>
              </a:rPr>
              <a:t>«захист та правосуддя» на податки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uk-UA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70C0"/>
                </a:solidFill>
              </a:rPr>
              <a:t>Держава </a:t>
            </a:r>
            <a:r>
              <a:rPr lang="uk-UA" dirty="0" smtClean="0">
                <a:solidFill>
                  <a:srgbClr val="0070C0"/>
                </a:solidFill>
              </a:rPr>
              <a:t>має право стягувати податки і при цьому вона намагається поводитися як монополіст, що дискримінує, оскільки вона поділяє усе населення на групи та встановлює для кожної права власності </a:t>
            </a:r>
            <a:r>
              <a:rPr lang="uk-UA" i="1" dirty="0">
                <a:solidFill>
                  <a:srgbClr val="00B0F0"/>
                </a:solidFill>
              </a:rPr>
              <a:t>щоб досягти максимальних надходжень до скарбниці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uk-UA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uk-UA" i="1" dirty="0">
                <a:solidFill>
                  <a:srgbClr val="00B0F0"/>
                </a:solidFill>
              </a:rPr>
              <a:t>Монопольна влада правителя</a:t>
            </a:r>
            <a:r>
              <a:rPr lang="uk-UA" dirty="0" smtClean="0">
                <a:solidFill>
                  <a:srgbClr val="0070C0"/>
                </a:solidFill>
              </a:rPr>
              <a:t>, що проявляється у його можливості збільшувати податки та довільно змінювати права власності, </a:t>
            </a:r>
            <a:r>
              <a:rPr lang="uk-UA" i="1" dirty="0">
                <a:solidFill>
                  <a:srgbClr val="00B0F0"/>
                </a:solidFill>
              </a:rPr>
              <a:t>обмежена</a:t>
            </a:r>
            <a:r>
              <a:rPr lang="uk-UA" dirty="0" smtClean="0">
                <a:solidFill>
                  <a:srgbClr val="0070C0"/>
                </a:solidFill>
              </a:rPr>
              <a:t>, оскільки </a:t>
            </a:r>
            <a:r>
              <a:rPr lang="uk-UA" i="1" dirty="0">
                <a:solidFill>
                  <a:srgbClr val="00B0F0"/>
                </a:solidFill>
              </a:rPr>
              <a:t>правитель має конкурентів</a:t>
            </a:r>
            <a:r>
              <a:rPr lang="uk-UA" dirty="0" smtClean="0">
                <a:solidFill>
                  <a:srgbClr val="0070C0"/>
                </a:solidFill>
              </a:rPr>
              <a:t>, які можуть надавати населенню подібний набір послуг</a:t>
            </a:r>
            <a:r>
              <a:rPr lang="uk-UA" dirty="0" smtClean="0">
                <a:solidFill>
                  <a:srgbClr val="0070C0"/>
                </a:solidFill>
              </a:rPr>
              <a:t>. </a:t>
            </a:r>
            <a:endParaRPr lang="uk-UA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29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>Тема 6. Нова інституційна теорія держави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</a:t>
            </a:r>
            <a:r>
              <a:rPr lang="uk-UA" sz="2400" dirty="0" smtClean="0"/>
              <a:t>Держава </a:t>
            </a:r>
            <a:r>
              <a:rPr lang="uk-UA" sz="2400" dirty="0"/>
              <a:t>як </a:t>
            </a:r>
            <a:r>
              <a:rPr lang="uk-UA" sz="2400" dirty="0" smtClean="0"/>
              <a:t>агенція </a:t>
            </a:r>
            <a:r>
              <a:rPr lang="uk-UA" sz="2400" dirty="0"/>
              <a:t>зі створення суспільних благ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6.2.</a:t>
            </a:r>
            <a:r>
              <a:rPr lang="uk-UA" sz="2400" dirty="0"/>
              <a:t> </a:t>
            </a:r>
            <a:r>
              <a:rPr lang="uk-UA" sz="2400" dirty="0" smtClean="0"/>
              <a:t>Теоретичні підходи до природи держави.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dirty="0" smtClean="0"/>
              <a:t>Модель держави Д.</a:t>
            </a:r>
            <a:r>
              <a:rPr lang="uk-UA" sz="2400" dirty="0" err="1" smtClean="0"/>
              <a:t>Норта</a:t>
            </a:r>
            <a:r>
              <a:rPr lang="uk-UA" sz="2400" dirty="0" smtClean="0"/>
              <a:t>.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800" b="1" dirty="0"/>
              <a:t>Держава як </a:t>
            </a:r>
            <a:r>
              <a:rPr lang="uk-UA" sz="2800" b="1" dirty="0" smtClean="0"/>
              <a:t>агенція </a:t>
            </a:r>
            <a:r>
              <a:rPr lang="uk-UA" sz="2800" b="1" dirty="0"/>
              <a:t>зі створення суспільних </a:t>
            </a:r>
            <a:r>
              <a:rPr lang="uk-UA" sz="2800" b="1" dirty="0" smtClean="0"/>
              <a:t>благ </a:t>
            </a:r>
            <a:r>
              <a:rPr lang="uk-UA" sz="2800" b="1" dirty="0"/>
              <a:t/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8388424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Критеріями</a:t>
            </a:r>
            <a:r>
              <a:rPr lang="uk-UA" sz="2400" dirty="0"/>
              <a:t>  зарахування блага до певного </a:t>
            </a:r>
            <a:r>
              <a:rPr lang="uk-UA" sz="2400" dirty="0" smtClean="0"/>
              <a:t>типу є: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/>
              <a:t>М</a:t>
            </a:r>
            <a:r>
              <a:rPr lang="uk-UA" sz="2400" dirty="0" smtClean="0"/>
              <a:t>ожливість вилучення декого з числа споживачів блага;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Наявність чи відсутність конкуренції при споживанні блага.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Блага, споживання яких одним суб'єктом не перешкоджають його споживанню іншими суб'єктами (інформація):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Відсутність конкуренції означає, що граничні витрати для неконкурентних товарів для споживача дорівнюють нулю;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Збільшення споживання певного неконкурентного блага може сприяти набуттю ним конкурентності.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Мережева екстерналія</a:t>
            </a:r>
            <a:r>
              <a:rPr lang="uk-UA" sz="2400" dirty="0" smtClean="0"/>
              <a:t> – корисність блага для кожного індивіда залежить від кількості споживачів даного блага </a:t>
            </a:r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Типологія благ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867158"/>
              </p:ext>
            </p:extLst>
          </p:nvPr>
        </p:nvGraphicFramePr>
        <p:xfrm>
          <a:off x="0" y="1412776"/>
          <a:ext cx="835729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766"/>
                <a:gridCol w="2785766"/>
                <a:gridCol w="2785766"/>
              </a:tblGrid>
              <a:tr h="106642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Властивості блага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Наявність винятковості  доступу до блага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Відсутність винятковості доступу до блага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Конкуренція у споживанні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Приватні блага</a:t>
                      </a:r>
                      <a:endParaRPr lang="uk-UA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Приватні зовнішні ефекти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Відсутність</a:t>
                      </a:r>
                      <a:r>
                        <a:rPr lang="uk-UA" baseline="0" dirty="0" smtClean="0"/>
                        <a:t> конкуренції при споживанні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Клубні чи колективні блага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Суспільні блага чи суспільні зовнішні ефекти</a:t>
                      </a:r>
                      <a:endParaRPr lang="uk-UA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085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352928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Приватні блага  </a:t>
            </a:r>
            <a:r>
              <a:rPr lang="uk-UA" dirty="0"/>
              <a:t>- це переважна </a:t>
            </a:r>
            <a:r>
              <a:rPr lang="uk-UA" dirty="0" smtClean="0"/>
              <a:t>частина матеріальних благ, що мають властивості </a:t>
            </a:r>
            <a:r>
              <a:rPr lang="uk-UA" i="1" dirty="0" smtClean="0">
                <a:solidFill>
                  <a:srgbClr val="00B0F0"/>
                </a:solidFill>
              </a:rPr>
              <a:t>конкуренції </a:t>
            </a:r>
            <a:r>
              <a:rPr lang="uk-UA" dirty="0" smtClean="0"/>
              <a:t>при споживанні та </a:t>
            </a:r>
            <a:r>
              <a:rPr lang="uk-UA" i="1" dirty="0">
                <a:solidFill>
                  <a:srgbClr val="00B0F0"/>
                </a:solidFill>
              </a:rPr>
              <a:t>винятковості доступу</a:t>
            </a:r>
            <a:r>
              <a:rPr lang="uk-UA" dirty="0" smtClean="0"/>
              <a:t> (їжа, одяг, житло).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Клубні (колективні блага) </a:t>
            </a:r>
            <a:r>
              <a:rPr lang="uk-UA" dirty="0" smtClean="0"/>
              <a:t>– мають певні </a:t>
            </a:r>
            <a:r>
              <a:rPr lang="uk-UA" i="1" dirty="0">
                <a:solidFill>
                  <a:srgbClr val="00B0F0"/>
                </a:solidFill>
              </a:rPr>
              <a:t>обмеження для доступу </a:t>
            </a:r>
            <a:r>
              <a:rPr lang="uk-UA" dirty="0" smtClean="0"/>
              <a:t>до блага індивідів , коли вони не належать до певного співтовариства («клубу»), а з іншого боку – </a:t>
            </a:r>
            <a:r>
              <a:rPr lang="uk-UA" i="1" dirty="0">
                <a:solidFill>
                  <a:srgbClr val="00B0F0"/>
                </a:solidFill>
              </a:rPr>
              <a:t>відсутність конкуренції</a:t>
            </a:r>
            <a:r>
              <a:rPr lang="uk-UA" dirty="0" smtClean="0"/>
              <a:t> у споживанні таких благ (домофон, позики для членів кредитної спілки).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Суспільні </a:t>
            </a:r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блага</a:t>
            </a: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– характеризуються </a:t>
            </a:r>
            <a:r>
              <a:rPr lang="uk-UA" dirty="0" smtClean="0"/>
              <a:t>як </a:t>
            </a:r>
            <a:r>
              <a:rPr lang="uk-UA" i="1" dirty="0">
                <a:solidFill>
                  <a:srgbClr val="00B0F0"/>
                </a:solidFill>
              </a:rPr>
              <a:t>відсутністю виняткового доступу</a:t>
            </a:r>
            <a:r>
              <a:rPr lang="uk-UA" dirty="0" smtClean="0"/>
              <a:t>, так </a:t>
            </a:r>
            <a:r>
              <a:rPr lang="uk-UA" i="1" dirty="0">
                <a:solidFill>
                  <a:srgbClr val="00B0F0"/>
                </a:solidFill>
              </a:rPr>
              <a:t>і конкуренції</a:t>
            </a:r>
            <a:r>
              <a:rPr lang="uk-UA" dirty="0" smtClean="0"/>
              <a:t> при споживанні (захист населення від зовнішньої агресії, підвищення культурного рівня громадян).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Блага, що спричиняють приватні зовнішні ефекти</a:t>
            </a:r>
            <a:r>
              <a:rPr lang="uk-UA" dirty="0" smtClean="0"/>
              <a:t>. Вони характеризуються як </a:t>
            </a:r>
            <a:r>
              <a:rPr lang="uk-UA" i="1" dirty="0">
                <a:solidFill>
                  <a:srgbClr val="00B0F0"/>
                </a:solidFill>
              </a:rPr>
              <a:t>відсутністю винятковості доступу</a:t>
            </a:r>
            <a:r>
              <a:rPr lang="uk-UA" dirty="0" smtClean="0"/>
              <a:t>, так і </a:t>
            </a:r>
            <a:r>
              <a:rPr lang="uk-UA" i="1" dirty="0">
                <a:solidFill>
                  <a:srgbClr val="00B0F0"/>
                </a:solidFill>
              </a:rPr>
              <a:t>наявність конкуренції </a:t>
            </a:r>
            <a:r>
              <a:rPr lang="uk-UA" dirty="0" smtClean="0"/>
              <a:t>у споживанні (побудований для власних потреб міст, яким користуються  усі охочі).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0866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8388424" cy="64087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безбілетника   </a:t>
            </a:r>
            <a:r>
              <a:rPr lang="uk-UA" sz="2400" dirty="0" smtClean="0"/>
              <a:t>- це перешкоди для взаємовигідних колективних дій, що виникають через можливість отримання економічними агентами вигоди без участі у суспільних витратах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50"/>
                </a:solidFill>
              </a:rPr>
              <a:t>«</a:t>
            </a:r>
            <a:r>
              <a:rPr lang="uk-UA" sz="2400" i="1" dirty="0" smtClean="0">
                <a:solidFill>
                  <a:srgbClr val="00B050"/>
                </a:solidFill>
              </a:rPr>
              <a:t>Група, індивіди якої різною мірою зацікавлені у отриманні колективного блага і яка домагається блага, надзвичайно цінного по відношенню до витрат на його отримання, буде більш наближеною до забезпечення себе колективним благом, ніж інші групи з таким самим числом учасників</a:t>
            </a:r>
            <a:r>
              <a:rPr lang="uk-UA" sz="2400" dirty="0" smtClean="0">
                <a:solidFill>
                  <a:srgbClr val="00B050"/>
                </a:solidFill>
              </a:rPr>
              <a:t>»</a:t>
            </a:r>
            <a:endParaRPr lang="uk-UA" sz="2400" dirty="0" smtClean="0">
              <a:solidFill>
                <a:srgbClr val="00B050"/>
              </a:solidFill>
            </a:endParaRPr>
          </a:p>
          <a:p>
            <a:pPr marL="114300" indent="0" algn="r">
              <a:buNone/>
            </a:pPr>
            <a:r>
              <a:rPr lang="uk-UA" sz="24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Мансур</a:t>
            </a: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Олсон</a:t>
            </a:r>
            <a:r>
              <a:rPr lang="uk-UA" sz="2400" dirty="0">
                <a:solidFill>
                  <a:srgbClr val="00B050"/>
                </a:solidFill>
              </a:rPr>
              <a:t>. «Логіка </a:t>
            </a:r>
            <a:r>
              <a:rPr lang="uk-UA" sz="2400" dirty="0">
                <a:solidFill>
                  <a:srgbClr val="00B050"/>
                </a:solidFill>
              </a:rPr>
              <a:t>колективних дій» (1965)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Основний засіб для вирішення проблеми безбілетника </a:t>
            </a:r>
            <a:r>
              <a:rPr lang="uk-UA" sz="2400" dirty="0" smtClean="0"/>
              <a:t>–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селективні стимули</a:t>
            </a:r>
            <a:r>
              <a:rPr lang="uk-UA" sz="2400" dirty="0" smtClean="0"/>
              <a:t>, які запроваджуються до індивідів вибірково, у залежності від того чи здійснюють вони внесок у забезпечення суспільним чи колективним благом.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1357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800" dirty="0"/>
              <a:t> </a:t>
            </a:r>
            <a:r>
              <a:rPr lang="uk-UA" sz="2800" b="1" dirty="0"/>
              <a:t>Теоретичні підходи до природи держави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208912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Суспільство тільки тоді життєздатне, коли у </a:t>
            </a:r>
            <a:r>
              <a:rPr lang="uk-UA" sz="2400" dirty="0"/>
              <a:t>ньому</a:t>
            </a:r>
            <a:r>
              <a:rPr lang="uk-UA" sz="2400" dirty="0" smtClean="0"/>
              <a:t> </a:t>
            </a:r>
            <a:r>
              <a:rPr lang="uk-UA" sz="2400" i="1" dirty="0" smtClean="0">
                <a:solidFill>
                  <a:srgbClr val="00B0F0"/>
                </a:solidFill>
              </a:rPr>
              <a:t>обмежено вільний доступ до ресурсів</a:t>
            </a:r>
            <a:r>
              <a:rPr lang="uk-UA" sz="2400" dirty="0" smtClean="0"/>
              <a:t>, оскільки він спричиняє скорочення суспільного багатства.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 механізми обмеження відкритого доступу </a:t>
            </a:r>
            <a:r>
              <a:rPr lang="uk-UA" sz="2400" dirty="0" smtClean="0"/>
              <a:t>можна поділити на чотири основні категорії: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вилучення із користування ресурсом за допомогою сили або загрози </a:t>
            </a:r>
            <a:r>
              <a:rPr lang="uk-UA" sz="2400" i="1" dirty="0">
                <a:solidFill>
                  <a:srgbClr val="00B0F0"/>
                </a:solidFill>
              </a:rPr>
              <a:t>застосування сили</a:t>
            </a:r>
            <a:r>
              <a:rPr lang="uk-UA" sz="2400" dirty="0" smtClean="0"/>
              <a:t>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система цінностей або ідеологія, що впливає на стимули людей та </a:t>
            </a:r>
            <a:r>
              <a:rPr lang="uk-UA" sz="2400" i="1" dirty="0" smtClean="0">
                <a:solidFill>
                  <a:srgbClr val="00B0F0"/>
                </a:solidFill>
              </a:rPr>
              <a:t>знижує втрати вилучення</a:t>
            </a:r>
            <a:r>
              <a:rPr lang="uk-UA" sz="2400" dirty="0" smtClean="0"/>
              <a:t>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/>
              <a:t>звичаї та </a:t>
            </a:r>
            <a:r>
              <a:rPr lang="uk-UA" sz="2400" i="1" dirty="0">
                <a:solidFill>
                  <a:srgbClr val="00B0F0"/>
                </a:solidFill>
              </a:rPr>
              <a:t>звичаєве право</a:t>
            </a:r>
            <a:r>
              <a:rPr lang="uk-UA" sz="2400" dirty="0" smtClean="0"/>
              <a:t>, наприклад, правила, які діяли у суспільстві без держави;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правила, встановлені державою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4592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Два основні підходи до пояснення природи держави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258213"/>
              </p:ext>
            </p:extLst>
          </p:nvPr>
        </p:nvGraphicFramePr>
        <p:xfrm>
          <a:off x="179512" y="1628800"/>
          <a:ext cx="8213282" cy="3992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736304"/>
                <a:gridCol w="3460754"/>
              </a:tblGrid>
              <a:tr h="106642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 теорії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Підхід до природи держави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Характеристика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Теорія суспільного договору </a:t>
                      </a:r>
                    </a:p>
                    <a:p>
                      <a:pPr algn="ctr"/>
                      <a:r>
                        <a:rPr lang="uk-UA" dirty="0" smtClean="0"/>
                        <a:t>Джона Локка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Контрактний підхід</a:t>
                      </a:r>
                    </a:p>
                    <a:p>
                      <a:pPr algn="ctr"/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Держава виникає з метою економії на захисті прав власності </a:t>
                      </a:r>
                      <a:endParaRPr lang="uk-U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Держава - первинний контракт, що визнає за індивідом право на певні ресурси в обмін на його відмову від іншої частини ресурсів 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Теорія експлуатації </a:t>
                      </a:r>
                      <a:r>
                        <a:rPr lang="uk-UA" dirty="0" smtClean="0"/>
                        <a:t>Гоббса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Дилема ув'язнених </a:t>
                      </a:r>
                    </a:p>
                    <a:p>
                      <a:pPr algn="ctr"/>
                      <a:r>
                        <a:rPr lang="uk-UA" dirty="0" smtClean="0"/>
                        <a:t>Держава виникає щоб суспільство не деградувало до стану війни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Основне призначення держави у перерозподілі доходу  від громадян на користь панівної групи чи класу</a:t>
                      </a:r>
                      <a:endParaRPr lang="uk-U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621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260648"/>
            <a:ext cx="8496944" cy="6480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Втрати держави на виконання функцій специфікації та захисту прав власності мінімізуються завдяки ефекту масштабу.</a:t>
            </a:r>
            <a:r>
              <a:rPr lang="uk-UA" sz="2400" dirty="0" smtClean="0"/>
              <a:t> </a:t>
            </a:r>
            <a:r>
              <a:rPr lang="uk-UA" sz="2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Середні витрати захисту прав власності з боку держави є нижчими, ніж середні витрати осіб, які здійснюють захист прав власності у приватному порядку</a:t>
            </a:r>
            <a:r>
              <a:rPr lang="uk-UA" sz="2400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Д. </a:t>
            </a:r>
            <a:r>
              <a:rPr lang="uk-UA" sz="2400" dirty="0" err="1" smtClean="0"/>
              <a:t>Норт</a:t>
            </a:r>
            <a:r>
              <a:rPr lang="uk-UA" sz="2400" dirty="0" smtClean="0"/>
              <a:t> довів, що держави, як правило, не створюють структури прав власності, які </a:t>
            </a:r>
            <a:r>
              <a:rPr lang="uk-UA" sz="2400" dirty="0" smtClean="0"/>
              <a:t>наближають економіку </a:t>
            </a:r>
            <a:r>
              <a:rPr lang="uk-UA" sz="2400" dirty="0" smtClean="0"/>
              <a:t>до </a:t>
            </a:r>
            <a:r>
              <a:rPr lang="uk-UA" sz="2400" dirty="0" smtClean="0"/>
              <a:t>технічної </a:t>
            </a:r>
            <a:r>
              <a:rPr lang="uk-UA" sz="2400" dirty="0" smtClean="0"/>
              <a:t>границі виробничих можливостей.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Контрактний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підхід </a:t>
            </a:r>
            <a:r>
              <a:rPr lang="uk-UA" sz="2400" dirty="0" smtClean="0"/>
              <a:t>пояснює, </a:t>
            </a:r>
            <a:r>
              <a:rPr lang="uk-UA" sz="2400" dirty="0"/>
              <a:t>чому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  <a:r>
              <a:rPr lang="uk-UA" sz="2400" dirty="0" smtClean="0"/>
              <a:t> </a:t>
            </a:r>
            <a:r>
              <a:rPr lang="uk-UA" sz="2400" dirty="0"/>
              <a:t>потенційно може забезпечити умови для </a:t>
            </a:r>
            <a:r>
              <a:rPr lang="uk-UA" sz="2400" dirty="0" smtClean="0"/>
              <a:t>економії ресурсів </a:t>
            </a:r>
            <a:r>
              <a:rPr lang="uk-UA" sz="2400" dirty="0"/>
              <a:t>та сприяти зростанню суспільного </a:t>
            </a:r>
            <a:r>
              <a:rPr lang="uk-UA" sz="2400" dirty="0" smtClean="0"/>
              <a:t>добробуту, оскільки вона виконує </a:t>
            </a:r>
            <a:r>
              <a:rPr lang="uk-UA" sz="2400" dirty="0"/>
              <a:t>продуктивну </a:t>
            </a:r>
            <a:r>
              <a:rPr lang="uk-UA" sz="2400" dirty="0" smtClean="0"/>
              <a:t>функцію -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створює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умови для зростання суспільного добробуту</a:t>
            </a:r>
            <a:r>
              <a:rPr lang="uk-UA" sz="2400" dirty="0"/>
              <a:t>.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експлуатації</a:t>
            </a:r>
            <a:r>
              <a:rPr lang="uk-UA" sz="2400" dirty="0" smtClean="0"/>
              <a:t>, навпаки, заперечує значимість первинної вигоди соціального контракту та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зосереджується на вилученні ренти у громадян особами, які контролюють державу.  </a:t>
            </a:r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1763</TotalTime>
  <Words>998</Words>
  <Application>Microsoft Office PowerPoint</Application>
  <PresentationFormat>Экран (4:3)</PresentationFormat>
  <Paragraphs>71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Соседство</vt:lpstr>
      <vt:lpstr>Інституційний аналіз</vt:lpstr>
      <vt:lpstr>    Тема 6. Нова інституційна теорія держави     </vt:lpstr>
      <vt:lpstr> 6.1. Держава як агенція зі створення суспільних благ  </vt:lpstr>
      <vt:lpstr>Типологія благ</vt:lpstr>
      <vt:lpstr>Презентация PowerPoint</vt:lpstr>
      <vt:lpstr>Презентация PowerPoint</vt:lpstr>
      <vt:lpstr>6.2. Теоретичні підходи до природи держави</vt:lpstr>
      <vt:lpstr>Два основні підходи до пояснення природи держави</vt:lpstr>
      <vt:lpstr>Презентация PowerPoint</vt:lpstr>
      <vt:lpstr>Презентация PowerPoint</vt:lpstr>
      <vt:lpstr>6.3. Модель держави Д. Норта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138</cp:revision>
  <dcterms:created xsi:type="dcterms:W3CDTF">2024-02-11T15:21:02Z</dcterms:created>
  <dcterms:modified xsi:type="dcterms:W3CDTF">2024-04-17T08:03:01Z</dcterms:modified>
</cp:coreProperties>
</file>