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4" r:id="rId2"/>
    <p:sldId id="257" r:id="rId3"/>
    <p:sldId id="258" r:id="rId4"/>
    <p:sldId id="340" r:id="rId5"/>
    <p:sldId id="341" r:id="rId6"/>
    <p:sldId id="342" r:id="rId7"/>
    <p:sldId id="343" r:id="rId8"/>
    <p:sldId id="363" r:id="rId9"/>
    <p:sldId id="344" r:id="rId10"/>
    <p:sldId id="347" r:id="rId11"/>
    <p:sldId id="349" r:id="rId12"/>
    <p:sldId id="350" r:id="rId13"/>
    <p:sldId id="351" r:id="rId14"/>
    <p:sldId id="273" r:id="rId1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1" autoAdjust="0"/>
    <p:restoredTop sz="94660"/>
  </p:normalViewPr>
  <p:slideViewPr>
    <p:cSldViewPr snapToGrid="0">
      <p:cViewPr varScale="1">
        <p:scale>
          <a:sx n="47" d="100"/>
          <a:sy n="47" d="100"/>
        </p:scale>
        <p:origin x="29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A0698-701F-4D4D-8602-AFDBDD83F29B}" type="datetimeFigureOut">
              <a:rPr lang="uk-UA" smtClean="0"/>
              <a:t>17.03.2025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2E19D-447B-4CAC-A15F-6AE3FBDEC1B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973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cs typeface="Times New Roman" panose="02020603050405020304" pitchFamily="18" charset="0"/>
              </a:rPr>
              <a:t>ЛЕКЦІЯ </a:t>
            </a:r>
            <a:r>
              <a:rPr lang="uk-UA" b="1" dirty="0" smtClean="0">
                <a:cs typeface="Times New Roman" panose="02020603050405020304" pitchFamily="18" charset="0"/>
              </a:rPr>
              <a:t>5. </a:t>
            </a:r>
            <a:r>
              <a:rPr lang="uk-UA" b="1" dirty="0" smtClean="0"/>
              <a:t>Ринок товарів та послуг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3277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8561" y="146432"/>
            <a:ext cx="12192000" cy="5224416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 smtClean="0"/>
              <a:t>3. Пріоритети споживачів на товарному ринку</a:t>
            </a:r>
          </a:p>
          <a:p>
            <a:pPr marL="0" indent="0">
              <a:buNone/>
            </a:pPr>
            <a:r>
              <a:rPr lang="uk-UA" dirty="0" smtClean="0"/>
              <a:t> </a:t>
            </a:r>
            <a:r>
              <a:rPr lang="uk-UA" sz="2000" dirty="0" smtClean="0"/>
              <a:t>Існують різні підходи до визначення споживацьких пріоритетів (потреб споживачів), серед них найбільш відомим є їєрархія потреб А.Маслоу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 smtClean="0"/>
              <a:t> </a:t>
            </a:r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259" y="1401137"/>
            <a:ext cx="8672470" cy="401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06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76980" y="132735"/>
            <a:ext cx="11695472" cy="5224416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За станом споживчої готовності: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 smtClean="0"/>
              <a:t>ознайомлені</a:t>
            </a:r>
            <a:r>
              <a:rPr lang="uk-UA" sz="2000" dirty="0"/>
              <a:t>, тобто споживачі володіють лише самою загальною інформацією про товар то сферу його застосування; знаючі, ті що володіють детальною інформацією про товар та його характеристики;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 smtClean="0"/>
              <a:t>ті</a:t>
            </a:r>
            <a:r>
              <a:rPr lang="uk-UA" sz="2000" i="1" dirty="0"/>
              <a:t>, що сприймають товар</a:t>
            </a:r>
            <a:r>
              <a:rPr lang="uk-UA" sz="2000" dirty="0"/>
              <a:t> - позитивним чи негативним чином (виділяють також ступінь сприйняття</a:t>
            </a:r>
            <a:r>
              <a:rPr lang="uk-UA" sz="2000" dirty="0" smtClean="0"/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 smtClean="0"/>
              <a:t>ті</a:t>
            </a:r>
            <a:r>
              <a:rPr lang="uk-UA" sz="2000" i="1" dirty="0"/>
              <a:t>, що надають перевагу</a:t>
            </a:r>
            <a:r>
              <a:rPr lang="uk-UA" sz="2000" dirty="0"/>
              <a:t>, тобто споживачі виділяють товар з ряду аналогів і надають йому перевагу; </a:t>
            </a:r>
            <a:r>
              <a:rPr lang="uk-UA" sz="2000" i="1" dirty="0"/>
              <a:t>упевнені</a:t>
            </a:r>
            <a:r>
              <a:rPr lang="uk-UA" sz="2000" dirty="0"/>
              <a:t>, споживачі, які впевнені, що даний товар їм дійсно потрібен;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 smtClean="0"/>
              <a:t>ті</a:t>
            </a:r>
            <a:r>
              <a:rPr lang="uk-UA" sz="2000" i="1" dirty="0"/>
              <a:t>, що купують товар</a:t>
            </a:r>
            <a:r>
              <a:rPr lang="uk-UA" sz="2000" dirty="0"/>
              <a:t>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i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i="1" dirty="0" smtClean="0"/>
              <a:t>За </a:t>
            </a:r>
            <a:r>
              <a:rPr lang="uk-UA" sz="2000" i="1" dirty="0"/>
              <a:t>здатністю адаптації до нових товарів: </a:t>
            </a:r>
            <a:endParaRPr lang="uk-UA" sz="2000" dirty="0"/>
          </a:p>
          <a:p>
            <a:pPr>
              <a:spcBef>
                <a:spcPts val="0"/>
              </a:spcBef>
            </a:pPr>
            <a:r>
              <a:rPr lang="uk-UA" sz="2000" i="1" dirty="0"/>
              <a:t>суперноватори</a:t>
            </a:r>
            <a:r>
              <a:rPr lang="uk-UA" sz="2000" dirty="0"/>
              <a:t> (схильні купувати нові товари, не чекаючи їх визнання з боку інших); </a:t>
            </a:r>
          </a:p>
          <a:p>
            <a:pPr>
              <a:spcBef>
                <a:spcPts val="0"/>
              </a:spcBef>
            </a:pPr>
            <a:r>
              <a:rPr lang="uk-UA" sz="2000" i="1" dirty="0"/>
              <a:t>новатори</a:t>
            </a:r>
            <a:r>
              <a:rPr lang="uk-UA" sz="2000" dirty="0"/>
              <a:t> (швидко сприймають нове, але попередньо обмірковують); </a:t>
            </a:r>
          </a:p>
          <a:p>
            <a:pPr>
              <a:spcBef>
                <a:spcPts val="0"/>
              </a:spcBef>
            </a:pPr>
            <a:r>
              <a:rPr lang="uk-UA" sz="2000" i="1" dirty="0"/>
              <a:t>помірковані</a:t>
            </a:r>
            <a:r>
              <a:rPr lang="uk-UA" sz="2000" dirty="0"/>
              <a:t> (є сприятливим, хоча й пасивним середовищем для сприйняття новацій); </a:t>
            </a:r>
          </a:p>
          <a:p>
            <a:pPr>
              <a:spcBef>
                <a:spcPts val="0"/>
              </a:spcBef>
            </a:pPr>
            <a:r>
              <a:rPr lang="uk-UA" sz="2000" i="1" dirty="0"/>
              <a:t>консерватори</a:t>
            </a:r>
            <a:r>
              <a:rPr lang="uk-UA" sz="2000" dirty="0"/>
              <a:t> (повільно сприймають нове, не схильні до змін, схильні до збереження існуючих традицій); </a:t>
            </a:r>
          </a:p>
          <a:p>
            <a:pPr>
              <a:spcBef>
                <a:spcPts val="0"/>
              </a:spcBef>
            </a:pPr>
            <a:r>
              <a:rPr lang="uk-UA" sz="2000" i="1" dirty="0"/>
              <a:t>суперконсерватори</a:t>
            </a:r>
            <a:r>
              <a:rPr lang="uk-UA" sz="2000" dirty="0"/>
              <a:t> (є активними противниками будь-яких новинок, не сприймають нічого з того, що може змінити їх усталені звички).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61822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0"/>
            <a:ext cx="12192000" cy="5747657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За стилем життя і мотивацією їх поведінки</a:t>
            </a:r>
            <a:r>
              <a:rPr lang="uk-UA" sz="20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r>
              <a:rPr lang="uk-UA" sz="2000" dirty="0" smtClean="0"/>
              <a:t>спонукувані </a:t>
            </a:r>
            <a:r>
              <a:rPr lang="uk-UA" sz="2000" dirty="0"/>
              <a:t>нестатком.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- борці </a:t>
            </a:r>
            <a:r>
              <a:rPr lang="uk-UA" sz="2000" dirty="0"/>
              <a:t>за виживання. </a:t>
            </a:r>
            <a:endParaRPr lang="uk-UA" sz="2000" dirty="0" smtClean="0"/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2000" dirty="0" smtClean="0"/>
              <a:t>борці </a:t>
            </a:r>
            <a:r>
              <a:rPr lang="uk-UA" sz="2000" dirty="0"/>
              <a:t>з нестатком. </a:t>
            </a:r>
            <a:endParaRPr lang="uk-UA" sz="2000" dirty="0" smtClean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спонукувані ззовні.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люди з вираженим почуттям належності до середнього класу.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люди з прагненням до переваги, готові до боротьби. </a:t>
            </a: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r>
              <a:rPr lang="uk-UA" sz="2000" dirty="0" smtClean="0"/>
              <a:t>люди</a:t>
            </a:r>
            <a:r>
              <a:rPr lang="uk-UA" sz="2000" dirty="0"/>
              <a:t>, що прагнуть досягти якомога більшого</a:t>
            </a:r>
            <a:r>
              <a:rPr lang="uk-UA" sz="2000" dirty="0" smtClean="0"/>
              <a:t>.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>
                <a:sym typeface="Symbol" panose="05050102010706020507" pitchFamily="18" charset="2"/>
              </a:rPr>
              <a:t></a:t>
            </a:r>
            <a:r>
              <a:rPr lang="uk-UA" sz="2000" dirty="0" smtClean="0"/>
              <a:t> спонукувані </a:t>
            </a:r>
            <a:r>
              <a:rPr lang="uk-UA" sz="2000" dirty="0"/>
              <a:t>зсередини.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я - це я.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люди, що спираються на особистий досвід.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- соціально свідомі і відповідальні люди.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Для вивчення споживацьких пріоритетів виділяють чотири класи </a:t>
            </a:r>
            <a:r>
              <a:rPr lang="uk-UA" sz="2000" i="1" dirty="0"/>
              <a:t>споживацької поведінки</a:t>
            </a:r>
            <a:r>
              <a:rPr lang="uk-UA" sz="2000" dirty="0"/>
              <a:t>, які можна розглядати як ієрархію стилів життя, що відображає економічні характеристики діяльності споживачів протягом всього або частини їх життєвого циклу: забезпечення - накопичення - задоволення - досягнення. Цикл охоплює життя споживача, починаючи з того періоду, коли він починає заробляти, витрачати, накопичувати і до його смерті.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2646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457200" y="117987"/>
            <a:ext cx="11430000" cy="536841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Класифікація споживачів на основі соціологічних підходів передбачає аналіз наступного: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>
                <a:sym typeface="Symbol" panose="05050102010706020507" pitchFamily="18" charset="2"/>
              </a:rPr>
              <a:t></a:t>
            </a:r>
            <a:r>
              <a:rPr lang="uk-UA" sz="2000" dirty="0" smtClean="0"/>
              <a:t> </a:t>
            </a:r>
            <a:r>
              <a:rPr lang="uk-UA" sz="2000" dirty="0"/>
              <a:t>ролей, які люди відіграють у суспільстві: батька у сім’ї, керівника, робітника і </a:t>
            </a:r>
            <a:r>
              <a:rPr lang="uk-UA" sz="2000" dirty="0" err="1"/>
              <a:t>т.д</a:t>
            </a:r>
            <a:r>
              <a:rPr lang="uk-UA" sz="2000" dirty="0"/>
              <a:t>.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статусу, який слід розглядати як соціальну позицію людини, її місце у соціальній ієрархії.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норм - суспільних очікувань відносно того, що є добрим і прийнятним, а що – ні.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>
                <a:sym typeface="Symbol" panose="05050102010706020507" pitchFamily="18" charset="2"/>
              </a:rPr>
              <a:t></a:t>
            </a:r>
            <a:r>
              <a:rPr lang="uk-UA" sz="2000" dirty="0" smtClean="0"/>
              <a:t> </a:t>
            </a:r>
            <a:r>
              <a:rPr lang="uk-UA" sz="2000" dirty="0"/>
              <a:t>груп - колективів індивідуумів, які взаємодіють між собою і встановлюють соціальні відносини.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сім’ї чи домогосподарства.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життєвого циклу сім’ї, як періоду розвитку людини через дитинство, молодість, зрілість, старість.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соціальних класів.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 </a:t>
            </a: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образу життя.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культури.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субкультури, яка є частиною загальної культури суспільства.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>
              <a:spcBef>
                <a:spcPts val="0"/>
              </a:spcBef>
            </a:pPr>
            <a:endParaRPr lang="uk-UA" sz="2000" dirty="0"/>
          </a:p>
          <a:p>
            <a:pPr marL="0"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2718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0930" y="2201098"/>
            <a:ext cx="10140042" cy="1405108"/>
          </a:xfrm>
        </p:spPr>
        <p:txBody>
          <a:bodyPr>
            <a:noAutofit/>
          </a:bodyPr>
          <a:lstStyle/>
          <a:p>
            <a:r>
              <a:rPr lang="uk-UA" sz="6600" b="1" dirty="0" smtClean="0"/>
              <a:t>ДЯКУЮ ЗА УВАГУ!!!</a:t>
            </a:r>
            <a:endParaRPr lang="uk-UA" sz="6600" b="1" dirty="0"/>
          </a:p>
        </p:txBody>
      </p:sp>
    </p:spTree>
    <p:extLst>
      <p:ext uri="{BB962C8B-B14F-4D97-AF65-F5344CB8AC3E}">
        <p14:creationId xmlns:p14="http://schemas.microsoft.com/office/powerpoint/2010/main" val="185280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0" y="1038678"/>
            <a:ext cx="11522075" cy="4176713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1</a:t>
            </a:r>
            <a:r>
              <a:rPr lang="ru-RU" dirty="0"/>
              <a:t>. </a:t>
            </a:r>
            <a:r>
              <a:rPr lang="uk-UA" dirty="0"/>
              <a:t>Товарні ринки та ринкова інфраструктура.</a:t>
            </a:r>
          </a:p>
          <a:p>
            <a:pPr marL="0" indent="0">
              <a:buNone/>
            </a:pPr>
            <a:r>
              <a:rPr lang="uk-UA" dirty="0"/>
              <a:t>2</a:t>
            </a:r>
            <a:r>
              <a:rPr lang="ru-RU" dirty="0"/>
              <a:t>.</a:t>
            </a:r>
            <a:r>
              <a:rPr lang="uk-UA" dirty="0"/>
              <a:t> Механізм ринкової конкуренції.</a:t>
            </a:r>
          </a:p>
          <a:p>
            <a:pPr marL="0" indent="0">
              <a:buNone/>
            </a:pPr>
            <a:r>
              <a:rPr lang="uk-UA" dirty="0"/>
              <a:t>3. Пріоритети споживачів на товарному ринку</a:t>
            </a:r>
          </a:p>
          <a:p>
            <a:pPr marL="0" lvl="0" indent="0">
              <a:buNone/>
            </a:pPr>
            <a:endParaRPr lang="uk-UA" sz="2400" dirty="0"/>
          </a:p>
          <a:p>
            <a:pPr marL="0" indent="0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75807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478" y="0"/>
            <a:ext cx="11522075" cy="603022"/>
          </a:xfrm>
        </p:spPr>
        <p:txBody>
          <a:bodyPr>
            <a:noAutofit/>
          </a:bodyPr>
          <a:lstStyle/>
          <a:p>
            <a:pPr lvl="0"/>
            <a:r>
              <a:rPr lang="uk-UA" sz="2200" b="1" i="1" dirty="0" smtClean="0">
                <a:solidFill>
                  <a:schemeClr val="bg2"/>
                </a:solidFill>
              </a:rPr>
              <a:t>1. </a:t>
            </a:r>
            <a:r>
              <a:rPr lang="uk-UA" sz="2200" b="1" dirty="0" smtClean="0"/>
              <a:t>Товарні ринки та ринкова інфраструктура</a:t>
            </a:r>
            <a:endParaRPr lang="uk-UA" sz="22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440790"/>
            <a:ext cx="12024522" cy="531108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Ринок — це сукупність існуючих і потенційних продавців та покупців товарів, які отримують їх шляхом обміну. Суб’єктами ринку є споживачі, продавці, постачальники сировини та матеріалів, посередники. Об’єктом ринку виступає товар</a:t>
            </a:r>
            <a:r>
              <a:rPr lang="uk-UA" sz="2000" dirty="0" smtClean="0"/>
              <a:t>.</a:t>
            </a:r>
          </a:p>
          <a:p>
            <a:pPr>
              <a:spcBef>
                <a:spcPts val="0"/>
              </a:spcBef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Виділяють </a:t>
            </a:r>
            <a:r>
              <a:rPr lang="uk-UA" sz="2000" dirty="0"/>
              <a:t>багато типів товарних ринків, які у сукупності складають інфраструктуру ринкової економіки: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1. За співвідношенням попиту і пропозиції: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продавця (Більше влади мають продавці, попит значно перевищує пропозицію);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покупця (Більше влади мають покупці, пропозиція значно перевищує попит).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2. За рівнем обмеження конкуренції: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монополістичний;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олігополістичний;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монопсонічний (на ринку існує лише один покупець, який має ринкою владу);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олігосопнічний (на ринку існує невелика кількість покупців, які мають часткову ринкову владу та можуть сприяти зниженню цін)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вільний;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змішаний.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lnSpc>
                <a:spcPct val="105000"/>
              </a:lnSpc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58156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0" y="-1"/>
            <a:ext cx="12192000" cy="5682343"/>
          </a:xfrm>
        </p:spPr>
        <p:txBody>
          <a:bodyPr numCol="2"/>
          <a:lstStyle/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3. За характером об'єктів товарного обміну: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товарів (виробів і послуг);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капіталу;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робочої сили;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фінансів тощо.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4</a:t>
            </a:r>
            <a:r>
              <a:rPr lang="uk-UA" sz="2000" dirty="0"/>
              <a:t>. За сферою виробництва: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товарів матеріального виробництва;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товарів духовного виробництва.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5</a:t>
            </a:r>
            <a:r>
              <a:rPr lang="uk-UA" sz="2000" dirty="0"/>
              <a:t>. За характером кінцевого використання товарів: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ринки товарів виробничого призначення;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ринки товарів споживчого призначення. </a:t>
            </a: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6</a:t>
            </a:r>
            <a:r>
              <a:rPr lang="uk-UA" sz="2000" dirty="0"/>
              <a:t>. За терміном використання товарів: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товарів довгострокового використання;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товарів короткочасного використання; </a:t>
            </a:r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r>
              <a:rPr lang="uk-UA" sz="2000" dirty="0" smtClean="0"/>
              <a:t>ринок </a:t>
            </a:r>
            <a:r>
              <a:rPr lang="uk-UA" sz="2000" dirty="0"/>
              <a:t>товарів одноразового використання. </a:t>
            </a: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 smtClean="0"/>
          </a:p>
          <a:p>
            <a:pPr>
              <a:spcBef>
                <a:spcPts val="0"/>
              </a:spcBef>
              <a:buFont typeface="Symbol" panose="05050102010706020507" pitchFamily="18" charset="2"/>
              <a:buChar char="·"/>
            </a:pPr>
            <a:endParaRPr lang="uk-UA" sz="2000" dirty="0"/>
          </a:p>
          <a:p>
            <a:pPr marL="0" indent="0">
              <a:lnSpc>
                <a:spcPct val="85000"/>
              </a:lnSpc>
              <a:buNone/>
            </a:pPr>
            <a:r>
              <a:rPr lang="uk-UA" sz="2000" dirty="0" smtClean="0"/>
              <a:t>7</a:t>
            </a:r>
            <a:r>
              <a:rPr lang="uk-UA" sz="2000" dirty="0"/>
              <a:t>. За територіальним охопленням: 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місцевий ринок;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регіональний ринок;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національний (внутрішній) ринок;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світовий ринок.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 smtClean="0"/>
              <a:t>8</a:t>
            </a:r>
            <a:r>
              <a:rPr lang="uk-UA" sz="2000" dirty="0"/>
              <a:t>. За методами товарного обміну: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оптовий ринок;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роздрібний ринок.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 smtClean="0"/>
              <a:t>9</a:t>
            </a:r>
            <a:r>
              <a:rPr lang="uk-UA" sz="2000" dirty="0"/>
              <a:t>. За галузевою приналежністю об'єктів міжнародного товарного обміну: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світовий ринок зерна;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світовий ринок металів;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світовий ринок алмазів і </a:t>
            </a:r>
            <a:r>
              <a:rPr lang="uk-UA" sz="2000" dirty="0" err="1"/>
              <a:t>т.д</a:t>
            </a:r>
            <a:r>
              <a:rPr lang="uk-UA" sz="2000" dirty="0"/>
              <a:t>.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 smtClean="0"/>
              <a:t>10</a:t>
            </a:r>
            <a:r>
              <a:rPr lang="uk-UA" sz="2000" dirty="0"/>
              <a:t>. За товарно-галузевою ознакою: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машин і устаткування;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мінеральної сировини і палива; 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ринок сільськогосподарської сировини і продовольства і </a:t>
            </a:r>
            <a:r>
              <a:rPr lang="uk-UA" sz="2000" dirty="0" err="1"/>
              <a:t>т.п</a:t>
            </a:r>
            <a:r>
              <a:rPr lang="uk-UA" sz="20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21037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47484" y="206478"/>
            <a:ext cx="12192000" cy="5224416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Ринок виконує наступні основні функції:</a:t>
            </a:r>
          </a:p>
          <a:p>
            <a:pPr marL="0" indent="0">
              <a:buNone/>
            </a:pPr>
            <a:r>
              <a:rPr lang="uk-UA" sz="2000" dirty="0"/>
              <a:t>1) підтримка балансу попиту та пропозиції за обсягами та асортиментній структурі;</a:t>
            </a:r>
          </a:p>
          <a:p>
            <a:pPr marL="0" indent="0">
              <a:buNone/>
            </a:pPr>
            <a:r>
              <a:rPr lang="uk-UA" sz="2000" dirty="0"/>
              <a:t>2) встановлення ціннісних еквівалентів для обміну товару;</a:t>
            </a:r>
          </a:p>
          <a:p>
            <a:pPr marL="0" indent="0">
              <a:buNone/>
            </a:pPr>
            <a:r>
              <a:rPr lang="uk-UA" sz="2000" dirty="0"/>
              <a:t>3) стимулювання науково-технічного прогресу та ефективності виробництва: випуск необхідних товарів з необхідною якістю з найменшими витратами та отримання прибутку;</a:t>
            </a:r>
          </a:p>
          <a:p>
            <a:pPr marL="0" indent="0">
              <a:buNone/>
            </a:pPr>
            <a:r>
              <a:rPr lang="uk-UA" sz="2000" dirty="0"/>
              <a:t>4) оздоровлення ринку шляхом елімінування застарілих виробництв та вимиванню неконкурентоспроможних підприємств</a:t>
            </a:r>
            <a:r>
              <a:rPr lang="uk-UA" sz="2000" dirty="0" smtClean="0"/>
              <a:t>.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buNone/>
            </a:pPr>
            <a:r>
              <a:rPr lang="uk-UA" sz="2000" dirty="0"/>
              <a:t>Інфраструктура товарного ринку — це сукупність підприємств, організацій, підрозділів, служб, систем, які забезпечують обмін товарами на ринку і взаємодію суб’єктів ринку в процесах обміну. Її головна мета – забезпечення відповідних умов функціонування ринку. </a:t>
            </a:r>
          </a:p>
          <a:p>
            <a:pPr marL="0" indent="0"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01005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/>
          <p:nvPr/>
        </p:nvPicPr>
        <p:blipFill>
          <a:blip r:embed="rId2"/>
          <a:stretch>
            <a:fillRect/>
          </a:stretch>
        </p:blipFill>
        <p:spPr>
          <a:xfrm>
            <a:off x="2930978" y="0"/>
            <a:ext cx="6123215" cy="5208815"/>
          </a:xfrm>
          <a:prstGeom prst="rect">
            <a:avLst/>
          </a:prstGeom>
        </p:spPr>
      </p:pic>
      <p:sp>
        <p:nvSpPr>
          <p:cNvPr id="8" name="Прямокутник 7"/>
          <p:cNvSpPr/>
          <p:nvPr/>
        </p:nvSpPr>
        <p:spPr>
          <a:xfrm>
            <a:off x="1020537" y="5285406"/>
            <a:ext cx="99440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450215" algn="ctr">
              <a:spcAft>
                <a:spcPts val="0"/>
              </a:spcAft>
            </a:pPr>
            <a:r>
              <a:rPr lang="uk-UA" sz="2000" b="1" dirty="0">
                <a:ea typeface="Times New Roman" panose="02020603050405020304" pitchFamily="18" charset="0"/>
              </a:rPr>
              <a:t>Рис. 5.1. Модель функціонування ринкової інфраструктури</a:t>
            </a:r>
          </a:p>
        </p:txBody>
      </p:sp>
    </p:spTree>
    <p:extLst>
      <p:ext uri="{BB962C8B-B14F-4D97-AF65-F5344CB8AC3E}">
        <p14:creationId xmlns:p14="http://schemas.microsoft.com/office/powerpoint/2010/main" val="267936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2232" y="-14748"/>
            <a:ext cx="12192000" cy="5224416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Ринкова інфраструктура відрізняється багатоваріантністю і свободою побудови, конфігурація якої залежить від типу й виду ринкових відносин. Виходячи з вище зазначеного , інфраструктуру товарного ринку можна розглядати на двох рівнях: </a:t>
            </a:r>
          </a:p>
          <a:p>
            <a:pPr marL="0" indent="0"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локальний; </a:t>
            </a:r>
          </a:p>
          <a:p>
            <a:pPr marL="0" indent="0"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національний. </a:t>
            </a:r>
          </a:p>
          <a:p>
            <a:pPr marL="0" indent="0">
              <a:buNone/>
            </a:pPr>
            <a:r>
              <a:rPr lang="uk-UA" sz="2000" i="1" dirty="0"/>
              <a:t>Локальний рівень</a:t>
            </a:r>
            <a:r>
              <a:rPr lang="uk-UA" sz="2000" dirty="0"/>
              <a:t> ринкової інфраструктури утворюють елементи ринкових </a:t>
            </a:r>
            <a:r>
              <a:rPr lang="uk-UA" sz="2000" dirty="0" err="1"/>
              <a:t>інфраструктур</a:t>
            </a:r>
            <a:r>
              <a:rPr lang="uk-UA" sz="2000" dirty="0"/>
              <a:t> окремих країн, сформовані їхньою юрисдикцією. Якщо аналізується </a:t>
            </a:r>
            <a:r>
              <a:rPr lang="uk-UA" sz="2000" i="1" dirty="0"/>
              <a:t>національний рівень</a:t>
            </a:r>
            <a:r>
              <a:rPr lang="uk-UA" sz="2000" dirty="0"/>
              <a:t>, то очевидно, що така інфраструктура товарного ринку, будучи локальною стосовно світової, водночас виступає як глобальна в межах відповідної країни. Саме як глобальна вона визначає суб'єктів і забезпечує напрями їх взаємодії на окремих регіональних рівнях. </a:t>
            </a:r>
          </a:p>
          <a:p>
            <a:pPr marL="0" indent="0">
              <a:buNone/>
            </a:pPr>
            <a:r>
              <a:rPr lang="uk-UA" sz="2000" dirty="0"/>
              <a:t>Крім того, виділяють три підсистеми інфраструктури товарного ринку, які мають власне інфраструктурне забезпечення: </a:t>
            </a:r>
          </a:p>
          <a:p>
            <a:pPr marL="0" indent="0"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організаційно-технічну (інформаційно-обслуговуючу); </a:t>
            </a:r>
          </a:p>
          <a:p>
            <a:pPr marL="0" indent="0"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фінансово-кредитну; </a:t>
            </a:r>
          </a:p>
          <a:p>
            <a:pPr marL="0" indent="0">
              <a:buNone/>
            </a:pPr>
            <a:r>
              <a:rPr lang="uk-UA" sz="2000" dirty="0">
                <a:sym typeface="Symbol" panose="05050102010706020507" pitchFamily="18" charset="2"/>
              </a:rPr>
              <a:t></a:t>
            </a:r>
            <a:r>
              <a:rPr lang="uk-UA" sz="2000" dirty="0"/>
              <a:t> науково-дослідницьку (окремі дослідники об’єднують її з інформаційно-обслуговуючою 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402334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1020537" y="5285406"/>
            <a:ext cx="99440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indent="450215" algn="ctr">
              <a:spcAft>
                <a:spcPts val="0"/>
              </a:spcAft>
            </a:pPr>
            <a:r>
              <a:rPr lang="uk-UA" sz="2000" b="1" dirty="0">
                <a:ea typeface="Times New Roman" panose="02020603050405020304" pitchFamily="18" charset="0"/>
              </a:rPr>
              <a:t>Рис. 5.1. </a:t>
            </a:r>
            <a:r>
              <a:rPr lang="ru-RU" sz="2000" b="1" dirty="0"/>
              <a:t>Елементи інфраструктури товарного ринку</a:t>
            </a:r>
            <a:endParaRPr lang="uk-UA" sz="2000" b="1" dirty="0">
              <a:ea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2596243" y="0"/>
            <a:ext cx="7478486" cy="509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60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2232" y="-14749"/>
            <a:ext cx="12192000" cy="5762405"/>
          </a:xfrm>
        </p:spPr>
        <p:txBody>
          <a:bodyPr/>
          <a:lstStyle/>
          <a:p>
            <a:pPr marL="0" indent="0">
              <a:buNone/>
            </a:pPr>
            <a:r>
              <a:rPr lang="uk-UA" sz="2000" dirty="0"/>
              <a:t>2. Механізм ринкової конкуренції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На </a:t>
            </a:r>
            <a:r>
              <a:rPr lang="uk-UA" sz="2000" dirty="0"/>
              <a:t>ринку досконалої конкуренції діє багато невеликих підприємств. Вони мають рівні можливості щодо доступу до технологій, аналогічні товари та не мають особливих переваг на ринку над іншими підприємствами.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На </a:t>
            </a:r>
            <a:r>
              <a:rPr lang="uk-UA" sz="2000" dirty="0"/>
              <a:t>монополістичному ринку, навпаки, підприємство, що реалізує унікальний продукт, має можливість та намагається скористатися вигодами при встановленні значно більшої, ніж собівартість, ціни, та впливаючи на кількість продукції на ринку. 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 smtClean="0"/>
              <a:t> </a:t>
            </a:r>
            <a:r>
              <a:rPr lang="uk-UA" sz="2000" dirty="0"/>
              <a:t>Олігополія — ринок, на якому існує невелика кількість крупних продавців, що концентрують випуск певного товару. При цьому чисельність таких підприємств настільки мала, що вони значно взаємозалежні та приймаючі рішення стосовно цього товару, є необхідність враховувати відповідну реакцію конкурентів.</a:t>
            </a: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r>
              <a:rPr lang="uk-UA" sz="2000" dirty="0"/>
              <a:t>Рівень монополізації (концентрації) ринку може визначатися за </a:t>
            </a:r>
            <a:r>
              <a:rPr lang="uk-UA" sz="2000" i="1" dirty="0"/>
              <a:t>індексом </a:t>
            </a:r>
            <a:r>
              <a:rPr lang="uk-UA" sz="2000" i="1" dirty="0" err="1"/>
              <a:t>Херфіндаля-Хіршмана</a:t>
            </a:r>
            <a:r>
              <a:rPr lang="uk-UA" sz="2000" i="1" dirty="0"/>
              <a:t> (ННІ)</a:t>
            </a:r>
            <a:r>
              <a:rPr lang="uk-UA" sz="2000" dirty="0"/>
              <a:t>, що визначається за формулою</a:t>
            </a:r>
            <a:r>
              <a:rPr lang="uk-UA" sz="20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  <a:buFontTx/>
              <a:buChar char="-"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>
              <a:spcBef>
                <a:spcPts val="0"/>
              </a:spcBef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  <a:p>
            <a:pPr marL="0" indent="0">
              <a:spcBef>
                <a:spcPts val="0"/>
              </a:spcBef>
              <a:buNone/>
            </a:pPr>
            <a:endParaRPr lang="uk-UA" sz="2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'є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364439"/>
              </p:ext>
            </p:extLst>
          </p:nvPr>
        </p:nvGraphicFramePr>
        <p:xfrm>
          <a:off x="4872159" y="4767943"/>
          <a:ext cx="2119004" cy="97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Формула" r:id="rId3" imgW="888614" imgH="431613" progId="Equation.3">
                  <p:embed/>
                </p:oleObj>
              </mc:Choice>
              <mc:Fallback>
                <p:oleObj name="Формула" r:id="rId3" imgW="888614" imgH="431613" progId="Equation.3">
                  <p:embed/>
                  <p:pic>
                    <p:nvPicPr>
                      <p:cNvPr id="5" name="Об'є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159" y="4767943"/>
                        <a:ext cx="2119004" cy="979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864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16971</TotalTime>
  <Words>1196</Words>
  <Application>Microsoft Office PowerPoint</Application>
  <PresentationFormat>Широкий екран</PresentationFormat>
  <Paragraphs>331</Paragraphs>
  <Slides>14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22" baseType="lpstr">
      <vt:lpstr>Arial</vt:lpstr>
      <vt:lpstr>Calibri</vt:lpstr>
      <vt:lpstr>Montserrat</vt:lpstr>
      <vt:lpstr>Montserrat ExtraBold</vt:lpstr>
      <vt:lpstr>Symbol</vt:lpstr>
      <vt:lpstr>Times New Roman</vt:lpstr>
      <vt:lpstr>Тема Office</vt:lpstr>
      <vt:lpstr>Microsoft Equation 3.0</vt:lpstr>
      <vt:lpstr> ЛЕКЦІЯ 5. Ринок товарів та послуг  </vt:lpstr>
      <vt:lpstr>ПЛАН</vt:lpstr>
      <vt:lpstr>1. Товарні ринки та ринкова інфраструктура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admin</cp:lastModifiedBy>
  <cp:revision>100</cp:revision>
  <dcterms:created xsi:type="dcterms:W3CDTF">2023-01-12T09:20:21Z</dcterms:created>
  <dcterms:modified xsi:type="dcterms:W3CDTF">2025-03-17T21:39:39Z</dcterms:modified>
</cp:coreProperties>
</file>