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nter SemiBold" panose="020B0604020202020204" charset="0"/>
      <p:regular r:id="rId22"/>
      <p:bold r:id="rId23"/>
      <p:italic r:id="rId24"/>
      <p:boldItalic r:id="rId25"/>
    </p:embeddedFont>
    <p:embeddedFont>
      <p:font typeface="Inter" panose="020B0604020202020204" charset="0"/>
      <p:regular r:id="rId26"/>
      <p:bold r:id="rId27"/>
      <p:italic r:id="rId28"/>
      <p:boldItalic r:id="rId29"/>
    </p:embeddedFont>
    <p:embeddedFont>
      <p:font typeface="Urbanist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CB63F2-42F0-49FF-BAC9-A45B72D6FC15}">
  <a:tblStyle styleId="{57CB63F2-42F0-49FF-BAC9-A45B72D6FC1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208670" y="2499419"/>
            <a:ext cx="9774659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Погодинна </a:t>
            </a:r>
            <a:r>
              <a:rPr lang="en-US" sz="60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Оплата</a:t>
            </a:r>
            <a:r>
              <a:rPr lang="en-US" sz="60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 Праці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286000" y="3528119"/>
            <a:ext cx="76200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Алгоритми розрахунку, мінімальні гарантії та юридичне оформлення у 2026 році</a:t>
            </a:r>
            <a:endParaRPr sz="1800" b="0" i="0" u="none" strike="noStrike" cap="none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Виконала: Тичина Ангеліна ОКМ-1к</a:t>
            </a:r>
            <a:endParaRPr sz="180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19362"/>
            <a:ext cx="5286375" cy="7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135487"/>
            <a:ext cx="5286375" cy="7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1966912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/>
        </p:nvSpPr>
        <p:spPr>
          <a:xfrm>
            <a:off x="571500" y="1966912"/>
            <a:ext cx="5550693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DD3FC"/>
                </a:solidFill>
                <a:latin typeface="Urbanist"/>
                <a:ea typeface="Urbanist"/>
                <a:cs typeface="Urbanist"/>
                <a:sym typeface="Urbanist"/>
              </a:rPr>
              <a:t>Простий метод</a:t>
            </a:r>
            <a:endParaRPr/>
          </a:p>
        </p:txBody>
      </p:sp>
      <p:sp>
        <p:nvSpPr>
          <p:cNvPr id="205" name="Google Shape;205;p22"/>
          <p:cNvSpPr txBox="1"/>
          <p:nvPr/>
        </p:nvSpPr>
        <p:spPr>
          <a:xfrm>
            <a:off x="571500" y="3583037"/>
            <a:ext cx="5550693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DD3FC"/>
                </a:solidFill>
                <a:latin typeface="Urbanist"/>
                <a:ea typeface="Urbanist"/>
                <a:cs typeface="Urbanist"/>
                <a:sym typeface="Urbanist"/>
              </a:rPr>
              <a:t>З преміями</a:t>
            </a:r>
            <a:endParaRPr/>
          </a:p>
        </p:txBody>
      </p:sp>
      <p:pic>
        <p:nvPicPr>
          <p:cNvPr id="206" name="Google Shape;206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875" y="2852737"/>
            <a:ext cx="1162050" cy="1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4875" y="4459337"/>
            <a:ext cx="2066032" cy="16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3650" y="1976437"/>
            <a:ext cx="526732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2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Формули Розрахунку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757487"/>
            <a:ext cx="528637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757487"/>
            <a:ext cx="5286375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 txBox="1"/>
          <p:nvPr/>
        </p:nvSpPr>
        <p:spPr>
          <a:xfrm>
            <a:off x="962025" y="3148012"/>
            <a:ext cx="4730591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DD3FC"/>
                </a:solidFill>
                <a:latin typeface="Urbanist"/>
                <a:ea typeface="Urbanist"/>
                <a:cs typeface="Urbanist"/>
                <a:sym typeface="Urbanist"/>
              </a:rPr>
              <a:t>Зарплата &lt; МЗП</a:t>
            </a:r>
            <a:endParaRPr/>
          </a:p>
        </p:txBody>
      </p:sp>
      <p:sp>
        <p:nvSpPr>
          <p:cNvPr id="218" name="Google Shape;218;p23"/>
          <p:cNvSpPr txBox="1"/>
          <p:nvPr/>
        </p:nvSpPr>
        <p:spPr>
          <a:xfrm>
            <a:off x="962025" y="3652837"/>
            <a:ext cx="45053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Якщо за погодинної оплати (основне місце) зарплата вийшла 8000 грн (менше мінімальної 8647 грн) — це НЕ порушення закону.</a:t>
            </a:r>
            <a:endParaRPr/>
          </a:p>
        </p:txBody>
      </p:sp>
      <p:sp>
        <p:nvSpPr>
          <p:cNvPr id="219" name="Google Shape;219;p23"/>
          <p:cNvSpPr txBox="1"/>
          <p:nvPr/>
        </p:nvSpPr>
        <p:spPr>
          <a:xfrm>
            <a:off x="6724650" y="3148012"/>
            <a:ext cx="4730591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DD3FC"/>
                </a:solidFill>
                <a:latin typeface="Urbanist"/>
                <a:ea typeface="Urbanist"/>
                <a:cs typeface="Urbanist"/>
                <a:sym typeface="Urbanist"/>
              </a:rPr>
              <a:t>База нарахування</a:t>
            </a:r>
            <a:endParaRPr/>
          </a:p>
        </p:txBody>
      </p:sp>
      <p:sp>
        <p:nvSpPr>
          <p:cNvPr id="220" name="Google Shape;220;p23"/>
          <p:cNvSpPr txBox="1"/>
          <p:nvPr/>
        </p:nvSpPr>
        <p:spPr>
          <a:xfrm>
            <a:off x="6724650" y="3652837"/>
            <a:ext cx="45053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Попри нижчу фактичну зарплату, ЄСВ нараховується з МІНІМАЛЬНОЇ бази (8647 грн) для основного місця роботи.</a:t>
            </a:r>
            <a:endParaRPr/>
          </a:p>
        </p:txBody>
      </p:sp>
      <p:sp>
        <p:nvSpPr>
          <p:cNvPr id="221" name="Google Shape;221;p23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Особливості ЄСВ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4"/>
          <p:cNvSpPr txBox="1"/>
          <p:nvPr/>
        </p:nvSpPr>
        <p:spPr>
          <a:xfrm>
            <a:off x="571500" y="571500"/>
            <a:ext cx="5800725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Документальне Обгрунтування</a:t>
            </a:r>
            <a:endParaRPr/>
          </a:p>
        </p:txBody>
      </p:sp>
      <p:pic>
        <p:nvPicPr>
          <p:cNvPr id="228" name="Google Shape;228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4"/>
          <p:cNvSpPr txBox="1"/>
          <p:nvPr/>
        </p:nvSpPr>
        <p:spPr>
          <a:xfrm>
            <a:off x="1000125" y="2114550"/>
            <a:ext cx="509587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Штатний розпис: тарифна сітка.</a:t>
            </a:r>
            <a:endParaRPr/>
          </a:p>
        </p:txBody>
      </p:sp>
      <p:sp>
        <p:nvSpPr>
          <p:cNvPr id="230" name="Google Shape;230;p24"/>
          <p:cNvSpPr txBox="1"/>
          <p:nvPr/>
        </p:nvSpPr>
        <p:spPr>
          <a:xfrm>
            <a:off x="1000125" y="2571750"/>
            <a:ext cx="5095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Табель обліку робочого часу (обов'язковий документ).</a:t>
            </a:r>
            <a:endParaRPr/>
          </a:p>
        </p:txBody>
      </p:sp>
      <p:sp>
        <p:nvSpPr>
          <p:cNvPr id="231" name="Google Shape;231;p24"/>
          <p:cNvSpPr txBox="1"/>
          <p:nvPr/>
        </p:nvSpPr>
        <p:spPr>
          <a:xfrm>
            <a:off x="1000125" y="3295650"/>
            <a:ext cx="509587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Положення про преміювання.</a:t>
            </a:r>
            <a:endParaRPr/>
          </a:p>
        </p:txBody>
      </p:sp>
      <p:pic>
        <p:nvPicPr>
          <p:cNvPr id="232" name="Google Shape;232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14312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2600325"/>
            <a:ext cx="1714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3324225"/>
            <a:ext cx="257175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800225"/>
            <a:ext cx="3492549" cy="41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1800225"/>
            <a:ext cx="3492549" cy="41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1800225"/>
            <a:ext cx="3492549" cy="41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775" y="2095500"/>
            <a:ext cx="2901999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5074" y="2095500"/>
            <a:ext cx="2901999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23374" y="2095500"/>
            <a:ext cx="2901999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5"/>
          <p:cNvSpPr txBox="1"/>
          <p:nvPr/>
        </p:nvSpPr>
        <p:spPr>
          <a:xfrm>
            <a:off x="866775" y="3667125"/>
            <a:ext cx="3047099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DD3FC"/>
                </a:solidFill>
                <a:latin typeface="Urbanist"/>
                <a:ea typeface="Urbanist"/>
                <a:cs typeface="Urbanist"/>
                <a:sym typeface="Urbanist"/>
              </a:rPr>
              <a:t>Кейс: Березень</a:t>
            </a:r>
            <a:endParaRPr/>
          </a:p>
        </p:txBody>
      </p:sp>
      <p:sp>
        <p:nvSpPr>
          <p:cNvPr id="247" name="Google Shape;247;p25"/>
          <p:cNvSpPr txBox="1"/>
          <p:nvPr/>
        </p:nvSpPr>
        <p:spPr>
          <a:xfrm>
            <a:off x="866775" y="4171950"/>
            <a:ext cx="290199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184 год відпрацьовано.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52 грн/год ставка.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Зарплата: 9568 грн.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ЄСВ (з факт.): 2105 грн.</a:t>
            </a:r>
            <a:endParaRPr/>
          </a:p>
        </p:txBody>
      </p:sp>
      <p:sp>
        <p:nvSpPr>
          <p:cNvPr id="248" name="Google Shape;248;p25"/>
          <p:cNvSpPr txBox="1"/>
          <p:nvPr/>
        </p:nvSpPr>
        <p:spPr>
          <a:xfrm>
            <a:off x="4645074" y="3667125"/>
            <a:ext cx="3047099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DD3FC"/>
                </a:solidFill>
                <a:latin typeface="Urbanist"/>
                <a:ea typeface="Urbanist"/>
                <a:cs typeface="Urbanist"/>
                <a:sym typeface="Urbanist"/>
              </a:rPr>
              <a:t>Кейс: Лютий</a:t>
            </a:r>
            <a:endParaRPr/>
          </a:p>
        </p:txBody>
      </p:sp>
      <p:sp>
        <p:nvSpPr>
          <p:cNvPr id="249" name="Google Shape;249;p25"/>
          <p:cNvSpPr txBox="1"/>
          <p:nvPr/>
        </p:nvSpPr>
        <p:spPr>
          <a:xfrm>
            <a:off x="4645074" y="4171950"/>
            <a:ext cx="290199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160 год відпрацьовано.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52 грн/год ставка.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Зарплата: 8320 грн.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ЄСВ (з МЗП): 1902 грн.</a:t>
            </a:r>
            <a:endParaRPr/>
          </a:p>
        </p:txBody>
      </p:sp>
      <p:sp>
        <p:nvSpPr>
          <p:cNvPr id="250" name="Google Shape;250;p25"/>
          <p:cNvSpPr txBox="1"/>
          <p:nvPr/>
        </p:nvSpPr>
        <p:spPr>
          <a:xfrm>
            <a:off x="8423374" y="3667125"/>
            <a:ext cx="3047099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DD3FC"/>
                </a:solidFill>
                <a:latin typeface="Urbanist"/>
                <a:ea typeface="Urbanist"/>
                <a:cs typeface="Urbanist"/>
                <a:sym typeface="Urbanist"/>
              </a:rPr>
              <a:t>Кейс: Сумісник</a:t>
            </a:r>
            <a:endParaRPr/>
          </a:p>
        </p:txBody>
      </p:sp>
      <p:sp>
        <p:nvSpPr>
          <p:cNvPr id="251" name="Google Shape;251;p25"/>
          <p:cNvSpPr txBox="1"/>
          <p:nvPr/>
        </p:nvSpPr>
        <p:spPr>
          <a:xfrm>
            <a:off x="8423374" y="4171950"/>
            <a:ext cx="2901999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Для сумісників ЄСВ нараховується з фактичної суми (напр. з 8320 грн), незалежно від мінімального порогу.</a:t>
            </a:r>
            <a:endParaRPr/>
          </a:p>
        </p:txBody>
      </p:sp>
      <p:pic>
        <p:nvPicPr>
          <p:cNvPr id="252" name="Google Shape;252;p25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76300" y="2105025"/>
            <a:ext cx="2882949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5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54599" y="2105025"/>
            <a:ext cx="2882949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5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32899" y="2105025"/>
            <a:ext cx="2882949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5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Практичні Кейси 2026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6"/>
          <p:cNvSpPr txBox="1"/>
          <p:nvPr/>
        </p:nvSpPr>
        <p:spPr>
          <a:xfrm>
            <a:off x="2286000" y="4411116"/>
            <a:ext cx="7620000" cy="95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Це мінімальна сума податку, яку роботодавець має сплатити за основного працівника на місяць, навіть якщо той працював неповну зміну.</a:t>
            </a:r>
            <a:endParaRPr/>
          </a:p>
        </p:txBody>
      </p:sp>
      <p:sp>
        <p:nvSpPr>
          <p:cNvPr id="262" name="Google Shape;262;p26"/>
          <p:cNvSpPr txBox="1"/>
          <p:nvPr/>
        </p:nvSpPr>
        <p:spPr>
          <a:xfrm>
            <a:off x="4624387" y="2182266"/>
            <a:ext cx="2943225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1902</a:t>
            </a:r>
            <a:endParaRPr/>
          </a:p>
        </p:txBody>
      </p:sp>
      <p:sp>
        <p:nvSpPr>
          <p:cNvPr id="263" name="Google Shape;263;p26"/>
          <p:cNvSpPr txBox="1"/>
          <p:nvPr/>
        </p:nvSpPr>
        <p:spPr>
          <a:xfrm>
            <a:off x="4624387" y="3706266"/>
            <a:ext cx="294322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8FAF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грн (22% від 8647)</a:t>
            </a:r>
            <a:endParaRPr/>
          </a:p>
        </p:txBody>
      </p:sp>
      <p:sp>
        <p:nvSpPr>
          <p:cNvPr id="264" name="Google Shape;264;p26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Мінімальний Внесок ЄСВ 2026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7"/>
          <p:cNvSpPr txBox="1"/>
          <p:nvPr/>
        </p:nvSpPr>
        <p:spPr>
          <a:xfrm>
            <a:off x="2311375" y="2688100"/>
            <a:ext cx="72318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Дякую за увагу</a:t>
            </a:r>
            <a:endParaRPr/>
          </a:p>
        </p:txBody>
      </p:sp>
      <p:sp>
        <p:nvSpPr>
          <p:cNvPr id="271" name="Google Shape;271;p27"/>
          <p:cNvSpPr txBox="1"/>
          <p:nvPr/>
        </p:nvSpPr>
        <p:spPr>
          <a:xfrm>
            <a:off x="1223962" y="3339405"/>
            <a:ext cx="974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5619750" y="2921347"/>
            <a:ext cx="952500" cy="3810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3285648" y="3245197"/>
            <a:ext cx="562070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Поняття та Сфера Застосування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3419475" y="3711922"/>
            <a:ext cx="5353050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Нормативне регулювання та бізнес-доцільність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66912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571500" y="1966912"/>
            <a:ext cx="5550693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DD3FC"/>
                </a:solidFill>
                <a:latin typeface="Urbanist"/>
                <a:ea typeface="Urbanist"/>
                <a:cs typeface="Urbanist"/>
                <a:sym typeface="Urbanist"/>
              </a:rPr>
              <a:t>Ключова характеристика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571500" y="2471737"/>
            <a:ext cx="528637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Це різновид почасової форми оплати праці, де заробіток залежить від фактично відпрацьованого часу, а не від обсягу виробленої продукції.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571500" y="3414712"/>
            <a:ext cx="528637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Застосовується там, де недоцільно встановлювати кількісні параметри роботи, а головним критерієм є присутність та активність працівника протягом зміни.</a:t>
            </a:r>
            <a:endParaRPr/>
          </a:p>
        </p:txBody>
      </p:sp>
      <p:pic>
        <p:nvPicPr>
          <p:cNvPr id="104" name="Google Shape;104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3650" y="1976437"/>
            <a:ext cx="526732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Що таке погодинна оплата?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757487"/>
            <a:ext cx="528637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757487"/>
            <a:ext cx="5286375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962025" y="3148012"/>
            <a:ext cx="4730591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DD3FC"/>
                </a:solidFill>
                <a:latin typeface="Urbanist"/>
                <a:ea typeface="Urbanist"/>
                <a:cs typeface="Urbanist"/>
                <a:sym typeface="Urbanist"/>
              </a:rPr>
              <a:t>Методрекомендації № 69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962025" y="3652837"/>
            <a:ext cx="45053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Запровадження форми регулюється наказом Мінпраці від 16.04.1999. Важливо дотримуватися годинних мінімальних гарантій.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6724650" y="3148012"/>
            <a:ext cx="4730591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DD3FC"/>
                </a:solidFill>
                <a:latin typeface="Urbanist"/>
                <a:ea typeface="Urbanist"/>
                <a:cs typeface="Urbanist"/>
                <a:sym typeface="Urbanist"/>
              </a:rPr>
              <a:t>Бізнес-кейси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6724650" y="3652837"/>
            <a:ext cx="45053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Сфера послуг, охорона, консультування або творчі професії, де важко виміряти результат в одиницях товару за годину.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Коли застосовувати?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2286000" y="4571107"/>
            <a:ext cx="7620000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Встановлено ст. 8 Закону про Держбюджет на 2026 рік № 4695 від 03.12.2025</a:t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1945481" y="2342257"/>
            <a:ext cx="2371725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52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1945481" y="3866257"/>
            <a:ext cx="237172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8FAF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грн/год (Мінімум)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7065168" y="2342257"/>
            <a:ext cx="3181350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8647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7065168" y="3866257"/>
            <a:ext cx="31813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8FAF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грн (Місячний поріг)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Гарантії 2026 року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1243303" y="804012"/>
            <a:ext cx="580072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 err="1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Нормативне</a:t>
            </a:r>
            <a:r>
              <a:rPr lang="en-US" sz="3300" b="1" i="0" u="none" strike="noStrike" cap="none" dirty="0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3300" b="1" i="0" u="none" strike="noStrike" cap="none" dirty="0" err="1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Регулювання</a:t>
            </a:r>
            <a:endParaRPr dirty="0"/>
          </a:p>
        </p:txBody>
      </p:sp>
      <p:sp>
        <p:nvSpPr>
          <p:cNvPr id="136" name="Google Shape;136;p18"/>
          <p:cNvSpPr txBox="1"/>
          <p:nvPr/>
        </p:nvSpPr>
        <p:spPr>
          <a:xfrm>
            <a:off x="3883284" y="1913651"/>
            <a:ext cx="5095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КЗпП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ст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 92: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Вимагає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встановлення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нормованих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завдань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працівника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137" name="Google Shape;137;p18"/>
          <p:cNvSpPr txBox="1"/>
          <p:nvPr/>
        </p:nvSpPr>
        <p:spPr>
          <a:xfrm>
            <a:off x="3883284" y="2707334"/>
            <a:ext cx="5095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КЗпП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ст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 65: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Граничні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норми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надурочних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(120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год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рік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).</a:t>
            </a:r>
            <a:endParaRPr dirty="0"/>
          </a:p>
        </p:txBody>
      </p:sp>
      <p:sp>
        <p:nvSpPr>
          <p:cNvPr id="138" name="Google Shape;138;p18"/>
          <p:cNvSpPr txBox="1"/>
          <p:nvPr/>
        </p:nvSpPr>
        <p:spPr>
          <a:xfrm>
            <a:off x="3883284" y="3475750"/>
            <a:ext cx="5095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Закон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№ 2136: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Специфіка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роботи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умовах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воєнного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стану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скасування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лімітів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).</a:t>
            </a:r>
            <a:endParaRPr dirty="0"/>
          </a:p>
        </p:txBody>
      </p:sp>
      <p:pic>
        <p:nvPicPr>
          <p:cNvPr id="139" name="Google Shape;139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4163" y="2070375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4163" y="2850209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44163" y="3666251"/>
            <a:ext cx="2286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24125"/>
            <a:ext cx="3492549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524125"/>
            <a:ext cx="3492549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524125"/>
            <a:ext cx="3492549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866775" y="3476625"/>
            <a:ext cx="3047099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DD3FC"/>
                </a:solidFill>
                <a:latin typeface="Urbanist"/>
                <a:ea typeface="Urbanist"/>
                <a:cs typeface="Urbanist"/>
                <a:sym typeface="Urbanist"/>
              </a:rPr>
              <a:t>Договори</a:t>
            </a: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866775" y="3981450"/>
            <a:ext cx="2901999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Закріплення форми оплати в колективному або трудовому договорі.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4645074" y="3476625"/>
            <a:ext cx="3047099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DD3FC"/>
                </a:solidFill>
                <a:latin typeface="Urbanist"/>
                <a:ea typeface="Urbanist"/>
                <a:cs typeface="Urbanist"/>
                <a:sym typeface="Urbanist"/>
              </a:rPr>
              <a:t>Наказ</a:t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4645074" y="3981450"/>
            <a:ext cx="2901999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Видання наказу про встановлення погодинної ставки (якщо вона нова).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8423374" y="3476625"/>
            <a:ext cx="3047099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DD3FC"/>
                </a:solidFill>
                <a:latin typeface="Urbanist"/>
                <a:ea typeface="Urbanist"/>
                <a:cs typeface="Urbanist"/>
                <a:sym typeface="Urbanist"/>
              </a:rPr>
              <a:t>Норми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8423374" y="3981450"/>
            <a:ext cx="2901999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Затвердження нормованих завдань та тарифної сітки у штатному розписі.</a:t>
            </a:r>
            <a:endParaRPr/>
          </a:p>
        </p:txBody>
      </p:sp>
      <p:pic>
        <p:nvPicPr>
          <p:cNvPr id="156" name="Google Shape;156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775" y="2857500"/>
            <a:ext cx="4286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5074" y="2857500"/>
            <a:ext cx="4286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23374" y="28575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Етапи Оформлення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/>
          <p:nvPr/>
        </p:nvSpPr>
        <p:spPr>
          <a:xfrm>
            <a:off x="1828800" y="3248025"/>
            <a:ext cx="1800225" cy="1905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3629025" y="3248025"/>
            <a:ext cx="2457450" cy="1905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6086475" y="3248025"/>
            <a:ext cx="2133600" cy="1905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8220075" y="3248025"/>
            <a:ext cx="2143125" cy="19050"/>
          </a:xfrm>
          <a:prstGeom prst="rect">
            <a:avLst/>
          </a:prstGeom>
          <a:solidFill>
            <a:srgbClr val="38B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1828800" y="3881437"/>
            <a:ext cx="1800225" cy="952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3629025" y="3881437"/>
            <a:ext cx="2457450" cy="952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6086475" y="3881437"/>
            <a:ext cx="2133600" cy="952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8220075" y="3881437"/>
            <a:ext cx="2143125" cy="952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1828800" y="4500562"/>
            <a:ext cx="1800225" cy="952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3629025" y="4500562"/>
            <a:ext cx="2457450" cy="952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6086475" y="4500562"/>
            <a:ext cx="2133600" cy="952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8220075" y="4500562"/>
            <a:ext cx="2143125" cy="952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1828800" y="5119687"/>
            <a:ext cx="1800225" cy="952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3629025" y="5119687"/>
            <a:ext cx="2457450" cy="952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6086475" y="5119687"/>
            <a:ext cx="2133600" cy="952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0"/>
          <p:cNvSpPr/>
          <p:nvPr/>
        </p:nvSpPr>
        <p:spPr>
          <a:xfrm>
            <a:off x="8220075" y="5119687"/>
            <a:ext cx="2143125" cy="9525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Норми Робочого Часу 2026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32" y="2323525"/>
            <a:ext cx="11247285" cy="28056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/>
        </p:nvSpPr>
        <p:spPr>
          <a:xfrm>
            <a:off x="2238375" y="2862262"/>
            <a:ext cx="8143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Оплата праці в надурочний час здійснюється у подвійному розмірі годинної ставки (ч. 1 ст. 106 КЗпП).</a:t>
            </a:r>
            <a:endParaRPr/>
          </a:p>
        </p:txBody>
      </p:sp>
      <p:sp>
        <p:nvSpPr>
          <p:cNvPr id="190" name="Google Shape;190;p21"/>
          <p:cNvSpPr txBox="1"/>
          <p:nvPr/>
        </p:nvSpPr>
        <p:spPr>
          <a:xfrm>
            <a:off x="2238375" y="3586162"/>
            <a:ext cx="8143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Під час дії воєнного стану обмеження (4 год за 2 дні) не застосовуються згідно із Законом № 2136.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2238375" y="4310062"/>
            <a:ext cx="81438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Робота у вихідні та святкові дні за погодинної оплати також вимагає особливого обліку та підвищеної оплати.</a:t>
            </a:r>
            <a:endParaRPr/>
          </a:p>
        </p:txBody>
      </p:sp>
      <p:pic>
        <p:nvPicPr>
          <p:cNvPr id="192" name="Google Shape;192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2890837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9750" y="361473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9750" y="4338637"/>
            <a:ext cx="2000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Вимоги до Надурочних Робіт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Широкоэкранный</PresentationFormat>
  <Paragraphs>60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Inter SemiBold</vt:lpstr>
      <vt:lpstr>Inter</vt:lpstr>
      <vt:lpstr>Urbanist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1</cp:revision>
  <dcterms:modified xsi:type="dcterms:W3CDTF">2026-05-15T09:52:20Z</dcterms:modified>
</cp:coreProperties>
</file>