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27"/>
  </p:notesMasterIdLst>
  <p:sldIdLst>
    <p:sldId id="338" r:id="rId2"/>
    <p:sldId id="337" r:id="rId3"/>
    <p:sldId id="394" r:id="rId4"/>
    <p:sldId id="411" r:id="rId5"/>
    <p:sldId id="412" r:id="rId6"/>
    <p:sldId id="413" r:id="rId7"/>
    <p:sldId id="414" r:id="rId8"/>
    <p:sldId id="415" r:id="rId9"/>
    <p:sldId id="416" r:id="rId10"/>
    <p:sldId id="395" r:id="rId11"/>
    <p:sldId id="396" r:id="rId12"/>
    <p:sldId id="401" r:id="rId13"/>
    <p:sldId id="400" r:id="rId14"/>
    <p:sldId id="399" r:id="rId15"/>
    <p:sldId id="398" r:id="rId16"/>
    <p:sldId id="397" r:id="rId17"/>
    <p:sldId id="406" r:id="rId18"/>
    <p:sldId id="405" r:id="rId19"/>
    <p:sldId id="404" r:id="rId20"/>
    <p:sldId id="403" r:id="rId21"/>
    <p:sldId id="402" r:id="rId22"/>
    <p:sldId id="410" r:id="rId23"/>
    <p:sldId id="409" r:id="rId24"/>
    <p:sldId id="408" r:id="rId25"/>
    <p:sldId id="407"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70" d="100"/>
          <a:sy n="70" d="100"/>
        </p:scale>
        <p:origin x="1404"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04.05.2023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04.05.2023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04.05.2023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04.05.2023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04.05.2023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04.05.2023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04.05.2023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04.05.2023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04.05.2023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04.05.2023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04.05.2023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04.05.2023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04.05.2023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normAutofit/>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marL="0" indent="0" algn="ctr">
              <a:buNone/>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3200" b="1" dirty="0" smtClean="0">
                <a:solidFill>
                  <a:srgbClr val="FF0000"/>
                </a:solidFill>
                <a:latin typeface="Times New Roman" panose="02020603050405020304" pitchFamily="18" charset="0"/>
                <a:cs typeface="Times New Roman" panose="02020603050405020304" pitchFamily="18" charset="0"/>
              </a:rPr>
              <a:t>Представлення даних в системах автоматизованого проектування .</a:t>
            </a: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7" y="6367933"/>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423502"/>
            <a:ext cx="9144000" cy="6524863"/>
          </a:xfrm>
          <a:prstGeom prst="rect">
            <a:avLst/>
          </a:prstGeom>
        </p:spPr>
        <p:txBody>
          <a:bodyPr wrap="square">
            <a:spAutoFit/>
          </a:bodyPr>
          <a:lstStyle/>
          <a:p>
            <a:pPr indent="531813" algn="just"/>
            <a:r>
              <a:rPr lang="uk-UA" sz="2200" dirty="0" smtClean="0">
                <a:latin typeface="Times New Roman" panose="02020603050405020304" pitchFamily="18" charset="0"/>
                <a:cs typeface="Times New Roman" panose="02020603050405020304" pitchFamily="18" charset="0"/>
              </a:rPr>
              <a:t>Можливі наступні критерії, відповідно до яких задача проектування може бути віднесена до класу задач з структурованим представленням даних: </a:t>
            </a:r>
          </a:p>
          <a:p>
            <a:pPr indent="531813" algn="just"/>
            <a:r>
              <a:rPr lang="uk-UA" sz="2200" dirty="0" smtClean="0">
                <a:latin typeface="Times New Roman" panose="02020603050405020304" pitchFamily="18" charset="0"/>
                <a:cs typeface="Times New Roman" panose="02020603050405020304" pitchFamily="18" charset="0"/>
              </a:rPr>
              <a:t>• проектування об'єкту проводиться в основному зі стандартних деталей і складових; </a:t>
            </a:r>
          </a:p>
          <a:p>
            <a:pPr indent="531813" algn="just"/>
            <a:r>
              <a:rPr lang="uk-UA" sz="2200" dirty="0" smtClean="0">
                <a:latin typeface="Times New Roman" panose="02020603050405020304" pitchFamily="18" charset="0"/>
                <a:cs typeface="Times New Roman" panose="02020603050405020304" pitchFamily="18" charset="0"/>
              </a:rPr>
              <a:t>• застосування нестандартних деталей зведено до мінімуму, 73 </a:t>
            </a:r>
          </a:p>
          <a:p>
            <a:pPr indent="531813" algn="just"/>
            <a:endParaRPr lang="uk-UA" sz="2200" dirty="0" smtClean="0">
              <a:latin typeface="Times New Roman" panose="02020603050405020304" pitchFamily="18" charset="0"/>
              <a:cs typeface="Times New Roman" panose="02020603050405020304" pitchFamily="18" charset="0"/>
            </a:endParaRPr>
          </a:p>
          <a:p>
            <a:pPr indent="531813" algn="just"/>
            <a:r>
              <a:rPr lang="uk-UA" sz="2200" dirty="0" smtClean="0">
                <a:latin typeface="Times New Roman" panose="02020603050405020304" pitchFamily="18" charset="0"/>
                <a:cs typeface="Times New Roman" panose="02020603050405020304" pitchFamily="18" charset="0"/>
              </a:rPr>
              <a:t>• нестандартні деталі і складові проектуються сторонніми організаціями чи групами проектувальників не пов'язаних з проектуванням основного об'єкта; </a:t>
            </a:r>
          </a:p>
          <a:p>
            <a:pPr indent="531813" algn="just"/>
            <a:r>
              <a:rPr lang="uk-UA" sz="2200" dirty="0" smtClean="0">
                <a:latin typeface="Times New Roman" panose="02020603050405020304" pitchFamily="18" charset="0"/>
                <a:cs typeface="Times New Roman" panose="02020603050405020304" pitchFamily="18" charset="0"/>
              </a:rPr>
              <a:t>• нестандартні деталі, використовувані при проектуванні, приймаються як єдині неподільні компоненти з певними і не змінюються в ході проектування робочими параметрами. </a:t>
            </a:r>
          </a:p>
          <a:p>
            <a:pPr indent="531813" algn="just"/>
            <a:r>
              <a:rPr lang="uk-UA" sz="2200" dirty="0" smtClean="0">
                <a:latin typeface="Times New Roman" panose="02020603050405020304" pitchFamily="18" charset="0"/>
                <a:cs typeface="Times New Roman" panose="02020603050405020304" pitchFamily="18" charset="0"/>
              </a:rPr>
              <a:t>САПР рясно застосовується на п'яти основних етапах проектування, а саме: отримання проектного завдання, безпосереднє проектування об'єкта, підготовка технічної документації, контроль монтажу та введення в експлуатацію і безпосередньо експлуатація об'єкта. В даному випадку етапи проектування становлять інтерес з точки зору використання та обробки даних на кожному етапі проектування.</a:t>
            </a:r>
            <a:endParaRPr lang="uk-UA"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7302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68280"/>
            <a:ext cx="9144000" cy="6186309"/>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Розглянемо як приклад завдань з структурованим представленням даних завдання проектування будь-якого промислового об'єкта. Процес проектування об'єкта зазвичай розбивається на етапи, на яких проводиться обробка різних видів даних: </a:t>
            </a:r>
          </a:p>
          <a:p>
            <a:pPr indent="531813" algn="just"/>
            <a:r>
              <a:rPr lang="uk-UA" sz="2200" dirty="0" smtClean="0">
                <a:solidFill>
                  <a:srgbClr val="000000"/>
                </a:solidFill>
                <a:latin typeface="Times New Roman" panose="02020603050405020304" pitchFamily="18" charset="0"/>
              </a:rPr>
              <a:t>1. Проектне завдання: </a:t>
            </a:r>
          </a:p>
          <a:p>
            <a:pPr indent="531813" algn="just"/>
            <a:r>
              <a:rPr lang="uk-UA" sz="2200" dirty="0" smtClean="0">
                <a:solidFill>
                  <a:srgbClr val="000000"/>
                </a:solidFill>
                <a:latin typeface="Times New Roman" panose="02020603050405020304" pitchFamily="18" charset="0"/>
              </a:rPr>
              <a:t>1.1. Графічна інформація: креслення, схеми; </a:t>
            </a:r>
          </a:p>
          <a:p>
            <a:pPr indent="531813" algn="just"/>
            <a:r>
              <a:rPr lang="uk-UA" sz="2200" dirty="0" smtClean="0">
                <a:solidFill>
                  <a:srgbClr val="000000"/>
                </a:solidFill>
                <a:latin typeface="Times New Roman" panose="02020603050405020304" pitchFamily="18" charset="0"/>
              </a:rPr>
              <a:t>1.2. таблиці даних; </a:t>
            </a:r>
          </a:p>
          <a:p>
            <a:pPr indent="531813" algn="just"/>
            <a:r>
              <a:rPr lang="uk-UA" sz="2200" dirty="0" smtClean="0">
                <a:solidFill>
                  <a:srgbClr val="000000"/>
                </a:solidFill>
                <a:latin typeface="Times New Roman" panose="02020603050405020304" pitchFamily="18" charset="0"/>
              </a:rPr>
              <a:t>1.3. Текстовий опис завдання. </a:t>
            </a:r>
          </a:p>
          <a:p>
            <a:pPr indent="531813" algn="just"/>
            <a:r>
              <a:rPr lang="uk-UA" sz="2200" dirty="0" smtClean="0">
                <a:solidFill>
                  <a:srgbClr val="000000"/>
                </a:solidFill>
                <a:latin typeface="Times New Roman" panose="02020603050405020304" pitchFamily="18" charset="0"/>
              </a:rPr>
              <a:t>2. Проектування об'єкта: </a:t>
            </a:r>
          </a:p>
          <a:p>
            <a:pPr indent="531813" algn="just"/>
            <a:r>
              <a:rPr lang="uk-UA" sz="2200" dirty="0" smtClean="0">
                <a:solidFill>
                  <a:srgbClr val="000000"/>
                </a:solidFill>
                <a:latin typeface="Times New Roman" panose="02020603050405020304" pitchFamily="18" charset="0"/>
              </a:rPr>
              <a:t>2.1. Проектування креслень і геометричне моделювання; </a:t>
            </a:r>
          </a:p>
          <a:p>
            <a:pPr indent="531813" algn="just"/>
            <a:r>
              <a:rPr lang="uk-UA" sz="2200" dirty="0" smtClean="0">
                <a:solidFill>
                  <a:srgbClr val="000000"/>
                </a:solidFill>
                <a:latin typeface="Times New Roman" panose="02020603050405020304" pitchFamily="18" charset="0"/>
              </a:rPr>
              <a:t>2.2. Проведення інженерних розрахунків; </a:t>
            </a:r>
          </a:p>
          <a:p>
            <a:pPr indent="531813" algn="just"/>
            <a:r>
              <a:rPr lang="uk-UA" sz="2200" dirty="0" smtClean="0">
                <a:solidFill>
                  <a:srgbClr val="000000"/>
                </a:solidFill>
                <a:latin typeface="Times New Roman" panose="02020603050405020304" pitchFamily="18" charset="0"/>
              </a:rPr>
              <a:t>2.3. Технологічна підготовка виробництва; </a:t>
            </a:r>
          </a:p>
          <a:p>
            <a:pPr indent="531813" algn="just"/>
            <a:r>
              <a:rPr lang="uk-UA" sz="2200" dirty="0" smtClean="0">
                <a:solidFill>
                  <a:srgbClr val="000000"/>
                </a:solidFill>
                <a:latin typeface="Times New Roman" panose="02020603050405020304" pitchFamily="18" charset="0"/>
              </a:rPr>
              <a:t>2.4. Рішення задач оптимізації; </a:t>
            </a:r>
          </a:p>
          <a:p>
            <a:pPr indent="531813" algn="just"/>
            <a:r>
              <a:rPr lang="uk-UA" sz="2200" dirty="0" smtClean="0">
                <a:solidFill>
                  <a:srgbClr val="000000"/>
                </a:solidFill>
                <a:latin typeface="Times New Roman" panose="02020603050405020304" pitchFamily="18" charset="0"/>
              </a:rPr>
              <a:t>2.5. Побудова імітаційного стенду для перевірки параметрів об'єкта. </a:t>
            </a:r>
          </a:p>
          <a:p>
            <a:pPr indent="531813" algn="just"/>
            <a:r>
              <a:rPr lang="uk-UA" sz="2200" dirty="0" smtClean="0">
                <a:solidFill>
                  <a:srgbClr val="000000"/>
                </a:solidFill>
                <a:latin typeface="Times New Roman" panose="02020603050405020304" pitchFamily="18" charset="0"/>
              </a:rPr>
              <a:t>3. Підготовка технічної документації: </a:t>
            </a:r>
          </a:p>
          <a:p>
            <a:pPr indent="531813" algn="just"/>
            <a:r>
              <a:rPr lang="uk-UA" sz="2200" dirty="0" smtClean="0">
                <a:solidFill>
                  <a:srgbClr val="000000"/>
                </a:solidFill>
                <a:latin typeface="Times New Roman" panose="02020603050405020304" pitchFamily="18" charset="0"/>
              </a:rPr>
              <a:t>3.1. Проектні креслення і схеми; </a:t>
            </a:r>
          </a:p>
          <a:p>
            <a:pPr indent="531813" algn="just"/>
            <a:r>
              <a:rPr lang="uk-UA" sz="2200" dirty="0" smtClean="0">
                <a:solidFill>
                  <a:srgbClr val="000000"/>
                </a:solidFill>
                <a:latin typeface="Times New Roman" panose="02020603050405020304" pitchFamily="18" charset="0"/>
              </a:rPr>
              <a:t>3.2. Таблиці результатів проектування та специфікації; </a:t>
            </a:r>
          </a:p>
          <a:p>
            <a:pPr indent="531813" algn="just"/>
            <a:r>
              <a:rPr lang="uk-UA" sz="2200" dirty="0" smtClean="0">
                <a:solidFill>
                  <a:srgbClr val="000000"/>
                </a:solidFill>
                <a:latin typeface="Times New Roman" panose="02020603050405020304" pitchFamily="18" charset="0"/>
              </a:rPr>
              <a:t>3.3. Пояснювальна записка до проекту. </a:t>
            </a:r>
            <a:endParaRPr lang="uk-UA" sz="2200" dirty="0"/>
          </a:p>
        </p:txBody>
      </p:sp>
    </p:spTree>
    <p:extLst>
      <p:ext uri="{BB962C8B-B14F-4D97-AF65-F5344CB8AC3E}">
        <p14:creationId xmlns:p14="http://schemas.microsoft.com/office/powerpoint/2010/main" val="3747330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kern="1200" cap="none" spc="0" normalizeH="0" baseline="0" noProof="0" dirty="0" smtClean="0">
                <a:ln>
                  <a:noFill/>
                </a:ln>
                <a:solidFill>
                  <a:schemeClr val="bg1"/>
                </a:solidFill>
                <a:effectLst/>
                <a:uLnTx/>
                <a:uFillTx/>
                <a:latin typeface="Times New Roman" pitchFamily="18" charset="0"/>
                <a:cs typeface="Times New Roman" pitchFamily="18" charset="0"/>
              </a:rPr>
              <a:t>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95534" y="378306"/>
            <a:ext cx="9048466" cy="5509200"/>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На першому етапі проектування виробляється формування технічного завдання. При формуванні технічного завдання проводиться збір первинної інформації про об'єкт для проектування. На цьому етапі проводиться первинне структурування даних по відповідним типам. Креслення та схеми проектованого об'єкта являють собою графічну інформацію, тобто ту інформацію, яка обробляється за допомогою засобів обробки графіки. </a:t>
            </a:r>
          </a:p>
          <a:p>
            <a:pPr indent="531813" algn="just"/>
            <a:r>
              <a:rPr lang="uk-UA" sz="2200" dirty="0" smtClean="0">
                <a:solidFill>
                  <a:srgbClr val="000000"/>
                </a:solidFill>
                <a:latin typeface="Times New Roman" panose="02020603050405020304" pitchFamily="18" charset="0"/>
              </a:rPr>
              <a:t>Списки устаткування що при проектуванні об'єкта являють собою табличну інформацію, тобто інформацію, оброблювану різними засобами управління баз даних (СУБД). Отже, формуються таблиці встановленого обладнання з необхідними даними для проектування об'єкта проектування. В якості допоміжних даних для проектування додаються значення деяких параметрів, використовуваних проектувальниками надалі при виконанні необхідних математичних обчислень. Ці дані відносяться до текстового типу і обробляються відповідно засобами обробки текстової інформації (текстовими процесорами) </a:t>
            </a:r>
            <a:endParaRPr lang="uk-UA" sz="2200" dirty="0"/>
          </a:p>
        </p:txBody>
      </p:sp>
    </p:spTree>
    <p:extLst>
      <p:ext uri="{BB962C8B-B14F-4D97-AF65-F5344CB8AC3E}">
        <p14:creationId xmlns:p14="http://schemas.microsoft.com/office/powerpoint/2010/main" val="746424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27296" y="0"/>
            <a:ext cx="9144000" cy="6863417"/>
          </a:xfrm>
          <a:prstGeom prst="rect">
            <a:avLst/>
          </a:prstGeom>
        </p:spPr>
        <p:txBody>
          <a:bodyPr wrap="square">
            <a:spAutoFit/>
          </a:bodyPr>
          <a:lstStyle/>
          <a:p>
            <a:pPr indent="450850" algn="just"/>
            <a:r>
              <a:rPr lang="uk-UA" sz="2000" dirty="0" smtClean="0">
                <a:solidFill>
                  <a:srgbClr val="000000"/>
                </a:solidFill>
                <a:latin typeface="Times New Roman" panose="02020603050405020304" pitchFamily="18" charset="0"/>
              </a:rPr>
              <a:t>Другим етапом проектування об'єкта є безпосереднє проектування схеми з'єднання компонентів, складання схеми електропостачання, вибір комутаційної і захисної апаратури, а також системи охолодження. На даному етапі проектування проводиться безпосереднє рішення задачі проектування. Розглянемо відповідність даного завдання критеріям визначення класу задач з структурованим подання даних. </a:t>
            </a:r>
          </a:p>
          <a:p>
            <a:pPr indent="450850" algn="just"/>
            <a:r>
              <a:rPr lang="uk-UA" sz="2000" dirty="0" smtClean="0">
                <a:solidFill>
                  <a:srgbClr val="000000"/>
                </a:solidFill>
                <a:latin typeface="Times New Roman" panose="02020603050405020304" pitchFamily="18" charset="0"/>
              </a:rPr>
              <a:t>Першим критерієм відбору завдань проектування відповідають ситуації проектування, коли використовуються тільки стандартні типи конструктивних елементів, захисна апаратура та трансформатори вибираються тільки зі стандартних апаратів, вироблених на різних підприємствах. Проектування і виробництво спеціальної електричної апаратури електромонтажної проектною організацією не виконуються. Згідно з другим критерієм відбору проектні організації використовують нестандартні компоненти </a:t>
            </a:r>
            <a:r>
              <a:rPr lang="uk-UA" sz="2000" dirty="0" err="1" smtClean="0">
                <a:solidFill>
                  <a:srgbClr val="000000"/>
                </a:solidFill>
                <a:latin typeface="Times New Roman" panose="02020603050405020304" pitchFamily="18" charset="0"/>
              </a:rPr>
              <a:t>рідко</a:t>
            </a:r>
            <a:r>
              <a:rPr lang="uk-UA" sz="2000" dirty="0" smtClean="0">
                <a:solidFill>
                  <a:srgbClr val="000000"/>
                </a:solidFill>
                <a:latin typeface="Times New Roman" panose="02020603050405020304" pitchFamily="18" charset="0"/>
              </a:rPr>
              <a:t> і лише в крайніх випадках. Відповідно до третього критерієм відбору електромонтажні проектні організації замовляють нестандартні компоненти світильників у сторонніх </a:t>
            </a:r>
            <a:r>
              <a:rPr lang="uk-UA" sz="2000" dirty="0" smtClean="0">
                <a:latin typeface="Times New Roman" panose="02020603050405020304" pitchFamily="18" charset="0"/>
              </a:rPr>
              <a:t>спеціалізованих організаціях або створюють власними силами, але процес проектування таких компонентів не включається в процес проектування об'єкта, а виконується окремо. Відповідно до четвертим критерієм відбору готові нестандартні компоненти включаються в проект нарівні зі стандартним обладнанням. З наведеного вище відповідності всім критеріям випливає висновок, що завдання проектування об'єкта з певного рівня опрацювання відноситься до класу задач з структурованим представленням даних.</a:t>
            </a:r>
            <a:endParaRPr lang="uk-UA" sz="2000" dirty="0"/>
          </a:p>
        </p:txBody>
      </p:sp>
    </p:spTree>
    <p:extLst>
      <p:ext uri="{BB962C8B-B14F-4D97-AF65-F5344CB8AC3E}">
        <p14:creationId xmlns:p14="http://schemas.microsoft.com/office/powerpoint/2010/main" val="89500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25738"/>
            <a:ext cx="9144000" cy="5847755"/>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Третім етапом проектування є підготовка технічної документації проекту. На цьому етапі проводиться формування звітів про результати проектування в електронному або паперовому вигляді. На кожному етапі проектування об'єкта обробляються креслення схем електропостачання, креслення друкованої плати, таблиці вихідних значень, довідкові таблиці, текстові описи проекту та набори математичних виразів і формул, що використовуються при виконанні розрахунків в процесі проектування. </a:t>
            </a:r>
          </a:p>
          <a:p>
            <a:pPr indent="531813" algn="just"/>
            <a:r>
              <a:rPr lang="uk-UA" sz="2200" dirty="0" smtClean="0">
                <a:solidFill>
                  <a:srgbClr val="000000"/>
                </a:solidFill>
                <a:latin typeface="Times New Roman" panose="02020603050405020304" pitchFamily="18" charset="0"/>
              </a:rPr>
              <a:t>При використанні САПР в процесі проектування проектна документація інтерпретується у вигляді чотирьох аспектів представлення даних: </a:t>
            </a:r>
          </a:p>
          <a:p>
            <a:pPr indent="531813" algn="just"/>
            <a:r>
              <a:rPr lang="uk-UA" sz="2200" dirty="0" smtClean="0">
                <a:solidFill>
                  <a:srgbClr val="000000"/>
                </a:solidFill>
                <a:latin typeface="Times New Roman" panose="02020603050405020304" pitchFamily="18" charset="0"/>
              </a:rPr>
              <a:t>• Графічний - графічне зображення елементів системи, що використовується для формування графічної документації; </a:t>
            </a:r>
          </a:p>
          <a:p>
            <a:pPr indent="531813" algn="just"/>
            <a:r>
              <a:rPr lang="uk-UA" sz="2200" dirty="0" smtClean="0">
                <a:solidFill>
                  <a:srgbClr val="000000"/>
                </a:solidFill>
                <a:latin typeface="Times New Roman" panose="02020603050405020304" pitchFamily="18" charset="0"/>
              </a:rPr>
              <a:t>• Табличний - таблиці і специфікації елементів системи; </a:t>
            </a:r>
          </a:p>
          <a:p>
            <a:pPr indent="531813" algn="just"/>
            <a:r>
              <a:rPr lang="uk-UA" sz="2200" dirty="0" smtClean="0">
                <a:solidFill>
                  <a:srgbClr val="000000"/>
                </a:solidFill>
                <a:latin typeface="Times New Roman" panose="02020603050405020304" pitchFamily="18" charset="0"/>
              </a:rPr>
              <a:t>• Текстовий - текстовий опис елементів системи і пояснювальні записки до проекту; </a:t>
            </a:r>
          </a:p>
          <a:p>
            <a:pPr indent="531813" algn="just"/>
            <a:r>
              <a:rPr lang="uk-UA" sz="2200" dirty="0" smtClean="0">
                <a:solidFill>
                  <a:srgbClr val="000000"/>
                </a:solidFill>
                <a:latin typeface="Times New Roman" panose="02020603050405020304" pitchFamily="18" charset="0"/>
              </a:rPr>
              <a:t>• Математичний - набір формул і виразів, що використовуються для вибору і визначення елементів системи. </a:t>
            </a:r>
            <a:endParaRPr lang="uk-UA" sz="2200" dirty="0"/>
          </a:p>
        </p:txBody>
      </p:sp>
    </p:spTree>
    <p:extLst>
      <p:ext uri="{BB962C8B-B14F-4D97-AF65-F5344CB8AC3E}">
        <p14:creationId xmlns:p14="http://schemas.microsoft.com/office/powerpoint/2010/main" val="24735804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9</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3648" y="0"/>
            <a:ext cx="9144000" cy="6863417"/>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Графічно аспект представлення даних виражається у формуванні креслень і схем проекту оброблюваних графічними засобами автоматизації проектування. </a:t>
            </a:r>
          </a:p>
          <a:p>
            <a:pPr indent="531813" algn="just"/>
            <a:r>
              <a:rPr lang="uk-UA" sz="2200" dirty="0" smtClean="0">
                <a:solidFill>
                  <a:srgbClr val="000000"/>
                </a:solidFill>
                <a:latin typeface="Times New Roman" panose="02020603050405020304" pitchFamily="18" charset="0"/>
              </a:rPr>
              <a:t>Табличний аспект представлення даних виражається у формуванні таблиць, специфікацій і зведених відомостей устаткування оброблюваний СУБД.</a:t>
            </a:r>
            <a:endParaRPr lang="uk-UA" sz="2200" dirty="0" smtClean="0">
              <a:latin typeface="Times New Roman" panose="02020603050405020304" pitchFamily="18" charset="0"/>
            </a:endParaRPr>
          </a:p>
          <a:p>
            <a:pPr indent="531813" algn="just"/>
            <a:r>
              <a:rPr lang="uk-UA" sz="2200" dirty="0" smtClean="0">
                <a:latin typeface="Times New Roman" panose="02020603050405020304" pitchFamily="18" charset="0"/>
              </a:rPr>
              <a:t>Текстовий аспект представлення даних виражається у формуванні текстового опису проекту оброблюваний різними текстовими процесорами. </a:t>
            </a:r>
          </a:p>
          <a:p>
            <a:pPr indent="531813" algn="just"/>
            <a:r>
              <a:rPr lang="uk-UA" sz="2200" dirty="0" smtClean="0">
                <a:latin typeface="Times New Roman" panose="02020603050405020304" pitchFamily="18" charset="0"/>
              </a:rPr>
              <a:t>Математичний аспект представлення даних виражається у формуванні та застосуванні різних формул і математичних виразів в процесі проектування. </a:t>
            </a:r>
          </a:p>
          <a:p>
            <a:pPr indent="531813" algn="just"/>
            <a:r>
              <a:rPr lang="uk-UA" sz="2200" dirty="0" smtClean="0">
                <a:latin typeface="Times New Roman" panose="02020603050405020304" pitchFamily="18" charset="0"/>
              </a:rPr>
              <a:t>Кожен аспект подання є результатом вирішення частини поставленого завдання, і в сукупності вони являють собою відображення повної картини вирішення завдання проектування. </a:t>
            </a:r>
          </a:p>
          <a:p>
            <a:pPr indent="531813" algn="just"/>
            <a:r>
              <a:rPr lang="uk-UA" sz="2200" dirty="0" smtClean="0">
                <a:latin typeface="Times New Roman" panose="02020603050405020304" pitchFamily="18" charset="0"/>
              </a:rPr>
              <a:t>Всі складові компоненти системи визначені, і система є </a:t>
            </a:r>
            <a:r>
              <a:rPr lang="uk-UA" sz="2200" dirty="0" err="1" smtClean="0">
                <a:latin typeface="Times New Roman" panose="02020603050405020304" pitchFamily="18" charset="0"/>
              </a:rPr>
              <a:t>логічно</a:t>
            </a:r>
            <a:r>
              <a:rPr lang="uk-UA" sz="2200" dirty="0" smtClean="0">
                <a:latin typeface="Times New Roman" panose="02020603050405020304" pitchFamily="18" charset="0"/>
              </a:rPr>
              <a:t> завершеною. Отже, вони мають </a:t>
            </a:r>
            <a:r>
              <a:rPr lang="uk-UA" sz="2200" dirty="0">
                <a:latin typeface="Times New Roman" panose="02020603050405020304" pitchFamily="18" charset="0"/>
              </a:rPr>
              <a:t>набір вхідних і вихідних параметрів, а також механізм перетворення вхідних параметрів у вихідні. Процес проектування об'єктів даного типу являє собою зв'язування між собою всіх компонентів системи з певною функціональною залежністю. </a:t>
            </a:r>
            <a:endParaRPr lang="uk-UA" sz="2200" dirty="0"/>
          </a:p>
        </p:txBody>
      </p:sp>
    </p:spTree>
    <p:extLst>
      <p:ext uri="{BB962C8B-B14F-4D97-AF65-F5344CB8AC3E}">
        <p14:creationId xmlns:p14="http://schemas.microsoft.com/office/powerpoint/2010/main" val="833049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29852" y="6367935"/>
            <a:ext cx="614150"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10</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1745"/>
            <a:ext cx="9144000" cy="6878806"/>
          </a:xfrm>
          <a:prstGeom prst="rect">
            <a:avLst/>
          </a:prstGeom>
        </p:spPr>
        <p:txBody>
          <a:bodyPr wrap="square">
            <a:spAutoFit/>
          </a:bodyPr>
          <a:lstStyle/>
          <a:p>
            <a:pPr indent="531813" algn="just"/>
            <a:r>
              <a:rPr lang="uk-UA" sz="2100" dirty="0">
                <a:solidFill>
                  <a:srgbClr val="000000"/>
                </a:solidFill>
                <a:latin typeface="Times New Roman" panose="02020603050405020304" pitchFamily="18" charset="0"/>
              </a:rPr>
              <a:t>Процес проектування являє собою завдання з відомою кінцевою метою. Причому в процесі проектування проектувальник здійснює рух до кінцевої мети проектування послідовно крок за кроком. На кожному етапі проектування проектувальник отримує дані необхідні для виконання конкретного кроку. Можливість побудови "рамкової конструкції", у розумінні її як послідовності подій, в понятті процесу проектування відсутня. Тобто, описавши початкове і кінцеве дію, початкові та кінцеві дані, а також вхідні і вихідні параметри отримати повноцінний процес проектування не можливо. Звідси випливає: всі дії процесу проектування виробляються послідовно від початкового етапу до кінцевого і призводять до кінцевої мети </a:t>
            </a:r>
            <a:r>
              <a:rPr lang="uk-UA" sz="2100" dirty="0" smtClean="0">
                <a:solidFill>
                  <a:srgbClr val="000000"/>
                </a:solidFill>
                <a:latin typeface="Times New Roman" panose="02020603050405020304" pitchFamily="18" charset="0"/>
              </a:rPr>
              <a:t>проектування. </a:t>
            </a:r>
            <a:endParaRPr lang="uk-UA" sz="2100" dirty="0">
              <a:solidFill>
                <a:srgbClr val="000000"/>
              </a:solidFill>
              <a:latin typeface="Times New Roman" panose="02020603050405020304" pitchFamily="18" charset="0"/>
            </a:endParaRPr>
          </a:p>
          <a:p>
            <a:pPr indent="531813" algn="just"/>
            <a:r>
              <a:rPr lang="uk-UA" sz="2100" dirty="0">
                <a:solidFill>
                  <a:srgbClr val="000000"/>
                </a:solidFill>
                <a:latin typeface="Times New Roman" panose="02020603050405020304" pitchFamily="18" charset="0"/>
              </a:rPr>
              <a:t>Виконуючи процес проектування, проектувальник будує логічну послідовну ланцюжок дій. Кожна дія задовольняє першим двом принципам. Але в процесі проектування, якого-небудь об'єкта іноді виникає необхідність </a:t>
            </a:r>
            <a:r>
              <a:rPr lang="uk-UA" sz="2100" dirty="0" err="1">
                <a:solidFill>
                  <a:srgbClr val="000000"/>
                </a:solidFill>
                <a:latin typeface="Times New Roman" panose="02020603050405020304" pitchFamily="18" charset="0"/>
              </a:rPr>
              <a:t>внести</a:t>
            </a:r>
            <a:r>
              <a:rPr lang="uk-UA" sz="2100" dirty="0">
                <a:solidFill>
                  <a:srgbClr val="000000"/>
                </a:solidFill>
                <a:latin typeface="Times New Roman" panose="02020603050405020304" pitchFamily="18" charset="0"/>
              </a:rPr>
              <a:t> деякі зміни і доповнення в існуючі рішення. Причому дуже часто зміни кардинально змінюють структуру рішення. У такому випадку проектувальнику необхідно переконатися в тому, що будь-яка модифікація структури рішення </a:t>
            </a:r>
            <a:r>
              <a:rPr lang="uk-UA" sz="2100" dirty="0" smtClean="0">
                <a:solidFill>
                  <a:srgbClr val="000000"/>
                </a:solidFill>
                <a:latin typeface="Times New Roman" panose="02020603050405020304" pitchFamily="18" charset="0"/>
              </a:rPr>
              <a:t>не </a:t>
            </a:r>
            <a:r>
              <a:rPr lang="uk-UA" sz="2100" dirty="0" smtClean="0">
                <a:latin typeface="Times New Roman" panose="02020603050405020304" pitchFamily="18" charset="0"/>
              </a:rPr>
              <a:t>руйнує </a:t>
            </a:r>
            <a:r>
              <a:rPr lang="uk-UA" sz="2100" dirty="0">
                <a:latin typeface="Times New Roman" panose="02020603050405020304" pitchFamily="18" charset="0"/>
              </a:rPr>
              <a:t>причинно-наслідкові зв'язки компонентів проекту і призводить до тієї ж самої кінцевої мети проектування. Тобто не порушується перший і другий принцип повноти вирішення даного класу задач. Звідси випливає: будь-які модифікації структури рішення задачі не повинні порушувати зв'язок всіх компонентів </a:t>
            </a:r>
            <a:r>
              <a:rPr lang="uk-UA" sz="2100" dirty="0" smtClean="0">
                <a:latin typeface="Times New Roman" panose="02020603050405020304" pitchFamily="18" charset="0"/>
              </a:rPr>
              <a:t>системи.</a:t>
            </a:r>
            <a:endParaRPr lang="uk-UA" sz="2100" dirty="0"/>
          </a:p>
        </p:txBody>
      </p:sp>
    </p:spTree>
    <p:extLst>
      <p:ext uri="{BB962C8B-B14F-4D97-AF65-F5344CB8AC3E}">
        <p14:creationId xmlns:p14="http://schemas.microsoft.com/office/powerpoint/2010/main" val="13141876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612845"/>
            <a:ext cx="9144000" cy="5940088"/>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Елемент проекту в процесі проектування має двоїсте опис. Декларативні дані </a:t>
            </a:r>
            <a:r>
              <a:rPr lang="uk-UA" sz="2200" i="1" dirty="0" smtClean="0">
                <a:solidFill>
                  <a:srgbClr val="000000"/>
                </a:solidFill>
                <a:latin typeface="Times New Roman" panose="02020603050405020304" pitchFamily="18" charset="0"/>
              </a:rPr>
              <a:t>Р </a:t>
            </a:r>
            <a:r>
              <a:rPr lang="uk-UA" sz="2200" dirty="0" smtClean="0">
                <a:solidFill>
                  <a:srgbClr val="000000"/>
                </a:solidFill>
                <a:latin typeface="Times New Roman" panose="02020603050405020304" pitchFamily="18" charset="0"/>
              </a:rPr>
              <a:t>відображають статичний стан об'єкта, описуючи параметри і характеристики. Процедурні дані </a:t>
            </a:r>
            <a:r>
              <a:rPr lang="uk-UA" sz="2200" i="1" dirty="0" smtClean="0">
                <a:solidFill>
                  <a:srgbClr val="000000"/>
                </a:solidFill>
                <a:latin typeface="Times New Roman" panose="02020603050405020304" pitchFamily="18" charset="0"/>
              </a:rPr>
              <a:t>Т </a:t>
            </a:r>
            <a:r>
              <a:rPr lang="uk-UA" sz="2200" dirty="0" smtClean="0">
                <a:solidFill>
                  <a:srgbClr val="000000"/>
                </a:solidFill>
                <a:latin typeface="Times New Roman" panose="02020603050405020304" pitchFamily="18" charset="0"/>
              </a:rPr>
              <a:t>описують можливі дії над об'єктом. Процедурна складова даних об'єкта представляє в САПР та інших засобах автоматизації власне процес створення проектної документації. </a:t>
            </a:r>
            <a:r>
              <a:rPr lang="uk-UA" sz="2200" i="1" dirty="0" smtClean="0">
                <a:solidFill>
                  <a:srgbClr val="000000"/>
                </a:solidFill>
                <a:latin typeface="Times New Roman" panose="02020603050405020304" pitchFamily="18" charset="0"/>
              </a:rPr>
              <a:t>Т </a:t>
            </a:r>
            <a:r>
              <a:rPr lang="uk-UA" sz="2200" dirty="0" smtClean="0">
                <a:solidFill>
                  <a:srgbClr val="000000"/>
                </a:solidFill>
                <a:latin typeface="Times New Roman" panose="02020603050405020304" pitchFamily="18" charset="0"/>
              </a:rPr>
              <a:t>реалізується безліччю команд, використовуваних програмних процесорів. </a:t>
            </a:r>
          </a:p>
          <a:p>
            <a:pPr indent="531813" algn="just"/>
            <a:r>
              <a:rPr lang="uk-UA" sz="2200" dirty="0" smtClean="0">
                <a:solidFill>
                  <a:srgbClr val="000000"/>
                </a:solidFill>
                <a:latin typeface="Times New Roman" panose="02020603050405020304" pitchFamily="18" charset="0"/>
              </a:rPr>
              <a:t>В САПР різних типів використовуються різні формати запису даних. Наприклад, графічні дані в різних САПР записуються як у вигляді векторів (</a:t>
            </a:r>
            <a:r>
              <a:rPr lang="uk-UA" sz="2200" dirty="0" err="1" smtClean="0">
                <a:solidFill>
                  <a:srgbClr val="000000"/>
                </a:solidFill>
                <a:latin typeface="Times New Roman" panose="02020603050405020304" pitchFamily="18" charset="0"/>
              </a:rPr>
              <a:t>AutoCAD</a:t>
            </a:r>
            <a:r>
              <a:rPr lang="uk-UA" sz="2200" dirty="0" smtClean="0">
                <a:solidFill>
                  <a:srgbClr val="000000"/>
                </a:solidFill>
                <a:latin typeface="Times New Roman" panose="02020603050405020304" pitchFamily="18" charset="0"/>
              </a:rPr>
              <a:t>, Компас), так і у вигляді об'єктів (</a:t>
            </a:r>
            <a:r>
              <a:rPr lang="uk-UA" sz="2200" dirty="0" err="1" smtClean="0">
                <a:solidFill>
                  <a:srgbClr val="000000"/>
                </a:solidFill>
                <a:latin typeface="Times New Roman" panose="02020603050405020304" pitchFamily="18" charset="0"/>
              </a:rPr>
              <a:t>SolidWorks</a:t>
            </a:r>
            <a:r>
              <a:rPr lang="uk-UA" sz="2200" dirty="0" smtClean="0">
                <a:solidFill>
                  <a:srgbClr val="000000"/>
                </a:solidFill>
                <a:latin typeface="Times New Roman" panose="02020603050405020304" pitchFamily="18" charset="0"/>
              </a:rPr>
              <a:t>). Ці формати запису відображають декларативну складову проектних даних Р. Таблиці, текст, математичні формули по визначенню описують об'єкт і тим самим входять в Р.</a:t>
            </a:r>
          </a:p>
          <a:p>
            <a:pPr indent="531813" algn="just"/>
            <a:endParaRPr lang="uk-UA" sz="2200" dirty="0">
              <a:solidFill>
                <a:srgbClr val="000000"/>
              </a:solidFill>
              <a:latin typeface="Times New Roman" panose="02020603050405020304" pitchFamily="18" charset="0"/>
            </a:endParaRPr>
          </a:p>
          <a:p>
            <a:pPr indent="531813" algn="ctr"/>
            <a:r>
              <a:rPr lang="uk-UA" dirty="0"/>
              <a:t>𝑃= 𝑃𝑔∗𝑃𝑡𝑏∗𝑃𝑏∗𝑃𝑚, 	</a:t>
            </a:r>
          </a:p>
          <a:p>
            <a:pPr indent="531813" algn="just"/>
            <a:endParaRPr lang="ru-RU" dirty="0" smtClean="0"/>
          </a:p>
          <a:p>
            <a:pPr indent="531813" algn="just"/>
            <a:r>
              <a:rPr lang="ru-RU" dirty="0" smtClean="0"/>
              <a:t>де </a:t>
            </a:r>
            <a:r>
              <a:rPr lang="ru-RU" dirty="0"/>
              <a:t>𝑃𝑔 — </a:t>
            </a:r>
            <a:r>
              <a:rPr lang="ru-RU" dirty="0" err="1"/>
              <a:t>графічний</a:t>
            </a:r>
            <a:r>
              <a:rPr lang="ru-RU" dirty="0"/>
              <a:t>, 𝑃𝑡𝑏— </a:t>
            </a:r>
            <a:r>
              <a:rPr lang="ru-RU" dirty="0" err="1"/>
              <a:t>табличний</a:t>
            </a:r>
            <a:r>
              <a:rPr lang="ru-RU" dirty="0"/>
              <a:t>, 𝑃𝑏 — </a:t>
            </a:r>
            <a:r>
              <a:rPr lang="ru-RU" dirty="0" err="1"/>
              <a:t>текстовий</a:t>
            </a:r>
            <a:r>
              <a:rPr lang="ru-RU" dirty="0"/>
              <a:t>, 𝑃𝑚— </a:t>
            </a:r>
            <a:r>
              <a:rPr lang="ru-RU" dirty="0" err="1"/>
              <a:t>математичний</a:t>
            </a:r>
            <a:r>
              <a:rPr lang="ru-RU" dirty="0"/>
              <a:t> </a:t>
            </a:r>
            <a:r>
              <a:rPr lang="ru-RU" dirty="0" err="1"/>
              <a:t>аспекти</a:t>
            </a:r>
            <a:r>
              <a:rPr lang="ru-RU" dirty="0"/>
              <a:t> </a:t>
            </a:r>
            <a:r>
              <a:rPr lang="ru-RU" dirty="0" err="1"/>
              <a:t>представлення</a:t>
            </a:r>
            <a:r>
              <a:rPr lang="ru-RU" dirty="0"/>
              <a:t> </a:t>
            </a:r>
            <a:r>
              <a:rPr lang="ru-RU" dirty="0" err="1"/>
              <a:t>даних</a:t>
            </a:r>
            <a:r>
              <a:rPr lang="ru-RU" dirty="0"/>
              <a:t>. </a:t>
            </a:r>
            <a:endParaRPr lang="uk-UA" sz="2200" dirty="0"/>
          </a:p>
        </p:txBody>
      </p:sp>
    </p:spTree>
    <p:extLst>
      <p:ext uri="{BB962C8B-B14F-4D97-AF65-F5344CB8AC3E}">
        <p14:creationId xmlns:p14="http://schemas.microsoft.com/office/powerpoint/2010/main" val="31224879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33740"/>
            <a:ext cx="9144000" cy="6524863"/>
          </a:xfrm>
          <a:prstGeom prst="rect">
            <a:avLst/>
          </a:prstGeom>
        </p:spPr>
        <p:txBody>
          <a:bodyPr wrap="square">
            <a:spAutoFit/>
          </a:bodyPr>
          <a:lstStyle/>
          <a:p>
            <a:pPr indent="531813" algn="just"/>
            <a:r>
              <a:rPr lang="uk-UA" sz="2200" dirty="0">
                <a:solidFill>
                  <a:srgbClr val="000000"/>
                </a:solidFill>
                <a:latin typeface="Times New Roman" panose="02020603050405020304" pitchFamily="18" charset="0"/>
              </a:rPr>
              <a:t>Кожен з аспектів представлення даних містить в собі сукупність даних усіх типів. Графічний формат подання поряд з векторами містить дані </a:t>
            </a:r>
            <a:r>
              <a:rPr lang="uk-UA" sz="2200" dirty="0" err="1">
                <a:solidFill>
                  <a:srgbClr val="000000"/>
                </a:solidFill>
                <a:latin typeface="Times New Roman" panose="02020603050405020304" pitchFamily="18" charset="0"/>
              </a:rPr>
              <a:t>цілочисельного</a:t>
            </a:r>
            <a:r>
              <a:rPr lang="uk-UA" sz="2200" dirty="0">
                <a:solidFill>
                  <a:srgbClr val="000000"/>
                </a:solidFill>
                <a:latin typeface="Times New Roman" panose="02020603050405020304" pitchFamily="18" charset="0"/>
              </a:rPr>
              <a:t> і дійсного типу. У табличному форматі представлення поєднуються всі типи даних, починаючи з </a:t>
            </a:r>
            <a:r>
              <a:rPr lang="uk-UA" sz="2200" dirty="0" err="1">
                <a:solidFill>
                  <a:srgbClr val="000000"/>
                </a:solidFill>
                <a:latin typeface="Times New Roman" panose="02020603050405020304" pitchFamily="18" charset="0"/>
              </a:rPr>
              <a:t>цілочисельного</a:t>
            </a:r>
            <a:r>
              <a:rPr lang="uk-UA" sz="2200" dirty="0">
                <a:solidFill>
                  <a:srgbClr val="000000"/>
                </a:solidFill>
                <a:latin typeface="Times New Roman" panose="02020603050405020304" pitchFamily="18" charset="0"/>
              </a:rPr>
              <a:t> і символьного і закінчуючи динамічними покажчиками на область пам'яті комп'ютера. У текстовому поданні відображаються в основному типи даних, які мають лінгвістичне уявлення, наприклад, </a:t>
            </a:r>
            <a:r>
              <a:rPr lang="uk-UA" sz="2200" dirty="0" err="1">
                <a:solidFill>
                  <a:srgbClr val="000000"/>
                </a:solidFill>
                <a:latin typeface="Times New Roman" panose="02020603050405020304" pitchFamily="18" charset="0"/>
              </a:rPr>
              <a:t>цілочисельний</a:t>
            </a:r>
            <a:r>
              <a:rPr lang="uk-UA" sz="2200" dirty="0">
                <a:solidFill>
                  <a:srgbClr val="000000"/>
                </a:solidFill>
                <a:latin typeface="Times New Roman" panose="02020603050405020304" pitchFamily="18" charset="0"/>
              </a:rPr>
              <a:t> або символьний тип. Хоча останнім часом багато текстові процесори мають можливість обробляти і багато інших типів, але про це трохи </a:t>
            </a:r>
            <a:r>
              <a:rPr lang="uk-UA" sz="2200" dirty="0" smtClean="0">
                <a:solidFill>
                  <a:srgbClr val="000000"/>
                </a:solidFill>
                <a:latin typeface="Times New Roman" panose="02020603050405020304" pitchFamily="18" charset="0"/>
              </a:rPr>
              <a:t>пізніше.</a:t>
            </a:r>
            <a:endParaRPr lang="uk-UA" sz="2200" dirty="0">
              <a:solidFill>
                <a:srgbClr val="000000"/>
              </a:solidFill>
              <a:latin typeface="Times New Roman" panose="02020603050405020304" pitchFamily="18" charset="0"/>
            </a:endParaRPr>
          </a:p>
          <a:p>
            <a:pPr indent="531813" algn="just"/>
            <a:endParaRPr lang="uk-UA" sz="2200" dirty="0">
              <a:latin typeface="Times New Roman" panose="02020603050405020304" pitchFamily="18" charset="0"/>
            </a:endParaRPr>
          </a:p>
          <a:p>
            <a:pPr indent="531813" algn="just"/>
            <a:r>
              <a:rPr lang="uk-UA" sz="2200" dirty="0">
                <a:latin typeface="Times New Roman" panose="02020603050405020304" pitchFamily="18" charset="0"/>
              </a:rPr>
              <a:t>Кожен з аспектів представлення даних містить в собі сукупність даних усіх типів. Графічний формат подання поряд з векторами містить дані </a:t>
            </a:r>
            <a:r>
              <a:rPr lang="uk-UA" sz="2200" dirty="0" err="1">
                <a:latin typeface="Times New Roman" panose="02020603050405020304" pitchFamily="18" charset="0"/>
              </a:rPr>
              <a:t>цілочисельного</a:t>
            </a:r>
            <a:r>
              <a:rPr lang="uk-UA" sz="2200" dirty="0">
                <a:latin typeface="Times New Roman" panose="02020603050405020304" pitchFamily="18" charset="0"/>
              </a:rPr>
              <a:t> і дійсного типу. У табличному форматі представлення поєднуються всі типи даних, починаючи з </a:t>
            </a:r>
            <a:r>
              <a:rPr lang="uk-UA" sz="2200" dirty="0" err="1">
                <a:latin typeface="Times New Roman" panose="02020603050405020304" pitchFamily="18" charset="0"/>
              </a:rPr>
              <a:t>цілочисельного</a:t>
            </a:r>
            <a:r>
              <a:rPr lang="uk-UA" sz="2200" dirty="0">
                <a:latin typeface="Times New Roman" panose="02020603050405020304" pitchFamily="18" charset="0"/>
              </a:rPr>
              <a:t> і символьного і закінчуючи динамічними покажчиками на область пам'яті комп'ютера. У текстовому поданні відображаються в основному типи даних, які мають лінгвістичне уявлення, наприклад, </a:t>
            </a:r>
            <a:r>
              <a:rPr lang="uk-UA" sz="2200" dirty="0" err="1">
                <a:latin typeface="Times New Roman" panose="02020603050405020304" pitchFamily="18" charset="0"/>
              </a:rPr>
              <a:t>цілочисельний</a:t>
            </a:r>
            <a:r>
              <a:rPr lang="uk-UA" sz="2200" dirty="0">
                <a:latin typeface="Times New Roman" panose="02020603050405020304" pitchFamily="18" charset="0"/>
              </a:rPr>
              <a:t> або символьний тип. Хоча останнім часом багато текстові процесори мають можливість обробляти і багато інших </a:t>
            </a:r>
            <a:r>
              <a:rPr lang="uk-UA" sz="2200" dirty="0" smtClean="0">
                <a:latin typeface="Times New Roman" panose="02020603050405020304" pitchFamily="18" charset="0"/>
              </a:rPr>
              <a:t>типів</a:t>
            </a:r>
            <a:r>
              <a:rPr lang="uk-UA" sz="2200" dirty="0">
                <a:latin typeface="Times New Roman" panose="02020603050405020304" pitchFamily="18" charset="0"/>
              </a:rPr>
              <a:t>.</a:t>
            </a:r>
            <a:endParaRPr lang="uk-UA" sz="2200" dirty="0"/>
          </a:p>
        </p:txBody>
      </p:sp>
    </p:spTree>
    <p:extLst>
      <p:ext uri="{BB962C8B-B14F-4D97-AF65-F5344CB8AC3E}">
        <p14:creationId xmlns:p14="http://schemas.microsoft.com/office/powerpoint/2010/main" val="27618177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29852" y="6367935"/>
            <a:ext cx="614150"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45278"/>
            <a:ext cx="9144000" cy="4832092"/>
          </a:xfrm>
          <a:prstGeom prst="rect">
            <a:avLst/>
          </a:prstGeom>
        </p:spPr>
        <p:txBody>
          <a:bodyPr wrap="square">
            <a:spAutoFit/>
          </a:bodyPr>
          <a:lstStyle/>
          <a:p>
            <a:pPr indent="531813" algn="just"/>
            <a:r>
              <a:rPr lang="uk-UA" sz="2200" dirty="0">
                <a:solidFill>
                  <a:srgbClr val="000000"/>
                </a:solidFill>
                <a:latin typeface="Times New Roman" panose="02020603050405020304" pitchFamily="18" charset="0"/>
              </a:rPr>
              <a:t>Оскільки компоненти проекту зв'язуються деякої розрахунково-аналітичної операцією, потрібно її опис на етапі проектування об'єкта. Розрахунково-аналітична операція являє собою відношення між собою вхідних і вихідних даних об'єкта. В основному, в даному класі задач таким ставленням є функції порівняння та математичні формули, що вживаються при проектуванні. Найкращим способом опису розрахунково-аналітичних відносин такого роду є математичний </a:t>
            </a:r>
            <a:r>
              <a:rPr lang="uk-UA" sz="2200" dirty="0" smtClean="0">
                <a:solidFill>
                  <a:srgbClr val="000000"/>
                </a:solidFill>
                <a:latin typeface="Times New Roman" panose="02020603050405020304" pitchFamily="18" charset="0"/>
              </a:rPr>
              <a:t>опис.</a:t>
            </a:r>
          </a:p>
          <a:p>
            <a:pPr indent="531813" algn="just"/>
            <a:r>
              <a:rPr lang="uk-UA" sz="2200" dirty="0" smtClean="0">
                <a:solidFill>
                  <a:srgbClr val="000000"/>
                </a:solidFill>
                <a:latin typeface="Times New Roman" panose="02020603050405020304" pitchFamily="18" charset="0"/>
              </a:rPr>
              <a:t> </a:t>
            </a:r>
            <a:endParaRPr lang="uk-UA" sz="2200" dirty="0">
              <a:solidFill>
                <a:srgbClr val="000000"/>
              </a:solidFill>
              <a:latin typeface="Times New Roman" panose="02020603050405020304" pitchFamily="18" charset="0"/>
            </a:endParaRPr>
          </a:p>
          <a:p>
            <a:pPr indent="531813" algn="just"/>
            <a:r>
              <a:rPr lang="uk-UA" sz="2200" dirty="0">
                <a:solidFill>
                  <a:srgbClr val="000000"/>
                </a:solidFill>
                <a:latin typeface="Times New Roman" panose="02020603050405020304" pitchFamily="18" charset="0"/>
              </a:rPr>
              <a:t>Математичний опис являє собою набір формул, поєднання яких представляє собою механізм скріплення об'єктів проекту через їх вхідні і вихідні дані. Причому вихідні дані об'єкта є результатом розрахунково аналітичної операції над вхідними даними. При зв'язуванні об'єктів між собою за допомогою розрахунково-аналітичної операції вхідні дані одного об'єкта є вихідними даними іншого. </a:t>
            </a:r>
            <a:endParaRPr lang="uk-UA" sz="2200" dirty="0"/>
          </a:p>
        </p:txBody>
      </p:sp>
    </p:spTree>
    <p:extLst>
      <p:ext uri="{BB962C8B-B14F-4D97-AF65-F5344CB8AC3E}">
        <p14:creationId xmlns:p14="http://schemas.microsoft.com/office/powerpoint/2010/main" val="2873919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488908" y="6367935"/>
            <a:ext cx="655094"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smtClean="0">
                <a:solidFill>
                  <a:schemeClr val="bg1"/>
                </a:solidFill>
                <a:latin typeface="Times New Roman" pitchFamily="18" charset="0"/>
                <a:cs typeface="Times New Roman" pitchFamily="18" charset="0"/>
              </a:rPr>
              <a:t>13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40984"/>
            <a:ext cx="9144000" cy="4493538"/>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Математичний опис проекту не має свого власного формату в комп'ютерному поданні. Будь-яке математичне вираз можна записати у текстовому вигляді. Розрахунково-аналітичні операції пов'язують не узагальнене уявлення даних як графічне, табличне, текстове, а подання даних певних типів оброблюваних комп'ютером, такі як, наприклад, </a:t>
            </a:r>
            <a:r>
              <a:rPr lang="uk-UA" sz="2200" dirty="0" err="1" smtClean="0">
                <a:solidFill>
                  <a:srgbClr val="000000"/>
                </a:solidFill>
                <a:latin typeface="Times New Roman" panose="02020603050405020304" pitchFamily="18" charset="0"/>
              </a:rPr>
              <a:t>цілочисельний</a:t>
            </a:r>
            <a:r>
              <a:rPr lang="uk-UA" sz="2200" dirty="0" smtClean="0">
                <a:solidFill>
                  <a:srgbClr val="000000"/>
                </a:solidFill>
                <a:latin typeface="Times New Roman" panose="02020603050405020304" pitchFamily="18" charset="0"/>
              </a:rPr>
              <a:t> тип, дійсний тип, символьний тип і так далі. </a:t>
            </a:r>
          </a:p>
          <a:p>
            <a:pPr indent="531813" algn="just"/>
            <a:r>
              <a:rPr lang="uk-UA" sz="2200" dirty="0" smtClean="0">
                <a:solidFill>
                  <a:srgbClr val="000000"/>
                </a:solidFill>
                <a:latin typeface="Times New Roman" panose="02020603050405020304" pitchFamily="18" charset="0"/>
              </a:rPr>
              <a:t>Вирішуючи завдання безпосереднього фізичного зв'язування об'єктів проекту розрахунково-аналітичними операціями, слід в першу чергу </a:t>
            </a:r>
            <a:r>
              <a:rPr lang="uk-UA" sz="2200" dirty="0" smtClean="0">
                <a:latin typeface="Times New Roman" panose="02020603050405020304" pitchFamily="18" charset="0"/>
              </a:rPr>
              <a:t>орієнтуватися не на узагальнене подання даних, а на вхідні в нього типи. Розрахунково - аналітичні операції використовують в основному цифрові типи такі, як речовинний і </a:t>
            </a:r>
            <a:r>
              <a:rPr lang="uk-UA" sz="2200" dirty="0" err="1" smtClean="0">
                <a:latin typeface="Times New Roman" panose="02020603050405020304" pitchFamily="18" charset="0"/>
              </a:rPr>
              <a:t>цілочисельний</a:t>
            </a:r>
            <a:r>
              <a:rPr lang="uk-UA" sz="2200" dirty="0" smtClean="0">
                <a:latin typeface="Times New Roman" panose="02020603050405020304" pitchFamily="18" charset="0"/>
              </a:rPr>
              <a:t>, і символьні типи. Зазначені типи даних використовуються в усіх представлених даних і методи роботи з ними будуть описані трохи </a:t>
            </a:r>
            <a:r>
              <a:rPr lang="uk-UA" sz="2200" dirty="0">
                <a:latin typeface="Times New Roman" panose="02020603050405020304" pitchFamily="18" charset="0"/>
              </a:rPr>
              <a:t>нижче. </a:t>
            </a:r>
            <a:endParaRPr lang="uk-UA" sz="2200" dirty="0"/>
          </a:p>
        </p:txBody>
      </p:sp>
    </p:spTree>
    <p:extLst>
      <p:ext uri="{BB962C8B-B14F-4D97-AF65-F5344CB8AC3E}">
        <p14:creationId xmlns:p14="http://schemas.microsoft.com/office/powerpoint/2010/main" val="39128212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16204" y="6367935"/>
            <a:ext cx="627798"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14</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68702"/>
            <a:ext cx="9144000" cy="5509200"/>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Багато формати представлення даних використовуються різними програмними засобами різних виробників, і тому ці формати стали свого роду стандартними. Такі як, наприклад, </a:t>
            </a:r>
            <a:r>
              <a:rPr lang="uk-UA" sz="2200" dirty="0" err="1" smtClean="0">
                <a:solidFill>
                  <a:srgbClr val="000000"/>
                </a:solidFill>
                <a:latin typeface="Times New Roman" panose="02020603050405020304" pitchFamily="18" charset="0"/>
              </a:rPr>
              <a:t>dwg</a:t>
            </a:r>
            <a:r>
              <a:rPr lang="uk-UA" sz="2200" dirty="0" smtClean="0">
                <a:solidFill>
                  <a:srgbClr val="000000"/>
                </a:solidFill>
                <a:latin typeface="Times New Roman" panose="02020603050405020304" pitchFamily="18" charset="0"/>
              </a:rPr>
              <a:t> - формат подання графічного зображення системою </a:t>
            </a:r>
            <a:r>
              <a:rPr lang="uk-UA" sz="2200" dirty="0" err="1" smtClean="0">
                <a:solidFill>
                  <a:srgbClr val="000000"/>
                </a:solidFill>
                <a:latin typeface="Times New Roman" panose="02020603050405020304" pitchFamily="18" charset="0"/>
              </a:rPr>
              <a:t>AutoCAD</a:t>
            </a:r>
            <a:r>
              <a:rPr lang="uk-UA" sz="2200" dirty="0" smtClean="0">
                <a:solidFill>
                  <a:srgbClr val="000000"/>
                </a:solidFill>
                <a:latin typeface="Times New Roman" panose="02020603050405020304" pitchFamily="18" charset="0"/>
              </a:rPr>
              <a:t> фірми </a:t>
            </a:r>
            <a:r>
              <a:rPr lang="uk-UA" sz="2200" dirty="0" err="1" smtClean="0">
                <a:solidFill>
                  <a:srgbClr val="000000"/>
                </a:solidFill>
                <a:latin typeface="Times New Roman" panose="02020603050405020304" pitchFamily="18" charset="0"/>
              </a:rPr>
              <a:t>Autodesk</a:t>
            </a:r>
            <a:r>
              <a:rPr lang="uk-UA" sz="2200" dirty="0" smtClean="0">
                <a:solidFill>
                  <a:srgbClr val="000000"/>
                </a:solidFill>
                <a:latin typeface="Times New Roman" panose="02020603050405020304" pitchFamily="18" charset="0"/>
              </a:rPr>
              <a:t> і Компас, </a:t>
            </a:r>
            <a:r>
              <a:rPr lang="uk-UA" sz="2200" dirty="0" err="1" smtClean="0">
                <a:solidFill>
                  <a:srgbClr val="000000"/>
                </a:solidFill>
                <a:latin typeface="Times New Roman" panose="02020603050405020304" pitchFamily="18" charset="0"/>
              </a:rPr>
              <a:t>db</a:t>
            </a:r>
            <a:r>
              <a:rPr lang="uk-UA" sz="2200" dirty="0" smtClean="0">
                <a:solidFill>
                  <a:srgbClr val="000000"/>
                </a:solidFill>
                <a:latin typeface="Times New Roman" panose="02020603050405020304" pitchFamily="18" charset="0"/>
              </a:rPr>
              <a:t> і </a:t>
            </a:r>
            <a:r>
              <a:rPr lang="uk-UA" sz="2200" dirty="0" err="1" smtClean="0">
                <a:solidFill>
                  <a:srgbClr val="000000"/>
                </a:solidFill>
                <a:latin typeface="Times New Roman" panose="02020603050405020304" pitchFamily="18" charset="0"/>
              </a:rPr>
              <a:t>dbf</a:t>
            </a:r>
            <a:r>
              <a:rPr lang="uk-UA" sz="2200" dirty="0" smtClean="0">
                <a:solidFill>
                  <a:srgbClr val="000000"/>
                </a:solidFill>
                <a:latin typeface="Times New Roman" panose="02020603050405020304" pitchFamily="18" charset="0"/>
              </a:rPr>
              <a:t> формати представлення табличних даних системами </a:t>
            </a:r>
            <a:r>
              <a:rPr lang="uk-UA" sz="2200" dirty="0" err="1" smtClean="0">
                <a:solidFill>
                  <a:srgbClr val="000000"/>
                </a:solidFill>
                <a:latin typeface="Times New Roman" panose="02020603050405020304" pitchFamily="18" charset="0"/>
              </a:rPr>
              <a:t>dBase</a:t>
            </a:r>
            <a:r>
              <a:rPr lang="uk-UA" sz="2200" dirty="0" smtClean="0">
                <a:solidFill>
                  <a:srgbClr val="000000"/>
                </a:solidFill>
                <a:latin typeface="Times New Roman" panose="02020603050405020304" pitchFamily="18" charset="0"/>
              </a:rPr>
              <a:t>, </a:t>
            </a:r>
            <a:r>
              <a:rPr lang="uk-UA" sz="2200" dirty="0" err="1" smtClean="0">
                <a:solidFill>
                  <a:srgbClr val="000000"/>
                </a:solidFill>
                <a:latin typeface="Times New Roman" panose="02020603050405020304" pitchFamily="18" charset="0"/>
              </a:rPr>
              <a:t>Clipper</a:t>
            </a:r>
            <a:r>
              <a:rPr lang="uk-UA" sz="2200" dirty="0" smtClean="0">
                <a:solidFill>
                  <a:srgbClr val="000000"/>
                </a:solidFill>
                <a:latin typeface="Times New Roman" panose="02020603050405020304" pitchFamily="18" charset="0"/>
              </a:rPr>
              <a:t>, </a:t>
            </a:r>
            <a:r>
              <a:rPr lang="uk-UA" sz="2200" dirty="0" err="1" smtClean="0">
                <a:solidFill>
                  <a:srgbClr val="000000"/>
                </a:solidFill>
                <a:latin typeface="Times New Roman" panose="02020603050405020304" pitchFamily="18" charset="0"/>
              </a:rPr>
              <a:t>Paradox</a:t>
            </a:r>
            <a:r>
              <a:rPr lang="uk-UA" sz="2200" dirty="0" smtClean="0">
                <a:solidFill>
                  <a:srgbClr val="000000"/>
                </a:solidFill>
                <a:latin typeface="Times New Roman" panose="02020603050405020304" pitchFamily="18" charset="0"/>
              </a:rPr>
              <a:t>, </a:t>
            </a:r>
            <a:r>
              <a:rPr lang="uk-UA" sz="2200" dirty="0" err="1" smtClean="0">
                <a:solidFill>
                  <a:srgbClr val="000000"/>
                </a:solidFill>
                <a:latin typeface="Times New Roman" panose="02020603050405020304" pitchFamily="18" charset="0"/>
              </a:rPr>
              <a:t>sql</a:t>
            </a:r>
            <a:r>
              <a:rPr lang="uk-UA" sz="2200" dirty="0" smtClean="0">
                <a:solidFill>
                  <a:srgbClr val="000000"/>
                </a:solidFill>
                <a:latin typeface="Times New Roman" panose="02020603050405020304" pitchFamily="18" charset="0"/>
              </a:rPr>
              <a:t> формат представлення реляційних баз даних </a:t>
            </a:r>
            <a:r>
              <a:rPr lang="uk-UA" sz="2200" dirty="0" err="1" smtClean="0">
                <a:solidFill>
                  <a:srgbClr val="000000"/>
                </a:solidFill>
                <a:latin typeface="Times New Roman" panose="02020603050405020304" pitchFamily="18" charset="0"/>
              </a:rPr>
              <a:t>MySQL</a:t>
            </a:r>
            <a:r>
              <a:rPr lang="uk-UA" sz="2200" dirty="0" smtClean="0">
                <a:solidFill>
                  <a:srgbClr val="000000"/>
                </a:solidFill>
                <a:latin typeface="Times New Roman" panose="02020603050405020304" pitchFamily="18" charset="0"/>
              </a:rPr>
              <a:t>, MSSQL, </a:t>
            </a:r>
            <a:r>
              <a:rPr lang="uk-UA" sz="2200" dirty="0" err="1" smtClean="0">
                <a:solidFill>
                  <a:srgbClr val="000000"/>
                </a:solidFill>
                <a:latin typeface="Times New Roman" panose="02020603050405020304" pitchFamily="18" charset="0"/>
              </a:rPr>
              <a:t>doc</a:t>
            </a:r>
            <a:r>
              <a:rPr lang="uk-UA" sz="2200" dirty="0" smtClean="0">
                <a:solidFill>
                  <a:srgbClr val="000000"/>
                </a:solidFill>
                <a:latin typeface="Times New Roman" panose="02020603050405020304" pitchFamily="18" charset="0"/>
              </a:rPr>
              <a:t> та </a:t>
            </a:r>
            <a:r>
              <a:rPr lang="uk-UA" sz="2200" dirty="0" err="1" smtClean="0">
                <a:solidFill>
                  <a:srgbClr val="000000"/>
                </a:solidFill>
                <a:latin typeface="Times New Roman" panose="02020603050405020304" pitchFamily="18" charset="0"/>
              </a:rPr>
              <a:t>rtf</a:t>
            </a:r>
            <a:r>
              <a:rPr lang="uk-UA" sz="2200" dirty="0" smtClean="0">
                <a:solidFill>
                  <a:srgbClr val="000000"/>
                </a:solidFill>
                <a:latin typeface="Times New Roman" panose="02020603050405020304" pitchFamily="18" charset="0"/>
              </a:rPr>
              <a:t> формати представлення текстових даних в текстових процесорах Word фірми Microsoft і багато інших. </a:t>
            </a:r>
          </a:p>
          <a:p>
            <a:pPr indent="531813" algn="just"/>
            <a:endParaRPr lang="uk-UA" sz="2200" dirty="0" smtClean="0">
              <a:solidFill>
                <a:srgbClr val="000000"/>
              </a:solidFill>
              <a:latin typeface="Times New Roman" panose="02020603050405020304" pitchFamily="18" charset="0"/>
            </a:endParaRPr>
          </a:p>
          <a:p>
            <a:pPr indent="531813" algn="just"/>
            <a:r>
              <a:rPr lang="uk-UA" sz="2200" dirty="0" smtClean="0">
                <a:solidFill>
                  <a:srgbClr val="000000"/>
                </a:solidFill>
                <a:latin typeface="Times New Roman" panose="02020603050405020304" pitchFamily="18" charset="0"/>
              </a:rPr>
              <a:t>У проектуванні застосовуються засоби обробки графічних даних різних типів. Формати подання графічних даних також діляться на кілька типів. Перший тип являє собою формати растрового зображення. Растрове зображення складається з набору пікселів (точок) певної величини мають певні характеристики. Кожен піксель в залежності від формату має різну величину, починаючи від розміру точки екрана монітора залежно від його дозволу. </a:t>
            </a:r>
            <a:endParaRPr lang="uk-UA" sz="2200" dirty="0"/>
          </a:p>
        </p:txBody>
      </p:sp>
    </p:spTree>
    <p:extLst>
      <p:ext uri="{BB962C8B-B14F-4D97-AF65-F5344CB8AC3E}">
        <p14:creationId xmlns:p14="http://schemas.microsoft.com/office/powerpoint/2010/main" val="20942304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447964" y="6367935"/>
            <a:ext cx="696037"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15</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12090"/>
            <a:ext cx="9144000" cy="5509200"/>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Другий тип являє собою формати векторного зображення. Векторне зображення складається з ліній мають певні параметри. Такими параметрами є граничні координати лінії, вид лінії, а також у деяких форматах використовується і ознака напрямку лінії. Векторний тип призначений в основному для виконання будь-яких графічних побудов і твори певних операцій над об'єктами. </a:t>
            </a:r>
          </a:p>
          <a:p>
            <a:pPr indent="531813" algn="just"/>
            <a:endParaRPr lang="uk-UA" sz="2200" dirty="0" smtClean="0">
              <a:solidFill>
                <a:srgbClr val="000000"/>
              </a:solidFill>
              <a:latin typeface="Times New Roman" panose="02020603050405020304" pitchFamily="18" charset="0"/>
            </a:endParaRPr>
          </a:p>
          <a:p>
            <a:pPr indent="531813" algn="just"/>
            <a:r>
              <a:rPr lang="uk-UA" sz="2200" dirty="0" smtClean="0">
                <a:solidFill>
                  <a:srgbClr val="000000"/>
                </a:solidFill>
                <a:latin typeface="Times New Roman" panose="02020603050405020304" pitchFamily="18" charset="0"/>
              </a:rPr>
              <a:t>Табличне представлення даних за способом використання поділяється на два основних типи: реляційне і не реляційне. Чи не реляційна база даних являє собою одну таблицю, розміщену в одному файлі, і всі зв'язки і посилання між полями таблиці розміщуються в цьому ж файлі. Реляційна база даних являє собою набір декількох таблиць розміщуються кожна у своєму файлі і </a:t>
            </a:r>
            <a:r>
              <a:rPr lang="uk-UA" sz="2200" dirty="0" smtClean="0">
                <a:latin typeface="Times New Roman" panose="02020603050405020304" pitchFamily="18" charset="0"/>
              </a:rPr>
              <a:t>пов'язаних між собою різними видами </a:t>
            </a:r>
            <a:r>
              <a:rPr lang="uk-UA" sz="2200" dirty="0" err="1" smtClean="0">
                <a:latin typeface="Times New Roman" panose="02020603050405020304" pitchFamily="18" charset="0"/>
              </a:rPr>
              <a:t>зв'язків</a:t>
            </a:r>
            <a:r>
              <a:rPr lang="uk-UA" sz="2200" dirty="0" smtClean="0">
                <a:latin typeface="Times New Roman" panose="02020603050405020304" pitchFamily="18" charset="0"/>
              </a:rPr>
              <a:t> (наприклад, один до багатьох, безліч до одного). Причому всі зв'язки в реляційній базі даних записуються в окремі файли, кількість яких регламентується ієрархією бази даних і кількістю файлів таблиць. </a:t>
            </a:r>
            <a:endParaRPr lang="uk-UA" sz="2200" dirty="0"/>
          </a:p>
        </p:txBody>
      </p:sp>
    </p:spTree>
    <p:extLst>
      <p:ext uri="{BB962C8B-B14F-4D97-AF65-F5344CB8AC3E}">
        <p14:creationId xmlns:p14="http://schemas.microsoft.com/office/powerpoint/2010/main" val="25603397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488908" y="6367935"/>
            <a:ext cx="655094"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16</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51432"/>
            <a:ext cx="9144000" cy="6524863"/>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Ефективність використання того чи іншого типу баз даних визначається індивідуально для кожного завдання. Використання не реляційної бази даних вигідно в тому випадку, коли структура створеної таблиці ніколи не буде змінюватися, і всі дії з базою даних такого типу будуть носити примітивний характер. У такому випадку один компактний файл бази даних краще. Останнім часом, незважаючи на зазначені перевага не реляційної бази даних для ряду завдань, у світі проявилася тенденція до формування баз даних тільки реляційного типу. Дійсно в постійно прискорюється темпі роботи виникає необхідність вирішувати більш складні завдання, чому успішно сприяє архітектура реляційних баз даних. </a:t>
            </a:r>
          </a:p>
          <a:p>
            <a:pPr indent="531813" algn="just"/>
            <a:r>
              <a:rPr lang="uk-UA" sz="2200" dirty="0" smtClean="0">
                <a:solidFill>
                  <a:srgbClr val="000000"/>
                </a:solidFill>
                <a:latin typeface="Times New Roman" panose="02020603050405020304" pitchFamily="18" charset="0"/>
              </a:rPr>
              <a:t>Процедурне подання даних відображає сутність об'єкта в описі взаємозв'язку декларативного представлення даних компонентів проектованого об'єкта. Опис процедурного представлення даних всіх компонентів об'єкта являє собою набір функцій і математичних </a:t>
            </a:r>
            <a:r>
              <a:rPr lang="uk-UA" sz="2200" dirty="0" err="1" smtClean="0">
                <a:solidFill>
                  <a:srgbClr val="000000"/>
                </a:solidFill>
                <a:latin typeface="Times New Roman" panose="02020603050405020304" pitchFamily="18" charset="0"/>
              </a:rPr>
              <a:t>залежностей</a:t>
            </a:r>
            <a:r>
              <a:rPr lang="uk-UA" sz="2200" dirty="0" smtClean="0">
                <a:solidFill>
                  <a:srgbClr val="000000"/>
                </a:solidFill>
                <a:latin typeface="Times New Roman" panose="02020603050405020304" pitchFamily="18" charset="0"/>
              </a:rPr>
              <a:t>, що пов'язують компоненти в єдиний об'єкт. Отже, рішенням задачі проектувальника побудови об'єкта з компонентів є зв'язування процедурного представлення даних з декларативним поданням даних об'єкта </a:t>
            </a:r>
            <a:endParaRPr lang="uk-UA" sz="2200" dirty="0"/>
          </a:p>
        </p:txBody>
      </p:sp>
    </p:spTree>
    <p:extLst>
      <p:ext uri="{BB962C8B-B14F-4D97-AF65-F5344CB8AC3E}">
        <p14:creationId xmlns:p14="http://schemas.microsoft.com/office/powerpoint/2010/main" val="24607792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43500" y="6367935"/>
            <a:ext cx="600502"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17</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40944" y="116470"/>
            <a:ext cx="9144000" cy="5447645"/>
          </a:xfrm>
          <a:prstGeom prst="rect">
            <a:avLst/>
          </a:prstGeom>
        </p:spPr>
        <p:txBody>
          <a:bodyPr wrap="square">
            <a:spAutoFit/>
          </a:bodyPr>
          <a:lstStyle/>
          <a:p>
            <a:pPr indent="531813" algn="just"/>
            <a:r>
              <a:rPr lang="uk-UA" sz="2200" dirty="0" smtClean="0">
                <a:solidFill>
                  <a:srgbClr val="000000"/>
                </a:solidFill>
                <a:latin typeface="Times New Roman" panose="02020603050405020304" pitchFamily="18" charset="0"/>
              </a:rPr>
              <a:t>У розглянутих САПР використовуються команди побудови стандартних елементів з безлічі </a:t>
            </a:r>
            <a:r>
              <a:rPr lang="uk-UA" sz="2200" i="1" dirty="0" smtClean="0">
                <a:solidFill>
                  <a:srgbClr val="000000"/>
                </a:solidFill>
                <a:latin typeface="Times New Roman" panose="02020603050405020304" pitchFamily="18" charset="0"/>
              </a:rPr>
              <a:t>X</a:t>
            </a:r>
            <a:r>
              <a:rPr lang="uk-UA" sz="2200" dirty="0" smtClean="0">
                <a:solidFill>
                  <a:srgbClr val="000000"/>
                </a:solidFill>
                <a:latin typeface="Times New Roman" panose="02020603050405020304" pitchFamily="18" charset="0"/>
              </a:rPr>
              <a:t>, причому зазвичай формати запису аналогічних команд в різних САПР збігаються. Записи команд обробки графіки відображають процедурну складову проектних даних </a:t>
            </a:r>
            <a:r>
              <a:rPr lang="uk-UA" sz="2200" i="1" dirty="0" smtClean="0">
                <a:solidFill>
                  <a:srgbClr val="000000"/>
                </a:solidFill>
                <a:latin typeface="Times New Roman" panose="02020603050405020304" pitchFamily="18" charset="0"/>
              </a:rPr>
              <a:t>Т</a:t>
            </a:r>
            <a:r>
              <a:rPr lang="uk-UA" sz="2200" dirty="0" smtClean="0">
                <a:solidFill>
                  <a:srgbClr val="000000"/>
                </a:solidFill>
                <a:latin typeface="Times New Roman" panose="02020603050405020304" pitchFamily="18" charset="0"/>
              </a:rPr>
              <a:t>. Команди обробки таблиць, тексту, математичних обчислень також входять в </a:t>
            </a:r>
            <a:r>
              <a:rPr lang="uk-UA" sz="2200" i="1" dirty="0" smtClean="0">
                <a:solidFill>
                  <a:srgbClr val="000000"/>
                </a:solidFill>
                <a:latin typeface="Times New Roman" panose="02020603050405020304" pitchFamily="18" charset="0"/>
              </a:rPr>
              <a:t>Т</a:t>
            </a:r>
            <a:r>
              <a:rPr lang="uk-UA" sz="2200" dirty="0" smtClean="0">
                <a:solidFill>
                  <a:srgbClr val="000000"/>
                </a:solidFill>
                <a:latin typeface="Times New Roman" panose="02020603050405020304" pitchFamily="18" charset="0"/>
              </a:rPr>
              <a:t>.</a:t>
            </a:r>
          </a:p>
          <a:p>
            <a:pPr indent="531813" algn="just"/>
            <a:endParaRPr lang="uk-UA" dirty="0" smtClean="0"/>
          </a:p>
          <a:p>
            <a:pPr indent="531813" algn="ctr"/>
            <a:r>
              <a:rPr lang="uk-UA" sz="2200" dirty="0" smtClean="0">
                <a:latin typeface="Times New Roman" panose="02020603050405020304" pitchFamily="18" charset="0"/>
                <a:cs typeface="Times New Roman" panose="02020603050405020304" pitchFamily="18" charset="0"/>
              </a:rPr>
              <a:t>𝑇= 𝑇𝑔∗𝑇𝑡𝑏∗𝑇𝑏∗𝑇𝑚, 	</a:t>
            </a:r>
          </a:p>
          <a:p>
            <a:pPr indent="531813" algn="just"/>
            <a:endParaRPr lang="uk-UA" sz="2200" dirty="0" smtClean="0">
              <a:latin typeface="Times New Roman" panose="02020603050405020304" pitchFamily="18" charset="0"/>
              <a:cs typeface="Times New Roman" panose="02020603050405020304" pitchFamily="18" charset="0"/>
            </a:endParaRPr>
          </a:p>
          <a:p>
            <a:pPr indent="531813" algn="just"/>
            <a:r>
              <a:rPr lang="uk-UA" sz="2200" dirty="0" smtClean="0">
                <a:latin typeface="Times New Roman" panose="02020603050405020304" pitchFamily="18" charset="0"/>
                <a:cs typeface="Times New Roman" panose="02020603050405020304" pitchFamily="18" charset="0"/>
              </a:rPr>
              <a:t>де 𝑇𝑔— множина команд графічного процесора, 𝑇𝑡𝑏 — множина команд табличного процесора, 𝑇𝑏 — множина команд текстового процесора, і 𝑇𝑚 — множина команд математичного процесора. </a:t>
            </a:r>
          </a:p>
          <a:p>
            <a:pPr indent="531813" algn="just"/>
            <a:r>
              <a:rPr lang="uk-UA" sz="2200" dirty="0" smtClean="0">
                <a:latin typeface="Times New Roman" panose="02020603050405020304" pitchFamily="18" charset="0"/>
                <a:cs typeface="Times New Roman" panose="02020603050405020304" pitchFamily="18" charset="0"/>
              </a:rPr>
              <a:t>Рішенням задачі проектування є побудова пов'язаної системи описів елементів схеми. Оператор </a:t>
            </a:r>
            <a:r>
              <a:rPr lang="uk-UA" sz="2200" i="1" dirty="0" smtClean="0">
                <a:latin typeface="Times New Roman" panose="02020603050405020304" pitchFamily="18" charset="0"/>
                <a:cs typeface="Times New Roman" panose="02020603050405020304" pitchFamily="18" charset="0"/>
              </a:rPr>
              <a:t>К </a:t>
            </a:r>
            <a:r>
              <a:rPr lang="uk-UA" sz="2200" dirty="0" smtClean="0">
                <a:latin typeface="Times New Roman" panose="02020603050405020304" pitchFamily="18" charset="0"/>
                <a:cs typeface="Times New Roman" panose="02020603050405020304" pitchFamily="18" charset="0"/>
              </a:rPr>
              <a:t>реалізує зв'язок між описами об'єктів з набору стандартних елементів </a:t>
            </a:r>
            <a:r>
              <a:rPr lang="uk-UA" sz="2200" i="1" dirty="0" smtClean="0">
                <a:latin typeface="Times New Roman" panose="02020603050405020304" pitchFamily="18" charset="0"/>
                <a:cs typeface="Times New Roman" panose="02020603050405020304" pitchFamily="18" charset="0"/>
              </a:rPr>
              <a:t>X</a:t>
            </a:r>
            <a:r>
              <a:rPr lang="uk-UA" sz="2200" dirty="0" smtClean="0">
                <a:latin typeface="Times New Roman" panose="02020603050405020304" pitchFamily="18" charset="0"/>
                <a:cs typeface="Times New Roman" panose="02020603050405020304" pitchFamily="18" charset="0"/>
              </a:rPr>
              <a:t>. Наприклад, стандартним елементам «точка» і «лінія» може відповідати оператор </a:t>
            </a:r>
            <a:r>
              <a:rPr lang="uk-UA" sz="2200" dirty="0">
                <a:latin typeface="Times New Roman" panose="02020603050405020304" pitchFamily="18" charset="0"/>
                <a:cs typeface="Times New Roman" panose="02020603050405020304" pitchFamily="18" charset="0"/>
              </a:rPr>
              <a:t>«починається», який реалізує вираз «лінія починається з точки</a:t>
            </a:r>
            <a:r>
              <a:rPr lang="uk-UA" sz="2200" dirty="0" smtClean="0">
                <a:latin typeface="Times New Roman" panose="02020603050405020304" pitchFamily="18" charset="0"/>
                <a:cs typeface="Times New Roman" panose="02020603050405020304" pitchFamily="18" charset="0"/>
              </a:rPr>
              <a:t>».</a:t>
            </a:r>
            <a:endParaRPr lang="uk-UA" sz="2200" dirty="0"/>
          </a:p>
        </p:txBody>
      </p:sp>
    </p:spTree>
    <p:extLst>
      <p:ext uri="{BB962C8B-B14F-4D97-AF65-F5344CB8AC3E}">
        <p14:creationId xmlns:p14="http://schemas.microsoft.com/office/powerpoint/2010/main" val="29168864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461612" y="6367935"/>
            <a:ext cx="682389"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chemeClr val="bg1"/>
                </a:solidFill>
                <a:latin typeface="Times New Roman" pitchFamily="18" charset="0"/>
                <a:cs typeface="Times New Roman" pitchFamily="18" charset="0"/>
              </a:rPr>
              <a:t>18</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09182" y="155896"/>
            <a:ext cx="9144000" cy="5109091"/>
          </a:xfrm>
          <a:prstGeom prst="rect">
            <a:avLst/>
          </a:prstGeom>
        </p:spPr>
        <p:txBody>
          <a:bodyPr wrap="square">
            <a:spAutoFit/>
          </a:bodyPr>
          <a:lstStyle/>
          <a:p>
            <a:pPr indent="531813"/>
            <a:r>
              <a:rPr lang="uk-UA" sz="2200" dirty="0" smtClean="0">
                <a:solidFill>
                  <a:srgbClr val="000000"/>
                </a:solidFill>
                <a:latin typeface="Times New Roman" panose="02020603050405020304" pitchFamily="18" charset="0"/>
              </a:rPr>
              <a:t>В узагальненому вигляді система описів об'єкта проектування виглядає наступним чином:</a:t>
            </a:r>
          </a:p>
          <a:p>
            <a:pPr indent="531813" algn="ctr"/>
            <a:r>
              <a:rPr lang="uk-UA" dirty="0" smtClean="0"/>
              <a:t>𝐺</a:t>
            </a:r>
            <a:r>
              <a:rPr lang="uk-UA" dirty="0"/>
              <a:t>=(𝑃,𝑇,𝐾), 	</a:t>
            </a:r>
            <a:endParaRPr lang="uk-UA" dirty="0" smtClean="0"/>
          </a:p>
          <a:p>
            <a:pPr indent="531813" algn="ctr"/>
            <a:endParaRPr lang="uk-UA" sz="2200" dirty="0" smtClean="0">
              <a:latin typeface="Times New Roman" panose="02020603050405020304" pitchFamily="18" charset="0"/>
              <a:cs typeface="Times New Roman" panose="02020603050405020304" pitchFamily="18" charset="0"/>
            </a:endParaRPr>
          </a:p>
          <a:p>
            <a:pPr indent="531813" algn="just"/>
            <a:r>
              <a:rPr lang="uk-UA" sz="2200" dirty="0" smtClean="0">
                <a:latin typeface="Times New Roman" panose="02020603050405020304" pitchFamily="18" charset="0"/>
                <a:cs typeface="Times New Roman" panose="02020603050405020304" pitchFamily="18" charset="0"/>
              </a:rPr>
              <a:t>декларативних </a:t>
            </a:r>
            <a:r>
              <a:rPr lang="uk-UA" sz="2200" dirty="0">
                <a:latin typeface="Times New Roman" panose="02020603050405020304" pitchFamily="18" charset="0"/>
                <a:cs typeface="Times New Roman" panose="02020603050405020304" pitchFamily="18" charset="0"/>
              </a:rPr>
              <a:t>складових </a:t>
            </a:r>
            <a:r>
              <a:rPr lang="uk-UA" sz="2200" i="1" dirty="0">
                <a:latin typeface="Times New Roman" panose="02020603050405020304" pitchFamily="18" charset="0"/>
                <a:cs typeface="Times New Roman" panose="02020603050405020304" pitchFamily="18" charset="0"/>
              </a:rPr>
              <a:t>Р </a:t>
            </a:r>
            <a:r>
              <a:rPr lang="uk-UA" sz="2200" dirty="0">
                <a:latin typeface="Times New Roman" panose="02020603050405020304" pitchFamily="18" charset="0"/>
                <a:cs typeface="Times New Roman" panose="02020603050405020304" pitchFamily="18" charset="0"/>
              </a:rPr>
              <a:t>проектних даних з набору </a:t>
            </a:r>
            <a:r>
              <a:rPr lang="en-US" sz="2200" i="1" dirty="0">
                <a:latin typeface="Times New Roman" panose="02020603050405020304" pitchFamily="18" charset="0"/>
                <a:cs typeface="Times New Roman" panose="02020603050405020304" pitchFamily="18" charset="0"/>
              </a:rPr>
              <a:t>X </a:t>
            </a:r>
            <a:r>
              <a:rPr lang="uk-UA" sz="2200" dirty="0">
                <a:latin typeface="Times New Roman" panose="02020603050405020304" pitchFamily="18" charset="0"/>
                <a:cs typeface="Times New Roman" panose="02020603050405020304" pitchFamily="18" charset="0"/>
              </a:rPr>
              <a:t>стандартних елементів. Команда програмного процесора, що реалізує побудову лінії відбивається графічним аспектом </a:t>
            </a:r>
            <a:r>
              <a:rPr lang="en-US" sz="2200" i="1" dirty="0" err="1">
                <a:latin typeface="Times New Roman" panose="02020603050405020304" pitchFamily="18" charset="0"/>
                <a:cs typeface="Times New Roman" panose="02020603050405020304" pitchFamily="18" charset="0"/>
              </a:rPr>
              <a:t>Tg</a:t>
            </a:r>
            <a:r>
              <a:rPr lang="en-US" sz="2200" i="1"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процедурних складових </a:t>
            </a:r>
            <a:r>
              <a:rPr lang="uk-UA" sz="2200" i="1" dirty="0">
                <a:latin typeface="Times New Roman" panose="02020603050405020304" pitchFamily="18" charset="0"/>
                <a:cs typeface="Times New Roman" panose="02020603050405020304" pitchFamily="18" charset="0"/>
              </a:rPr>
              <a:t>Т </a:t>
            </a:r>
            <a:r>
              <a:rPr lang="uk-UA" sz="2200" dirty="0">
                <a:latin typeface="Times New Roman" panose="02020603050405020304" pitchFamily="18" charset="0"/>
                <a:cs typeface="Times New Roman" panose="02020603050405020304" pitchFamily="18" charset="0"/>
              </a:rPr>
              <a:t>проектних даних з набору </a:t>
            </a:r>
            <a:r>
              <a:rPr lang="en-US" sz="2200" i="1" dirty="0">
                <a:latin typeface="Times New Roman" panose="02020603050405020304" pitchFamily="18" charset="0"/>
                <a:cs typeface="Times New Roman" panose="02020603050405020304" pitchFamily="18" charset="0"/>
              </a:rPr>
              <a:t>X </a:t>
            </a:r>
            <a:r>
              <a:rPr lang="uk-UA" sz="2200" dirty="0">
                <a:latin typeface="Times New Roman" panose="02020603050405020304" pitchFamily="18" charset="0"/>
                <a:cs typeface="Times New Roman" panose="02020603050405020304" pitchFamily="18" charset="0"/>
              </a:rPr>
              <a:t>стандартних елементів, з яких і формується опис проектованого об'єкта. Побудова лінії щодо інших стандартних елементів креслення регламентується безліччю операторів зв'язку </a:t>
            </a:r>
            <a:r>
              <a:rPr lang="uk-UA" sz="2200" i="1" dirty="0">
                <a:latin typeface="Times New Roman" panose="02020603050405020304" pitchFamily="18" charset="0"/>
                <a:cs typeface="Times New Roman" panose="02020603050405020304" pitchFamily="18" charset="0"/>
              </a:rPr>
              <a:t>Р</a:t>
            </a:r>
            <a:r>
              <a:rPr lang="uk-UA" sz="2200" dirty="0">
                <a:latin typeface="Times New Roman" panose="02020603050405020304" pitchFamily="18" charset="0"/>
                <a:cs typeface="Times New Roman" panose="02020603050405020304" pitchFamily="18" charset="0"/>
              </a:rPr>
              <a:t>, що забезпечують взаємодію елементів креслення з набору </a:t>
            </a:r>
            <a:r>
              <a:rPr lang="en-US" sz="2200" i="1" dirty="0">
                <a:latin typeface="Times New Roman" panose="02020603050405020304" pitchFamily="18" charset="0"/>
                <a:cs typeface="Times New Roman" panose="02020603050405020304" pitchFamily="18" charset="0"/>
              </a:rPr>
              <a:t>X </a:t>
            </a:r>
            <a:r>
              <a:rPr lang="uk-UA" sz="2200" dirty="0">
                <a:latin typeface="Times New Roman" panose="02020603050405020304" pitchFamily="18" charset="0"/>
                <a:cs typeface="Times New Roman" panose="02020603050405020304" pitchFamily="18" charset="0"/>
              </a:rPr>
              <a:t>стандартних елементів. Аналогічно і для інших аспектів представлення даних. </a:t>
            </a:r>
          </a:p>
          <a:p>
            <a:pPr indent="531813" algn="just"/>
            <a:r>
              <a:rPr lang="uk-UA" sz="2200" dirty="0">
                <a:latin typeface="Times New Roman" panose="02020603050405020304" pitchFamily="18" charset="0"/>
                <a:cs typeface="Times New Roman" panose="02020603050405020304" pitchFamily="18" charset="0"/>
              </a:rPr>
              <a:t>Отже, в сучасних САПР для завдання даних реалізовані різні способи, адекватні проектної документації, і створені передумови для розвитку методів і засобів динамічної інтеграції даних</a:t>
            </a:r>
            <a:r>
              <a:rPr lang="uk-UA" sz="2200" dirty="0" smtClean="0">
                <a:latin typeface="Times New Roman" panose="02020603050405020304" pitchFamily="18" charset="0"/>
                <a:cs typeface="Times New Roman" panose="02020603050405020304" pitchFamily="18" charset="0"/>
              </a:rPr>
              <a:t>.</a:t>
            </a:r>
            <a:endParaRPr lang="uk-UA" sz="2200" dirty="0"/>
          </a:p>
        </p:txBody>
      </p:sp>
    </p:spTree>
    <p:extLst>
      <p:ext uri="{BB962C8B-B14F-4D97-AF65-F5344CB8AC3E}">
        <p14:creationId xmlns:p14="http://schemas.microsoft.com/office/powerpoint/2010/main" val="2648118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Прямоугольник 3"/>
          <p:cNvSpPr/>
          <p:nvPr/>
        </p:nvSpPr>
        <p:spPr>
          <a:xfrm>
            <a:off x="0" y="423502"/>
            <a:ext cx="9144000" cy="6186309"/>
          </a:xfrm>
          <a:prstGeom prst="rect">
            <a:avLst/>
          </a:prstGeom>
        </p:spPr>
        <p:txBody>
          <a:bodyPr wrap="square">
            <a:spAutoFit/>
          </a:bodyPr>
          <a:lstStyle/>
          <a:p>
            <a:pPr indent="531813" algn="just"/>
            <a:r>
              <a:rPr lang="uk-UA" sz="2200" dirty="0" smtClean="0">
                <a:latin typeface="Times New Roman" panose="02020603050405020304" pitchFamily="18" charset="0"/>
                <a:cs typeface="Times New Roman" panose="02020603050405020304" pitchFamily="18" charset="0"/>
              </a:rPr>
              <a:t>Дані в процесі проектування відіграють важливу роль. Проектувальник, створюючи проект, формує пов'язані набори різних даних, створюючи тим самим цілісний опис об'єкта проектування. В даний час в різних галузях проектування широке застосування отримали САПР, що полегшують і автоматизують працю проектувальника. </a:t>
            </a:r>
          </a:p>
          <a:p>
            <a:pPr indent="531813" algn="just"/>
            <a:r>
              <a:rPr lang="uk-UA" sz="2200" dirty="0" smtClean="0">
                <a:latin typeface="Times New Roman" panose="02020603050405020304" pitchFamily="18" charset="0"/>
                <a:cs typeface="Times New Roman" panose="02020603050405020304" pitchFamily="18" charset="0"/>
              </a:rPr>
              <a:t>САПР використовуються для вирішення завдання проектування об'єктів зі структурованим представленням даних. Проектування об'єктів зі структурованим представленням даних є процесом формування пов'язаного опису об'єкта з набору стандартних і унікальних елементів. Застосування елементів накладає на процес проектування певні умови, пов'язані з визначенням </a:t>
            </a:r>
            <a:r>
              <a:rPr lang="uk-UA" sz="2200" dirty="0" err="1" smtClean="0">
                <a:latin typeface="Times New Roman" panose="02020603050405020304" pitchFamily="18" charset="0"/>
                <a:cs typeface="Times New Roman" panose="02020603050405020304" pitchFamily="18" charset="0"/>
              </a:rPr>
              <a:t>зв'язків</a:t>
            </a:r>
            <a:r>
              <a:rPr lang="uk-UA" sz="2200" dirty="0" smtClean="0">
                <a:latin typeface="Times New Roman" panose="02020603050405020304" pitchFamily="18" charset="0"/>
                <a:cs typeface="Times New Roman" panose="02020603050405020304" pitchFamily="18" charset="0"/>
              </a:rPr>
              <a:t> між використовуваними при проектуванні компонентами. </a:t>
            </a:r>
          </a:p>
          <a:p>
            <a:pPr indent="531813" algn="just"/>
            <a:r>
              <a:rPr lang="uk-UA" sz="2200" dirty="0" smtClean="0">
                <a:latin typeface="Times New Roman" panose="02020603050405020304" pitchFamily="18" charset="0"/>
                <a:cs typeface="Times New Roman" panose="02020603050405020304" pitchFamily="18" charset="0"/>
              </a:rPr>
              <a:t>Очевидно, що процес проектування будь-якого об'єкта не зводиться до обробки виключно структурованих даних. Створення зв'язкового опису об'єкта на основі первісного загального і досить невизначеного завдання на проектування і є, власне, процесом проектування. При цьому ступінь структурованості даних зростає в ході реалізації проекту. Застосування САПР стає можливим при певній мірі структурованості проектних даних.</a:t>
            </a:r>
            <a:endParaRPr lang="uk-UA"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087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648" y="-156597"/>
            <a:ext cx="9144000" cy="7171194"/>
          </a:xfrm>
          <a:prstGeom prst="rect">
            <a:avLst/>
          </a:prstGeom>
        </p:spPr>
        <p:txBody>
          <a:bodyPr wrap="square">
            <a:spAutoFit/>
          </a:bodyPr>
          <a:lstStyle/>
          <a:p>
            <a:pPr indent="531813" algn="ctr"/>
            <a:r>
              <a:rPr lang="uk-UA" sz="2000" b="1" dirty="0">
                <a:latin typeface="Times New Roman" panose="02020603050405020304" pitchFamily="18" charset="0"/>
                <a:cs typeface="Times New Roman" panose="02020603050405020304" pitchFamily="18" charset="0"/>
              </a:rPr>
              <a:t>Загальні </a:t>
            </a:r>
            <a:r>
              <a:rPr lang="uk-UA" sz="2000" b="1" dirty="0" smtClean="0">
                <a:latin typeface="Times New Roman" panose="02020603050405020304" pitchFamily="18" charset="0"/>
                <a:cs typeface="Times New Roman" panose="02020603050405020304" pitchFamily="18" charset="0"/>
              </a:rPr>
              <a:t>відомості про </a:t>
            </a:r>
            <a:r>
              <a:rPr lang="uk-UA" sz="2000" b="1" dirty="0">
                <a:latin typeface="Times New Roman" panose="02020603050405020304" pitchFamily="18" charset="0"/>
                <a:cs typeface="Times New Roman" panose="02020603050405020304" pitchFamily="18" charset="0"/>
              </a:rPr>
              <a:t>структурування інформації</a:t>
            </a:r>
            <a:endParaRPr lang="uk-UA" sz="2000" b="1" dirty="0">
              <a:latin typeface="Times New Roman" panose="02020603050405020304" pitchFamily="18" charset="0"/>
              <a:cs typeface="Times New Roman" panose="02020603050405020304" pitchFamily="18" charset="0"/>
            </a:endParaRPr>
          </a:p>
          <a:p>
            <a:pPr indent="531813" algn="just"/>
            <a:r>
              <a:rPr lang="uk-UA" sz="2000" dirty="0">
                <a:latin typeface="Times New Roman" panose="02020603050405020304" pitchFamily="18" charset="0"/>
                <a:cs typeface="Times New Roman" panose="02020603050405020304" pitchFamily="18" charset="0"/>
              </a:rPr>
              <a:t>Існує дуже багато методів структурування інформації. Це викликано тим, існує також величезна кількість способів її подання і організації. Про це треба пам'ятати, адже інформація буває дуже різною за властивостями. Велику роль при цьому відіграє те, які саме кошти або канали сприйняття </a:t>
            </a:r>
            <a:r>
              <a:rPr lang="uk-UA" sz="2000" dirty="0" smtClean="0">
                <a:latin typeface="Times New Roman" panose="02020603050405020304" pitchFamily="18" charset="0"/>
                <a:cs typeface="Times New Roman" panose="02020603050405020304" pitchFamily="18" charset="0"/>
              </a:rPr>
              <a:t>задіються </a:t>
            </a:r>
            <a:r>
              <a:rPr lang="uk-UA" sz="2000" dirty="0">
                <a:latin typeface="Times New Roman" panose="02020603050405020304" pitchFamily="18" charset="0"/>
                <a:cs typeface="Times New Roman" panose="02020603050405020304" pitchFamily="18" charset="0"/>
              </a:rPr>
              <a:t>під час введення або виведення даних, який рівень структурованості має інформація спочатку і відноситься вона до числовому, графічному, текстовому або іншого типу. Найважливішу роль відіграє остаточна мета, заради якої необхідно </a:t>
            </a:r>
            <a:r>
              <a:rPr lang="uk-UA" sz="2000" dirty="0" smtClean="0">
                <a:latin typeface="Times New Roman" panose="02020603050405020304" pitchFamily="18" charset="0"/>
                <a:cs typeface="Times New Roman" panose="02020603050405020304" pitchFamily="18" charset="0"/>
              </a:rPr>
              <a:t>структурувати.</a:t>
            </a:r>
          </a:p>
          <a:p>
            <a:pPr indent="531813" algn="ctr"/>
            <a:r>
              <a:rPr lang="uk-UA" sz="2000" dirty="0">
                <a:latin typeface="Times New Roman" panose="02020603050405020304" pitchFamily="18" charset="0"/>
                <a:cs typeface="Times New Roman" panose="02020603050405020304" pitchFamily="18" charset="0"/>
              </a:rPr>
              <a:t/>
            </a:r>
            <a:br>
              <a:rPr lang="uk-UA" sz="2000"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Цілі</a:t>
            </a:r>
          </a:p>
          <a:p>
            <a:pPr indent="531813" algn="just"/>
            <a:r>
              <a:rPr lang="uk-UA" sz="2000" dirty="0">
                <a:latin typeface="Times New Roman" panose="02020603050405020304" pitchFamily="18" charset="0"/>
                <a:cs typeface="Times New Roman" panose="02020603050405020304" pitchFamily="18" charset="0"/>
              </a:rPr>
              <a:t>Аналіз та структурування інформації завжди переслідують певні цілі, і насправді їх досить багато. Від правильної постановки мети багато в чому залежить кінцевий результат. Відзначимо головне класи цілей: Отримання нових знань з певного процесу. Перевірка інформації на неповноту або суперечливість. Необхідність систематизації та впорядкування знань. Акцентування уваги на деяких аспектах. Скорочення інформації для позбавлення від перенасичення. Подання інформації в більш наочному і зрозумілому вигляді. Використання узагальнень і абстракцій при описі. В залежності від того, які цілі ми переслідуємо, застосовуються технології та методи структурування. Але як ми знаємо, класифікація – це не кінцевий фактор, який визначає метод упорядкування. Саме тому важливо визначити вид інформації та способи її подання.</a:t>
            </a: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514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9182" y="348373"/>
            <a:ext cx="9144000" cy="5632311"/>
          </a:xfrm>
          <a:prstGeom prst="rect">
            <a:avLst/>
          </a:prstGeom>
        </p:spPr>
        <p:txBody>
          <a:bodyPr wrap="square">
            <a:spAutoFit/>
          </a:bodyPr>
          <a:lstStyle/>
          <a:p>
            <a:pPr indent="531813" algn="ctr"/>
            <a:r>
              <a:rPr lang="uk-UA" b="1" dirty="0">
                <a:latin typeface="Times New Roman" panose="02020603050405020304" pitchFamily="18" charset="0"/>
                <a:cs typeface="Times New Roman" panose="02020603050405020304" pitchFamily="18" charset="0"/>
              </a:rPr>
              <a:t>Класифікація інформації</a:t>
            </a:r>
          </a:p>
          <a:p>
            <a:pPr indent="531813" algn="just"/>
            <a:r>
              <a:rPr lang="uk-UA" dirty="0">
                <a:latin typeface="Times New Roman" panose="02020603050405020304" pitchFamily="18" charset="0"/>
                <a:cs typeface="Times New Roman" panose="02020603050405020304" pitchFamily="18" charset="0"/>
              </a:rPr>
              <a:t>Розглянемо класифікацію по суті і змісту </a:t>
            </a:r>
            <a:r>
              <a:rPr lang="uk-UA" dirty="0" smtClean="0">
                <a:latin typeface="Times New Roman" panose="02020603050405020304" pitchFamily="18" charset="0"/>
                <a:cs typeface="Times New Roman" panose="02020603050405020304" pitchFamily="18" charset="0"/>
              </a:rPr>
              <a:t>знань:</a:t>
            </a:r>
          </a:p>
          <a:p>
            <a:pPr indent="531813" algn="just"/>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цілі і цінності для потреб планування й прогнозування.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функціональні особливості.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структуру.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динамічні зміни.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В </a:t>
            </a:r>
            <a:r>
              <a:rPr lang="uk-UA" dirty="0">
                <a:latin typeface="Times New Roman" panose="02020603050405020304" pitchFamily="18" charset="0"/>
                <a:cs typeface="Times New Roman" panose="02020603050405020304" pitchFamily="18" charset="0"/>
              </a:rPr>
              <a:t>цілому про стані.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завдання. Дана класифікація подана у порядку убування актуальності. Так, найбільш важливою є інформація про цілі, адже саме виходячи з неї визначаються кінцеві потреби користувача. Інші ж класи порівняно незалежні один від одного, вони лише дозволяють уточнювати і доповнювати вже існуючі дані для відображення їх повноти. Таке розміщення цілком </a:t>
            </a:r>
            <a:r>
              <a:rPr lang="uk-UA" dirty="0" err="1">
                <a:latin typeface="Times New Roman" panose="02020603050405020304" pitchFamily="18" charset="0"/>
                <a:cs typeface="Times New Roman" panose="02020603050405020304" pitchFamily="18" charset="0"/>
              </a:rPr>
              <a:t>обгрунтовано</a:t>
            </a:r>
            <a:r>
              <a:rPr lang="uk-UA" dirty="0">
                <a:latin typeface="Times New Roman" panose="02020603050405020304" pitchFamily="18" charset="0"/>
                <a:cs typeface="Times New Roman" panose="02020603050405020304" pitchFamily="18" charset="0"/>
              </a:rPr>
              <a:t>, тому що дає можливість швидко вирішувати і ефективно прикладні задачі, але практично не застосовується при вирішенні складних завдань, що потребують комп'ютерного аналізу.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Основи </a:t>
            </a:r>
            <a:r>
              <a:rPr lang="uk-UA" dirty="0">
                <a:latin typeface="Times New Roman" panose="02020603050405020304" pitchFamily="18" charset="0"/>
                <a:cs typeface="Times New Roman" panose="02020603050405020304" pitchFamily="18" charset="0"/>
              </a:rPr>
              <a:t>класифікації та структуризації інформації базуються й на інших ознаках: </a:t>
            </a:r>
            <a:endParaRPr lang="uk-UA" dirty="0" smtClean="0">
              <a:latin typeface="Times New Roman" panose="02020603050405020304" pitchFamily="18" charset="0"/>
              <a:cs typeface="Times New Roman" panose="02020603050405020304" pitchFamily="18" charset="0"/>
            </a:endParaRPr>
          </a:p>
          <a:p>
            <a:pPr marL="342900" indent="-342900" algn="just">
              <a:buAutoNum type="arabicPeriod"/>
            </a:pPr>
            <a:r>
              <a:rPr lang="uk-UA" dirty="0" smtClean="0">
                <a:latin typeface="Times New Roman" panose="02020603050405020304" pitchFamily="18" charset="0"/>
                <a:cs typeface="Times New Roman" panose="02020603050405020304" pitchFamily="18" charset="0"/>
              </a:rPr>
              <a:t>Інформація</a:t>
            </a:r>
            <a:r>
              <a:rPr lang="uk-UA" dirty="0">
                <a:latin typeface="Times New Roman" panose="02020603050405020304" pitchFamily="18" charset="0"/>
                <a:cs typeface="Times New Roman" panose="02020603050405020304" pitchFamily="18" charset="0"/>
              </a:rPr>
              <a:t>, що має відношення до чого-небудь До об'єкту. До кільком об'єктам. До середовищі. </a:t>
            </a:r>
            <a:endParaRPr lang="uk-UA" dirty="0" smtClean="0">
              <a:latin typeface="Times New Roman" panose="02020603050405020304" pitchFamily="18" charset="0"/>
              <a:cs typeface="Times New Roman" panose="02020603050405020304" pitchFamily="18" charset="0"/>
            </a:endParaRPr>
          </a:p>
          <a:p>
            <a:pPr marL="342900" indent="-342900" algn="just">
              <a:buAutoNum type="arabicPeriod"/>
            </a:pPr>
            <a:r>
              <a:rPr lang="uk-UA" dirty="0" smtClean="0">
                <a:latin typeface="Times New Roman" panose="02020603050405020304" pitchFamily="18" charset="0"/>
                <a:cs typeface="Times New Roman" panose="02020603050405020304" pitchFamily="18" charset="0"/>
              </a:rPr>
              <a:t>Прив'язка </a:t>
            </a:r>
            <a:r>
              <a:rPr lang="uk-UA" dirty="0">
                <a:latin typeface="Times New Roman" panose="02020603050405020304" pitchFamily="18" charset="0"/>
                <a:cs typeface="Times New Roman" panose="02020603050405020304" pitchFamily="18" charset="0"/>
              </a:rPr>
              <a:t>до тимчасового аспекту Минуле. Майбутнє. Даний</a:t>
            </a:r>
            <a:r>
              <a:rPr lang="uk-UA" dirty="0" smtClean="0">
                <a:latin typeface="Times New Roman" panose="02020603050405020304" pitchFamily="18" charset="0"/>
                <a:cs typeface="Times New Roman" panose="02020603050405020304" pitchFamily="18" charset="0"/>
              </a:rPr>
              <a:t>.</a:t>
            </a:r>
          </a:p>
          <a:p>
            <a:pPr marL="342900" indent="-342900" algn="just">
              <a:buAutoNum type="arabicPeriod"/>
            </a:pPr>
            <a:r>
              <a:rPr lang="uk-UA" dirty="0" smtClean="0">
                <a:latin typeface="Times New Roman" panose="02020603050405020304" pitchFamily="18" charset="0"/>
                <a:cs typeface="Times New Roman" panose="02020603050405020304" pitchFamily="18" charset="0"/>
              </a:rPr>
              <a:t>Клас </a:t>
            </a:r>
            <a:r>
              <a:rPr lang="uk-UA" dirty="0">
                <a:latin typeface="Times New Roman" panose="02020603050405020304" pitchFamily="18" charset="0"/>
                <a:cs typeface="Times New Roman" panose="02020603050405020304" pitchFamily="18" charset="0"/>
              </a:rPr>
              <a:t>структурної організації Структурований. Неструктурований. Упорядкований. Формалізований. </a:t>
            </a:r>
            <a:endParaRPr lang="uk-UA"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68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 y="348373"/>
            <a:ext cx="9144000" cy="6494085"/>
          </a:xfrm>
          <a:prstGeom prst="rect">
            <a:avLst/>
          </a:prstGeom>
        </p:spPr>
        <p:txBody>
          <a:bodyPr wrap="square">
            <a:spAutoFit/>
          </a:bodyPr>
          <a:lstStyle/>
          <a:p>
            <a:pPr indent="531813" algn="just"/>
            <a:r>
              <a:rPr lang="uk-UA" dirty="0">
                <a:latin typeface="Times New Roman" panose="02020603050405020304" pitchFamily="18" charset="0"/>
                <a:cs typeface="Times New Roman" panose="02020603050405020304" pitchFamily="18" charset="0"/>
              </a:rPr>
              <a:t>Незважаючи на гадану складність всіх класифікацій, хочеться сказати про те, що структуризація інформації – це простий процес, який ми втілюємо в життя щодня. Проблема розуміння цього питання полягає лише в тому, що ми не замислюємося про те, наскільки це багатогранний і великий питання, робимо все автоматично. Якщо ж поринути в дослідження цієї теми з професійної точки зору, то виявиться, що структуризація інформації вирішує безліч завдань, допомагаючи нам побудувати власну систему знань і використовувати її для подальшого розвитку або вирішення завдань як на побутовому рівні, так і на професійному</a:t>
            </a:r>
            <a:r>
              <a:rPr lang="uk-UA" dirty="0" smtClean="0">
                <a:latin typeface="Times New Roman" panose="02020603050405020304" pitchFamily="18" charset="0"/>
                <a:cs typeface="Times New Roman" panose="02020603050405020304" pitchFamily="18" charset="0"/>
              </a:rPr>
              <a:t>.</a:t>
            </a:r>
          </a:p>
          <a:p>
            <a:pPr indent="531813" algn="just"/>
            <a:r>
              <a:rPr lang="uk-UA" b="1" dirty="0">
                <a:latin typeface="Times New Roman" panose="02020603050405020304" pitchFamily="18" charset="0"/>
                <a:cs typeface="Times New Roman" panose="02020603050405020304" pitchFamily="18" charset="0"/>
              </a:rPr>
              <a:t>Що ж таке класифікація?</a:t>
            </a:r>
          </a:p>
          <a:p>
            <a:pPr indent="531813" algn="just"/>
            <a:r>
              <a:rPr lang="uk-UA" dirty="0">
                <a:latin typeface="Times New Roman" panose="02020603050405020304" pitchFamily="18" charset="0"/>
                <a:cs typeface="Times New Roman" panose="02020603050405020304" pitchFamily="18" charset="0"/>
              </a:rPr>
              <a:t>Збір і структурування інформації неможливо без поняття класифікації, яку ми частково розглянули в попередніх абзацах. Але все ж варто детальніше розібратися з цим поняттям. Класифікація – це певна система інформаційних елементів, яка позначає реальні об'єкти або процеси і впорядковує їх за певними схожим або різними ознаками. Найчастіше це процедура проводиться для того, щоб дослідження було більш зручним</a:t>
            </a:r>
            <a:r>
              <a:rPr lang="uk-UA" dirty="0" smtClean="0">
                <a:latin typeface="Times New Roman" panose="02020603050405020304" pitchFamily="18" charset="0"/>
                <a:cs typeface="Times New Roman" panose="02020603050405020304" pitchFamily="18" charset="0"/>
              </a:rPr>
              <a:t>.</a:t>
            </a:r>
          </a:p>
          <a:p>
            <a:pPr indent="531813" algn="just"/>
            <a:r>
              <a:rPr lang="ru-RU" dirty="0" err="1">
                <a:latin typeface="Times New Roman" panose="02020603050405020304" pitchFamily="18" charset="0"/>
                <a:cs typeface="Times New Roman" panose="02020603050405020304" pitchFamily="18" charset="0"/>
              </a:rPr>
              <a:t>Існує</a:t>
            </a:r>
            <a:r>
              <a:rPr lang="ru-RU" dirty="0">
                <a:latin typeface="Times New Roman" panose="02020603050405020304" pitchFamily="18" charset="0"/>
                <a:cs typeface="Times New Roman" panose="02020603050405020304" pitchFamily="18" charset="0"/>
              </a:rPr>
              <a:t> два </a:t>
            </a:r>
            <a:r>
              <a:rPr lang="ru-RU" dirty="0" err="1">
                <a:latin typeface="Times New Roman" panose="02020603050405020304" pitchFamily="18" charset="0"/>
                <a:cs typeface="Times New Roman" panose="02020603050405020304" pitchFamily="18" charset="0"/>
              </a:rPr>
              <a:t>види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класифікацій</a:t>
            </a:r>
            <a:r>
              <a:rPr lang="ru-RU" dirty="0">
                <a:latin typeface="Times New Roman" panose="02020603050405020304" pitchFamily="18" charset="0"/>
                <a:cs typeface="Times New Roman" panose="02020603050405020304" pitchFamily="18" charset="0"/>
              </a:rPr>
              <a:t>. Перша, </a:t>
            </a:r>
            <a:r>
              <a:rPr lang="ru-RU" dirty="0" err="1">
                <a:latin typeface="Times New Roman" panose="02020603050405020304" pitchFamily="18" charset="0"/>
                <a:cs typeface="Times New Roman" panose="02020603050405020304" pitchFamily="18" charset="0"/>
              </a:rPr>
              <a:t>штучна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здійснюється</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якимось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зовнішніми</a:t>
            </a:r>
            <a:r>
              <a:rPr lang="ru-RU" dirty="0">
                <a:latin typeface="Times New Roman" panose="02020603050405020304" pitchFamily="18" charset="0"/>
                <a:cs typeface="Times New Roman" panose="02020603050405020304" pitchFamily="18" charset="0"/>
              </a:rPr>
              <a:t> рисами,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відображають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справжню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сутність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впорядкувати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лише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поверхневі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Другий</a:t>
            </a:r>
            <a:r>
              <a:rPr lang="ru-RU" dirty="0">
                <a:latin typeface="Times New Roman" panose="02020603050405020304" pitchFamily="18" charset="0"/>
                <a:cs typeface="Times New Roman" panose="02020603050405020304" pitchFamily="18" charset="0"/>
              </a:rPr>
              <a:t> вид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натуральна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природна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класифікація</a:t>
            </a:r>
            <a:r>
              <a:rPr lang="ru-RU" dirty="0">
                <a:latin typeface="Times New Roman" panose="02020603050405020304" pitchFamily="18" charset="0"/>
                <a:cs typeface="Times New Roman" panose="02020603050405020304" pitchFamily="18" charset="0"/>
              </a:rPr>
              <a:t>, яка проводиться за </a:t>
            </a:r>
            <a:r>
              <a:rPr lang="ru-RU" dirty="0" err="1">
                <a:latin typeface="Times New Roman" panose="02020603050405020304" pitchFamily="18" charset="0"/>
                <a:cs typeface="Times New Roman" panose="02020603050405020304" pitchFamily="18" charset="0"/>
              </a:rPr>
              <a:t>істотними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ознаками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характеризують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сутність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процесів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природна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класифікація</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науковий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інструмент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вивчення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закономірностей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процесів</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цьому</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сказати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штучна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класифікація</a:t>
            </a:r>
            <a:r>
              <a:rPr lang="ru-RU" dirty="0">
                <a:latin typeface="Times New Roman" panose="02020603050405020304" pitchFamily="18" charset="0"/>
                <a:cs typeface="Times New Roman" panose="02020603050405020304" pitchFamily="18" charset="0"/>
              </a:rPr>
              <a:t> абсолютно </a:t>
            </a:r>
            <a:r>
              <a:rPr lang="ru-RU" dirty="0" err="1">
                <a:latin typeface="Times New Roman" panose="02020603050405020304" pitchFamily="18" charset="0"/>
                <a:cs typeface="Times New Roman" panose="02020603050405020304" pitchFamily="18" charset="0"/>
              </a:rPr>
              <a:t>марна</a:t>
            </a:r>
            <a:r>
              <a:rPr lang="ru-RU" dirty="0">
                <a:latin typeface="Times New Roman" panose="02020603050405020304" pitchFamily="18" charset="0"/>
                <a:cs typeface="Times New Roman" panose="02020603050405020304" pitchFamily="18" charset="0"/>
              </a:rPr>
              <a:t>. Вона </a:t>
            </a:r>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вирішувати</a:t>
            </a:r>
            <a:r>
              <a:rPr lang="ru-RU" dirty="0">
                <a:latin typeface="Times New Roman" panose="02020603050405020304" pitchFamily="18" charset="0"/>
                <a:cs typeface="Times New Roman" panose="02020603050405020304" pitchFamily="18" charset="0"/>
              </a:rPr>
              <a:t> ряд </a:t>
            </a:r>
            <a:r>
              <a:rPr lang="ru-RU" dirty="0" err="1">
                <a:latin typeface="Times New Roman" panose="02020603050405020304" pitchFamily="18" charset="0"/>
                <a:cs typeface="Times New Roman" panose="02020603050405020304" pitchFamily="18" charset="0"/>
              </a:rPr>
              <a:t>прикладних</a:t>
            </a:r>
            <a:r>
              <a:rPr lang="ru-RU" dirty="0">
                <a:latin typeface="Times New Roman" panose="02020603050405020304" pitchFamily="18" charset="0"/>
                <a:cs typeface="Times New Roman" panose="02020603050405020304" pitchFamily="18" charset="0"/>
              </a:rPr>
              <a:t> задач, але сама по </a:t>
            </a:r>
            <a:r>
              <a:rPr lang="ru-RU" dirty="0" err="1">
                <a:latin typeface="Times New Roman" panose="02020603050405020304" pitchFamily="18" charset="0"/>
                <a:cs typeface="Times New Roman" panose="02020603050405020304" pitchFamily="18" charset="0"/>
              </a:rPr>
              <a:t>собі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досить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обмежена</a:t>
            </a:r>
            <a:r>
              <a:rPr lang="ru-RU"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789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 y="48117"/>
            <a:ext cx="9144000" cy="7171194"/>
          </a:xfrm>
          <a:prstGeom prst="rect">
            <a:avLst/>
          </a:prstGeom>
        </p:spPr>
        <p:txBody>
          <a:bodyPr wrap="square">
            <a:spAutoFit/>
          </a:bodyPr>
          <a:lstStyle/>
          <a:p>
            <a:pPr indent="531813" algn="just"/>
            <a:r>
              <a:rPr lang="ru-RU" sz="2000" dirty="0" err="1">
                <a:latin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cs typeface="Times New Roman" panose="02020603050405020304" pitchFamily="18" charset="0"/>
              </a:rPr>
              <a:t> того, </a:t>
            </a:r>
            <a:r>
              <a:rPr lang="ru-RU" sz="2000" dirty="0" err="1">
                <a:latin typeface="Times New Roman" panose="02020603050405020304" pitchFamily="18" charset="0"/>
                <a:cs typeface="Times New Roman" panose="02020603050405020304" pitchFamily="18" charset="0"/>
              </a:rPr>
              <a:t>наскільки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якісно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була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виконана</a:t>
            </a:r>
            <a:r>
              <a:rPr lang="ru-RU" sz="2000" dirty="0">
                <a:latin typeface="Times New Roman" panose="02020603050405020304" pitchFamily="18" charset="0"/>
                <a:cs typeface="Times New Roman" panose="02020603050405020304" pitchFamily="18" charset="0"/>
              </a:rPr>
              <a:t> процедура </a:t>
            </a:r>
            <a:r>
              <a:rPr lang="ru-RU" sz="2000" dirty="0" err="1">
                <a:latin typeface="Times New Roman" panose="02020603050405020304" pitchFamily="18" charset="0"/>
                <a:cs typeface="Times New Roman" panose="02020603050405020304" pitchFamily="18" charset="0"/>
              </a:rPr>
              <a:t>класифікації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багато</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чому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залежить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подальший</a:t>
            </a:r>
            <a:r>
              <a:rPr lang="ru-RU" sz="2000" dirty="0">
                <a:latin typeface="Times New Roman" panose="02020603050405020304" pitchFamily="18" charset="0"/>
                <a:cs typeface="Times New Roman" panose="02020603050405020304" pitchFamily="18" charset="0"/>
              </a:rPr>
              <a:t> результат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випливає</a:t>
            </a:r>
            <a:r>
              <a:rPr lang="ru-RU" sz="2000" dirty="0">
                <a:latin typeface="Times New Roman" panose="02020603050405020304" pitchFamily="18" charset="0"/>
                <a:cs typeface="Times New Roman" panose="02020603050405020304" pitchFamily="18" charset="0"/>
              </a:rPr>
              <a:t> з того,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розмежування</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ознаками</a:t>
            </a:r>
            <a:r>
              <a:rPr lang="ru-RU" sz="2000" dirty="0">
                <a:latin typeface="Times New Roman" panose="02020603050405020304" pitchFamily="18" charset="0"/>
                <a:cs typeface="Times New Roman" panose="02020603050405020304" pitchFamily="18" charset="0"/>
              </a:rPr>
              <a:t> проводиться на </a:t>
            </a:r>
            <a:r>
              <a:rPr lang="ru-RU" sz="2000" dirty="0" err="1">
                <a:latin typeface="Times New Roman" panose="02020603050405020304" pitchFamily="18" charset="0"/>
                <a:cs typeface="Times New Roman" panose="02020603050405020304" pitchFamily="18" charset="0"/>
              </a:rPr>
              <a:t>ранніх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етапах</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якщо</a:t>
            </a:r>
            <a:r>
              <a:rPr lang="ru-RU" sz="2000" dirty="0">
                <a:latin typeface="Times New Roman" panose="02020603050405020304" pitchFamily="18" charset="0"/>
                <a:cs typeface="Times New Roman" panose="02020603050405020304" pitchFamily="18" charset="0"/>
              </a:rPr>
              <a:t> на них </a:t>
            </a:r>
            <a:r>
              <a:rPr lang="ru-RU" sz="2000" dirty="0" err="1">
                <a:latin typeface="Times New Roman" panose="02020603050405020304" pitchFamily="18" charset="0"/>
                <a:cs typeface="Times New Roman" panose="02020603050405020304" pitchFamily="18" charset="0"/>
              </a:rPr>
              <a:t>допустити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помилку</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подальші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дослідження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підуть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некоректним</a:t>
            </a:r>
            <a:r>
              <a:rPr lang="ru-RU" sz="2000" dirty="0">
                <a:latin typeface="Times New Roman" panose="02020603050405020304" pitchFamily="18" charset="0"/>
                <a:cs typeface="Times New Roman" panose="02020603050405020304" pitchFamily="18" charset="0"/>
              </a:rPr>
              <a:t> шляхом</a:t>
            </a:r>
            <a:r>
              <a:rPr lang="ru-RU" sz="2000" dirty="0" smtClean="0">
                <a:latin typeface="Times New Roman" panose="02020603050405020304" pitchFamily="18" charset="0"/>
                <a:cs typeface="Times New Roman" panose="02020603050405020304" pitchFamily="18" charset="0"/>
              </a:rPr>
              <a:t>.</a:t>
            </a:r>
          </a:p>
          <a:p>
            <a:pPr indent="531813" algn="just"/>
            <a:r>
              <a:rPr lang="ru-RU" sz="2000" b="1" dirty="0" err="1">
                <a:latin typeface="Times New Roman" panose="02020603050405020304" pitchFamily="18" charset="0"/>
                <a:cs typeface="Times New Roman" panose="02020603050405020304" pitchFamily="18" charset="0"/>
              </a:rPr>
              <a:t>Важливі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принципи</a:t>
            </a:r>
            <a:endParaRPr lang="ru-RU" sz="2000" b="1" dirty="0">
              <a:latin typeface="Times New Roman" panose="02020603050405020304" pitchFamily="18" charset="0"/>
              <a:cs typeface="Times New Roman" panose="02020603050405020304" pitchFamily="18" charset="0"/>
            </a:endParaRPr>
          </a:p>
          <a:p>
            <a:pPr indent="531813" algn="just"/>
            <a:r>
              <a:rPr lang="ru-RU" sz="2000" dirty="0" err="1">
                <a:latin typeface="Times New Roman" panose="02020603050405020304" pitchFamily="18" charset="0"/>
                <a:cs typeface="Times New Roman" panose="02020603050405020304" pitchFamily="18" charset="0"/>
              </a:rPr>
              <a:t>Прийоми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структурування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вимагають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дотримання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певних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принципів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дозволяють</a:t>
            </a:r>
            <a:r>
              <a:rPr lang="ru-RU" sz="2000" dirty="0">
                <a:latin typeface="Times New Roman" panose="02020603050405020304" pitchFamily="18" charset="0"/>
                <a:cs typeface="Times New Roman" panose="02020603050405020304" pitchFamily="18" charset="0"/>
              </a:rPr>
              <a:t> бути </a:t>
            </a:r>
            <a:r>
              <a:rPr lang="ru-RU" sz="2000" dirty="0" err="1">
                <a:latin typeface="Times New Roman" panose="02020603050405020304" pitchFamily="18" charset="0"/>
                <a:cs typeface="Times New Roman" panose="02020603050405020304" pitchFamily="18" charset="0"/>
              </a:rPr>
              <a:t>впевненими</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достовірності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результатів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Необхідність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кожну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операцію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розділити</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класи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використовувати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тільки</a:t>
            </a:r>
            <a:r>
              <a:rPr lang="ru-RU" sz="2000" dirty="0">
                <a:latin typeface="Times New Roman" panose="02020603050405020304" pitchFamily="18" charset="0"/>
                <a:cs typeface="Times New Roman" panose="02020603050405020304" pitchFamily="18" charset="0"/>
              </a:rPr>
              <a:t> один </a:t>
            </a:r>
            <a:r>
              <a:rPr lang="ru-RU" sz="2000" dirty="0" err="1">
                <a:latin typeface="Times New Roman" panose="02020603050405020304" pitchFamily="18" charset="0"/>
                <a:cs typeface="Times New Roman" panose="02020603050405020304" pitchFamily="18" charset="0"/>
              </a:rPr>
              <a:t>основоположний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ознака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дозволяє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відсіяти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зайву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інформацію</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зосередитися</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основних</a:t>
            </a:r>
            <a:r>
              <a:rPr lang="ru-RU" sz="2000" dirty="0">
                <a:latin typeface="Times New Roman" panose="02020603050405020304" pitchFamily="18" charset="0"/>
                <a:cs typeface="Times New Roman" panose="02020603050405020304" pitchFamily="18" charset="0"/>
              </a:rPr>
              <a:t> моментах. </a:t>
            </a:r>
            <a:r>
              <a:rPr lang="ru-RU" sz="2000" dirty="0" err="1">
                <a:latin typeface="Times New Roman" panose="02020603050405020304" pitchFamily="18" charset="0"/>
                <a:cs typeface="Times New Roman" panose="02020603050405020304" pitchFamily="18" charset="0"/>
              </a:rPr>
              <a:t>Отримані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групи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повинні</a:t>
            </a:r>
            <a:r>
              <a:rPr lang="ru-RU" sz="2000" dirty="0">
                <a:latin typeface="Times New Roman" panose="02020603050405020304" pitchFamily="18" charset="0"/>
                <a:cs typeface="Times New Roman" panose="02020603050405020304" pitchFamily="18" charset="0"/>
              </a:rPr>
              <a:t> бути </a:t>
            </a:r>
            <a:r>
              <a:rPr lang="ru-RU" sz="2000" dirty="0" err="1">
                <a:latin typeface="Times New Roman" panose="02020603050405020304" pitchFamily="18" charset="0"/>
                <a:cs typeface="Times New Roman" panose="02020603050405020304" pitchFamily="18" charset="0"/>
              </a:rPr>
              <a:t>логічно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пов'язаними</a:t>
            </a:r>
            <a:r>
              <a:rPr lang="ru-RU" sz="2000" dirty="0">
                <a:latin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cs typeface="Times New Roman" panose="02020603050405020304" pitchFamily="18" charset="0"/>
              </a:rPr>
              <a:t>збудованими</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певному</a:t>
            </a:r>
            <a:r>
              <a:rPr lang="ru-RU" sz="2000" dirty="0">
                <a:latin typeface="Times New Roman" panose="02020603050405020304" pitchFamily="18" charset="0"/>
                <a:cs typeface="Times New Roman" panose="02020603050405020304" pitchFamily="18" charset="0"/>
              </a:rPr>
              <a:t> порядку за </a:t>
            </a:r>
            <a:r>
              <a:rPr lang="ru-RU" sz="2000" dirty="0" err="1">
                <a:latin typeface="Times New Roman" panose="02020603050405020304" pitchFamily="18" charset="0"/>
                <a:cs typeface="Times New Roman" panose="02020603050405020304" pitchFamily="18" charset="0"/>
              </a:rPr>
              <a:t>ознакою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важливості</a:t>
            </a:r>
            <a:r>
              <a:rPr lang="ru-RU" sz="2000" dirty="0">
                <a:latin typeface="Times New Roman" panose="02020603050405020304" pitchFamily="18" charset="0"/>
                <a:cs typeface="Times New Roman" panose="02020603050405020304" pitchFamily="18" charset="0"/>
              </a:rPr>
              <a:t>, часу, </a:t>
            </a:r>
            <a:r>
              <a:rPr lang="ru-RU" sz="2000" dirty="0" err="1">
                <a:latin typeface="Times New Roman" panose="02020603050405020304" pitchFamily="18" charset="0"/>
                <a:cs typeface="Times New Roman" panose="02020603050405020304" pitchFamily="18" charset="0"/>
              </a:rPr>
              <a:t>інтенсивності</a:t>
            </a:r>
            <a:r>
              <a:rPr lang="ru-RU" sz="2000" dirty="0">
                <a:latin typeface="Times New Roman" panose="02020603050405020304" pitchFamily="18" charset="0"/>
                <a:cs typeface="Times New Roman" panose="02020603050405020304" pitchFamily="18" charset="0"/>
              </a:rPr>
              <a:t> і так </a:t>
            </a:r>
            <a:r>
              <a:rPr lang="ru-RU" sz="2000" dirty="0" err="1">
                <a:latin typeface="Times New Roman" panose="02020603050405020304" pitchFamily="18" charset="0"/>
                <a:cs typeface="Times New Roman" panose="02020603050405020304" pitchFamily="18" charset="0"/>
              </a:rPr>
              <a:t>далі</a:t>
            </a:r>
            <a:r>
              <a:rPr lang="ru-RU" sz="2000" dirty="0" smtClean="0">
                <a:latin typeface="Times New Roman" panose="02020603050405020304" pitchFamily="18" charset="0"/>
                <a:cs typeface="Times New Roman" panose="02020603050405020304" pitchFamily="18" charset="0"/>
              </a:rPr>
              <a:t>.</a:t>
            </a:r>
          </a:p>
          <a:p>
            <a:pPr indent="531813" algn="just"/>
            <a:r>
              <a:rPr lang="ru-RU" sz="2000" b="1" dirty="0" smtClean="0">
                <a:latin typeface="Times New Roman" panose="02020603050405020304" pitchFamily="18" charset="0"/>
                <a:cs typeface="Times New Roman" panose="02020603050405020304" pitchFamily="18" charset="0"/>
              </a:rPr>
              <a:t>Правило </a:t>
            </a:r>
            <a:r>
              <a:rPr lang="ru-RU" sz="2000" b="1" dirty="0" err="1">
                <a:latin typeface="Times New Roman" panose="02020603050405020304" pitchFamily="18" charset="0"/>
                <a:cs typeface="Times New Roman" panose="02020603050405020304" pitchFamily="18" charset="0"/>
              </a:rPr>
              <a:t>Міллера</a:t>
            </a:r>
            <a:endParaRPr lang="ru-RU" sz="2000" b="1" dirty="0">
              <a:latin typeface="Times New Roman" panose="02020603050405020304" pitchFamily="18" charset="0"/>
              <a:cs typeface="Times New Roman" panose="02020603050405020304" pitchFamily="18" charset="0"/>
            </a:endParaRPr>
          </a:p>
          <a:p>
            <a:pPr indent="531813" algn="just"/>
            <a:r>
              <a:rPr lang="ru-RU" sz="2000" dirty="0" err="1">
                <a:latin typeface="Times New Roman" panose="02020603050405020304" pitchFamily="18" charset="0"/>
                <a:cs typeface="Times New Roman" panose="02020603050405020304" pitchFamily="18" charset="0"/>
              </a:rPr>
              <a:t>Закономірність</a:t>
            </a:r>
            <a:r>
              <a:rPr lang="ru-RU" sz="2000" dirty="0">
                <a:latin typeface="Times New Roman" panose="02020603050405020304" pitchFamily="18" charset="0"/>
                <a:cs typeface="Times New Roman" panose="02020603050405020304" pitchFamily="18" charset="0"/>
              </a:rPr>
              <a:t> носить </a:t>
            </a:r>
            <a:r>
              <a:rPr lang="ru-RU" sz="2000" dirty="0" err="1">
                <a:latin typeface="Times New Roman" panose="02020603050405020304" pitchFamily="18" charset="0"/>
                <a:cs typeface="Times New Roman" panose="02020603050405020304" pitchFamily="18" charset="0"/>
              </a:rPr>
              <a:t>назву</a:t>
            </a:r>
            <a:r>
              <a:rPr lang="ru-RU" sz="2000" dirty="0">
                <a:latin typeface="Times New Roman" panose="02020603050405020304" pitchFamily="18" charset="0"/>
                <a:cs typeface="Times New Roman" panose="02020603050405020304" pitchFamily="18" charset="0"/>
              </a:rPr>
              <a:t> 7 ±2. </a:t>
            </a:r>
            <a:r>
              <a:rPr lang="ru-RU" sz="2000" dirty="0" err="1">
                <a:latin typeface="Times New Roman" panose="02020603050405020304" pitchFamily="18" charset="0"/>
                <a:cs typeface="Times New Roman" panose="02020603050405020304" pitchFamily="18" charset="0"/>
              </a:rPr>
              <a:t>Її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відкрив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американський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вчений</a:t>
            </a:r>
            <a:r>
              <a:rPr lang="ru-RU" sz="2000" dirty="0">
                <a:latin typeface="Times New Roman" panose="02020603050405020304" pitchFamily="18" charset="0"/>
                <a:cs typeface="Times New Roman" panose="02020603050405020304" pitchFamily="18" charset="0"/>
              </a:rPr>
              <a:t> і психолог Джордж </a:t>
            </a:r>
            <a:r>
              <a:rPr lang="ru-RU" sz="2000" dirty="0" err="1">
                <a:latin typeface="Times New Roman" panose="02020603050405020304" pitchFamily="18" charset="0"/>
                <a:cs typeface="Times New Roman" panose="02020603050405020304" pitchFamily="18" charset="0"/>
              </a:rPr>
              <a:t>Міллер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після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проведення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великої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кількості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експериментів</a:t>
            </a:r>
            <a:r>
              <a:rPr lang="ru-RU" sz="2000" dirty="0">
                <a:latin typeface="Times New Roman" panose="02020603050405020304" pitchFamily="18" charset="0"/>
                <a:cs typeface="Times New Roman" panose="02020603050405020304" pitchFamily="18" charset="0"/>
              </a:rPr>
              <a:t>. Правило </a:t>
            </a:r>
            <a:r>
              <a:rPr lang="ru-RU" sz="2000" dirty="0" err="1">
                <a:latin typeface="Times New Roman" panose="02020603050405020304" pitchFamily="18" charset="0"/>
                <a:cs typeface="Times New Roman" panose="02020603050405020304" pitchFamily="18" charset="0"/>
              </a:rPr>
              <a:t>Міллера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полягає</a:t>
            </a:r>
            <a:r>
              <a:rPr lang="ru-RU" sz="2000" dirty="0">
                <a:latin typeface="Times New Roman" panose="02020603050405020304" pitchFamily="18" charset="0"/>
                <a:cs typeface="Times New Roman" panose="02020603050405020304" pitchFamily="18" charset="0"/>
              </a:rPr>
              <a:t> в тому,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короткочасна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людська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пам'ять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здатна</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середньому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запам'ятати</a:t>
            </a:r>
            <a:r>
              <a:rPr lang="ru-RU" sz="2000" dirty="0">
                <a:latin typeface="Times New Roman" panose="02020603050405020304" pitchFamily="18" charset="0"/>
                <a:cs typeface="Times New Roman" panose="02020603050405020304" pitchFamily="18" charset="0"/>
              </a:rPr>
              <a:t> 7 букв </a:t>
            </a:r>
            <a:r>
              <a:rPr lang="ru-RU" sz="2000" dirty="0" err="1">
                <a:latin typeface="Times New Roman" panose="02020603050405020304" pitchFamily="18" charset="0"/>
                <a:cs typeface="Times New Roman" panose="02020603050405020304" pitchFamily="18" charset="0"/>
              </a:rPr>
              <a:t>алфавіту</a:t>
            </a:r>
            <a:r>
              <a:rPr lang="ru-RU" sz="2000" dirty="0">
                <a:latin typeface="Times New Roman" panose="02020603050405020304" pitchFamily="18" charset="0"/>
                <a:cs typeface="Times New Roman" panose="02020603050405020304" pitchFamily="18" charset="0"/>
              </a:rPr>
              <a:t>, 5 </a:t>
            </a:r>
            <a:r>
              <a:rPr lang="ru-RU" sz="2000" dirty="0" err="1">
                <a:latin typeface="Times New Roman" panose="02020603050405020304" pitchFamily="18" charset="0"/>
                <a:cs typeface="Times New Roman" panose="02020603050405020304" pitchFamily="18" charset="0"/>
              </a:rPr>
              <a:t>простих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слів</a:t>
            </a:r>
            <a:r>
              <a:rPr lang="ru-RU" sz="2000" dirty="0">
                <a:latin typeface="Times New Roman" panose="02020603050405020304" pitchFamily="18" charset="0"/>
                <a:cs typeface="Times New Roman" panose="02020603050405020304" pitchFamily="18" charset="0"/>
              </a:rPr>
              <a:t>, 9 чисел,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складаються</a:t>
            </a:r>
            <a:r>
              <a:rPr lang="ru-RU" sz="2000" dirty="0">
                <a:latin typeface="Times New Roman" panose="02020603050405020304" pitchFamily="18" charset="0"/>
                <a:cs typeface="Times New Roman" panose="02020603050405020304" pitchFamily="18" charset="0"/>
              </a:rPr>
              <a:t> з 2 цифр, та 8 </a:t>
            </a:r>
            <a:r>
              <a:rPr lang="ru-RU" sz="2000" dirty="0" err="1">
                <a:latin typeface="Times New Roman" panose="02020603050405020304" pitchFamily="18" charset="0"/>
                <a:cs typeface="Times New Roman" panose="02020603050405020304" pitchFamily="18" charset="0"/>
              </a:rPr>
              <a:t>десяткових</a:t>
            </a:r>
            <a:r>
              <a:rPr lang="ru-RU" sz="2000" dirty="0">
                <a:latin typeface="Times New Roman" panose="02020603050405020304" pitchFamily="18" charset="0"/>
                <a:cs typeface="Times New Roman" panose="02020603050405020304" pitchFamily="18" charset="0"/>
              </a:rPr>
              <a:t> чисел. В </a:t>
            </a:r>
            <a:r>
              <a:rPr lang="ru-RU" sz="2000" dirty="0" err="1">
                <a:latin typeface="Times New Roman" panose="02020603050405020304" pitchFamily="18" charset="0"/>
                <a:cs typeface="Times New Roman" panose="02020603050405020304" pitchFamily="18" charset="0"/>
              </a:rPr>
              <a:t>середньому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представляє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групу</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кількості</a:t>
            </a:r>
            <a:r>
              <a:rPr lang="ru-RU" sz="2000" dirty="0">
                <a:latin typeface="Times New Roman" panose="02020603050405020304" pitchFamily="18" charset="0"/>
                <a:cs typeface="Times New Roman" panose="02020603050405020304" pitchFamily="18" charset="0"/>
              </a:rPr>
              <a:t> 7 ±2 </a:t>
            </a:r>
            <a:r>
              <a:rPr lang="ru-RU" sz="2000" dirty="0" err="1">
                <a:latin typeface="Times New Roman" panose="02020603050405020304" pitchFamily="18" charset="0"/>
                <a:cs typeface="Times New Roman" panose="02020603050405020304" pitchFamily="18" charset="0"/>
              </a:rPr>
              <a:t>елементів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правило </a:t>
            </a:r>
            <a:r>
              <a:rPr lang="ru-RU" sz="2000" dirty="0" err="1">
                <a:latin typeface="Times New Roman" panose="02020603050405020304" pitchFamily="18" charset="0"/>
                <a:cs typeface="Times New Roman" panose="02020603050405020304" pitchFamily="18" charset="0"/>
              </a:rPr>
              <a:t>застосовується</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багатьох</a:t>
            </a:r>
            <a:r>
              <a:rPr lang="ru-RU" sz="2000" dirty="0">
                <a:latin typeface="Times New Roman" panose="02020603050405020304" pitchFamily="18" charset="0"/>
                <a:cs typeface="Times New Roman" panose="02020603050405020304" pitchFamily="18" charset="0"/>
              </a:rPr>
              <a:t> областях, активно </a:t>
            </a:r>
            <a:r>
              <a:rPr lang="ru-RU" sz="2000" dirty="0" err="1">
                <a:latin typeface="Times New Roman" panose="02020603050405020304" pitchFamily="18" charset="0"/>
                <a:cs typeface="Times New Roman" panose="02020603050405020304" pitchFamily="18" charset="0"/>
              </a:rPr>
              <a:t>використовується</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тренування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людської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уваги</a:t>
            </a:r>
            <a:r>
              <a:rPr lang="ru-RU" sz="2000" dirty="0">
                <a:latin typeface="Times New Roman" panose="02020603050405020304" pitchFamily="18" charset="0"/>
                <a:cs typeface="Times New Roman" panose="02020603050405020304" pitchFamily="18" charset="0"/>
              </a:rPr>
              <a:t>. Але </a:t>
            </a:r>
            <a:r>
              <a:rPr lang="ru-RU" sz="2000" dirty="0" err="1">
                <a:latin typeface="Times New Roman" panose="02020603050405020304" pitchFamily="18" charset="0"/>
                <a:cs typeface="Times New Roman" panose="02020603050405020304" pitchFamily="18" charset="0"/>
              </a:rPr>
              <a:t>його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застосовують</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структурування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спираючись</a:t>
            </a:r>
            <a:r>
              <a:rPr lang="ru-RU" sz="2000" dirty="0">
                <a:latin typeface="Times New Roman" panose="02020603050405020304" pitchFamily="18" charset="0"/>
                <a:cs typeface="Times New Roman" panose="02020603050405020304" pitchFamily="18" charset="0"/>
              </a:rPr>
              <a:t> на те, </a:t>
            </a:r>
            <a:r>
              <a:rPr lang="ru-RU" sz="2000" dirty="0" err="1">
                <a:latin typeface="Times New Roman" panose="02020603050405020304" pitchFamily="18" charset="0"/>
                <a:cs typeface="Times New Roman" panose="02020603050405020304" pitchFamily="18" charset="0"/>
              </a:rPr>
              <a:t>скільки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осилити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людський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мозок</a:t>
            </a:r>
            <a:r>
              <a:rPr lang="ru-RU"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9657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 y="48117"/>
            <a:ext cx="9144000" cy="7171194"/>
          </a:xfrm>
          <a:prstGeom prst="rect">
            <a:avLst/>
          </a:prstGeom>
        </p:spPr>
        <p:txBody>
          <a:bodyPr wrap="square">
            <a:spAutoFit/>
          </a:bodyPr>
          <a:lstStyle/>
          <a:p>
            <a:pPr indent="531813" algn="just"/>
            <a:r>
              <a:rPr lang="uk-UA" sz="2000" b="1" dirty="0">
                <a:latin typeface="Times New Roman" panose="02020603050405020304" pitchFamily="18" charset="0"/>
                <a:cs typeface="Times New Roman" panose="02020603050405020304" pitchFamily="18" charset="0"/>
              </a:rPr>
              <a:t>Принцип краю</a:t>
            </a:r>
          </a:p>
          <a:p>
            <a:pPr indent="531813" algn="just"/>
            <a:r>
              <a:rPr lang="uk-UA" sz="2000" dirty="0">
                <a:latin typeface="Times New Roman" panose="02020603050405020304" pitchFamily="18" charset="0"/>
                <a:cs typeface="Times New Roman" panose="02020603050405020304" pitchFamily="18" charset="0"/>
              </a:rPr>
              <a:t>Цей ефект ґрунтується на тому, що людський мозок краще запам'ятовує інформацію на початку або в кінці. Дослідженням цього принципу займався вчений з Німеччини Герман </a:t>
            </a:r>
            <a:r>
              <a:rPr lang="uk-UA" sz="2000" dirty="0" err="1">
                <a:latin typeface="Times New Roman" panose="02020603050405020304" pitchFamily="18" charset="0"/>
                <a:cs typeface="Times New Roman" panose="02020603050405020304" pitchFamily="18" charset="0"/>
              </a:rPr>
              <a:t>Еббінгауз</a:t>
            </a:r>
            <a:r>
              <a:rPr lang="uk-UA" sz="2000" dirty="0">
                <a:latin typeface="Times New Roman" panose="02020603050405020304" pitchFamily="18" charset="0"/>
                <a:cs typeface="Times New Roman" panose="02020603050405020304" pitchFamily="18" charset="0"/>
              </a:rPr>
              <a:t> в </a:t>
            </a:r>
            <a:r>
              <a:rPr lang="en-US" sz="2000" dirty="0">
                <a:latin typeface="Times New Roman" panose="02020603050405020304" pitchFamily="18" charset="0"/>
                <a:cs typeface="Times New Roman" panose="02020603050405020304" pitchFamily="18" charset="0"/>
              </a:rPr>
              <a:t>XIX </a:t>
            </a:r>
            <a:r>
              <a:rPr lang="uk-UA" sz="2000" dirty="0">
                <a:latin typeface="Times New Roman" panose="02020603050405020304" pitchFamily="18" charset="0"/>
                <a:cs typeface="Times New Roman" panose="02020603050405020304" pitchFamily="18" charset="0"/>
              </a:rPr>
              <a:t>столітті. Саме він вважається відкривачем. Цікаво, що в нашій країні про це принципі дізналися після фільму про пригоди </a:t>
            </a:r>
            <a:r>
              <a:rPr lang="uk-UA" sz="2000" dirty="0" err="1">
                <a:latin typeface="Times New Roman" panose="02020603050405020304" pitchFamily="18" charset="0"/>
                <a:cs typeface="Times New Roman" panose="02020603050405020304" pitchFamily="18" charset="0"/>
              </a:rPr>
              <a:t>Штірліца</a:t>
            </a:r>
            <a:r>
              <a:rPr lang="uk-UA" sz="2000" dirty="0">
                <a:latin typeface="Times New Roman" panose="02020603050405020304" pitchFamily="18" charset="0"/>
                <a:cs typeface="Times New Roman" panose="02020603050405020304" pitchFamily="18" charset="0"/>
              </a:rPr>
              <a:t>, в якому головний герой використовував його для перемикання уваги свого противника</a:t>
            </a:r>
            <a:r>
              <a:rPr lang="uk-UA" sz="2000" dirty="0" smtClean="0">
                <a:latin typeface="Times New Roman" panose="02020603050405020304" pitchFamily="18" charset="0"/>
                <a:cs typeface="Times New Roman" panose="02020603050405020304" pitchFamily="18" charset="0"/>
              </a:rPr>
              <a:t>.</a:t>
            </a:r>
          </a:p>
          <a:p>
            <a:pPr indent="531813" algn="just"/>
            <a:r>
              <a:rPr lang="uk-UA" sz="2000" b="1" dirty="0" smtClean="0">
                <a:latin typeface="Times New Roman" panose="02020603050405020304" pitchFamily="18" charset="0"/>
                <a:cs typeface="Times New Roman" panose="02020603050405020304" pitchFamily="18" charset="0"/>
              </a:rPr>
              <a:t>Ефект </a:t>
            </a:r>
            <a:r>
              <a:rPr lang="uk-UA" sz="2000" b="1" dirty="0" err="1">
                <a:latin typeface="Times New Roman" panose="02020603050405020304" pitchFamily="18" charset="0"/>
                <a:cs typeface="Times New Roman" panose="02020603050405020304" pitchFamily="18" charset="0"/>
              </a:rPr>
              <a:t>Рестрофф</a:t>
            </a:r>
            <a:endParaRPr lang="uk-UA" sz="2000" b="1" dirty="0">
              <a:latin typeface="Times New Roman" panose="02020603050405020304" pitchFamily="18" charset="0"/>
              <a:cs typeface="Times New Roman" panose="02020603050405020304" pitchFamily="18" charset="0"/>
            </a:endParaRPr>
          </a:p>
          <a:p>
            <a:pPr indent="531813" algn="just"/>
            <a:r>
              <a:rPr lang="uk-UA" sz="2000" dirty="0">
                <a:latin typeface="Times New Roman" panose="02020603050405020304" pitchFamily="18" charset="0"/>
                <a:cs typeface="Times New Roman" panose="02020603050405020304" pitchFamily="18" charset="0"/>
              </a:rPr>
              <a:t>По-іншому цей ефект називається ефектом ізоляції, і полягає він у тому, що коли об'єкт виділяється з ряду схожих, то запам'ятовується набагато краще за інших. Іншими словами, можна сказати що найсильніше ми запам'ятовуємо те, що найбільше виділяється. Підсвідомо цей ефект використовують абсолютно всі люди, які хочуть, щоб їх помітили. Кожна людина помічав, що це працює, коли, крім його волі, увагу приваблювала яскравий одяг, виділяється з натовпу, химерної архітектури будинок, визирає з сірій вулиці, або яскрава обкладинка з-під купи однакових. Також принцип вельми застосовується в рекламі, де виробники роблять все, для того щоб максимально виділити свій товар. І це працює навіть на тих, хто сам знає про це ефекті! В структуруванні інформації ефект </a:t>
            </a:r>
            <a:r>
              <a:rPr lang="uk-UA" sz="2000" dirty="0" err="1">
                <a:latin typeface="Times New Roman" panose="02020603050405020304" pitchFamily="18" charset="0"/>
                <a:cs typeface="Times New Roman" panose="02020603050405020304" pitchFamily="18" charset="0"/>
              </a:rPr>
              <a:t>Рестрофф</a:t>
            </a:r>
            <a:r>
              <a:rPr lang="uk-UA" sz="2000" dirty="0">
                <a:latin typeface="Times New Roman" panose="02020603050405020304" pitchFamily="18" charset="0"/>
                <a:cs typeface="Times New Roman" panose="02020603050405020304" pitchFamily="18" charset="0"/>
              </a:rPr>
              <a:t> використовується для того, щоб різні груп інформації були не схожі один на одного. Це забезпечує їх більш швидке легке розуміння. Таким чином, якщо кожен елемент буде неоднозначним і цікавим, то ми запам'ятаємо його набагато </a:t>
            </a:r>
            <a:r>
              <a:rPr lang="uk-UA" sz="2000" dirty="0" smtClean="0">
                <a:latin typeface="Times New Roman" panose="02020603050405020304" pitchFamily="18" charset="0"/>
                <a:cs typeface="Times New Roman" panose="02020603050405020304" pitchFamily="18" charset="0"/>
              </a:rPr>
              <a:t>швидше.</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2749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 y="-33771"/>
            <a:ext cx="9144000" cy="7017306"/>
          </a:xfrm>
          <a:prstGeom prst="rect">
            <a:avLst/>
          </a:prstGeom>
        </p:spPr>
        <p:txBody>
          <a:bodyPr wrap="square">
            <a:spAutoFit/>
          </a:bodyPr>
          <a:lstStyle/>
          <a:p>
            <a:pPr indent="531813" algn="just"/>
            <a:r>
              <a:rPr lang="uk-UA" b="1" dirty="0">
                <a:latin typeface="Times New Roman" panose="02020603050405020304" pitchFamily="18" charset="0"/>
                <a:cs typeface="Times New Roman" panose="02020603050405020304" pitchFamily="18" charset="0"/>
              </a:rPr>
              <a:t>Структурування інформації в базах даних</a:t>
            </a:r>
          </a:p>
          <a:p>
            <a:pPr indent="531813" algn="just"/>
            <a:r>
              <a:rPr lang="uk-UA" dirty="0">
                <a:solidFill>
                  <a:srgbClr val="FF0000"/>
                </a:solidFill>
                <a:latin typeface="Times New Roman" panose="02020603050405020304" pitchFamily="18" charset="0"/>
                <a:cs typeface="Times New Roman" panose="02020603050405020304" pitchFamily="18" charset="0"/>
              </a:rPr>
              <a:t>База даних </a:t>
            </a:r>
            <a:r>
              <a:rPr lang="uk-UA" dirty="0">
                <a:latin typeface="Times New Roman" panose="02020603050405020304" pitchFamily="18" charset="0"/>
                <a:cs typeface="Times New Roman" panose="02020603050405020304" pitchFamily="18" charset="0"/>
              </a:rPr>
              <a:t>– це певна сукупність даних, які спільно використовуються персоналом підприємства, регіону, учнями вузу і так далі. Завдання баз даних полягає в тому, щоб можна було зберігати великий обсяг інформації і надавати їх за першим запитом</a:t>
            </a:r>
            <a:r>
              <a:rPr lang="uk-UA" dirty="0" smtClean="0">
                <a:latin typeface="Times New Roman" panose="02020603050405020304" pitchFamily="18" charset="0"/>
                <a:cs typeface="Times New Roman" panose="02020603050405020304" pitchFamily="18" charset="0"/>
              </a:rPr>
              <a:t>.</a:t>
            </a:r>
          </a:p>
          <a:p>
            <a:pPr indent="531813" algn="just"/>
            <a:r>
              <a:rPr lang="uk-UA" dirty="0">
                <a:latin typeface="Times New Roman" panose="02020603050405020304" pitchFamily="18" charset="0"/>
                <a:cs typeface="Times New Roman" panose="02020603050405020304" pitchFamily="18" charset="0"/>
              </a:rPr>
              <a:t>Правильно спроектована база даних повністю виключає надмірність даних, завдяки чому ризик зберігання суперечливої інформації зводиться до мінімуму. Виходячи з цього, можна сказати, що створення баз даних у сучасному світі переслідує дві основні цілі – це підвищення надійності даних і зниженні їх надмірності. Життєвий цикл програмного продукту складається із стадій проектування, реалізації та експлуатації, але основною і ключовою є стадія проектування. Від того, наскільки </a:t>
            </a:r>
            <a:r>
              <a:rPr lang="uk-UA" dirty="0" err="1">
                <a:latin typeface="Times New Roman" panose="02020603050405020304" pitchFamily="18" charset="0"/>
                <a:cs typeface="Times New Roman" panose="02020603050405020304" pitchFamily="18" charset="0"/>
              </a:rPr>
              <a:t>грамотно</a:t>
            </a:r>
            <a:r>
              <a:rPr lang="uk-UA" dirty="0">
                <a:latin typeface="Times New Roman" panose="02020603050405020304" pitchFamily="18" charset="0"/>
                <a:cs typeface="Times New Roman" panose="02020603050405020304" pitchFamily="18" charset="0"/>
              </a:rPr>
              <a:t> вона продумана, наскільки чітко визначені зв'язки між усіма елементами, залежить інформаційна насиченість і загальна </a:t>
            </a:r>
            <a:r>
              <a:rPr lang="uk-UA" dirty="0" smtClean="0">
                <a:latin typeface="Times New Roman" panose="02020603050405020304" pitchFamily="18" charset="0"/>
                <a:cs typeface="Times New Roman" panose="02020603050405020304" pitchFamily="18" charset="0"/>
              </a:rPr>
              <a:t>продуктивність.</a:t>
            </a:r>
          </a:p>
          <a:p>
            <a:pPr indent="531813" algn="just"/>
            <a:r>
              <a:rPr lang="uk-UA" b="1" dirty="0" smtClean="0">
                <a:solidFill>
                  <a:srgbClr val="FF0000"/>
                </a:solidFill>
                <a:latin typeface="Times New Roman" panose="02020603050405020304" pitchFamily="18" charset="0"/>
                <a:cs typeface="Times New Roman" panose="02020603050405020304" pitchFamily="18" charset="0"/>
              </a:rPr>
              <a:t>Правильно </a:t>
            </a:r>
            <a:r>
              <a:rPr lang="uk-UA" b="1" dirty="0">
                <a:solidFill>
                  <a:srgbClr val="FF0000"/>
                </a:solidFill>
                <a:latin typeface="Times New Roman" panose="02020603050405020304" pitchFamily="18" charset="0"/>
                <a:cs typeface="Times New Roman" panose="02020603050405020304" pitchFamily="18" charset="0"/>
              </a:rPr>
              <a:t>спроектована база даних повинна: </a:t>
            </a:r>
            <a:endParaRPr lang="uk-UA" b="1" dirty="0" smtClean="0">
              <a:solidFill>
                <a:srgbClr val="FF0000"/>
              </a:solidFill>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Гарантувати </a:t>
            </a:r>
            <a:r>
              <a:rPr lang="uk-UA" dirty="0">
                <a:latin typeface="Times New Roman" panose="02020603050405020304" pitchFamily="18" charset="0"/>
                <a:cs typeface="Times New Roman" panose="02020603050405020304" pitchFamily="18" charset="0"/>
              </a:rPr>
              <a:t>цілісність даних.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Досліджувати</a:t>
            </a:r>
            <a:r>
              <a:rPr lang="uk-UA" dirty="0">
                <a:latin typeface="Times New Roman" panose="02020603050405020304" pitchFamily="18" charset="0"/>
                <a:cs typeface="Times New Roman" panose="02020603050405020304" pitchFamily="18" charset="0"/>
              </a:rPr>
              <a:t>, знаходити і видаляти суперечливості.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Забезпечувати </a:t>
            </a:r>
            <a:r>
              <a:rPr lang="uk-UA" dirty="0">
                <a:latin typeface="Times New Roman" panose="02020603050405020304" pitchFamily="18" charset="0"/>
                <a:cs typeface="Times New Roman" panose="02020603050405020304" pitchFamily="18" charset="0"/>
              </a:rPr>
              <a:t>легке сприйняття. </a:t>
            </a:r>
            <a:endParaRPr lang="uk-UA" dirty="0" smtClean="0">
              <a:latin typeface="Times New Roman" panose="02020603050405020304" pitchFamily="18" charset="0"/>
              <a:cs typeface="Times New Roman" panose="02020603050405020304" pitchFamily="18" charset="0"/>
            </a:endParaRPr>
          </a:p>
          <a:p>
            <a:pPr indent="531813" algn="just"/>
            <a:r>
              <a:rPr lang="uk-UA" dirty="0" smtClean="0">
                <a:latin typeface="Times New Roman" panose="02020603050405020304" pitchFamily="18" charset="0"/>
                <a:cs typeface="Times New Roman" panose="02020603050405020304" pitchFamily="18" charset="0"/>
              </a:rPr>
              <a:t>Дозволяти </a:t>
            </a:r>
            <a:r>
              <a:rPr lang="uk-UA" dirty="0">
                <a:latin typeface="Times New Roman" panose="02020603050405020304" pitchFamily="18" charset="0"/>
                <a:cs typeface="Times New Roman" panose="02020603050405020304" pitchFamily="18" charset="0"/>
              </a:rPr>
              <a:t>користувачеві структурувати інформацію і вносити нові дані. Задовольняти вимоги продуктивності. Перед проектуванням бази даних проводять ретельний аналіз вимог користувачів до майбутнього програмного продукту. При цьому від програміста необхідне знання основних правил та обмежуючих факторів для того, щоб </a:t>
            </a:r>
            <a:r>
              <a:rPr lang="uk-UA" dirty="0" err="1">
                <a:latin typeface="Times New Roman" panose="02020603050405020304" pitchFamily="18" charset="0"/>
                <a:cs typeface="Times New Roman" panose="02020603050405020304" pitchFamily="18" charset="0"/>
              </a:rPr>
              <a:t>грамотно</a:t>
            </a:r>
            <a:r>
              <a:rPr lang="uk-UA" dirty="0">
                <a:latin typeface="Times New Roman" panose="02020603050405020304" pitchFamily="18" charset="0"/>
                <a:cs typeface="Times New Roman" panose="02020603050405020304" pitchFamily="18" charset="0"/>
              </a:rPr>
              <a:t> вибудовувати логічні взаємозв'язки між запитами. Дуже важливо правильно опрацювати пошукової атрибут для того, щоб користувачі могли </a:t>
            </a:r>
            <a:r>
              <a:rPr lang="uk-UA" dirty="0" err="1">
                <a:latin typeface="Times New Roman" panose="02020603050405020304" pitchFamily="18" charset="0"/>
                <a:cs typeface="Times New Roman" panose="02020603050405020304" pitchFamily="18" charset="0"/>
              </a:rPr>
              <a:t>несортированным</a:t>
            </a:r>
            <a:r>
              <a:rPr lang="uk-UA" dirty="0">
                <a:latin typeface="Times New Roman" panose="02020603050405020304" pitchFamily="18" charset="0"/>
                <a:cs typeface="Times New Roman" panose="02020603050405020304" pitchFamily="18" charset="0"/>
              </a:rPr>
              <a:t> ключовими словами знаходити бажану інформацію. Також треба пам'ятати, що чим більший обсяг інформації зберігає в собі базу даних, тим важливіше для неї питання продуктивності, адже саме при максимальних навантаженнях стає видно всі недоліки.</a:t>
            </a: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22024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15460</TotalTime>
  <Words>3718</Words>
  <Application>Microsoft Office PowerPoint</Application>
  <PresentationFormat>Экран (4:3)</PresentationFormat>
  <Paragraphs>146</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25</vt:i4>
      </vt:variant>
    </vt:vector>
  </HeadingPairs>
  <TitlesOfParts>
    <vt:vector size="31" baseType="lpstr">
      <vt:lpstr>Arial</vt:lpstr>
      <vt:lpstr>Calibri</vt:lpstr>
      <vt:lpstr>Constantia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admin</cp:lastModifiedBy>
  <cp:revision>340</cp:revision>
  <dcterms:created xsi:type="dcterms:W3CDTF">2013-11-02T14:19:07Z</dcterms:created>
  <dcterms:modified xsi:type="dcterms:W3CDTF">2023-05-04T11:48:13Z</dcterms:modified>
</cp:coreProperties>
</file>