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3" r:id="rId6"/>
    <p:sldId id="268" r:id="rId7"/>
    <p:sldId id="269" r:id="rId8"/>
    <p:sldId id="270" r:id="rId9"/>
    <p:sldId id="272" r:id="rId10"/>
    <p:sldId id="271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67" r:id="rId25"/>
  </p:sldIdLst>
  <p:sldSz cx="18288000" cy="10287000"/>
  <p:notesSz cx="6858000" cy="9144000"/>
  <p:embeddedFontLst>
    <p:embeddedFont>
      <p:font typeface="Montserrat Extra-Bold" panose="020B0604020202020204" charset="-5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ontserrat Extra-Bold Italics" panose="020B0604020202020204" charset="-52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52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tats.oecd.org/glossary/index.htm" TargetMode="External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http://www.un.org/en/charter-united-nations/index.html" TargetMode="External"/><Relationship Id="rId4" Type="http://schemas.openxmlformats.org/officeDocument/2006/relationships/hyperlink" Target="http://www.un.org/en/member-states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fly.undp.org/governance/" TargetMode="External"/><Relationship Id="rId3" Type="http://schemas.openxmlformats.org/officeDocument/2006/relationships/hyperlink" Target="https://unssr.unlb.org/TaskForceMembers/UNDP.aspx" TargetMode="External"/><Relationship Id="rId7" Type="http://schemas.openxmlformats.org/officeDocument/2006/relationships/hyperlink" Target="http://fly.undp.org/governance/focus_justice_law.s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undp.org/cpr/" TargetMode="External"/><Relationship Id="rId5" Type="http://schemas.openxmlformats.org/officeDocument/2006/relationships/hyperlink" Target="http://www.undp.org/cpr/we_do/security_reform.shtml" TargetMode="External"/><Relationship Id="rId10" Type="http://schemas.openxmlformats.org/officeDocument/2006/relationships/hyperlink" Target="https://unssr.unlb.org/Default.aspx" TargetMode="External"/><Relationship Id="rId4" Type="http://schemas.openxmlformats.org/officeDocument/2006/relationships/hyperlink" Target="https://unssr.unlb.org/TaskForceMembers/DPKO.aspx" TargetMode="External"/><Relationship Id="rId9" Type="http://schemas.openxmlformats.org/officeDocument/2006/relationships/hyperlink" Target="http://www.un.org/en/peacekeeping/issues/security.shtm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855" r="2458" b="402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7020778">
            <a:off x="-4807562" y="821505"/>
            <a:ext cx="16230600" cy="10441156"/>
          </a:xfrm>
          <a:prstGeom prst="rect">
            <a:avLst/>
          </a:prstGeom>
          <a:solidFill>
            <a:srgbClr val="213559"/>
          </a:solidFill>
        </p:spPr>
      </p:sp>
      <p:sp>
        <p:nvSpPr>
          <p:cNvPr id="4" name="AutoShape 4"/>
          <p:cNvSpPr/>
          <p:nvPr/>
        </p:nvSpPr>
        <p:spPr>
          <a:xfrm rot="-7020778">
            <a:off x="-7861675" y="821505"/>
            <a:ext cx="16230600" cy="10441156"/>
          </a:xfrm>
          <a:prstGeom prst="rect">
            <a:avLst/>
          </a:prstGeom>
          <a:solidFill>
            <a:srgbClr val="263F6B"/>
          </a:solidFill>
        </p:spPr>
      </p:sp>
      <p:sp>
        <p:nvSpPr>
          <p:cNvPr id="5" name="TextBox 5"/>
          <p:cNvSpPr txBox="1"/>
          <p:nvPr/>
        </p:nvSpPr>
        <p:spPr>
          <a:xfrm>
            <a:off x="623454" y="4818136"/>
            <a:ext cx="8382000" cy="3411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338"/>
              </a:lnSpc>
            </a:pPr>
            <a:r>
              <a:rPr lang="uk-UA" sz="6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 та </a:t>
            </a:r>
            <a:r>
              <a:rPr lang="uk-UA" sz="66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безпекові</a:t>
            </a:r>
            <a:r>
              <a:rPr lang="uk-UA" sz="6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інституту</a:t>
            </a:r>
            <a:endParaRPr lang="en-US" sz="6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1783058" cy="2950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476242" y="8956802"/>
            <a:ext cx="1783058" cy="295015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-1536273" y="4580698"/>
            <a:ext cx="5244233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-2298994" y="9582841"/>
            <a:ext cx="9005773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-3516288" y="3712270"/>
            <a:ext cx="572018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3066191" y="2823187"/>
            <a:ext cx="930938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628699" y="2392260"/>
            <a:ext cx="129153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304800" y="723900"/>
            <a:ext cx="1744979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 fontAlgn="base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НАТО для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457200" algn="just" fontAlgn="base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НАТО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членства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структур Альянсу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вступу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НАТО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сферою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одним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(див: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NATO 2010, Strategic Concept for the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Defence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Security of the members of the North Atlantic Treaty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Organisation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розробили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ряд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дієвість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підзвітність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інституцій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Partnership Action Plan 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Defence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Institution Building (PAP-DIB)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тероризмом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стосуються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миротворчу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НАТО.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НАТО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приділяє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таких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обнадійливо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дехто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жорсткий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стабілізацію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доброчесності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(ВД), НАТО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доброчесності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прозорості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підзвітності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норм 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НАТО,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членам Альянсу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-партнерам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всебічну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оборонному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ним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безпековому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секторах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заохочує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урядування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їхніх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структурах.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Трастовий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 НАТО,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Бельгія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Болгарія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Норвегія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Польща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Сполучене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Королівство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Швейцарія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імплементацію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Резолюції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ООН №1325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резолюцій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миру й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8132"/>
            <a:ext cx="18288000" cy="475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74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2756"/>
            <a:ext cx="8458200" cy="6471113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929297" y="1018769"/>
            <a:ext cx="5679993" cy="93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14"/>
              </a:lnSpc>
            </a:pPr>
            <a:r>
              <a:rPr lang="uk-UA" sz="7464" spc="-440" dirty="0" err="1" smtClean="0">
                <a:solidFill>
                  <a:srgbClr val="263F6B"/>
                </a:solidFill>
                <a:latin typeface="Montserrat Extra-Bold Italics"/>
              </a:rPr>
              <a:t>єс</a:t>
            </a:r>
            <a:endParaRPr lang="en-US" sz="7464" spc="-440" dirty="0">
              <a:solidFill>
                <a:srgbClr val="263F6B"/>
              </a:solidFill>
              <a:latin typeface="Montserrat Extra-Bold Italics"/>
            </a:endParaRPr>
          </a:p>
        </p:txBody>
      </p:sp>
      <p:sp>
        <p:nvSpPr>
          <p:cNvPr id="40" name="AutoShape 40"/>
          <p:cNvSpPr/>
          <p:nvPr/>
        </p:nvSpPr>
        <p:spPr>
          <a:xfrm rot="-8231889">
            <a:off x="-10109114" y="6176620"/>
            <a:ext cx="16230600" cy="10441156"/>
          </a:xfrm>
          <a:prstGeom prst="rect">
            <a:avLst/>
          </a:prstGeom>
          <a:solidFill>
            <a:srgbClr val="213559"/>
          </a:solidFill>
        </p:spPr>
      </p:sp>
      <p:sp>
        <p:nvSpPr>
          <p:cNvPr id="41" name="AutoShape 41"/>
          <p:cNvSpPr/>
          <p:nvPr/>
        </p:nvSpPr>
        <p:spPr>
          <a:xfrm rot="-8231889">
            <a:off x="-10507643" y="6538090"/>
            <a:ext cx="16230600" cy="10441156"/>
          </a:xfrm>
          <a:prstGeom prst="rect">
            <a:avLst/>
          </a:prstGeom>
          <a:solidFill>
            <a:srgbClr val="263F6B"/>
          </a:solidFill>
        </p:spPr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30260" y="322840"/>
            <a:ext cx="1783058" cy="295015"/>
          </a:xfrm>
          <a:prstGeom prst="rect">
            <a:avLst/>
          </a:prstGeom>
        </p:spPr>
      </p:pic>
      <p:sp>
        <p:nvSpPr>
          <p:cNvPr id="45" name="AutoShape 45"/>
          <p:cNvSpPr/>
          <p:nvPr/>
        </p:nvSpPr>
        <p:spPr>
          <a:xfrm>
            <a:off x="1820157" y="876300"/>
            <a:ext cx="1386321" cy="0"/>
          </a:xfrm>
          <a:prstGeom prst="line">
            <a:avLst/>
          </a:prstGeom>
          <a:ln w="76200" cap="flat">
            <a:solidFill>
              <a:srgbClr val="263F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Прямоугольник 45"/>
          <p:cNvSpPr/>
          <p:nvPr/>
        </p:nvSpPr>
        <p:spPr>
          <a:xfrm>
            <a:off x="8610600" y="723900"/>
            <a:ext cx="9677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base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веб-порталу,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Союз (ЄС)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товариство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2-ї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значить,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уникнення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Співтовариство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(ЄЕС)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засноване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1958р.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налічувало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Бельгію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Італію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Люксембург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Нідерланди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відобразити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еволюцію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чисто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союзу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ЄЕС у 1993р. перебрало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нинішню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Союз (ЄС). ЄС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грунтується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верховенстві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права.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свобода,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верховенство права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ЄС.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Основоположний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 ЄС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Лісабонський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договір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2009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833" y="5372100"/>
            <a:ext cx="9651167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37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304800" y="723900"/>
            <a:ext cx="1744979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 fontAlgn="base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ЄС для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457200" algn="ctr" fontAlgn="base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самого початку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долучився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аспектах,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поліцейські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верховенства права,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судової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пенітенціарної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здійснювались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2003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схвалив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свою першу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2005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схвалила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оборони. 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Єврокомісія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схвалила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Співтовариством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концептуальний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ЄС до реформ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2016р.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комісія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оприлюднила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парламенту та Ради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засад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ЄС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Союз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трьох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взаємопов’язаних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рівнях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країн-учасниць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Рада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Комісія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Заходи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Комісії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цивільні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Рада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цивільні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змішані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заходи.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країн-учасниць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проблематику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ЄС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третіх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ЄС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заходах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країни-учасниці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силу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членства і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ініціативою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беруть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ініціативах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задіяні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-члени ЄС,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перетинаються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роль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зусиллях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ОБСЄ, ОЕСР, ООН, НАТО і Ради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(РЄ)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норм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 демократичного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урядування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сектором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Показовим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прикладом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зусиль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схвалення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Кодексу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ОБСЄ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стосовно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військово-політичних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1994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1135"/>
            <a:ext cx="18288000" cy="422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80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29297" y="1018769"/>
            <a:ext cx="6578349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14"/>
              </a:lnSpc>
            </a:pPr>
            <a:r>
              <a:rPr lang="ru-RU" sz="6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РАДА </a:t>
            </a:r>
            <a:r>
              <a:rPr lang="ru-RU" sz="6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ЄВРОПИ</a:t>
            </a:r>
            <a:endParaRPr lang="ru-RU" sz="6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0260" y="322840"/>
            <a:ext cx="1783058" cy="295015"/>
          </a:xfrm>
          <a:prstGeom prst="rect">
            <a:avLst/>
          </a:prstGeom>
        </p:spPr>
      </p:pic>
      <p:sp>
        <p:nvSpPr>
          <p:cNvPr id="45" name="AutoShape 45"/>
          <p:cNvSpPr/>
          <p:nvPr/>
        </p:nvSpPr>
        <p:spPr>
          <a:xfrm>
            <a:off x="1820157" y="876300"/>
            <a:ext cx="1386321" cy="0"/>
          </a:xfrm>
          <a:prstGeom prst="line">
            <a:avLst/>
          </a:prstGeom>
          <a:ln w="76200" cap="flat">
            <a:solidFill>
              <a:srgbClr val="263F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Прямоугольник 45"/>
          <p:cNvSpPr/>
          <p:nvPr/>
        </p:nvSpPr>
        <p:spPr>
          <a:xfrm>
            <a:off x="8610600" y="723900"/>
            <a:ext cx="9677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base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(РЄ)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штаб-квартирою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Страсбурзі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47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створена у 1949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верховенства права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початку РЄ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займалась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правами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верховенством права,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підзвітністю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урядів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врядування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еволюціонували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демократичного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урядування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стосуються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підзвітності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відбулись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1990-х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повороту до тем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89" y="2052756"/>
            <a:ext cx="8628089" cy="8234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200" y="4509552"/>
            <a:ext cx="9448800" cy="577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84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304800" y="723900"/>
            <a:ext cx="1744979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 fontAlgn="base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РЄ для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457200" algn="ctr" fontAlgn="base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РЄ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урядування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охоплює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розбудову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спроможностей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слідчі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дорадчі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задачі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членства в ЄС РЄ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зміцнює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країн-претендентів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підзвітності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прав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верховенства права. РЄ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розслідує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таємні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затримання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 для персоналу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сферою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РЄ 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РЄ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підзвітність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сектору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країн-учасниць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йдеться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 fontAlgn="base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РЄ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on oversight of the intelligence sector. 1999</a:t>
            </a:r>
          </a:p>
          <a:p>
            <a:pPr indent="457200" algn="just" fontAlgn="base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 of the Committee of Ministers to Member States on the European Code of Police Ethics 2001</a:t>
            </a:r>
          </a:p>
          <a:p>
            <a:pPr indent="457200" algn="just" fontAlgn="base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Council of Europe: Committee of Ministers, Guidelines on human rights and the fight against terrorism, 11 July 2002.</a:t>
            </a:r>
          </a:p>
          <a:p>
            <a:pPr indent="457200" algn="just" fontAlgn="base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Council of Europe, Parliamentary Assembly, ‘Democratic oversight of the security sector in member states’, Recommendation 1713 2005.</a:t>
            </a:r>
          </a:p>
          <a:p>
            <a:pPr indent="457200" algn="just" fontAlgn="base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Council of Europe: Committee of Ministers, Recommendation CM/Rec(2010)4 of the Committee of Ministers to member states on human rights of members of the armed forces, 24 February 2010.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32881"/>
            <a:ext cx="18135600" cy="485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74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29297" y="1018769"/>
            <a:ext cx="4633303" cy="3744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14"/>
              </a:lnSpc>
            </a:pP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ЄВРОПЕЙСЬКИЙ СУД З ПРАВ ЛЮДИНИ (ЄСПЛ)</a:t>
            </a:r>
            <a:endParaRPr lang="ru-RU" sz="4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0260" y="322840"/>
            <a:ext cx="1783058" cy="295015"/>
          </a:xfrm>
          <a:prstGeom prst="rect">
            <a:avLst/>
          </a:prstGeom>
        </p:spPr>
      </p:pic>
      <p:sp>
        <p:nvSpPr>
          <p:cNvPr id="45" name="AutoShape 45"/>
          <p:cNvSpPr/>
          <p:nvPr/>
        </p:nvSpPr>
        <p:spPr>
          <a:xfrm>
            <a:off x="1820157" y="876300"/>
            <a:ext cx="1386321" cy="0"/>
          </a:xfrm>
          <a:prstGeom prst="line">
            <a:avLst/>
          </a:prstGeom>
          <a:ln w="76200" cap="flat">
            <a:solidFill>
              <a:srgbClr val="263F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Прямоугольник 45"/>
          <p:cNvSpPr/>
          <p:nvPr/>
        </p:nvSpPr>
        <p:spPr>
          <a:xfrm>
            <a:off x="5562600" y="229495"/>
            <a:ext cx="12649200" cy="895629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indent="457200" algn="just"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суд з прав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(ЄСПЛ)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суд,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1959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заяви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права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права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договір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країни-учасниці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зобов’язались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права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юрисдикції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підписана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листопада 1950 року,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набула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чинності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1953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спрощеною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версією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протоколами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ЄСПЛ,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права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Союзу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підтверджує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‐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Зобов’язання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поважати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‐ Право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‐ Заборона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катувань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‐ Заборона рабства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примусової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‐ Право на свободу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‐ Право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справедливий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‐ Заборона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покарання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‐ Право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повагу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приватного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сімейного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‐ Свобода думки,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совісті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релігії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‐ Свобода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волевиявлення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‐ Свобода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об’єднання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‐ Право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одруження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‐ Право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‐ Заборона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дискримінації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‐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обставин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‐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іноземців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 ‐ Заборона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зловживання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правами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‐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19-51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суд з прав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 ‐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країн-учасниць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звернутись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можете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звернутись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суду з прав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Страсбурзі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52 ‐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прохання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Генерального секретаря Ради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уряд повинен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закон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захищає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97855"/>
            <a:ext cx="5562600" cy="548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92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304800" y="723900"/>
            <a:ext cx="174497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 fontAlgn="base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ЄСПЛ для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урядування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сферою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457200" algn="ctr" fontAlgn="base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 задача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суду з прав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правосуддя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персоналом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суди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втрутились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втручаються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оскарження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їхніх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вичерпані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Суду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Facts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Figures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2015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розглянутих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ЄСПЛ,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стосувалась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(право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справедливий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23% з них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стосувались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заборони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катувань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негуманного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принизливого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поводження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3), а 15%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стосувались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права на свободу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5).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Усього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30%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серйозними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(права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заборони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катувань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негуманного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принизливого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поводження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0220"/>
            <a:ext cx="18288000" cy="615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07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350311" y="1581184"/>
            <a:ext cx="4633303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14"/>
              </a:lnSpc>
            </a:pPr>
            <a:r>
              <a:rPr lang="ru-RU" sz="6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ОЕСР</a:t>
            </a:r>
            <a:endParaRPr lang="ru-RU" sz="6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0260" y="322840"/>
            <a:ext cx="1783058" cy="295015"/>
          </a:xfrm>
          <a:prstGeom prst="rect">
            <a:avLst/>
          </a:prstGeom>
        </p:spPr>
      </p:pic>
      <p:sp>
        <p:nvSpPr>
          <p:cNvPr id="45" name="AutoShape 45"/>
          <p:cNvSpPr/>
          <p:nvPr/>
        </p:nvSpPr>
        <p:spPr>
          <a:xfrm>
            <a:off x="1820157" y="876300"/>
            <a:ext cx="1386321" cy="0"/>
          </a:xfrm>
          <a:prstGeom prst="line">
            <a:avLst/>
          </a:prstGeom>
          <a:ln w="76200" cap="flat">
            <a:solidFill>
              <a:srgbClr val="263F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Прямоугольник 45"/>
          <p:cNvSpPr/>
          <p:nvPr/>
        </p:nvSpPr>
        <p:spPr>
          <a:xfrm>
            <a:off x="6934200" y="229495"/>
            <a:ext cx="11277600" cy="526297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indent="457200" algn="just" fontAlgn="base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того, як у 2005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сформульовані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вказівки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КСР ОЕСР,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Довідник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ОЕСР 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правосуддя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заповнив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прогалину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політикою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практикою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підходах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донорів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сектору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Довідник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мірою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узгоджується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циклом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діалогу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юстиції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(РСБ) через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Довіднику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наведено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огляду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підбиття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РСБ, 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висвітлено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узгодженість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суб’єктами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відомствами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займаються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РСБ.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5523316"/>
            <a:ext cx="11201400" cy="47636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90900"/>
            <a:ext cx="6934200" cy="69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30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350311" y="1581184"/>
            <a:ext cx="4633303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14"/>
              </a:lnSpc>
            </a:pPr>
            <a:r>
              <a:rPr lang="ru-RU" sz="6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ОБСЄ</a:t>
            </a:r>
            <a:endParaRPr lang="ru-RU" sz="6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0260" y="322840"/>
            <a:ext cx="1783058" cy="295015"/>
          </a:xfrm>
          <a:prstGeom prst="rect">
            <a:avLst/>
          </a:prstGeom>
        </p:spPr>
      </p:pic>
      <p:sp>
        <p:nvSpPr>
          <p:cNvPr id="45" name="AutoShape 45"/>
          <p:cNvSpPr/>
          <p:nvPr/>
        </p:nvSpPr>
        <p:spPr>
          <a:xfrm>
            <a:off x="1820157" y="876300"/>
            <a:ext cx="1386321" cy="0"/>
          </a:xfrm>
          <a:prstGeom prst="line">
            <a:avLst/>
          </a:prstGeom>
          <a:ln w="76200" cap="flat">
            <a:solidFill>
              <a:srgbClr val="263F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Прямоугольник 45"/>
          <p:cNvSpPr/>
          <p:nvPr/>
        </p:nvSpPr>
        <p:spPr>
          <a:xfrm>
            <a:off x="6934200" y="229495"/>
            <a:ext cx="11277600" cy="483209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indent="457200" algn="just" fontAlgn="base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співробітництва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(ОБСЄ) –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міжурядова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об’єднує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57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країн-учасниць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OSCE factsheet,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форум для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діалогу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широкого кола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платформа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і громад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охоплює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військово-політичний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гуманітарний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виміри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ОБСЄ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подолати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розбіжності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побудувати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довіру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державами шляхом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врегулюванні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криз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ОБСЄ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займається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контролем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озброєнь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тероризмом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добрим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врядуванням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енергетичною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безпекою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торгівлею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людьми,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демократизацією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свободою ЗМІ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меншин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128" y="5061587"/>
            <a:ext cx="11289872" cy="52254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71" y="3009900"/>
            <a:ext cx="6302829" cy="72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99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304800" y="723900"/>
            <a:ext cx="174497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 fontAlgn="base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ОБСЄ для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457200" algn="ctr" fontAlgn="base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співробітництва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(ОБСЄ) зараз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аспектами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Новаторський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Кодекс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ОБСЄ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стосовно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військово-політичних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орієнтири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урядування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сектором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ОБСЄ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зрештою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призвело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ОБСЄ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Настанов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персоналу ОБСЄ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Кодекс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ОБСЄ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військово-політичних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схвалений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1994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ОБСЄ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Кодекс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закликає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демократичного контролю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й 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силами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воєнізованими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поліцією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службами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розвідки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 за сферою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3500"/>
            <a:ext cx="1828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51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6305562" y="-995510"/>
            <a:ext cx="12278020" cy="1227802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028700" y="3703457"/>
            <a:ext cx="16230600" cy="6012043"/>
          </a:xfrm>
          <a:prstGeom prst="rect">
            <a:avLst/>
          </a:prstGeom>
          <a:solidFill>
            <a:srgbClr val="213559"/>
          </a:solid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639230" y="-203728"/>
            <a:ext cx="8944351" cy="10694456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/>
              <a:stretch>
                <a:fillRect l="-28801" r="-50549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4980776" y="1779445"/>
            <a:ext cx="5935366" cy="1040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71"/>
              </a:lnSpc>
            </a:pPr>
            <a:r>
              <a:rPr lang="uk-UA" sz="8236" spc="-485" dirty="0" smtClean="0">
                <a:solidFill>
                  <a:srgbClr val="263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en-US" sz="8236" spc="-485" dirty="0">
              <a:solidFill>
                <a:srgbClr val="263F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71601" y="3932941"/>
            <a:ext cx="8458200" cy="6709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algn="ctr">
              <a:buFont typeface="Arial"/>
              <a:buChar char="•"/>
            </a:pPr>
            <a:r>
              <a:rPr lang="uk-UA" sz="3600" spc="49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характеристика політичних та безпекових інститутів</a:t>
            </a:r>
            <a:endParaRPr lang="en-US" sz="3600" spc="49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49" lvl="1" algn="ctr">
              <a:buFont typeface="Arial"/>
              <a:buChar char="•"/>
            </a:pPr>
            <a:r>
              <a:rPr lang="uk-UA" sz="3600" spc="49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ООН</a:t>
            </a:r>
            <a:endParaRPr lang="en-US" sz="3600" spc="49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49" lvl="1" algn="ctr">
              <a:buFont typeface="Arial"/>
              <a:buChar char="•"/>
            </a:pPr>
            <a:r>
              <a:rPr lang="uk-UA" sz="3600" spc="49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НАТО</a:t>
            </a:r>
            <a:endParaRPr lang="en-US" sz="3600" spc="49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49" lvl="1" algn="ctr">
              <a:buFont typeface="Arial"/>
              <a:buChar char="•"/>
            </a:pPr>
            <a:r>
              <a:rPr lang="uk-UA" sz="3600" spc="49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ЄС</a:t>
            </a:r>
          </a:p>
          <a:p>
            <a:pPr marL="539749" lvl="1" algn="ctr">
              <a:buFont typeface="Arial"/>
              <a:buChar char="•"/>
            </a:pPr>
            <a:r>
              <a:rPr lang="uk-UA" sz="3600" spc="49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ОЕСР</a:t>
            </a:r>
          </a:p>
          <a:p>
            <a:pPr marL="539749" lvl="1" algn="ctr">
              <a:buFont typeface="Arial"/>
              <a:buChar char="•"/>
            </a:pPr>
            <a:r>
              <a:rPr lang="uk-UA" sz="3600" spc="49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ОБСЄ</a:t>
            </a:r>
          </a:p>
          <a:p>
            <a:pPr marL="539749" lvl="1" algn="ctr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TRANSPARENCY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endParaRPr lang="uk-UA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49" lvl="1" algn="ctr">
              <a:buFont typeface="Arial"/>
              <a:buChar char="•"/>
            </a:pPr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Світовий банк</a:t>
            </a:r>
          </a:p>
          <a:p>
            <a:pPr marL="539749" lvl="1" algn="ctr">
              <a:buFont typeface="Arial"/>
              <a:buChar char="•"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ЄВРОПЕЙСЬКИЙ СУД З ПРАВ ЛЮДИНИ (ЄСПЛ)</a:t>
            </a:r>
          </a:p>
          <a:p>
            <a:pPr marL="539749" lvl="1" algn="ctr">
              <a:buFont typeface="Arial"/>
              <a:buChar char="•"/>
            </a:pP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49" lvl="1" algn="ctr">
              <a:buFont typeface="Arial"/>
              <a:buChar char="•"/>
            </a:pPr>
            <a:endParaRPr lang="en-US" sz="3600" spc="49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476242" y="8956802"/>
            <a:ext cx="1783058" cy="29501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90600" y="1134746"/>
            <a:ext cx="6253354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14"/>
              </a:lnSpc>
            </a:pPr>
            <a:r>
              <a:rPr lang="ru-RU" sz="6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СВІТОВИЙ БАНК</a:t>
            </a:r>
            <a:endParaRPr lang="ru-RU" sz="6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0260" y="322840"/>
            <a:ext cx="1783058" cy="295015"/>
          </a:xfrm>
          <a:prstGeom prst="rect">
            <a:avLst/>
          </a:prstGeom>
        </p:spPr>
      </p:pic>
      <p:sp>
        <p:nvSpPr>
          <p:cNvPr id="45" name="AutoShape 45"/>
          <p:cNvSpPr/>
          <p:nvPr/>
        </p:nvSpPr>
        <p:spPr>
          <a:xfrm>
            <a:off x="1820157" y="876300"/>
            <a:ext cx="1386321" cy="0"/>
          </a:xfrm>
          <a:prstGeom prst="line">
            <a:avLst/>
          </a:prstGeom>
          <a:ln w="76200" cap="flat">
            <a:solidFill>
              <a:srgbClr val="263F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Прямоугольник 45"/>
          <p:cNvSpPr/>
          <p:nvPr/>
        </p:nvSpPr>
        <p:spPr>
          <a:xfrm>
            <a:off x="8534400" y="229495"/>
            <a:ext cx="9677400" cy="1011046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indent="457200" algn="just" fontAlgn="base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веб-порталу,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банк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банк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реконструкції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(МБРР) та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Міжнародну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асоціацію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(МАР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входять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банку, яка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загалом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п’ять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банк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реконструкції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банк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реконструкції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(МБРР)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надає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позики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урядам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середніми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доходами та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кредитоспроможних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низькими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доходами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(МАР)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надає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безвідсоткові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позики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гранти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урядам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найбідніших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корпорація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корпорація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(МФК) –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агенція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займається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виключно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приватним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сектором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Багатостороння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агенція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гарантій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Багатостороння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агенція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гарантій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(БАГІ)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створена у 1988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заохочення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прямих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іноземних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розвиваються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пропонуючи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страхування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ризиків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гарантії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інвесторам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позичальникам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 з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урегулювання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інвестиційних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спорів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 з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урегулювання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інвестиційних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спорів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(МЦУІС)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надає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примирення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арбітражу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інвестиційних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суперечках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банку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створена у 1944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статус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спостерігача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Комітеті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DAC)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ОЕРС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банку –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підтримати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зменшити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бідність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банк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надає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позики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відсотки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безвідсоткові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дешеві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кредити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гранти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країнам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розвиваються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фінансуються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урядами,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багатосторонніми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організаціями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комерційними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банками,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агенціями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кредитування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експорту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приватними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інвесторами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трастовими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фондами за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двосторонньої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багатосторонньої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донорської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банк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надає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консультації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надає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технічну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допомогу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країнам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розвиваються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займається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розбудовою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спроможностей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організацією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форумів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07054"/>
            <a:ext cx="8534400" cy="727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20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304800" y="723900"/>
            <a:ext cx="1744979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 fontAlgn="base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банк для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урядування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457200" algn="ctr" fontAlgn="base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банку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сектором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Як і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бідності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враховував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1990-х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повноваження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банку не дозволяли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торкатися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Пізніше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спроби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миру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вражених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демократичного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урядування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сектором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передумови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банк став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реформ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вражені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Зараз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банку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галузями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сектору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Wingdings" panose="05000000000000000000" pitchFamily="2" charset="2"/>
              <a:buChar char="v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закупівлі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Wingdings" panose="05000000000000000000" pitchFamily="2" charset="2"/>
              <a:buChar char="v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корупцією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судочинства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Wingdings" panose="05000000000000000000" pitchFamily="2" charset="2"/>
              <a:buChar char="v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Роззброєння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демобілізація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реінтеграція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Wingdings" panose="05000000000000000000" pitchFamily="2" charset="2"/>
              <a:buChar char="v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Прозорість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Wingdings" panose="05000000000000000000" pitchFamily="2" charset="2"/>
              <a:buChar char="v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Підзвітність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Wingdings" panose="05000000000000000000" pitchFamily="2" charset="2"/>
              <a:buChar char="v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Wingdings" panose="05000000000000000000" pitchFamily="2" charset="2"/>
              <a:buChar char="v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реагування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58" y="6819900"/>
            <a:ext cx="18295257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6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52400" y="1134746"/>
            <a:ext cx="8077200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14"/>
              </a:lnSpc>
            </a:pPr>
            <a:r>
              <a:rPr lang="en-US" sz="6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TRANSPARENCY INTERNATIONAL</a:t>
            </a:r>
            <a:endParaRPr lang="ru-RU" sz="6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0260" y="322840"/>
            <a:ext cx="1783058" cy="295015"/>
          </a:xfrm>
          <a:prstGeom prst="rect">
            <a:avLst/>
          </a:prstGeom>
        </p:spPr>
      </p:pic>
      <p:sp>
        <p:nvSpPr>
          <p:cNvPr id="45" name="AutoShape 45"/>
          <p:cNvSpPr/>
          <p:nvPr/>
        </p:nvSpPr>
        <p:spPr>
          <a:xfrm>
            <a:off x="1820157" y="876300"/>
            <a:ext cx="1386321" cy="0"/>
          </a:xfrm>
          <a:prstGeom prst="line">
            <a:avLst/>
          </a:prstGeom>
          <a:ln w="76200" cap="flat">
            <a:solidFill>
              <a:srgbClr val="263F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Прямоугольник 45"/>
          <p:cNvSpPr/>
          <p:nvPr/>
        </p:nvSpPr>
        <p:spPr>
          <a:xfrm>
            <a:off x="8534400" y="229495"/>
            <a:ext cx="9677400" cy="946412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indent="457200" algn="just" fontAlgn="base"/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Transparency International (TI),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створена у 1993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корупцією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місія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«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зупинити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корупцію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пропагувати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прозорість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підзвітність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доброчесність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рівнях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сферах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основоположні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«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прозорість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підзвітність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доброчесність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солідарність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мужність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справедливість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демократія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Організація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відділень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всьому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секретаріат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Берліні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взаємодіють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урядами,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компаніями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громадянським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суспільством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корупцією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фундаментальних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принципів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місії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фінансування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витрати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Transparency International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публічними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Transparency International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1993 року –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привернення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корупцією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інформування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важливість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прозорості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підзвітності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доброчесності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 дозволила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коаліцію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виступають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владу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бізнес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корупції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Transparency International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дозволила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розробити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якісних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досконалі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орієнтиром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кожного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Transparency International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корупції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Барометр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корупції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Конвенції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ОЕСР про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боротьбу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підкупу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контроль за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виконанням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Конвенції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щорічного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звіту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 участь у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розробці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Конвенції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ООН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корупції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розробці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кодексу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хабарництвом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Ділових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принципів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хабарництвом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 fontAlgn="base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розробці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інструменту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протидії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вимаганню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спробам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підкупу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операціях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 (Resisting Extortions and Solicitations in International Transactions).</a:t>
            </a:r>
          </a:p>
          <a:p>
            <a:pPr indent="457200" algn="just" fontAlgn="base"/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Антикорупційний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глосарій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Публікації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Transparency International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07054"/>
            <a:ext cx="8382000" cy="727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06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304800" y="723900"/>
            <a:ext cx="17449799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 fontAlgn="base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Transparency International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урядування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457200" algn="ctr" fontAlgn="base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Transparency International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шляхом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розбудови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спроможностей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‘Оборона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– одна з 18 тем,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Transparency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Transparency International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розробила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Індекс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урядів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оборонному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секторі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виставляють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правилам і процедурам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урядів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82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оборони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Transparency International (TI-DSP)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2004 року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заохочує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реформу сектору оборону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співпрацюючи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урядами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корупційних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уникнення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Transparency International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подолати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організуючи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круглі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розбудови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доброчесності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оборони.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Transparency International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співпрацює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Договір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ООН про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торгівлю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зброєю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Transparency International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співпрацює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військово-промислового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комплексу з метою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суворих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жовтні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2012 року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Transparency International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оприлюднила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129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Transparency International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корупцією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обізнаності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предмет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публічне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 fontAlgn="base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Подолання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закінчується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секторі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оборони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і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суспільстві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корупцією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937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83237" y="4465219"/>
            <a:ext cx="25783492" cy="9586163"/>
          </a:xfrm>
          <a:prstGeom prst="rect">
            <a:avLst/>
          </a:prstGeom>
          <a:solidFill>
            <a:srgbClr val="000000">
              <a:alpha val="6667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1783058" cy="295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476242" y="8956802"/>
            <a:ext cx="1783058" cy="2950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494137" y="698454"/>
            <a:ext cx="2556816" cy="25755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79461" y="9578419"/>
            <a:ext cx="2556816" cy="257554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028700" y="8302951"/>
            <a:ext cx="16230600" cy="16951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8" name="AutoShape 8"/>
          <p:cNvSpPr/>
          <p:nvPr/>
        </p:nvSpPr>
        <p:spPr>
          <a:xfrm>
            <a:off x="1028700" y="1814529"/>
            <a:ext cx="16230600" cy="16951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2" name="TextBox 12"/>
          <p:cNvSpPr txBox="1"/>
          <p:nvPr/>
        </p:nvSpPr>
        <p:spPr>
          <a:xfrm>
            <a:off x="1028700" y="2926758"/>
            <a:ext cx="15659100" cy="3821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898"/>
              </a:lnSpc>
            </a:pPr>
            <a:r>
              <a:rPr lang="uk-UA" sz="16194" spc="-955" dirty="0" smtClean="0">
                <a:solidFill>
                  <a:srgbClr val="FFFFFF"/>
                </a:solidFill>
                <a:latin typeface="Montserrat Extra-Bold"/>
              </a:rPr>
              <a:t>Дякую за увагу</a:t>
            </a:r>
            <a:endParaRPr lang="en-US" sz="16194" spc="-955" dirty="0">
              <a:solidFill>
                <a:srgbClr val="FFFFFF"/>
              </a:solidFill>
              <a:latin typeface="Montserrat Extra-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000000">
              <a:alpha val="666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61627" y="723729"/>
            <a:ext cx="5105400" cy="6934372"/>
            <a:chOff x="0" y="0"/>
            <a:chExt cx="1687841" cy="66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717108" y="495299"/>
            <a:ext cx="5266092" cy="8481741"/>
            <a:chOff x="0" y="0"/>
            <a:chExt cx="1687841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34939" y="651669"/>
            <a:ext cx="6977156" cy="69771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07239">
            <a:off x="10526308" y="6448653"/>
            <a:ext cx="1675183" cy="8313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07239" flipH="1" flipV="1">
            <a:off x="5368051" y="1275027"/>
            <a:ext cx="1675183" cy="83131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055834" y="2455199"/>
            <a:ext cx="5935366" cy="3018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1"/>
              </a:lnSpc>
            </a:pPr>
            <a:r>
              <a:rPr lang="ru-RU" sz="5400" spc="-48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sz="5400" spc="-48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характеристика </a:t>
            </a:r>
            <a:r>
              <a:rPr lang="ru-RU" sz="5400" spc="-48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5400" spc="-48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5400" spc="-48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безпекових</a:t>
            </a:r>
            <a:r>
              <a:rPr lang="ru-RU" sz="5400" spc="-48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spc="-48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інститутів</a:t>
            </a:r>
            <a:endParaRPr lang="ru-RU" sz="5400" spc="-485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99140" y="1071443"/>
            <a:ext cx="4630374" cy="627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Однозначного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Ширше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урядові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неурядові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(НУО).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Словник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статистичних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термінів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ОЕСР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“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формальними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угодами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статус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країн-учасниць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вони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400" spc="49" dirty="0">
              <a:solidFill>
                <a:srgbClr val="2124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944330" y="723728"/>
            <a:ext cx="4885092" cy="812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роль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поінформованість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багатьох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таких,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сектором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розбудова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доброчесності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роль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нормотворчості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підзвітності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верховенства права.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вони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канал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урядами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органами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діячами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почала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1990-х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коли вони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особливо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загроз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сферою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врядування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сферою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партнерських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членства в таких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ЄС, НАТО і Рада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75951" y="7998144"/>
            <a:ext cx="126146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Відтоді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процесах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перетворилась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лавину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перетинаються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собою.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особливо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стосується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та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змагаються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донорів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Недавнє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Академією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Фольке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Бернадотта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ілюструє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дилему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приклад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важливого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висновку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те,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координація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діячів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зайнятих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реформуванням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абсолютно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успіху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демократичного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врядування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зрештою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ефективного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демократичного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урядування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сферою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id="3" name="AutoShape 3"/>
          <p:cNvSpPr/>
          <p:nvPr/>
        </p:nvSpPr>
        <p:spPr>
          <a:xfrm rot="2700000">
            <a:off x="-2646503" y="9043300"/>
            <a:ext cx="5293007" cy="2487400"/>
          </a:xfrm>
          <a:prstGeom prst="rect">
            <a:avLst/>
          </a:prstGeom>
          <a:solidFill>
            <a:srgbClr val="213559"/>
          </a:solidFill>
        </p:spPr>
      </p:sp>
      <p:sp>
        <p:nvSpPr>
          <p:cNvPr id="4" name="AutoShape 4"/>
          <p:cNvSpPr/>
          <p:nvPr/>
        </p:nvSpPr>
        <p:spPr>
          <a:xfrm rot="2700000">
            <a:off x="15641497" y="-1243700"/>
            <a:ext cx="5293007" cy="2487400"/>
          </a:xfrm>
          <a:prstGeom prst="rect">
            <a:avLst/>
          </a:prstGeom>
          <a:solidFill>
            <a:srgbClr val="213559"/>
          </a:solidFill>
        </p:spPr>
      </p:sp>
      <p:grpSp>
        <p:nvGrpSpPr>
          <p:cNvPr id="5" name="Group 5"/>
          <p:cNvGrpSpPr/>
          <p:nvPr/>
        </p:nvGrpSpPr>
        <p:grpSpPr>
          <a:xfrm>
            <a:off x="660087" y="4490074"/>
            <a:ext cx="4626722" cy="1416968"/>
            <a:chOff x="0" y="0"/>
            <a:chExt cx="1687841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-2512615" y="1681677"/>
            <a:ext cx="8253464" cy="1309890"/>
            <a:chOff x="0" y="0"/>
            <a:chExt cx="4161103" cy="660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61103" cy="660400"/>
            </a:xfrm>
            <a:custGeom>
              <a:avLst/>
              <a:gdLst/>
              <a:ahLst/>
              <a:cxnLst/>
              <a:rect l="l" t="t" r="r" b="b"/>
              <a:pathLst>
                <a:path w="4161103" h="660400">
                  <a:moveTo>
                    <a:pt x="403664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36643" y="0"/>
                  </a:lnTo>
                  <a:cubicBezTo>
                    <a:pt x="4105223" y="0"/>
                    <a:pt x="4161103" y="55880"/>
                    <a:pt x="4161103" y="124460"/>
                  </a:cubicBezTo>
                  <a:lnTo>
                    <a:pt x="4161103" y="535940"/>
                  </a:lnTo>
                  <a:cubicBezTo>
                    <a:pt x="4161103" y="604520"/>
                    <a:pt x="4105223" y="660400"/>
                    <a:pt x="4036643" y="66040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547151" y="1681677"/>
            <a:ext cx="8253464" cy="1309890"/>
            <a:chOff x="0" y="0"/>
            <a:chExt cx="4161103" cy="660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61103" cy="660400"/>
            </a:xfrm>
            <a:custGeom>
              <a:avLst/>
              <a:gdLst/>
              <a:ahLst/>
              <a:cxnLst/>
              <a:rect l="l" t="t" r="r" b="b"/>
              <a:pathLst>
                <a:path w="4161103" h="660400">
                  <a:moveTo>
                    <a:pt x="403664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36643" y="0"/>
                  </a:lnTo>
                  <a:cubicBezTo>
                    <a:pt x="4105223" y="0"/>
                    <a:pt x="4161103" y="55880"/>
                    <a:pt x="4161103" y="124460"/>
                  </a:cubicBezTo>
                  <a:lnTo>
                    <a:pt x="4161103" y="535940"/>
                  </a:lnTo>
                  <a:cubicBezTo>
                    <a:pt x="4161103" y="604520"/>
                    <a:pt x="4105223" y="660400"/>
                    <a:pt x="4036643" y="66040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909434" y="4414400"/>
            <a:ext cx="4626722" cy="1492642"/>
            <a:chOff x="0" y="0"/>
            <a:chExt cx="1687841" cy="660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2409073" y="4412332"/>
            <a:ext cx="4626722" cy="1494710"/>
            <a:chOff x="0" y="0"/>
            <a:chExt cx="1687841" cy="660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6176317" y="1132193"/>
            <a:ext cx="5935366" cy="311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1"/>
              </a:lnSpc>
            </a:pPr>
            <a:r>
              <a:rPr lang="uk-UA" sz="9600" spc="-48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 та </a:t>
            </a:r>
            <a:r>
              <a:rPr lang="uk-UA" sz="9600" spc="-48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безпекові</a:t>
            </a:r>
            <a:r>
              <a:rPr lang="uk-UA" sz="9600" spc="-48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інститути</a:t>
            </a:r>
            <a:endParaRPr lang="en-US" sz="9600" spc="-48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82240" y="5109570"/>
            <a:ext cx="3824986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uk-UA" sz="3200" spc="49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ООН</a:t>
            </a:r>
            <a:endParaRPr lang="en-US" sz="3200" spc="49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233057" y="5000407"/>
            <a:ext cx="3821886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uk-UA" sz="3200" spc="49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НАТО</a:t>
            </a:r>
            <a:endParaRPr lang="en-US" sz="3200" spc="49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829590" y="5000407"/>
            <a:ext cx="3808741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uk-UA" sz="3200" spc="49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ЄС</a:t>
            </a:r>
            <a:endParaRPr lang="en-US" sz="3200" spc="49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5"/>
          <p:cNvGrpSpPr/>
          <p:nvPr/>
        </p:nvGrpSpPr>
        <p:grpSpPr>
          <a:xfrm>
            <a:off x="6924424" y="6372761"/>
            <a:ext cx="4626722" cy="1361539"/>
            <a:chOff x="0" y="0"/>
            <a:chExt cx="1687841" cy="660400"/>
          </a:xfrm>
        </p:grpSpPr>
        <p:sp>
          <p:nvSpPr>
            <p:cNvPr id="25" name="Freeform 6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26" name="Group 5"/>
          <p:cNvGrpSpPr/>
          <p:nvPr/>
        </p:nvGrpSpPr>
        <p:grpSpPr>
          <a:xfrm>
            <a:off x="304801" y="6423646"/>
            <a:ext cx="5562600" cy="1310654"/>
            <a:chOff x="0" y="0"/>
            <a:chExt cx="1687841" cy="660400"/>
          </a:xfrm>
        </p:grpSpPr>
        <p:sp>
          <p:nvSpPr>
            <p:cNvPr id="27" name="Freeform 6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28" name="Group 5"/>
          <p:cNvGrpSpPr/>
          <p:nvPr/>
        </p:nvGrpSpPr>
        <p:grpSpPr>
          <a:xfrm>
            <a:off x="12457816" y="6423646"/>
            <a:ext cx="4626722" cy="1310654"/>
            <a:chOff x="0" y="0"/>
            <a:chExt cx="1687841" cy="660400"/>
          </a:xfrm>
        </p:grpSpPr>
        <p:sp>
          <p:nvSpPr>
            <p:cNvPr id="29" name="Freeform 6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sp>
        <p:nvSpPr>
          <p:cNvPr id="30" name="Прямоугольник 29"/>
          <p:cNvSpPr/>
          <p:nvPr/>
        </p:nvSpPr>
        <p:spPr>
          <a:xfrm>
            <a:off x="447349" y="6868864"/>
            <a:ext cx="5293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ЄВРОПЕЙСЬКИЙ СУД З ПРАВ ЛЮДИНИ (ЄСПЛ)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801053" y="6926689"/>
            <a:ext cx="971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ОЕСР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4401800" y="6989841"/>
            <a:ext cx="1056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ОБСЄ</a:t>
            </a:r>
            <a:endParaRPr lang="ru-RU" sz="24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5"/>
          <p:cNvGrpSpPr/>
          <p:nvPr/>
        </p:nvGrpSpPr>
        <p:grpSpPr>
          <a:xfrm>
            <a:off x="2606335" y="8274557"/>
            <a:ext cx="4626722" cy="1310654"/>
            <a:chOff x="0" y="0"/>
            <a:chExt cx="1687841" cy="660400"/>
          </a:xfrm>
        </p:grpSpPr>
        <p:sp>
          <p:nvSpPr>
            <p:cNvPr id="34" name="Freeform 6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35" name="Group 5"/>
          <p:cNvGrpSpPr/>
          <p:nvPr/>
        </p:nvGrpSpPr>
        <p:grpSpPr>
          <a:xfrm>
            <a:off x="9486945" y="8306333"/>
            <a:ext cx="5971041" cy="1310654"/>
            <a:chOff x="0" y="0"/>
            <a:chExt cx="1687841" cy="660400"/>
          </a:xfrm>
        </p:grpSpPr>
        <p:sp>
          <p:nvSpPr>
            <p:cNvPr id="36" name="Freeform 6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sp>
        <p:nvSpPr>
          <p:cNvPr id="39" name="Прямоугольник 38"/>
          <p:cNvSpPr/>
          <p:nvPr/>
        </p:nvSpPr>
        <p:spPr>
          <a:xfrm>
            <a:off x="3886200" y="8790360"/>
            <a:ext cx="2654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СВІТОВИЙ БАНК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9588052" y="8688058"/>
            <a:ext cx="5133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TRANSPARENCY INTERNATIONAL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1495426" y="1280613"/>
            <a:ext cx="5679993" cy="93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14"/>
              </a:lnSpc>
            </a:pPr>
            <a:r>
              <a:rPr lang="uk-UA" sz="7464" spc="-440" dirty="0" smtClean="0">
                <a:solidFill>
                  <a:srgbClr val="263F6B"/>
                </a:solidFill>
                <a:latin typeface="Montserrat Extra-Bold Italics"/>
              </a:rPr>
              <a:t>ООН</a:t>
            </a:r>
            <a:endParaRPr lang="en-US" sz="7464" spc="-440" dirty="0">
              <a:solidFill>
                <a:srgbClr val="263F6B"/>
              </a:solidFill>
              <a:latin typeface="Montserrat Extra-Bold Italics"/>
            </a:endParaRPr>
          </a:p>
        </p:txBody>
      </p:sp>
      <p:sp>
        <p:nvSpPr>
          <p:cNvPr id="40" name="AutoShape 40"/>
          <p:cNvSpPr/>
          <p:nvPr/>
        </p:nvSpPr>
        <p:spPr>
          <a:xfrm rot="-8231889">
            <a:off x="-10109114" y="6176620"/>
            <a:ext cx="16230600" cy="10441156"/>
          </a:xfrm>
          <a:prstGeom prst="rect">
            <a:avLst/>
          </a:prstGeom>
          <a:solidFill>
            <a:srgbClr val="213559"/>
          </a:solidFill>
        </p:spPr>
      </p:sp>
      <p:sp>
        <p:nvSpPr>
          <p:cNvPr id="41" name="AutoShape 41"/>
          <p:cNvSpPr/>
          <p:nvPr/>
        </p:nvSpPr>
        <p:spPr>
          <a:xfrm rot="-8231889">
            <a:off x="-10507643" y="6538090"/>
            <a:ext cx="16230600" cy="10441156"/>
          </a:xfrm>
          <a:prstGeom prst="rect">
            <a:avLst/>
          </a:prstGeom>
          <a:solidFill>
            <a:srgbClr val="263F6B"/>
          </a:solidFill>
        </p:spPr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0260" y="322840"/>
            <a:ext cx="1783058" cy="295015"/>
          </a:xfrm>
          <a:prstGeom prst="rect">
            <a:avLst/>
          </a:prstGeom>
        </p:spPr>
      </p:pic>
      <p:sp>
        <p:nvSpPr>
          <p:cNvPr id="45" name="AutoShape 45"/>
          <p:cNvSpPr/>
          <p:nvPr/>
        </p:nvSpPr>
        <p:spPr>
          <a:xfrm>
            <a:off x="1820157" y="876300"/>
            <a:ext cx="1386321" cy="0"/>
          </a:xfrm>
          <a:prstGeom prst="line">
            <a:avLst/>
          </a:prstGeom>
          <a:ln w="76200" cap="flat">
            <a:solidFill>
              <a:srgbClr val="263F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Прямоугольник 45"/>
          <p:cNvSpPr/>
          <p:nvPr/>
        </p:nvSpPr>
        <p:spPr>
          <a:xfrm>
            <a:off x="8610600" y="723900"/>
            <a:ext cx="914399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ОБ’ЄДНАНИХ НАЦІЙ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заснована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1945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зараз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країни-учасниці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регламентуються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цілями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принципами,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викладеними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Статуті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органами ООН 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асамблея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Рада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рада, Рада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опіки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суд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Секретаріат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ООН. Система ООН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ООН і багатьох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нею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фондів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агентств,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членство,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бюджет.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фонди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добровільних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внесків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агентства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добровільних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фіксованих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внесків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миру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ООН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шляхом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сторонам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миру;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миротворчої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миру. ООН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заохочує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захищає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права.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Організація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гуманітарної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219267"/>
            <a:ext cx="8382000" cy="382916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0600" y="6048434"/>
            <a:ext cx="9677400" cy="36732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991101"/>
            <a:ext cx="18288000" cy="5716290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rot="-1753206">
            <a:off x="-1054700" y="4883294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id="40" name="AutoShape 40"/>
          <p:cNvSpPr/>
          <p:nvPr/>
        </p:nvSpPr>
        <p:spPr>
          <a:xfrm rot="-8231889">
            <a:off x="-10109114" y="6176620"/>
            <a:ext cx="16230600" cy="10441156"/>
          </a:xfrm>
          <a:prstGeom prst="rect">
            <a:avLst/>
          </a:prstGeom>
          <a:solidFill>
            <a:srgbClr val="213559"/>
          </a:solidFill>
        </p:spPr>
      </p:sp>
      <p:sp>
        <p:nvSpPr>
          <p:cNvPr id="41" name="AutoShape 41"/>
          <p:cNvSpPr/>
          <p:nvPr/>
        </p:nvSpPr>
        <p:spPr>
          <a:xfrm rot="-8231889">
            <a:off x="-10507643" y="6538090"/>
            <a:ext cx="16230600" cy="10441156"/>
          </a:xfrm>
          <a:prstGeom prst="rect">
            <a:avLst/>
          </a:prstGeom>
          <a:solidFill>
            <a:srgbClr val="263F6B"/>
          </a:solidFill>
        </p:spPr>
      </p:sp>
      <p:sp>
        <p:nvSpPr>
          <p:cNvPr id="46" name="Прямоугольник 45"/>
          <p:cNvSpPr/>
          <p:nvPr/>
        </p:nvSpPr>
        <p:spPr>
          <a:xfrm>
            <a:off x="304800" y="723900"/>
            <a:ext cx="1744979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 fontAlgn="base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ООН для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заходах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побудувати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діячем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Програма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розвитку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ООН (ПР ООН),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яка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перехідних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таких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криз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врядування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бідності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діячем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Департамент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миротворчих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операцій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ООН (ДМО ООН)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очолює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миру. ДМО ООН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ПР ООН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довгий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багатьох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до, так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 ООН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Управління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органів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верховенства права,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юстиції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входить до складу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Бюро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попередження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криз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відновлення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та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Група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 доступу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правосуддя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 та верховенства права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входить до складу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Групи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 демократичного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врядування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співпрацюють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комплексного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«одного ПР ООН»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ДМО ООН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задачу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дієвих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підзвітних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Підрозділ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 в ДМО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мозковим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ООН,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Конкретно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Підрозділ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роботу все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числа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польових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насамперед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сектору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9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3999"/>
            <a:ext cx="18288000" cy="6772275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rot="-1753206">
            <a:off x="-1054700" y="4883294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id="40" name="AutoShape 40"/>
          <p:cNvSpPr/>
          <p:nvPr/>
        </p:nvSpPr>
        <p:spPr>
          <a:xfrm rot="-8231889">
            <a:off x="-10109114" y="6176620"/>
            <a:ext cx="16230600" cy="10441156"/>
          </a:xfrm>
          <a:prstGeom prst="rect">
            <a:avLst/>
          </a:prstGeom>
          <a:solidFill>
            <a:srgbClr val="213559"/>
          </a:solidFill>
        </p:spPr>
      </p:sp>
      <p:sp>
        <p:nvSpPr>
          <p:cNvPr id="41" name="AutoShape 41"/>
          <p:cNvSpPr/>
          <p:nvPr/>
        </p:nvSpPr>
        <p:spPr>
          <a:xfrm rot="-8231889">
            <a:off x="-10507643" y="6538090"/>
            <a:ext cx="16230600" cy="10441156"/>
          </a:xfrm>
          <a:prstGeom prst="rect">
            <a:avLst/>
          </a:prstGeom>
          <a:solidFill>
            <a:srgbClr val="263F6B"/>
          </a:solidFill>
        </p:spPr>
      </p:sp>
      <p:sp>
        <p:nvSpPr>
          <p:cNvPr id="46" name="Прямоугольник 45"/>
          <p:cNvSpPr/>
          <p:nvPr/>
        </p:nvSpPr>
        <p:spPr>
          <a:xfrm>
            <a:off x="304800" y="723900"/>
            <a:ext cx="174497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 fontAlgn="base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ООН для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Підрозділ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секретаріат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міжвідомчої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співголовують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ДМО та ПР ООН.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узгоджений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дієву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заходам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 в 2007р.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створена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міжвідомча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ООН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United Nation’s Inter-Agency Task Force on Security Sector Reform, IASSRTF),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складалась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ООН: Департамент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справ, Департамент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миротворчих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Управління Верховного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комісара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прав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Бюро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миру,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ООН,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Жіночий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(зараз входить до «ООН-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 та Управління ООН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злочинності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Зараз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IASSRTF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Управління ООН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роззброєння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Бюро ООН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обслуговування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Бюро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радника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Африки, Бюро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сексуального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Дитячий фонд ООН,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ООН; і Фонд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народонаселення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598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8900"/>
            <a:ext cx="18288000" cy="4227374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rot="-1753206">
            <a:off x="-977043" y="4959495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id="40" name="AutoShape 40"/>
          <p:cNvSpPr/>
          <p:nvPr/>
        </p:nvSpPr>
        <p:spPr>
          <a:xfrm rot="-8231889">
            <a:off x="-10109114" y="6176620"/>
            <a:ext cx="16230600" cy="10441156"/>
          </a:xfrm>
          <a:prstGeom prst="rect">
            <a:avLst/>
          </a:prstGeom>
          <a:solidFill>
            <a:srgbClr val="213559"/>
          </a:solidFill>
        </p:spPr>
      </p:sp>
      <p:sp>
        <p:nvSpPr>
          <p:cNvPr id="41" name="AutoShape 41"/>
          <p:cNvSpPr/>
          <p:nvPr/>
        </p:nvSpPr>
        <p:spPr>
          <a:xfrm rot="-8231889">
            <a:off x="-10507643" y="6538090"/>
            <a:ext cx="16230600" cy="10441156"/>
          </a:xfrm>
          <a:prstGeom prst="rect">
            <a:avLst/>
          </a:prstGeom>
          <a:solidFill>
            <a:srgbClr val="263F6B"/>
          </a:solidFill>
        </p:spPr>
      </p:sp>
      <p:sp>
        <p:nvSpPr>
          <p:cNvPr id="46" name="Прямоугольник 45"/>
          <p:cNvSpPr/>
          <p:nvPr/>
        </p:nvSpPr>
        <p:spPr>
          <a:xfrm>
            <a:off x="304800" y="723900"/>
            <a:ext cx="17449799" cy="674030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indent="457200" algn="ctr" fontAlgn="base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ООН з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зосереджується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підтримці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у:</a:t>
            </a:r>
          </a:p>
          <a:p>
            <a:pPr indent="457200" algn="just" fontAlgn="base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діалогу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координації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сферу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мобілізації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будівництві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відстеженні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сектору оборони</a:t>
            </a:r>
          </a:p>
          <a:p>
            <a:pPr indent="457200" algn="just" fontAlgn="base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 fontAlgn="base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Wingdings" panose="05000000000000000000" pitchFamily="2" charset="2"/>
              <a:buChar char="q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SSR Integrated Technical Guidance Notes</a:t>
            </a:r>
          </a:p>
          <a:p>
            <a:pPr marL="342900" indent="-342900" algn="just" fontAlgn="base">
              <a:buFont typeface="Wingdings" panose="05000000000000000000" pitchFamily="2" charset="2"/>
              <a:buChar char="q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United Nations SSR Perspective (2012)</a:t>
            </a:r>
          </a:p>
          <a:p>
            <a:pPr marL="342900" indent="-342900" algn="just" fontAlgn="base">
              <a:buFont typeface="Wingdings" panose="05000000000000000000" pitchFamily="2" charset="2"/>
              <a:buChar char="q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Security Council Resolution 2151 (2014) – The maintenance of international peace and security: Security sector reform: challenges and opportunities</a:t>
            </a:r>
          </a:p>
          <a:p>
            <a:pPr marL="342900" indent="-342900" algn="just" fontAlgn="base">
              <a:buFont typeface="Wingdings" panose="05000000000000000000" pitchFamily="2" charset="2"/>
              <a:buChar char="q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 of the Secretary-General – Securing States and societies: strengthening the United Nations comprehensive support to security sector reform (A/67/970–S/2013/480)</a:t>
            </a:r>
          </a:p>
          <a:p>
            <a:pPr marL="342900" indent="-342900" algn="just" fontAlgn="base">
              <a:buFont typeface="Wingdings" panose="05000000000000000000" pitchFamily="2" charset="2"/>
              <a:buChar char="q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 of the Secretary-General – Securing peace and development: the role of the United Nations in supporting security sector reform (A/62/659–S/2008/39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411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52756"/>
            <a:ext cx="8544298" cy="8234243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1495426" y="1280613"/>
            <a:ext cx="5679993" cy="93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14"/>
              </a:lnSpc>
            </a:pPr>
            <a:r>
              <a:rPr lang="uk-UA" sz="7464" spc="-440" dirty="0" smtClean="0">
                <a:solidFill>
                  <a:srgbClr val="263F6B"/>
                </a:solidFill>
                <a:latin typeface="Montserrat Extra-Bold Italics"/>
              </a:rPr>
              <a:t>НАТО</a:t>
            </a:r>
            <a:endParaRPr lang="en-US" sz="7464" spc="-440" dirty="0">
              <a:solidFill>
                <a:srgbClr val="263F6B"/>
              </a:solidFill>
              <a:latin typeface="Montserrat Extra-Bold Italics"/>
            </a:endParaRPr>
          </a:p>
        </p:txBody>
      </p:sp>
      <p:sp>
        <p:nvSpPr>
          <p:cNvPr id="40" name="AutoShape 40"/>
          <p:cNvSpPr/>
          <p:nvPr/>
        </p:nvSpPr>
        <p:spPr>
          <a:xfrm rot="-8231889">
            <a:off x="-10109114" y="6176620"/>
            <a:ext cx="16230600" cy="10441156"/>
          </a:xfrm>
          <a:prstGeom prst="rect">
            <a:avLst/>
          </a:prstGeom>
          <a:solidFill>
            <a:srgbClr val="213559"/>
          </a:solidFill>
        </p:spPr>
      </p:sp>
      <p:sp>
        <p:nvSpPr>
          <p:cNvPr id="41" name="AutoShape 41"/>
          <p:cNvSpPr/>
          <p:nvPr/>
        </p:nvSpPr>
        <p:spPr>
          <a:xfrm rot="-8231889">
            <a:off x="-10507643" y="6538090"/>
            <a:ext cx="16230600" cy="10441156"/>
          </a:xfrm>
          <a:prstGeom prst="rect">
            <a:avLst/>
          </a:prstGeom>
          <a:solidFill>
            <a:srgbClr val="263F6B"/>
          </a:solidFill>
        </p:spPr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30260" y="322840"/>
            <a:ext cx="1783058" cy="295015"/>
          </a:xfrm>
          <a:prstGeom prst="rect">
            <a:avLst/>
          </a:prstGeom>
        </p:spPr>
      </p:pic>
      <p:sp>
        <p:nvSpPr>
          <p:cNvPr id="45" name="AutoShape 45"/>
          <p:cNvSpPr/>
          <p:nvPr/>
        </p:nvSpPr>
        <p:spPr>
          <a:xfrm>
            <a:off x="1820157" y="876300"/>
            <a:ext cx="1386321" cy="0"/>
          </a:xfrm>
          <a:prstGeom prst="line">
            <a:avLst/>
          </a:prstGeom>
          <a:ln w="76200" cap="flat">
            <a:solidFill>
              <a:srgbClr val="263F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Прямоугольник 45"/>
          <p:cNvSpPr/>
          <p:nvPr/>
        </p:nvSpPr>
        <p:spPr>
          <a:xfrm>
            <a:off x="8610600" y="723900"/>
            <a:ext cx="9677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base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Північноатлантичного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Договору (НАТО)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військово-політичний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союз,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1949р.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заохочує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оборони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розбудови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довіри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та,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віддаленій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DCAF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2001р. активно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співпрацює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НАТО в рамках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демократичного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врядування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правоохоронних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розвідувальних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відомств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верховенства права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DCAF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майданчики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НАТО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воєнної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демократичного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врядування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часом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гендерних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сферою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5191" y="5829300"/>
            <a:ext cx="9620284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02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2340</TotalTime>
  <Words>3731</Words>
  <Application>Microsoft Office PowerPoint</Application>
  <PresentationFormat>Произвольный</PresentationFormat>
  <Paragraphs>173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Times New Roman</vt:lpstr>
      <vt:lpstr>Montserrat Extra-Bold</vt:lpstr>
      <vt:lpstr>Arial</vt:lpstr>
      <vt:lpstr>Wingdings</vt:lpstr>
      <vt:lpstr>Calibri</vt:lpstr>
      <vt:lpstr>Montserrat Extra-Bold Italics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Modern Company Profile Presentation</dc:title>
  <dc:creator>Адмін</dc:creator>
  <cp:lastModifiedBy>Учетная запись Майкрософт</cp:lastModifiedBy>
  <cp:revision>13</cp:revision>
  <dcterms:created xsi:type="dcterms:W3CDTF">2006-08-16T00:00:00Z</dcterms:created>
  <dcterms:modified xsi:type="dcterms:W3CDTF">2023-03-20T08:30:53Z</dcterms:modified>
  <dc:identifier>DAFdkUNEsLc</dc:identifier>
</cp:coreProperties>
</file>