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9" r:id="rId4"/>
    <p:sldId id="258" r:id="rId5"/>
    <p:sldId id="263" r:id="rId6"/>
    <p:sldId id="268" r:id="rId7"/>
    <p:sldId id="269" r:id="rId8"/>
    <p:sldId id="270" r:id="rId9"/>
    <p:sldId id="272" r:id="rId10"/>
    <p:sldId id="271" r:id="rId11"/>
    <p:sldId id="273" r:id="rId12"/>
    <p:sldId id="274" r:id="rId13"/>
    <p:sldId id="275" r:id="rId14"/>
    <p:sldId id="276" r:id="rId15"/>
    <p:sldId id="277" r:id="rId16"/>
    <p:sldId id="278" r:id="rId17"/>
    <p:sldId id="279" r:id="rId18"/>
    <p:sldId id="280" r:id="rId19"/>
    <p:sldId id="281" r:id="rId20"/>
    <p:sldId id="282" r:id="rId21"/>
    <p:sldId id="283" r:id="rId22"/>
    <p:sldId id="284" r:id="rId23"/>
    <p:sldId id="285" r:id="rId24"/>
    <p:sldId id="267" r:id="rId25"/>
  </p:sldIdLst>
  <p:sldSz cx="18288000" cy="10287000"/>
  <p:notesSz cx="6858000" cy="9144000"/>
  <p:embeddedFontLst>
    <p:embeddedFont>
      <p:font typeface="Montserrat Extra-Bold" panose="020B0604020202020204" charset="-52"/>
      <p:regular r:id="rId26"/>
    </p:embeddedFont>
    <p:embeddedFont>
      <p:font typeface="Calibri" panose="020F0502020204030204" pitchFamily="34" charset="0"/>
      <p:regular r:id="rId27"/>
      <p:bold r:id="rId28"/>
      <p:italic r:id="rId29"/>
      <p:boldItalic r:id="rId30"/>
    </p:embeddedFont>
    <p:embeddedFont>
      <p:font typeface="Montserrat Extra-Bold Italics" panose="020B0604020202020204" charset="-52"/>
      <p:regular r:id="rId31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43" d="100"/>
          <a:sy n="43" d="100"/>
        </p:scale>
        <p:origin x="524" y="4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1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4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font" Target="fonts/font3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6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2.fntdata"/><Relationship Id="rId30" Type="http://schemas.openxmlformats.org/officeDocument/2006/relationships/font" Target="fonts/font5.fntdata"/><Relationship Id="rId35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3/18/2023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3/18/2023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3/18/2023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3/18/2023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sv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6.png"/><Relationship Id="rId4" Type="http://schemas.openxmlformats.org/officeDocument/2006/relationships/image" Target="../media/image12.sv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4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0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4.svg"/><Relationship Id="rId4" Type="http://schemas.openxmlformats.org/officeDocument/2006/relationships/image" Target="../media/image3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stats.oecd.org/glossary/index.htm" TargetMode="External"/><Relationship Id="rId5" Type="http://schemas.openxmlformats.org/officeDocument/2006/relationships/image" Target="../media/image10.sv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7" Type="http://schemas.openxmlformats.org/officeDocument/2006/relationships/image" Target="../media/image9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hyperlink" Target="http://www.un.org/en/charter-united-nations/index.html" TargetMode="External"/><Relationship Id="rId4" Type="http://schemas.openxmlformats.org/officeDocument/2006/relationships/hyperlink" Target="http://www.un.org/en/member-states/" TargetMode="Externa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hyperlink" Target="http://fly.undp.org/governance/" TargetMode="External"/><Relationship Id="rId3" Type="http://schemas.openxmlformats.org/officeDocument/2006/relationships/hyperlink" Target="https://unssr.unlb.org/TaskForceMembers/UNDP.aspx" TargetMode="External"/><Relationship Id="rId7" Type="http://schemas.openxmlformats.org/officeDocument/2006/relationships/hyperlink" Target="http://fly.undp.org/governance/focus_justice_law.shtml" TargetMode="External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undp.org/cpr/" TargetMode="External"/><Relationship Id="rId5" Type="http://schemas.openxmlformats.org/officeDocument/2006/relationships/hyperlink" Target="http://www.undp.org/cpr/we_do/security_reform.shtml" TargetMode="External"/><Relationship Id="rId10" Type="http://schemas.openxmlformats.org/officeDocument/2006/relationships/hyperlink" Target="https://unssr.unlb.org/Default.aspx" TargetMode="External"/><Relationship Id="rId4" Type="http://schemas.openxmlformats.org/officeDocument/2006/relationships/hyperlink" Target="https://unssr.unlb.org/TaskForceMembers/DPKO.aspx" TargetMode="External"/><Relationship Id="rId9" Type="http://schemas.openxmlformats.org/officeDocument/2006/relationships/hyperlink" Target="http://www.un.org/en/peacekeeping/issues/security.shtm" TargetMode="Externa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png"/><Relationship Id="rId4" Type="http://schemas.openxmlformats.org/officeDocument/2006/relationships/image" Target="../media/image12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t="15855" r="2458" b="40250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sp>
        <p:nvSpPr>
          <p:cNvPr id="3" name="AutoShape 3"/>
          <p:cNvSpPr/>
          <p:nvPr/>
        </p:nvSpPr>
        <p:spPr>
          <a:xfrm rot="-7020778">
            <a:off x="-4807562" y="821505"/>
            <a:ext cx="16230600" cy="10441156"/>
          </a:xfrm>
          <a:prstGeom prst="rect">
            <a:avLst/>
          </a:prstGeom>
          <a:solidFill>
            <a:srgbClr val="213559"/>
          </a:solidFill>
        </p:spPr>
      </p:sp>
      <p:sp>
        <p:nvSpPr>
          <p:cNvPr id="4" name="AutoShape 4"/>
          <p:cNvSpPr/>
          <p:nvPr/>
        </p:nvSpPr>
        <p:spPr>
          <a:xfrm rot="-7020778">
            <a:off x="-7861675" y="821505"/>
            <a:ext cx="16230600" cy="10441156"/>
          </a:xfrm>
          <a:prstGeom prst="rect">
            <a:avLst/>
          </a:prstGeom>
          <a:solidFill>
            <a:srgbClr val="263F6B"/>
          </a:solidFill>
        </p:spPr>
      </p:sp>
      <p:sp>
        <p:nvSpPr>
          <p:cNvPr id="5" name="TextBox 5"/>
          <p:cNvSpPr txBox="1"/>
          <p:nvPr/>
        </p:nvSpPr>
        <p:spPr>
          <a:xfrm>
            <a:off x="623454" y="4818136"/>
            <a:ext cx="8382000" cy="34111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13338"/>
              </a:lnSpc>
            </a:pPr>
            <a:r>
              <a:rPr lang="uk-UA" sz="6600" dirty="0" smtClean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Політичні та </a:t>
            </a:r>
            <a:r>
              <a:rPr lang="uk-UA" sz="6600" dirty="0" err="1" smtClean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безпекові</a:t>
            </a:r>
            <a:r>
              <a:rPr lang="uk-UA" sz="6600" dirty="0" smtClean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інституту</a:t>
            </a:r>
            <a:endParaRPr lang="en-US" sz="6600" dirty="0">
              <a:solidFill>
                <a:srgbClr val="FFFF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/>
          <a:stretch>
            <a:fillRect/>
          </a:stretch>
        </p:blipFill>
        <p:spPr>
          <a:xfrm>
            <a:off x="1028700" y="1028700"/>
            <a:ext cx="1783058" cy="295015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/>
          <a:stretch>
            <a:fillRect/>
          </a:stretch>
        </p:blipFill>
        <p:spPr>
          <a:xfrm>
            <a:off x="15476242" y="8956802"/>
            <a:ext cx="1783058" cy="295015"/>
          </a:xfrm>
          <a:prstGeom prst="rect">
            <a:avLst/>
          </a:prstGeom>
        </p:spPr>
      </p:pic>
      <p:sp>
        <p:nvSpPr>
          <p:cNvPr id="9" name="AutoShape 9"/>
          <p:cNvSpPr/>
          <p:nvPr/>
        </p:nvSpPr>
        <p:spPr>
          <a:xfrm>
            <a:off x="-1536273" y="4580698"/>
            <a:ext cx="5244233" cy="0"/>
          </a:xfrm>
          <a:prstGeom prst="line">
            <a:avLst/>
          </a:prstGeom>
          <a:ln w="19050" cap="rnd">
            <a:solidFill>
              <a:srgbClr val="FFFFFF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10" name="AutoShape 10"/>
          <p:cNvSpPr/>
          <p:nvPr/>
        </p:nvSpPr>
        <p:spPr>
          <a:xfrm>
            <a:off x="-2298994" y="9582841"/>
            <a:ext cx="9005773" cy="0"/>
          </a:xfrm>
          <a:prstGeom prst="line">
            <a:avLst/>
          </a:prstGeom>
          <a:ln w="19050" cap="rnd">
            <a:solidFill>
              <a:srgbClr val="FFFFFF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11" name="AutoShape 11"/>
          <p:cNvSpPr/>
          <p:nvPr/>
        </p:nvSpPr>
        <p:spPr>
          <a:xfrm>
            <a:off x="-3516288" y="3712270"/>
            <a:ext cx="5720180" cy="0"/>
          </a:xfrm>
          <a:prstGeom prst="line">
            <a:avLst/>
          </a:prstGeom>
          <a:ln w="19050" cap="rnd">
            <a:solidFill>
              <a:srgbClr val="FFFFFF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12" name="AutoShape 12"/>
          <p:cNvSpPr/>
          <p:nvPr/>
        </p:nvSpPr>
        <p:spPr>
          <a:xfrm>
            <a:off x="3066191" y="2823187"/>
            <a:ext cx="930938" cy="0"/>
          </a:xfrm>
          <a:prstGeom prst="line">
            <a:avLst/>
          </a:prstGeom>
          <a:ln w="19050" cap="rnd">
            <a:solidFill>
              <a:srgbClr val="FFFFFF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13" name="AutoShape 13"/>
          <p:cNvSpPr/>
          <p:nvPr/>
        </p:nvSpPr>
        <p:spPr>
          <a:xfrm>
            <a:off x="628699" y="2392260"/>
            <a:ext cx="1291530" cy="0"/>
          </a:xfrm>
          <a:prstGeom prst="line">
            <a:avLst/>
          </a:prstGeom>
          <a:ln w="19050" cap="rnd">
            <a:solidFill>
              <a:srgbClr val="FFFFFF"/>
            </a:solidFill>
            <a:prstDash val="solid"/>
            <a:headEnd type="none" w="sm" len="sm"/>
            <a:tailEnd type="none" w="sm" len="sm"/>
          </a:ln>
        </p:spPr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4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Прямоугольник 45"/>
          <p:cNvSpPr/>
          <p:nvPr/>
        </p:nvSpPr>
        <p:spPr>
          <a:xfrm>
            <a:off x="304800" y="723900"/>
            <a:ext cx="17449799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ctr" fontAlgn="base"/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 </a:t>
            </a:r>
            <a:r>
              <a:rPr lang="ru-RU" sz="2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робить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НАТО для </a:t>
            </a:r>
            <a:r>
              <a:rPr lang="ru-RU" sz="2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реформування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сфери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безпеки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 indent="457200" algn="just" fontAlgn="base"/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7200" algn="just" fontAlgn="base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Роль НАТО у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реформуванні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сфери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безпеки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визначається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процесом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підготовки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країн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 членства та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інтеграції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 структур Альянсу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після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вступу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В НАТО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демократичне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керівництво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сферою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безпеки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зробили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одним з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головних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завдань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при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розширенні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(див: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NATO 2010, Strategic Concept for the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Defence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and Security of the members of the North Atlantic Treaty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Organisation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Там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же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розробили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ряд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мають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підвищити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дієвість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підзвітність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оборонних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інституцій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Крім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того,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такі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як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Partnership Action Plan on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Defence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Institution Building (PAP-DIB)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боротьби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тероризмом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теж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стосуються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реформування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сфери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безпеки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Питання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реформування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сфери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безпеки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також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включають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миротворчу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діяльність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НАТО.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Крім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того, НАТО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приділяє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все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більше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уваги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реформуванню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сил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безпеки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таких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країнах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як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Україна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Всі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заходи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виглядають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обнадійливо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Проте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дехто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вважає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НАТО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потрібен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більш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жорсткий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комплексний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підхід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реформування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сфери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безпеки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час і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після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конфліктів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щоб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забезпечити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стабілізацію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реконструкцію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7200" algn="just" fontAlgn="base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рамках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виховання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доброчесності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(ВД), НАТО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сприяє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поширенню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принципів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доброчесності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прозорості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підзвітності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відповідно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міжнародних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норм та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практики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indent="457200" algn="just" fontAlgn="base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Як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зазначає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НАТО,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ВД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надає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членам Альянсу та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країнам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-партнерам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всебічну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підтримку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питаннях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зниження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ризиків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корупції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оборонному та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пов’язаному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ним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безпековому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секторах і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заохочує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дотримання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принципів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ефективного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урядування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їхніх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оборонних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структурах.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Виконання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забезпечує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Трастовий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фонд НАТО, в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якому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провідну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роль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грають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шість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країн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Бельгія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Болгарія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Норвегія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Польща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Сполучене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Королівство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Швейцарія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ВД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підтримує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імплементацію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Резолюції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Ради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безпеки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ООН №1325 та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подальших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резолюцій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щодо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жінок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миру й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безпеки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528132"/>
            <a:ext cx="18288000" cy="47588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387421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4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052756"/>
            <a:ext cx="8458200" cy="6471113"/>
          </a:xfrm>
          <a:prstGeom prst="rect">
            <a:avLst/>
          </a:prstGeom>
        </p:spPr>
      </p:pic>
      <p:sp>
        <p:nvSpPr>
          <p:cNvPr id="2" name="AutoShape 2"/>
          <p:cNvSpPr/>
          <p:nvPr/>
        </p:nvSpPr>
        <p:spPr>
          <a:xfrm rot="-1753206">
            <a:off x="-1113304" y="4354356"/>
            <a:ext cx="25783492" cy="9586163"/>
          </a:xfrm>
          <a:prstGeom prst="rect">
            <a:avLst/>
          </a:prstGeom>
          <a:solidFill>
            <a:srgbClr val="545454">
              <a:alpha val="4706"/>
            </a:srgbClr>
          </a:solidFill>
        </p:spPr>
      </p:sp>
      <p:sp>
        <p:nvSpPr>
          <p:cNvPr id="3" name="TextBox 3"/>
          <p:cNvSpPr txBox="1"/>
          <p:nvPr/>
        </p:nvSpPr>
        <p:spPr>
          <a:xfrm>
            <a:off x="929297" y="1018769"/>
            <a:ext cx="5679993" cy="9386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7314"/>
              </a:lnSpc>
            </a:pPr>
            <a:r>
              <a:rPr lang="uk-UA" sz="7464" spc="-440" dirty="0" err="1" smtClean="0">
                <a:solidFill>
                  <a:srgbClr val="263F6B"/>
                </a:solidFill>
                <a:latin typeface="Montserrat Extra-Bold Italics"/>
              </a:rPr>
              <a:t>єс</a:t>
            </a:r>
            <a:endParaRPr lang="en-US" sz="7464" spc="-440" dirty="0">
              <a:solidFill>
                <a:srgbClr val="263F6B"/>
              </a:solidFill>
              <a:latin typeface="Montserrat Extra-Bold Italics"/>
            </a:endParaRPr>
          </a:p>
        </p:txBody>
      </p:sp>
      <p:sp>
        <p:nvSpPr>
          <p:cNvPr id="40" name="AutoShape 40"/>
          <p:cNvSpPr/>
          <p:nvPr/>
        </p:nvSpPr>
        <p:spPr>
          <a:xfrm rot="-8231889">
            <a:off x="-10109114" y="6176620"/>
            <a:ext cx="16230600" cy="10441156"/>
          </a:xfrm>
          <a:prstGeom prst="rect">
            <a:avLst/>
          </a:prstGeom>
          <a:solidFill>
            <a:srgbClr val="213559"/>
          </a:solidFill>
        </p:spPr>
      </p:sp>
      <p:sp>
        <p:nvSpPr>
          <p:cNvPr id="41" name="AutoShape 41"/>
          <p:cNvSpPr/>
          <p:nvPr/>
        </p:nvSpPr>
        <p:spPr>
          <a:xfrm rot="-8231889">
            <a:off x="-10507643" y="6538090"/>
            <a:ext cx="16230600" cy="10441156"/>
          </a:xfrm>
          <a:prstGeom prst="rect">
            <a:avLst/>
          </a:prstGeom>
          <a:solidFill>
            <a:srgbClr val="263F6B"/>
          </a:solidFill>
        </p:spPr>
      </p:sp>
      <p:pic>
        <p:nvPicPr>
          <p:cNvPr id="42" name="Picture 4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/>
          <a:stretch>
            <a:fillRect/>
          </a:stretch>
        </p:blipFill>
        <p:spPr>
          <a:xfrm>
            <a:off x="730260" y="322840"/>
            <a:ext cx="1783058" cy="295015"/>
          </a:xfrm>
          <a:prstGeom prst="rect">
            <a:avLst/>
          </a:prstGeom>
        </p:spPr>
      </p:pic>
      <p:sp>
        <p:nvSpPr>
          <p:cNvPr id="45" name="AutoShape 45"/>
          <p:cNvSpPr/>
          <p:nvPr/>
        </p:nvSpPr>
        <p:spPr>
          <a:xfrm>
            <a:off x="1820157" y="876300"/>
            <a:ext cx="1386321" cy="0"/>
          </a:xfrm>
          <a:prstGeom prst="line">
            <a:avLst/>
          </a:prstGeom>
          <a:ln w="76200" cap="flat">
            <a:solidFill>
              <a:srgbClr val="263F6B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46" name="Прямоугольник 45"/>
          <p:cNvSpPr/>
          <p:nvPr/>
        </p:nvSpPr>
        <p:spPr>
          <a:xfrm>
            <a:off x="8610600" y="723900"/>
            <a:ext cx="967740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 fontAlgn="base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Згідно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свого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офіційного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веб-порталу,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Європейський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Союз (ЄС) –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економічне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політичне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товариство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28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європейських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країн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Мета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цієї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організації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створеної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після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2-ї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світової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війни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сприяння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економічній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співпраці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 значить,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уникнення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конфліктів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Європейське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Економічне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Співтовариство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(ЄЕС)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було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засноване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1958р.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Спочатку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воно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налічувало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шість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країн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Бельгію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Німеччину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Францію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Італію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Люксембург і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Нідерланди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Щоб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відобразити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еволюцію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чисто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економічного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союзу у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політичний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ЄЕС у 1993р. перебрало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нинішню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назву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Європейський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Союз (ЄС). ЄС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грунтується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верховенстві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права.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Людська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гідність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свобода,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демократія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рівність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верховенство права і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дотримання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прав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людини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є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фундаментальними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цінностями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ЄС.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Основоположний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документ ЄС –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Лісабонський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договір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2009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400" i="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636833" y="5372100"/>
            <a:ext cx="9651167" cy="4914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493767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4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Прямоугольник 45"/>
          <p:cNvSpPr/>
          <p:nvPr/>
        </p:nvSpPr>
        <p:spPr>
          <a:xfrm>
            <a:off x="304800" y="723900"/>
            <a:ext cx="17449799" cy="5324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ctr" fontAlgn="base"/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 </a:t>
            </a:r>
            <a:r>
              <a:rPr lang="ru-RU" sz="2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робить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ЄС для </a:t>
            </a:r>
            <a:r>
              <a:rPr lang="ru-RU" sz="2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реформування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сфери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безпеки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 indent="457200" algn="ctr" fontAlgn="base"/>
            <a:endParaRPr lang="ru-RU" sz="2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7200" algn="just" fontAlgn="base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ЄС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самого початку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долучився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реформування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сфери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безпеки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різних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аспектах,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включаючи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поліцейські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військові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операції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зміцнення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верховенства права,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судової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пенітенціарної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систем.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Спочатку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заходи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здійснювались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без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спеціальної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політики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реформування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сфери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безпеки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У 2003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році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ЄС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схвалив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свою першу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Стратегію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європейської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безпеки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2005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році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Європейська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Рада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схвалила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Концепцію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підтримки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реформування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сфери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безпеки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рамках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Європейської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політики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безпеки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оборони. У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2006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році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Єврокомісія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схвалила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Концепцію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підтримки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реформування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сфери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безпеки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Європейським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Співтовариством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документи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Визначили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концептуальний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підхід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ЄС до реформ у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сфері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безпеки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У 2016р.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Європейська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комісія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оприлюднила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Повідомлення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Європейського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парламенту та Ради –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Елементи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стратегічних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засад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реформування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сфери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безпеки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ЄС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7200" algn="just" fontAlgn="base"/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Європейський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Союз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здійснює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заходи з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реформування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сфери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безпеки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трьох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взаємопов’язаних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рівнях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рівні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громад,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рівні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країн-учасниць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спільно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міжнародними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організаціями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На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рівні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громад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заходи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здійснює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переважно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Рада та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Комісія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Заходи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Комісії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виключно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цивільні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тоді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як Рада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здійснює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цивільні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військові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змішані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заходи. На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рівні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країн-учасниць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країни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ЄС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впливають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проблематику та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політику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ЄС з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реформування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сфери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безпеки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самостійно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здійснюють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заходи в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третіх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країнах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ЄС як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бере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активну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участь у заходах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реформування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сфери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безпеки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розроблених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міжнародними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організаціями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Крім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того,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країни-учасниці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силу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свого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членства і за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власною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ініціативою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беруть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участь у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численних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ініціативах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реформування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сфери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безпеки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здійснюються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спільно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міжнародними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організаціями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Як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наслідок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багато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проектів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заходів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спільних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дій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реформування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сфери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безпеки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в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яких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бере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участь,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фінансує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організує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ЄС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задіяні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країни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-члени ЄС,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перетинаються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7200" algn="just" fontAlgn="base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ЄС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відіграє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важливу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роль у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зусиллях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ОБСЄ, ОЕСР, ООН, НАТО і Ради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Європи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(РЄ) з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розробки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норм і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кращих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практик демократичного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урядування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сектором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безпеки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Показовим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прикладом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цих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зусиль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є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схвалення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Кодексу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поведінки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ОБСЄ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стосовно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військово-політичних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аспектів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безпеки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1994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році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061135"/>
            <a:ext cx="18288000" cy="42258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058001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4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929297" y="1018769"/>
            <a:ext cx="6578349" cy="93615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7314"/>
              </a:lnSpc>
            </a:pPr>
            <a:r>
              <a:rPr lang="ru-RU" sz="66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РАДА </a:t>
            </a:r>
            <a:r>
              <a:rPr lang="ru-RU" sz="66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ЄВРОПИ</a:t>
            </a:r>
            <a:endParaRPr lang="ru-RU" sz="6600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2" name="Picture 4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>
            <a:off x="730260" y="322840"/>
            <a:ext cx="1783058" cy="295015"/>
          </a:xfrm>
          <a:prstGeom prst="rect">
            <a:avLst/>
          </a:prstGeom>
        </p:spPr>
      </p:pic>
      <p:sp>
        <p:nvSpPr>
          <p:cNvPr id="45" name="AutoShape 45"/>
          <p:cNvSpPr/>
          <p:nvPr/>
        </p:nvSpPr>
        <p:spPr>
          <a:xfrm>
            <a:off x="1820157" y="876300"/>
            <a:ext cx="1386321" cy="0"/>
          </a:xfrm>
          <a:prstGeom prst="line">
            <a:avLst/>
          </a:prstGeom>
          <a:ln w="76200" cap="flat">
            <a:solidFill>
              <a:srgbClr val="263F6B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46" name="Прямоугольник 45"/>
          <p:cNvSpPr/>
          <p:nvPr/>
        </p:nvSpPr>
        <p:spPr>
          <a:xfrm>
            <a:off x="8610600" y="723900"/>
            <a:ext cx="967740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 fontAlgn="base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Рада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Європи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(РЄ)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міжнародна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із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штаб-квартирою у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Страсбурзі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РЄ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об’єднує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47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європейських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країн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була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створена у 1949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році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підтримки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демократії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захисту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прав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людини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верховенства права у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Європі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7200" algn="just" fontAlgn="base"/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початку РЄ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переважно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займалась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правами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людини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верховенством права,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підзвітністю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урядів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іншими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питаннями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врядування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теми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поступово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еволюціонували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напрямку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демократичного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урядування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безпекою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оскільки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всі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вони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внутрішньо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стосуються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безпеки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підзвітності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Зміни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міжнародній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ситуації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відбулись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1990-х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рр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теж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сприяли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повороту до тем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сфери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безпеки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400" i="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7489" y="2052756"/>
            <a:ext cx="8628089" cy="823424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839200" y="4509552"/>
            <a:ext cx="9448800" cy="5777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958471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4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Прямоугольник 45"/>
          <p:cNvSpPr/>
          <p:nvPr/>
        </p:nvSpPr>
        <p:spPr>
          <a:xfrm>
            <a:off x="304800" y="723900"/>
            <a:ext cx="17449799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ctr" fontAlgn="base"/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 </a:t>
            </a:r>
            <a:r>
              <a:rPr lang="ru-RU" sz="2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робить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РЄ для </a:t>
            </a:r>
            <a:r>
              <a:rPr lang="ru-RU" sz="2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реформування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сфери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безпеки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 indent="457200" algn="ctr" fontAlgn="base"/>
            <a:endParaRPr lang="ru-RU" sz="2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7200" algn="just" fontAlgn="base"/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Діяльність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РЄ з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урядування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безпекою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охоплює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різні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питання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в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т.ч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розбудову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спроможностей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слідчі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судові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процедури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також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дорадчі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навчальні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задачі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Завдяки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програмам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підготовки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 членства в ЄС РЄ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зміцнює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можливості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країн-претендентів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аспекті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підзвітності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прав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людини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верховенства права. РЄ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розслідує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такі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проблеми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як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таємні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затримання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Вона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також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надає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політичні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консультації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організує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навчальні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заходи для персоналу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сфери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безпеки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Важливою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сферою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дій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РЄ є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встановлення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стандартів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сфери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безпеки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Крім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того, РЄ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забезпечує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підзвітність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діяльності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сектору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безпеки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країн-учасниць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виконує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важливу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юридичну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функцію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коли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йдеться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про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порушення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прав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людини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indent="457200" algn="just" fontAlgn="base"/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7200" algn="just" fontAlgn="base"/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документи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РЄ з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реформування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сфери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безпеки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7200" algn="just" fontAlgn="base"/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Resolution on oversight of the intelligence sector. 1999</a:t>
            </a:r>
          </a:p>
          <a:p>
            <a:pPr indent="457200" algn="just" fontAlgn="base"/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Recommendation of the Committee of Ministers to Member States on the European Code of Police Ethics 2001</a:t>
            </a:r>
          </a:p>
          <a:p>
            <a:pPr indent="457200" algn="just" fontAlgn="base"/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Council of Europe: Committee of Ministers, Guidelines on human rights and the fight against terrorism, 11 July 2002.</a:t>
            </a:r>
          </a:p>
          <a:p>
            <a:pPr indent="457200" algn="just" fontAlgn="base"/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Council of Europe, Parliamentary Assembly, ‘Democratic oversight of the security sector in member states’, Recommendation 1713 2005.</a:t>
            </a:r>
          </a:p>
          <a:p>
            <a:pPr indent="457200" algn="just" fontAlgn="base"/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Council of Europe: Committee of Ministers, Recommendation CM/Rec(2010)4 of the Committee of Ministers to member states on human rights of members of the armed forces, 24 February 2010.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432881"/>
            <a:ext cx="18135600" cy="48541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637411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4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929297" y="1018769"/>
            <a:ext cx="4633303" cy="374461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7314"/>
              </a:lnSpc>
            </a:pPr>
            <a:r>
              <a:rPr lang="ru-RU" sz="48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ЄВРОПЕЙСЬКИЙ СУД З ПРАВ ЛЮДИНИ (ЄСПЛ)</a:t>
            </a:r>
            <a:endParaRPr lang="ru-RU" sz="4800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2" name="Picture 4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>
            <a:off x="730260" y="322840"/>
            <a:ext cx="1783058" cy="295015"/>
          </a:xfrm>
          <a:prstGeom prst="rect">
            <a:avLst/>
          </a:prstGeom>
        </p:spPr>
      </p:pic>
      <p:sp>
        <p:nvSpPr>
          <p:cNvPr id="45" name="AutoShape 45"/>
          <p:cNvSpPr/>
          <p:nvPr/>
        </p:nvSpPr>
        <p:spPr>
          <a:xfrm>
            <a:off x="1820157" y="876300"/>
            <a:ext cx="1386321" cy="0"/>
          </a:xfrm>
          <a:prstGeom prst="line">
            <a:avLst/>
          </a:prstGeom>
          <a:ln w="76200" cap="flat">
            <a:solidFill>
              <a:srgbClr val="263F6B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46" name="Прямоугольник 45"/>
          <p:cNvSpPr/>
          <p:nvPr/>
        </p:nvSpPr>
        <p:spPr>
          <a:xfrm>
            <a:off x="5562600" y="229495"/>
            <a:ext cx="12649200" cy="8956298"/>
          </a:xfrm>
          <a:prstGeom prst="rect">
            <a:avLst/>
          </a:prstGeom>
        </p:spPr>
        <p:txBody>
          <a:bodyPr wrap="square" numCol="1">
            <a:spAutoFit/>
          </a:bodyPr>
          <a:lstStyle/>
          <a:p>
            <a:pPr indent="457200" algn="just" fontAlgn="base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Рада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Європи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визначає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Європейський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суд з прав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людини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(ЄСПЛ) як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міжнародний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суд,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створений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1959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році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розглядає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заяви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фізичних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осіб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держав про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порушення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громадянських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політичних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прав,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викладених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Європейській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конвенції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про права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людини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7200" algn="just" fontAlgn="base"/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Європейська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конвенція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про права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людини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міжнародний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договір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якому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країни-учасниці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Ради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Європи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зобов’язались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забезпечити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фундаментальні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громадянські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політичні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права не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лише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власних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громадян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всіх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хто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перебуває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їхній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юрисдикції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Конвенція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підписана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Римі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4 листопада 1950 року,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набула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чинності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1953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році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7200" algn="just" fontAlgn="base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Згідно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спрощеною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версією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Конвенції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протоколами до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підготовленими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ЄСПЛ,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Конвенція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про права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людини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Європейського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Союзу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підтверджує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наступні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права,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викладені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Загальній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декларації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прав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людини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7200" algn="just" fontAlgn="base"/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Стаття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 ‐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Зобов’язання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поважати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права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людини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7200" algn="just" fontAlgn="base"/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Стаття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 ‐ Право на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життя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7200" algn="just" fontAlgn="base"/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Стаття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3 ‐ Заборона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катувань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7200" algn="just" fontAlgn="base"/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Стаття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4 ‐ Заборона рабства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примусової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праці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7200" algn="just" fontAlgn="base"/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Стаття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5 ‐ Право на свободу та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безпеку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7200" algn="just" fontAlgn="base"/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Стаття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6 ‐ Право 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справедливий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суд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7200" algn="just" fontAlgn="base"/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Стаття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7 ‐ Заборона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покарання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без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закону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7200" algn="just" fontAlgn="base"/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Стаття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8 ‐ Право 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повагу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 приватного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сімейного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життя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7200" algn="just" fontAlgn="base"/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Стаття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9 ‐ Свобода думки,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совісті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релігії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7200" algn="just" fontAlgn="base"/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Стаття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10 ‐ Свобода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волевиявлення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7200" algn="just" fontAlgn="base"/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Стаття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11 ‐ Свобода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зборів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об’єднання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7200" algn="just" fontAlgn="base"/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Стаття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12 ‐ Право на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одруження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7200" algn="just" fontAlgn="base"/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Стаття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13 ‐ Право 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ефективний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судовий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захист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7200" algn="just" fontAlgn="base"/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Стаття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14 ‐ Заборона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дискримінації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7200" algn="just" fontAlgn="base"/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Стаття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15 ‐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Обмеження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прав за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надзвичайних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обставин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7200" algn="just" fontAlgn="base"/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Стаття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16 ‐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Обмеження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політичної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діяльності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іноземців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7200" algn="just" fontAlgn="base"/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Стаття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17 ‐ Заборона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зловживання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правами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7200" algn="just" fontAlgn="base"/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Стаття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18 ‐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Обмеження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застосування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обмежень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прав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7200" algn="just" fontAlgn="base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Статті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19-51 –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Пояснення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як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працює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Європейський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суд з прав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людини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7200" algn="just" fontAlgn="base"/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Стаття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34 ‐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Якщо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ваші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права,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викладені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Конвенції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були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порушені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одній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країн-учасниць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маєте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спочатку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звернутись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всіх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компетентних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національних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влади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Якщо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тоді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можете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звернутись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безпосередньо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Європейського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суду з прав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людини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Страсбурзі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7200" algn="just" fontAlgn="base"/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Стаття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52 ‐ 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прохання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Генерального секретаря Ради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Європи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уряд повинен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пояснити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як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національний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закон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захищає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права,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викладені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цій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Конвенції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4797855"/>
            <a:ext cx="5562600" cy="54891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369291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4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Прямоугольник 45"/>
          <p:cNvSpPr/>
          <p:nvPr/>
        </p:nvSpPr>
        <p:spPr>
          <a:xfrm>
            <a:off x="304800" y="723900"/>
            <a:ext cx="17449799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ctr" fontAlgn="base"/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 </a:t>
            </a:r>
            <a:r>
              <a:rPr lang="ru-RU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робить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ЄСПЛ для </a:t>
            </a:r>
            <a:r>
              <a:rPr lang="ru-RU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реформування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урядування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сферою </a:t>
            </a:r>
            <a:r>
              <a:rPr lang="ru-RU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безпеки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 indent="457200" algn="ctr" fontAlgn="base"/>
            <a:endParaRPr lang="ru-RU" sz="2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7200" algn="just" fontAlgn="base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Головна задача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Європейського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суду з прав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людини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керівництві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безпекою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забезпечувати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правосуддя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випадках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порушень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прав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людини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персоналом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сфери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безпеки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якщо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національні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суди не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втрутились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втручаються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випадках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коли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можливості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оскарження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їхніх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рішень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вичерпані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7200" algn="just" fontAlgn="base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Згідно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публікації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Суду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Facts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Figures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2015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році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четверта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частина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порушень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розглянутих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ЄСПЛ,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стосувалась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Статті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6 (право на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справедливий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суд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Майже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23% з них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стосувались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заборони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катувань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негуманного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принизливого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поводження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Стаття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3), а 15%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стосувались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права на свободу та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безпеку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Стаття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5).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Усього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30%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порушень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були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серйозними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порушеннями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Конвенції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(права на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життя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заборони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катувань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негуманного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принизливого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поводження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140220"/>
            <a:ext cx="18288000" cy="61558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670709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4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2350311" y="1581184"/>
            <a:ext cx="4633303" cy="93615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7314"/>
              </a:lnSpc>
            </a:pPr>
            <a:r>
              <a:rPr lang="ru-RU" sz="66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ОЕСР</a:t>
            </a:r>
            <a:endParaRPr lang="ru-RU" sz="6600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2" name="Picture 4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>
            <a:off x="730260" y="322840"/>
            <a:ext cx="1783058" cy="295015"/>
          </a:xfrm>
          <a:prstGeom prst="rect">
            <a:avLst/>
          </a:prstGeom>
        </p:spPr>
      </p:pic>
      <p:sp>
        <p:nvSpPr>
          <p:cNvPr id="45" name="AutoShape 45"/>
          <p:cNvSpPr/>
          <p:nvPr/>
        </p:nvSpPr>
        <p:spPr>
          <a:xfrm>
            <a:off x="1820157" y="876300"/>
            <a:ext cx="1386321" cy="0"/>
          </a:xfrm>
          <a:prstGeom prst="line">
            <a:avLst/>
          </a:prstGeom>
          <a:ln w="76200" cap="flat">
            <a:solidFill>
              <a:srgbClr val="263F6B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46" name="Прямоугольник 45"/>
          <p:cNvSpPr/>
          <p:nvPr/>
        </p:nvSpPr>
        <p:spPr>
          <a:xfrm>
            <a:off x="6934200" y="229495"/>
            <a:ext cx="11277600" cy="5262979"/>
          </a:xfrm>
          <a:prstGeom prst="rect">
            <a:avLst/>
          </a:prstGeom>
        </p:spPr>
        <p:txBody>
          <a:bodyPr wrap="square" numCol="1">
            <a:spAutoFit/>
          </a:bodyPr>
          <a:lstStyle/>
          <a:p>
            <a:pPr indent="457200" algn="just" fontAlgn="base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Після того, як у 2005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році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були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сформульовані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Керівні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вказівки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КСР ОЕСР,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Довідник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ОЕСР з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реформування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системи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безпеки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Підтримка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безпеки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правосуддя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заповнив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прогалину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між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політикою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практикою в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підходах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донорів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реформи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сектору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безпеки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7200" algn="just" fontAlgn="base"/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Цей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Довідник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значною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мірою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узгоджується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циклом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програми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зовнішньої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допомоги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містить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цінні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інструменти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сприяння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діалогу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питань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безпеки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юстиції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підтримки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процесу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реформування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системи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безпеки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(РСБ) через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етапи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оцінки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планування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реалізації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У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Довіднику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також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наведено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нові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рекомендації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щодо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моніторингу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огляду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підбиття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підсумків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виконання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РСБ, а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також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висвітлено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як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забезпечити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більшу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узгодженість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між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різними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суб’єктами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відомствами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займаються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РСБ.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86600" y="5523316"/>
            <a:ext cx="11201400" cy="476368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3390900"/>
            <a:ext cx="6934200" cy="69886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803029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4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2350311" y="1581184"/>
            <a:ext cx="4633303" cy="93615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7314"/>
              </a:lnSpc>
            </a:pPr>
            <a:r>
              <a:rPr lang="ru-RU" sz="66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ОБСЄ</a:t>
            </a:r>
            <a:endParaRPr lang="ru-RU" sz="6600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2" name="Picture 4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>
            <a:off x="730260" y="322840"/>
            <a:ext cx="1783058" cy="295015"/>
          </a:xfrm>
          <a:prstGeom prst="rect">
            <a:avLst/>
          </a:prstGeom>
        </p:spPr>
      </p:pic>
      <p:sp>
        <p:nvSpPr>
          <p:cNvPr id="45" name="AutoShape 45"/>
          <p:cNvSpPr/>
          <p:nvPr/>
        </p:nvSpPr>
        <p:spPr>
          <a:xfrm>
            <a:off x="1820157" y="876300"/>
            <a:ext cx="1386321" cy="0"/>
          </a:xfrm>
          <a:prstGeom prst="line">
            <a:avLst/>
          </a:prstGeom>
          <a:ln w="76200" cap="flat">
            <a:solidFill>
              <a:srgbClr val="263F6B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46" name="Прямоугольник 45"/>
          <p:cNvSpPr/>
          <p:nvPr/>
        </p:nvSpPr>
        <p:spPr>
          <a:xfrm>
            <a:off x="6934200" y="229495"/>
            <a:ext cx="11277600" cy="4832092"/>
          </a:xfrm>
          <a:prstGeom prst="rect">
            <a:avLst/>
          </a:prstGeom>
        </p:spPr>
        <p:txBody>
          <a:bodyPr wrap="square" numCol="1">
            <a:spAutoFit/>
          </a:bodyPr>
          <a:lstStyle/>
          <a:p>
            <a:pPr indent="457200" algn="just" fontAlgn="base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Організація з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безпеки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співробітництва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Європі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(ОБСЄ) –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міжурядова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організація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об’єднує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57 </a:t>
            </a: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країн-учасниць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Згідно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OSCE factsheet,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форум для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політичного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діалогу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широкого кола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питань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безпеки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платформа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спільних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дій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покращення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життя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людей і громад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Її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підхід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безпеки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охоплює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військово-політичний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економічний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екологічний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гуманітарний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виміри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ОБСЄ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допомагає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подолати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розбіжності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побудувати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довіру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між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державами шляхом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співпраці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попередженні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конфліктів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врегулюванні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криз і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відновленні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після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конфліктів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ОБСЄ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займається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контролем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озброєнь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тероризмом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добрим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врядуванням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енергетичною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безпекою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торгівлею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людьми,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демократизацією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свободою ЗМІ та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питаннями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національних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меншин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98128" y="5061587"/>
            <a:ext cx="11289872" cy="522541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0371" y="3009900"/>
            <a:ext cx="6302829" cy="72371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879996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4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Прямоугольник 45"/>
          <p:cNvSpPr/>
          <p:nvPr/>
        </p:nvSpPr>
        <p:spPr>
          <a:xfrm>
            <a:off x="304800" y="723900"/>
            <a:ext cx="17449799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ctr" fontAlgn="base"/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 </a:t>
            </a:r>
            <a:r>
              <a:rPr lang="ru-RU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робить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ОБСЄ для </a:t>
            </a:r>
            <a:r>
              <a:rPr lang="ru-RU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реформування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сфери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безпеки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 indent="457200" algn="ctr" fontAlgn="base"/>
            <a:endParaRPr lang="ru-RU" sz="2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7200" algn="just" fontAlgn="base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Організація з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безпеки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співробітництва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Європі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(ОБСЄ) зараз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працює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над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різними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аспектами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реформування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сфери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безпеки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Новаторський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Кодекс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поведінки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ОБСЄ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стосовно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військово-політичних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аспектів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безпеки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визначив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орієнтири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доброго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урядування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сектором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безпеки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Розширення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участі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цікавості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ОБСЄ до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реформування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сфери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безпеки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зрештою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призвело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публікації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ОБСЄ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Настанов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керівництва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реформування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сфери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безпеки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для персоналу ОБСЄ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7200" algn="just" fontAlgn="base"/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7200" algn="just" fontAlgn="base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Кодекс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поведінки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ОБСЄ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щодо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військово-політичних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аспектів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безпеки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схвалений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1994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році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як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обов’язковий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виконання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політичний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документ,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залишається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основною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декларацією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ОБСЄ з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реформування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сфери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безпеки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Кодекс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закликає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 демократичного контролю не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лише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військовими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 й за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іншими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силами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безпеки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в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т.ч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воєнізованими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формуваннями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поліцією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службами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розвідки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Отже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демократичний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контроль за сферою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безпеки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вважається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важливим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елементом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стабільності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безпеки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143500"/>
            <a:ext cx="18288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03519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4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 rot="-1753206">
            <a:off x="-1113304" y="4354356"/>
            <a:ext cx="25783492" cy="9586163"/>
          </a:xfrm>
          <a:prstGeom prst="rect">
            <a:avLst/>
          </a:prstGeom>
          <a:solidFill>
            <a:srgbClr val="545454">
              <a:alpha val="4706"/>
            </a:srgbClr>
          </a:solidFill>
        </p:spPr>
      </p:sp>
      <p:pic>
        <p:nvPicPr>
          <p:cNvPr id="3" name="Picture 3"/>
          <p:cNvPicPr>
            <a:picLocks noChangeAspect="1"/>
          </p:cNvPicPr>
          <p:nvPr/>
        </p:nvPicPr>
        <p:blipFill>
          <a:blip r:embed="rId2">
            <a:alphaModFix amt="19999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 flipH="1">
            <a:off x="6305562" y="-995510"/>
            <a:ext cx="12278020" cy="12278020"/>
          </a:xfrm>
          <a:prstGeom prst="rect">
            <a:avLst/>
          </a:prstGeom>
        </p:spPr>
      </p:pic>
      <p:sp>
        <p:nvSpPr>
          <p:cNvPr id="4" name="AutoShape 4"/>
          <p:cNvSpPr/>
          <p:nvPr/>
        </p:nvSpPr>
        <p:spPr>
          <a:xfrm>
            <a:off x="1028700" y="3703457"/>
            <a:ext cx="16230600" cy="6012043"/>
          </a:xfrm>
          <a:prstGeom prst="rect">
            <a:avLst/>
          </a:prstGeom>
          <a:solidFill>
            <a:srgbClr val="213559"/>
          </a:solidFill>
        </p:spPr>
      </p:sp>
      <p:grpSp>
        <p:nvGrpSpPr>
          <p:cNvPr id="5" name="Group 5"/>
          <p:cNvGrpSpPr>
            <a:grpSpLocks noChangeAspect="1"/>
          </p:cNvGrpSpPr>
          <p:nvPr/>
        </p:nvGrpSpPr>
        <p:grpSpPr>
          <a:xfrm>
            <a:off x="9639230" y="-203728"/>
            <a:ext cx="8944351" cy="10694456"/>
            <a:chOff x="0" y="0"/>
            <a:chExt cx="8603361" cy="10286746"/>
          </a:xfrm>
        </p:grpSpPr>
        <p:sp>
          <p:nvSpPr>
            <p:cNvPr id="6" name="Freeform 6"/>
            <p:cNvSpPr/>
            <p:nvPr/>
          </p:nvSpPr>
          <p:spPr>
            <a:xfrm>
              <a:off x="-2794" y="-128"/>
              <a:ext cx="8606155" cy="10286874"/>
            </a:xfrm>
            <a:custGeom>
              <a:avLst/>
              <a:gdLst/>
              <a:ahLst/>
              <a:cxnLst/>
              <a:rect l="l" t="t" r="r" b="b"/>
              <a:pathLst>
                <a:path w="8606155" h="10286874">
                  <a:moveTo>
                    <a:pt x="8606155" y="10251441"/>
                  </a:moveTo>
                  <a:cubicBezTo>
                    <a:pt x="8606155" y="10284588"/>
                    <a:pt x="8595487" y="10286874"/>
                    <a:pt x="8567674" y="10286874"/>
                  </a:cubicBezTo>
                  <a:cubicBezTo>
                    <a:pt x="5713094" y="10286239"/>
                    <a:pt x="2858643" y="10286239"/>
                    <a:pt x="4064" y="10286239"/>
                  </a:cubicBezTo>
                  <a:cubicBezTo>
                    <a:pt x="0" y="10272396"/>
                    <a:pt x="6350" y="10259823"/>
                    <a:pt x="9271" y="10246996"/>
                  </a:cubicBezTo>
                  <a:cubicBezTo>
                    <a:pt x="134747" y="9685402"/>
                    <a:pt x="260350" y="9123935"/>
                    <a:pt x="386207" y="8562467"/>
                  </a:cubicBezTo>
                  <a:cubicBezTo>
                    <a:pt x="565658" y="7761986"/>
                    <a:pt x="745490" y="6961633"/>
                    <a:pt x="924814" y="6161151"/>
                  </a:cubicBezTo>
                  <a:cubicBezTo>
                    <a:pt x="1146302" y="5172583"/>
                    <a:pt x="1367282" y="4184015"/>
                    <a:pt x="1588643" y="3195574"/>
                  </a:cubicBezTo>
                  <a:cubicBezTo>
                    <a:pt x="1813560" y="2191385"/>
                    <a:pt x="2038604" y="1187323"/>
                    <a:pt x="2264156" y="183261"/>
                  </a:cubicBezTo>
                  <a:cubicBezTo>
                    <a:pt x="2277872" y="122174"/>
                    <a:pt x="2286635" y="59690"/>
                    <a:pt x="2308860" y="635"/>
                  </a:cubicBezTo>
                  <a:cubicBezTo>
                    <a:pt x="4395216" y="635"/>
                    <a:pt x="6481572" y="635"/>
                    <a:pt x="8567928" y="0"/>
                  </a:cubicBezTo>
                  <a:cubicBezTo>
                    <a:pt x="8596249" y="0"/>
                    <a:pt x="8605901" y="3429"/>
                    <a:pt x="8605901" y="35814"/>
                  </a:cubicBezTo>
                  <a:cubicBezTo>
                    <a:pt x="8605139" y="3441066"/>
                    <a:pt x="8605139" y="6846317"/>
                    <a:pt x="8606155" y="10251441"/>
                  </a:cubicBezTo>
                  <a:close/>
                </a:path>
              </a:pathLst>
            </a:custGeom>
            <a:blipFill>
              <a:blip r:embed="rId4"/>
              <a:stretch>
                <a:fillRect l="-28801" r="-50549"/>
              </a:stretch>
            </a:blipFill>
          </p:spPr>
        </p:sp>
      </p:grpSp>
      <p:sp>
        <p:nvSpPr>
          <p:cNvPr id="7" name="TextBox 7"/>
          <p:cNvSpPr txBox="1"/>
          <p:nvPr/>
        </p:nvSpPr>
        <p:spPr>
          <a:xfrm>
            <a:off x="4980776" y="1779445"/>
            <a:ext cx="5935366" cy="10400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8071"/>
              </a:lnSpc>
            </a:pPr>
            <a:r>
              <a:rPr lang="uk-UA" sz="8236" spc="-485" dirty="0" smtClean="0">
                <a:solidFill>
                  <a:srgbClr val="263F6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ПЛАН</a:t>
            </a:r>
            <a:endParaRPr lang="en-US" sz="8236" spc="-485" dirty="0">
              <a:solidFill>
                <a:srgbClr val="263F6B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1371601" y="3932941"/>
            <a:ext cx="8458200" cy="670952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539749" lvl="1" algn="ctr">
              <a:buFont typeface="Arial"/>
              <a:buChar char="•"/>
            </a:pPr>
            <a:r>
              <a:rPr lang="uk-UA" sz="3600" spc="49" dirty="0" smtClean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Загальна характеристика політичних та безпекових інститутів</a:t>
            </a:r>
            <a:endParaRPr lang="en-US" sz="3600" spc="49" dirty="0">
              <a:solidFill>
                <a:srgbClr val="FFFF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39749" lvl="1" algn="ctr">
              <a:buFont typeface="Arial"/>
              <a:buChar char="•"/>
            </a:pPr>
            <a:r>
              <a:rPr lang="uk-UA" sz="3600" spc="49" dirty="0" smtClean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ООН</a:t>
            </a:r>
            <a:endParaRPr lang="en-US" sz="3600" spc="49" dirty="0">
              <a:solidFill>
                <a:srgbClr val="FFFF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39749" lvl="1" algn="ctr">
              <a:buFont typeface="Arial"/>
              <a:buChar char="•"/>
            </a:pPr>
            <a:r>
              <a:rPr lang="uk-UA" sz="3600" spc="49" dirty="0" smtClean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НАТО</a:t>
            </a:r>
            <a:endParaRPr lang="en-US" sz="3600" spc="49" dirty="0">
              <a:solidFill>
                <a:srgbClr val="FFFF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39749" lvl="1" algn="ctr">
              <a:buFont typeface="Arial"/>
              <a:buChar char="•"/>
            </a:pPr>
            <a:r>
              <a:rPr lang="uk-UA" sz="3600" spc="49" dirty="0" smtClean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ЄС</a:t>
            </a:r>
          </a:p>
          <a:p>
            <a:pPr marL="539749" lvl="1" algn="ctr">
              <a:buFont typeface="Arial"/>
              <a:buChar char="•"/>
            </a:pPr>
            <a:r>
              <a:rPr lang="uk-UA" sz="3600" spc="49" dirty="0" smtClean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ОЕСР</a:t>
            </a:r>
          </a:p>
          <a:p>
            <a:pPr marL="539749" lvl="1" algn="ctr">
              <a:buFont typeface="Arial"/>
              <a:buChar char="•"/>
            </a:pPr>
            <a:r>
              <a:rPr lang="uk-UA" sz="3600" spc="49" dirty="0" smtClean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ОБСЄ</a:t>
            </a:r>
          </a:p>
          <a:p>
            <a:pPr marL="539749" lvl="1" algn="ctr">
              <a:buFont typeface="Arial"/>
              <a:buChar char="•"/>
            </a:pP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TRANSPARENCY </a:t>
            </a:r>
            <a:r>
              <a:rPr lang="en-US" sz="2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INTERNATIONAL</a:t>
            </a:r>
            <a:endParaRPr lang="uk-UA" sz="2800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39749" lvl="1" algn="ctr">
              <a:buFont typeface="Arial"/>
              <a:buChar char="•"/>
            </a:pPr>
            <a:r>
              <a:rPr lang="uk-UA" sz="2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Світовий банк</a:t>
            </a:r>
          </a:p>
          <a:p>
            <a:pPr marL="539749" lvl="1" algn="ctr">
              <a:buFont typeface="Arial"/>
              <a:buChar char="•"/>
            </a:pPr>
            <a:r>
              <a:rPr lang="ru-RU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ЄВРОПЕЙСЬКИЙ СУД З ПРАВ ЛЮДИНИ (ЄСПЛ)</a:t>
            </a:r>
          </a:p>
          <a:p>
            <a:pPr marL="539749" lvl="1" algn="ctr">
              <a:buFont typeface="Arial"/>
              <a:buChar char="•"/>
            </a:pPr>
            <a:endParaRPr lang="en-US" sz="36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39749" lvl="1" algn="ctr">
              <a:buFont typeface="Arial"/>
              <a:buChar char="•"/>
            </a:pPr>
            <a:endParaRPr lang="en-US" sz="3600" spc="49" dirty="0">
              <a:solidFill>
                <a:srgbClr val="FFFF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Picture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rcRect/>
          <a:stretch>
            <a:fillRect/>
          </a:stretch>
        </p:blipFill>
        <p:spPr>
          <a:xfrm>
            <a:off x="15476242" y="8956802"/>
            <a:ext cx="1783058" cy="295015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4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990600" y="1134746"/>
            <a:ext cx="6253354" cy="187230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7314"/>
              </a:lnSpc>
            </a:pPr>
            <a:r>
              <a:rPr lang="ru-RU" sz="66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СВІТОВИЙ БАНК</a:t>
            </a:r>
            <a:endParaRPr lang="ru-RU" sz="6600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2" name="Picture 4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>
            <a:off x="730260" y="322840"/>
            <a:ext cx="1783058" cy="295015"/>
          </a:xfrm>
          <a:prstGeom prst="rect">
            <a:avLst/>
          </a:prstGeom>
        </p:spPr>
      </p:pic>
      <p:sp>
        <p:nvSpPr>
          <p:cNvPr id="45" name="AutoShape 45"/>
          <p:cNvSpPr/>
          <p:nvPr/>
        </p:nvSpPr>
        <p:spPr>
          <a:xfrm>
            <a:off x="1820157" y="876300"/>
            <a:ext cx="1386321" cy="0"/>
          </a:xfrm>
          <a:prstGeom prst="line">
            <a:avLst/>
          </a:prstGeom>
          <a:ln w="76200" cap="flat">
            <a:solidFill>
              <a:srgbClr val="263F6B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46" name="Прямоугольник 45"/>
          <p:cNvSpPr/>
          <p:nvPr/>
        </p:nvSpPr>
        <p:spPr>
          <a:xfrm>
            <a:off x="8534400" y="229495"/>
            <a:ext cx="9677400" cy="10110460"/>
          </a:xfrm>
          <a:prstGeom prst="rect">
            <a:avLst/>
          </a:prstGeom>
        </p:spPr>
        <p:txBody>
          <a:bodyPr wrap="square" numCol="1">
            <a:spAutoFit/>
          </a:bodyPr>
          <a:lstStyle/>
          <a:p>
            <a:pPr indent="457200" algn="just" fontAlgn="base"/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Згідно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офіційного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веб-порталу,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Світовий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банк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включає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Міжнародний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банк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реконструкції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розвитку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(МБРР) та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Міжнародну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асоціацію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розвитку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(МАР</a:t>
            </a:r>
            <a:r>
              <a:rPr lang="ru-RU" sz="2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Останні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входять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групи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Світового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банку, яка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загалом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включає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п’ять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організацій</a:t>
            </a:r>
            <a:r>
              <a:rPr lang="ru-RU" sz="2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2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7200" algn="just" fontAlgn="base"/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Міжнародний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банк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реконструкції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розвитку</a:t>
            </a:r>
            <a:endParaRPr lang="ru-RU" sz="2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7200" algn="just" fontAlgn="base"/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Міжнародний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банк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реконструкції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розвитку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(МБРР)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надає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позики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урядам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країн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середніми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доходами та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кредитоспроможних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країн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низькими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доходами</a:t>
            </a:r>
            <a:r>
              <a:rPr lang="ru-RU" sz="2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7200" algn="just" fontAlgn="base"/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Міжнародна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асоціація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розвитку</a:t>
            </a:r>
            <a:endParaRPr lang="ru-RU" sz="2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7200" algn="just" fontAlgn="base"/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Міжнародна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асоціація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розвитку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(МАР)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надає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безвідсоткові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позики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гранти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урядам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найбідніших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країн</a:t>
            </a:r>
            <a:r>
              <a:rPr lang="ru-RU" sz="2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7200" algn="just" fontAlgn="base"/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Міжнародна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фінансова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корпорація</a:t>
            </a:r>
            <a:endParaRPr lang="ru-RU" sz="2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7200" algn="just" fontAlgn="base"/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Міжнародна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фінансова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корпорація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(МФК) –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всесвітня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агенція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розвитку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яка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займається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виключно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приватним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сектором</a:t>
            </a:r>
            <a:r>
              <a:rPr lang="ru-RU" sz="2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7200" algn="just" fontAlgn="base"/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Багатостороння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агенція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гарантій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інвестицій</a:t>
            </a:r>
            <a:endParaRPr lang="ru-RU" sz="2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7200" algn="just" fontAlgn="base"/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Багатостороння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агенція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гарантій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інвестицій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(БАГІ)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була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створена у 1988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році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заохочення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прямих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іноземних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інвестицій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країни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розвиваються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Вона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робить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пропонуючи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страхування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політичних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ризиків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гарантії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інвесторам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позичальникам</a:t>
            </a:r>
            <a:r>
              <a:rPr lang="ru-RU" sz="2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7200" algn="just" fontAlgn="base"/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Міжнародний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центр з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урегулювання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інвестиційних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спорів</a:t>
            </a:r>
            <a:endParaRPr lang="ru-RU" sz="2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7200" algn="just" fontAlgn="base"/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Міжнародний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центр з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урегулювання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інвестиційних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спорів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(МЦУІС)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надає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міжнародні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засоби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примирення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арбітражу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інвестиційних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суперечках</a:t>
            </a:r>
            <a:r>
              <a:rPr lang="ru-RU" sz="2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7200" algn="just" fontAlgn="base"/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Група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Світового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банку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була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створена у 1944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році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Вона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має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статус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спостерігача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Комітеті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допомоги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розвитку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DAC) 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ОЕРС</a:t>
            </a:r>
            <a:r>
              <a:rPr lang="ru-RU" sz="2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Мета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групи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Світового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банку –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підтримати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розвиток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зменшити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бідність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Для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цього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Світовий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банк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надає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позики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низькі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відсотки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безвідсоткові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дешеві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кредити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гранти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країнам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розвиваються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Деякі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цих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проектів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фінансуються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спільно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урядами,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багатосторонніми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організаціями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комерційними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банками,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агенціями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кредитування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експорту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приватними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інвесторами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трастовими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фондами за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двосторонньої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багатосторонньої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донорської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участі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Крім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того,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Світовий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банк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надає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політичні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консультації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здійснює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дослідження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аналіз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надає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технічну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допомогу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країнам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розвиваються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також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займається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розбудовою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спроможностей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організацією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форумів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конференцій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3007054"/>
            <a:ext cx="8534400" cy="72799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432070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4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Прямоугольник 45"/>
          <p:cNvSpPr/>
          <p:nvPr/>
        </p:nvSpPr>
        <p:spPr>
          <a:xfrm>
            <a:off x="304800" y="723900"/>
            <a:ext cx="17449799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ctr" fontAlgn="base"/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 </a:t>
            </a:r>
            <a:r>
              <a:rPr lang="ru-RU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робить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Світовий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банк для </a:t>
            </a:r>
            <a:r>
              <a:rPr lang="ru-RU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урядування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реформування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сфери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безпеки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 indent="457200" algn="ctr" fontAlgn="base"/>
            <a:endParaRPr lang="ru-RU" sz="2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7200" algn="just" fontAlgn="base"/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Раніше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участь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Світового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банку в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керівництві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сектором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безпеки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була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обмеженою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Як і в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інших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органів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розвитку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підхід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зменшення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бідності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підтримки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розвитку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враховував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питань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безпеки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кінця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1990-х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рр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Крім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того,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повноваження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Світового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банку не дозволяли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йому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торкатися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питань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безпеки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Пізніше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спроби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побудови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миру та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відновлення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вражених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конфліктом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країн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показали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важливість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демократичного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урядування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сектором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безпеки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як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передумови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розвитку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Як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наслідок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Світовий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банк став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брати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все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більшу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участь у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підтримці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реформ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сфери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безпеки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країнах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розвиваються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вражені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конфліктом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Зараз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група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Світового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банку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переважно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займається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такими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тематичними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галузями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пов’язаними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керівництвом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реформуванням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сектору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безпеки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 fontAlgn="base">
              <a:buFont typeface="Wingdings" panose="05000000000000000000" pitchFamily="2" charset="2"/>
              <a:buChar char="v"/>
            </a:pP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Оборонні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витрати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закупівлі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 fontAlgn="base">
              <a:buFont typeface="Wingdings" panose="05000000000000000000" pitchFamily="2" charset="2"/>
              <a:buChar char="v"/>
            </a:pP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Боротьба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корупцією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 fontAlgn="base">
              <a:buFont typeface="Wingdings" panose="05000000000000000000" pitchFamily="2" charset="2"/>
              <a:buChar char="v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Реформа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судочинства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 fontAlgn="base">
              <a:buFont typeface="Wingdings" panose="05000000000000000000" pitchFamily="2" charset="2"/>
              <a:buChar char="v"/>
            </a:pP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Роззброєння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демобілізація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реінтеграція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 fontAlgn="base">
              <a:buFont typeface="Wingdings" panose="05000000000000000000" pitchFamily="2" charset="2"/>
              <a:buChar char="v"/>
            </a:pP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Прозорість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 fontAlgn="base">
              <a:buFont typeface="Wingdings" panose="05000000000000000000" pitchFamily="2" charset="2"/>
              <a:buChar char="v"/>
            </a:pP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Підзвітність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 fontAlgn="base">
              <a:buFont typeface="Wingdings" panose="05000000000000000000" pitchFamily="2" charset="2"/>
              <a:buChar char="v"/>
            </a:pP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Нагляд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 fontAlgn="base">
              <a:buFont typeface="Wingdings" panose="05000000000000000000" pitchFamily="2" charset="2"/>
              <a:buChar char="v"/>
            </a:pP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Політика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реагування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надзвичайні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умови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7258" y="6819900"/>
            <a:ext cx="18295257" cy="335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57691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4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152400" y="1134746"/>
            <a:ext cx="8077200" cy="187230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7314"/>
              </a:lnSpc>
            </a:pPr>
            <a:r>
              <a:rPr lang="en-US" sz="66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TRANSPARENCY INTERNATIONAL</a:t>
            </a:r>
            <a:endParaRPr lang="ru-RU" sz="6600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2" name="Picture 4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>
            <a:off x="730260" y="322840"/>
            <a:ext cx="1783058" cy="295015"/>
          </a:xfrm>
          <a:prstGeom prst="rect">
            <a:avLst/>
          </a:prstGeom>
        </p:spPr>
      </p:pic>
      <p:sp>
        <p:nvSpPr>
          <p:cNvPr id="45" name="AutoShape 45"/>
          <p:cNvSpPr/>
          <p:nvPr/>
        </p:nvSpPr>
        <p:spPr>
          <a:xfrm>
            <a:off x="1820157" y="876300"/>
            <a:ext cx="1386321" cy="0"/>
          </a:xfrm>
          <a:prstGeom prst="line">
            <a:avLst/>
          </a:prstGeom>
          <a:ln w="76200" cap="flat">
            <a:solidFill>
              <a:srgbClr val="263F6B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46" name="Прямоугольник 45"/>
          <p:cNvSpPr/>
          <p:nvPr/>
        </p:nvSpPr>
        <p:spPr>
          <a:xfrm>
            <a:off x="8534400" y="229495"/>
            <a:ext cx="9677400" cy="9464129"/>
          </a:xfrm>
          <a:prstGeom prst="rect">
            <a:avLst/>
          </a:prstGeom>
        </p:spPr>
        <p:txBody>
          <a:bodyPr wrap="square" numCol="1">
            <a:spAutoFit/>
          </a:bodyPr>
          <a:lstStyle/>
          <a:p>
            <a:pPr indent="457200" algn="just" fontAlgn="base"/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Незалежна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міжнародна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організація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Transparency International (TI),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була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створена у 1993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році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боротьби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корупцією</a:t>
            </a:r>
            <a:r>
              <a:rPr lang="ru-RU" sz="2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Її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місія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«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зупинити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корупцію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пропагувати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прозорість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підзвітність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доброчесність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всіх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рівнях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в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усіх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сферах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життя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суспільства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».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Її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основоположні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цінності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«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прозорість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підзвітність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доброчесність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солідарність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мужність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справедливість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демократія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». Організація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має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понад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100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національних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відділень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всьому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світу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міжнародний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секретаріат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Берліні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взаємодіють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урядами,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компаніями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громадянським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суспільством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боротьбі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корупцією</a:t>
            </a:r>
            <a:r>
              <a:rPr lang="ru-RU" sz="2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Відповідно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її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фундаментальних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принципів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місії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ресурси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фінансування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витрати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Transparency International 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є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публічними</a:t>
            </a:r>
            <a:r>
              <a:rPr lang="ru-RU" sz="2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7200" algn="just" fontAlgn="base"/>
            <a:endParaRPr lang="ru-RU" sz="2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7200" algn="just" fontAlgn="base"/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Основні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досягнення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Transparency International 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 1993 року –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привернення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уваги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світу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боротьби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корупцією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інформування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про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важливість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прозорості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підзвітності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й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доброчесності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Її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робота дозволила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створити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коаліцію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організацій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громадян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виступають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владу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бізнес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без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корупції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Діяльність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Transparency International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також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дозволила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розробити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багато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якісних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інформаційних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продуктів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інші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досконалі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інструменти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й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ресурси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є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важливим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орієнтиром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для кожного</a:t>
            </a:r>
            <a:r>
              <a:rPr lang="ru-RU" sz="2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7200" algn="just" fontAlgn="base"/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Основні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досягнення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документи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Transparency International</a:t>
            </a:r>
            <a:r>
              <a:rPr lang="en-US" sz="2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sz="2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7200" algn="just" fontAlgn="base"/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Індекс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сприйняття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корупції</a:t>
            </a:r>
            <a:endParaRPr lang="ru-RU" sz="2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7200" algn="just" fontAlgn="base"/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Барометр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світової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корупції</a:t>
            </a:r>
            <a:endParaRPr lang="ru-RU" sz="2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7200" algn="just" fontAlgn="base"/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Участь у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Конвенції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ОЕСР про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боротьбу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проти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підкупу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контроль за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виконанням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Конвенції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публікація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щорічного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звіту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про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її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виконання</a:t>
            </a:r>
            <a:r>
              <a:rPr lang="ru-RU" sz="2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7200" algn="just" fontAlgn="base"/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Активна участь у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розробці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Конвенції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ООН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проти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корупції</a:t>
            </a:r>
            <a:r>
              <a:rPr lang="ru-RU" sz="2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7200" algn="just" fontAlgn="base"/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Участь у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розробці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спільного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кодексу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боротьби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хабарництвом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Ділових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принципів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боротьби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хабарництвом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indent="457200" algn="just" fontAlgn="base"/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Участь у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розробці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інструменту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протидії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вимаганню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спробам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підкупу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при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міжнародних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операціях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RESIST (Resisting Extortions and Solicitations in International Transactions).</a:t>
            </a:r>
          </a:p>
          <a:p>
            <a:pPr indent="457200" algn="just" fontAlgn="base"/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Антикорупційний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глосарій</a:t>
            </a:r>
            <a:endParaRPr lang="ru-RU" sz="2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7200" algn="just" fontAlgn="base"/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Публікації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Transparency International</a:t>
            </a:r>
            <a:endParaRPr lang="ru-RU" sz="2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3007054"/>
            <a:ext cx="8382000" cy="72799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280661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4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Прямоугольник 45"/>
          <p:cNvSpPr/>
          <p:nvPr/>
        </p:nvSpPr>
        <p:spPr>
          <a:xfrm>
            <a:off x="304800" y="723900"/>
            <a:ext cx="17449799" cy="78483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ctr" fontAlgn="base"/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 </a:t>
            </a:r>
            <a:r>
              <a:rPr lang="ru-RU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робить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Transparency International 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</a:t>
            </a:r>
            <a:r>
              <a:rPr lang="ru-RU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урядування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реформування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сфери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безпеки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 indent="457200" algn="ctr" fontAlgn="base"/>
            <a:endParaRPr lang="ru-RU" sz="2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7200" algn="just" fontAlgn="base"/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Transparency International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бере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участь у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керівництві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реформуванні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сфери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безпеки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шляхом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досліджень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навчань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політичних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консультацій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аналізу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визначення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стандартів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також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заходів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розбудови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спроможностей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‘Оборона та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безпека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’ – одна з 18 тем,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якими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займається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Transparency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International</a:t>
            </a: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Transparency International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розробила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Індекс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боротьби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урядів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корупцією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оборонному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секторі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за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яким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оцінюють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виставляють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бали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правилам і процедурам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боротьби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корупцією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урядів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оборонних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компаній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82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країн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світу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7200" algn="just" fontAlgn="base"/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оборони та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безпеки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Transparency International (TI-DSP)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 2004 року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заохочує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реформу сектору оборону та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безпеки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різних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країнах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співпрацюючи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урядами у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виявленні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корупційних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ризиків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розробці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механізмів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уникнення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корупції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Transparency International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також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допомагає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подолати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корупцію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організуючи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семінари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керівників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круглі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столи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курси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розбудови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доброчесності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військових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працівників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міністерств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оборони.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Transparency International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також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співпрацює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міжнародними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організаціями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щоб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впливати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політику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наприклад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Договір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ООН про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торгівлю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зброєю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7200" algn="just" fontAlgn="base"/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Transparency International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співпрацює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компаніями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військово-промислового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комплексу з метою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просування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більш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суворих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світових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стандартів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етики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промисловості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У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жовтні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2012 року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Transparency International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оприлюднила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Антикорупційний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індекс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оборонних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компаній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інструмент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оцінки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антикорупційної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політики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129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найбільших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військових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компаній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світу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також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містить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рекомендації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7200" algn="just" fontAlgn="base"/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Transparency International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називає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деякі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важливі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заходи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боротьби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корупцією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7200" algn="just" fontAlgn="base"/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Підвищення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обізнаності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про предмет і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публічне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обговорення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indent="457200" algn="just" fontAlgn="base"/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Подолання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ризиків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корупції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яке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починається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закінчується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зміною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поведінки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людей в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організації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7200" algn="just" fontAlgn="base"/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Навчання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змінам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як в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секторі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оборони та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безпеки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так і в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громадянському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суспільстві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7200" algn="just" fontAlgn="base"/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Моніторинг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оцінка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заходів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боротьби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корупцією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7293769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63F6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 rot="-1753206">
            <a:off x="-1183237" y="4465219"/>
            <a:ext cx="25783492" cy="9586163"/>
          </a:xfrm>
          <a:prstGeom prst="rect">
            <a:avLst/>
          </a:prstGeom>
          <a:solidFill>
            <a:srgbClr val="000000">
              <a:alpha val="6667"/>
            </a:srgbClr>
          </a:solidFill>
        </p:spPr>
      </p:sp>
      <p:pic>
        <p:nvPicPr>
          <p:cNvPr id="3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>
            <a:off x="1028700" y="1028700"/>
            <a:ext cx="1783058" cy="295015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>
            <a:off x="15476242" y="8956802"/>
            <a:ext cx="1783058" cy="295015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>
            <a:off x="17494137" y="698454"/>
            <a:ext cx="2556816" cy="2575547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>
            <a:off x="979461" y="9578419"/>
            <a:ext cx="2556816" cy="2575547"/>
          </a:xfrm>
          <a:prstGeom prst="rect">
            <a:avLst/>
          </a:prstGeom>
        </p:spPr>
      </p:pic>
      <p:sp>
        <p:nvSpPr>
          <p:cNvPr id="7" name="AutoShape 7"/>
          <p:cNvSpPr/>
          <p:nvPr/>
        </p:nvSpPr>
        <p:spPr>
          <a:xfrm>
            <a:off x="1028700" y="8302951"/>
            <a:ext cx="16230600" cy="169519"/>
          </a:xfrm>
          <a:prstGeom prst="rect">
            <a:avLst/>
          </a:prstGeom>
          <a:solidFill>
            <a:srgbClr val="FFFFFF"/>
          </a:solidFill>
        </p:spPr>
      </p:sp>
      <p:sp>
        <p:nvSpPr>
          <p:cNvPr id="8" name="AutoShape 8"/>
          <p:cNvSpPr/>
          <p:nvPr/>
        </p:nvSpPr>
        <p:spPr>
          <a:xfrm>
            <a:off x="1028700" y="1814529"/>
            <a:ext cx="16230600" cy="169519"/>
          </a:xfrm>
          <a:prstGeom prst="rect">
            <a:avLst/>
          </a:prstGeom>
          <a:solidFill>
            <a:srgbClr val="FFFFFF"/>
          </a:solidFill>
        </p:spPr>
      </p:sp>
      <p:sp>
        <p:nvSpPr>
          <p:cNvPr id="12" name="TextBox 12"/>
          <p:cNvSpPr txBox="1"/>
          <p:nvPr/>
        </p:nvSpPr>
        <p:spPr>
          <a:xfrm>
            <a:off x="1028700" y="2926758"/>
            <a:ext cx="15659100" cy="382155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4898"/>
              </a:lnSpc>
            </a:pPr>
            <a:r>
              <a:rPr lang="uk-UA" sz="16194" spc="-955" dirty="0" smtClean="0">
                <a:solidFill>
                  <a:srgbClr val="FFFFFF"/>
                </a:solidFill>
                <a:latin typeface="Montserrat Extra-Bold"/>
              </a:rPr>
              <a:t>Дякую за увагу</a:t>
            </a:r>
            <a:endParaRPr lang="en-US" sz="16194" spc="-955" dirty="0">
              <a:solidFill>
                <a:srgbClr val="FFFFFF"/>
              </a:solidFill>
              <a:latin typeface="Montserrat Extra-Bold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63F6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 rot="-1753206">
            <a:off x="-1113304" y="4354356"/>
            <a:ext cx="25783492" cy="9586163"/>
          </a:xfrm>
          <a:prstGeom prst="rect">
            <a:avLst/>
          </a:prstGeom>
          <a:solidFill>
            <a:srgbClr val="000000">
              <a:alpha val="6667"/>
            </a:srgbClr>
          </a:solidFill>
        </p:spPr>
      </p:sp>
      <p:grpSp>
        <p:nvGrpSpPr>
          <p:cNvPr id="3" name="Group 3"/>
          <p:cNvGrpSpPr/>
          <p:nvPr/>
        </p:nvGrpSpPr>
        <p:grpSpPr>
          <a:xfrm>
            <a:off x="61627" y="723729"/>
            <a:ext cx="5105400" cy="6934372"/>
            <a:chOff x="0" y="0"/>
            <a:chExt cx="1687841" cy="6604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687841" cy="660400"/>
            </a:xfrm>
            <a:custGeom>
              <a:avLst/>
              <a:gdLst/>
              <a:ahLst/>
              <a:cxnLst/>
              <a:rect l="l" t="t" r="r" b="b"/>
              <a:pathLst>
                <a:path w="1687841" h="660400">
                  <a:moveTo>
                    <a:pt x="1563381" y="660400"/>
                  </a:moveTo>
                  <a:lnTo>
                    <a:pt x="124460" y="660400"/>
                  </a:lnTo>
                  <a:cubicBezTo>
                    <a:pt x="55880" y="660400"/>
                    <a:pt x="0" y="604520"/>
                    <a:pt x="0" y="535940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1563381" y="0"/>
                  </a:lnTo>
                  <a:cubicBezTo>
                    <a:pt x="1631961" y="0"/>
                    <a:pt x="1687841" y="55880"/>
                    <a:pt x="1687841" y="124460"/>
                  </a:cubicBezTo>
                  <a:lnTo>
                    <a:pt x="1687841" y="535940"/>
                  </a:lnTo>
                  <a:cubicBezTo>
                    <a:pt x="1687841" y="604520"/>
                    <a:pt x="1631961" y="660400"/>
                    <a:pt x="1563381" y="66040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5" name="Group 5"/>
          <p:cNvGrpSpPr/>
          <p:nvPr/>
        </p:nvGrpSpPr>
        <p:grpSpPr>
          <a:xfrm>
            <a:off x="12717108" y="495299"/>
            <a:ext cx="5266092" cy="8481741"/>
            <a:chOff x="0" y="0"/>
            <a:chExt cx="1687841" cy="66040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1687841" cy="660400"/>
            </a:xfrm>
            <a:custGeom>
              <a:avLst/>
              <a:gdLst/>
              <a:ahLst/>
              <a:cxnLst/>
              <a:rect l="l" t="t" r="r" b="b"/>
              <a:pathLst>
                <a:path w="1687841" h="660400">
                  <a:moveTo>
                    <a:pt x="1563381" y="660400"/>
                  </a:moveTo>
                  <a:lnTo>
                    <a:pt x="124460" y="660400"/>
                  </a:lnTo>
                  <a:cubicBezTo>
                    <a:pt x="55880" y="660400"/>
                    <a:pt x="0" y="604520"/>
                    <a:pt x="0" y="535940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1563381" y="0"/>
                  </a:lnTo>
                  <a:cubicBezTo>
                    <a:pt x="1631961" y="0"/>
                    <a:pt x="1687841" y="55880"/>
                    <a:pt x="1687841" y="124460"/>
                  </a:cubicBezTo>
                  <a:lnTo>
                    <a:pt x="1687841" y="535940"/>
                  </a:lnTo>
                  <a:cubicBezTo>
                    <a:pt x="1687841" y="604520"/>
                    <a:pt x="1631961" y="660400"/>
                    <a:pt x="1563381" y="66040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pic>
        <p:nvPicPr>
          <p:cNvPr id="7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>
            <a:off x="5534939" y="651669"/>
            <a:ext cx="6977156" cy="6977156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 rot="1707239">
            <a:off x="10526308" y="6448653"/>
            <a:ext cx="1675183" cy="831310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 rot="1707239" flipH="1" flipV="1">
            <a:off x="5368051" y="1275027"/>
            <a:ext cx="1675183" cy="831310"/>
          </a:xfrm>
          <a:prstGeom prst="rect">
            <a:avLst/>
          </a:prstGeom>
        </p:spPr>
      </p:pic>
      <p:sp>
        <p:nvSpPr>
          <p:cNvPr id="10" name="TextBox 10"/>
          <p:cNvSpPr txBox="1"/>
          <p:nvPr/>
        </p:nvSpPr>
        <p:spPr>
          <a:xfrm>
            <a:off x="6055834" y="2455199"/>
            <a:ext cx="5935366" cy="30188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071"/>
              </a:lnSpc>
            </a:pPr>
            <a:r>
              <a:rPr lang="ru-RU" sz="5400" spc="-485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Загальна</a:t>
            </a:r>
            <a:r>
              <a:rPr lang="ru-RU" sz="5400" spc="-485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характеристика </a:t>
            </a:r>
            <a:r>
              <a:rPr lang="ru-RU" sz="5400" spc="-485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політичних</a:t>
            </a:r>
            <a:r>
              <a:rPr lang="ru-RU" sz="5400" spc="-485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5400" spc="-485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безпекових</a:t>
            </a:r>
            <a:r>
              <a:rPr lang="ru-RU" sz="5400" spc="-485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400" spc="-485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інститутів</a:t>
            </a:r>
            <a:endParaRPr lang="ru-RU" sz="5400" spc="-485" dirty="0">
              <a:solidFill>
                <a:srgbClr val="FFFF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1"/>
          <p:cNvSpPr txBox="1"/>
          <p:nvPr/>
        </p:nvSpPr>
        <p:spPr>
          <a:xfrm>
            <a:off x="299140" y="1071443"/>
            <a:ext cx="4630374" cy="627864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Однозначного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визначення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міжнародної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організації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немає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Ширше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визначення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зазвичай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включає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міжнародні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урядові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організації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міжнародні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неурядові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організації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(НУО).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  <a:hlinkClick r:id="rId6"/>
              </a:rPr>
              <a:t>Словник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  <a:hlinkClick r:id="rId6"/>
              </a:rPr>
              <a:t>статистичних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  <a:hlinkClick r:id="rId6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  <a:hlinkClick r:id="rId6"/>
              </a:rPr>
              <a:t>термінів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  <a:hlinkClick r:id="rId6"/>
              </a:rPr>
              <a:t> ОЕСР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визначає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міжнародні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організації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як “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створені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формальними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політичними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угодами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учасників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мають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статус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міжнародних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договорів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їхнє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існування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визнається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правом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країн-учасниць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вони не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розглядаються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як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резиденти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країн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у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яких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вони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розташовані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”.</a:t>
            </a:r>
            <a:endParaRPr lang="en-US" sz="2400" spc="49" dirty="0">
              <a:solidFill>
                <a:srgbClr val="21242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12944330" y="723728"/>
            <a:ext cx="4885092" cy="81253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/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Міжнародні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відіграють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важливу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роль 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керівництві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реформування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сфери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безпеки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Вони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надають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консультації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підвищують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поінформованість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питань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безпеки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фінансують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навчання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проекти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багатьох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важливих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питань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таких, як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технічні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навички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керівництво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сектором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безпеки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нагляд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розбудова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доброчесності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Міжнародні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також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відіграють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провідну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роль 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нормотворчості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забезпеченні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підзвітності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верховенства права.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Крім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того, вони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забезпечують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канал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зв’язку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між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урядами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суспільством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також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між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різними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країнами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іншими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міжнародними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органами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діячами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займаються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керівництвом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реформуванням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сфери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безпеки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indent="457200"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Участь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міжнародних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реформуванні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сфери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безпеки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почала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рости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1990-х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., коли вони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зрозуміли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заходи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розвитку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особливо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час і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після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конфліктів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не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можуть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бути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успішними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умовах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загроз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Керівництво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сферою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безпеки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стали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розглядати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як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важливий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елемент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врядування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проектів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реконструкції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Крім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того,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демократичний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нагляд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 сферою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безпеки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став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важливою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умовою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партнерських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відносин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членства в таких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організаціях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як ЄС, НАТО і Рада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Європи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175951" y="7998144"/>
            <a:ext cx="12614601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/>
            <a:r>
              <a:rPr lang="ru-RU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Відтоді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участь </a:t>
            </a:r>
            <a:r>
              <a:rPr lang="ru-RU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міжнародних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організацій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процесах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реформування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сфери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безпеки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перетворилась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лавину </a:t>
            </a:r>
            <a:r>
              <a:rPr lang="ru-RU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заходів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проектів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перетинаються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між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собою. </a:t>
            </a:r>
            <a:r>
              <a:rPr lang="ru-RU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особливо </a:t>
            </a:r>
            <a:r>
              <a:rPr lang="ru-RU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стосується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країн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час та </a:t>
            </a:r>
            <a:r>
              <a:rPr lang="ru-RU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після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конфліктів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де </a:t>
            </a:r>
            <a:r>
              <a:rPr lang="ru-RU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різні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організації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змагаються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донорів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ресурси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Недавнє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графічне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дослідження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проведене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Академією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Фольке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Бернадотта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ілюструє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цю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дилему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Україні</a:t>
            </a:r>
            <a:r>
              <a:rPr lang="ru-RU" sz="2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Український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приклад </a:t>
            </a:r>
            <a:r>
              <a:rPr lang="ru-RU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веде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важливого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висновку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про те, </a:t>
            </a:r>
            <a:r>
              <a:rPr lang="ru-RU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співпраця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координація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міжнародних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організацій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інших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діячів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зайнятих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реформуванням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сфери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безпеки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абсолютно </a:t>
            </a:r>
            <a:r>
              <a:rPr lang="ru-RU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важливі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успіху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демократичного </a:t>
            </a:r>
            <a:r>
              <a:rPr lang="ru-RU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врядування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і, </a:t>
            </a:r>
            <a:r>
              <a:rPr lang="ru-RU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зрештою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впровадження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ефективного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демократичного </a:t>
            </a:r>
            <a:r>
              <a:rPr lang="ru-RU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урядування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сферою </a:t>
            </a:r>
            <a:r>
              <a:rPr lang="ru-RU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безпеки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4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 rot="-1753206">
            <a:off x="-1113304" y="4354356"/>
            <a:ext cx="25783492" cy="9586163"/>
          </a:xfrm>
          <a:prstGeom prst="rect">
            <a:avLst/>
          </a:prstGeom>
          <a:solidFill>
            <a:srgbClr val="545454">
              <a:alpha val="4706"/>
            </a:srgbClr>
          </a:solidFill>
        </p:spPr>
      </p:sp>
      <p:sp>
        <p:nvSpPr>
          <p:cNvPr id="3" name="AutoShape 3"/>
          <p:cNvSpPr/>
          <p:nvPr/>
        </p:nvSpPr>
        <p:spPr>
          <a:xfrm rot="2700000">
            <a:off x="-2646503" y="9043300"/>
            <a:ext cx="5293007" cy="2487400"/>
          </a:xfrm>
          <a:prstGeom prst="rect">
            <a:avLst/>
          </a:prstGeom>
          <a:solidFill>
            <a:srgbClr val="213559"/>
          </a:solidFill>
        </p:spPr>
      </p:sp>
      <p:sp>
        <p:nvSpPr>
          <p:cNvPr id="4" name="AutoShape 4"/>
          <p:cNvSpPr/>
          <p:nvPr/>
        </p:nvSpPr>
        <p:spPr>
          <a:xfrm rot="2700000">
            <a:off x="15641497" y="-1243700"/>
            <a:ext cx="5293007" cy="2487400"/>
          </a:xfrm>
          <a:prstGeom prst="rect">
            <a:avLst/>
          </a:prstGeom>
          <a:solidFill>
            <a:srgbClr val="213559"/>
          </a:solidFill>
        </p:spPr>
      </p:sp>
      <p:grpSp>
        <p:nvGrpSpPr>
          <p:cNvPr id="5" name="Group 5"/>
          <p:cNvGrpSpPr/>
          <p:nvPr/>
        </p:nvGrpSpPr>
        <p:grpSpPr>
          <a:xfrm>
            <a:off x="660087" y="4490074"/>
            <a:ext cx="4626722" cy="1416968"/>
            <a:chOff x="0" y="0"/>
            <a:chExt cx="1687841" cy="66040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1687841" cy="660400"/>
            </a:xfrm>
            <a:custGeom>
              <a:avLst/>
              <a:gdLst/>
              <a:ahLst/>
              <a:cxnLst/>
              <a:rect l="l" t="t" r="r" b="b"/>
              <a:pathLst>
                <a:path w="1687841" h="660400">
                  <a:moveTo>
                    <a:pt x="1563381" y="660400"/>
                  </a:moveTo>
                  <a:lnTo>
                    <a:pt x="124460" y="660400"/>
                  </a:lnTo>
                  <a:cubicBezTo>
                    <a:pt x="55880" y="660400"/>
                    <a:pt x="0" y="604520"/>
                    <a:pt x="0" y="535940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1563381" y="0"/>
                  </a:lnTo>
                  <a:cubicBezTo>
                    <a:pt x="1631961" y="0"/>
                    <a:pt x="1687841" y="55880"/>
                    <a:pt x="1687841" y="124460"/>
                  </a:cubicBezTo>
                  <a:lnTo>
                    <a:pt x="1687841" y="535940"/>
                  </a:lnTo>
                  <a:cubicBezTo>
                    <a:pt x="1687841" y="604520"/>
                    <a:pt x="1631961" y="660400"/>
                    <a:pt x="1563381" y="660400"/>
                  </a:cubicBezTo>
                  <a:close/>
                </a:path>
              </a:pathLst>
            </a:custGeom>
            <a:solidFill>
              <a:srgbClr val="263F6B"/>
            </a:solidFill>
          </p:spPr>
        </p:sp>
      </p:grpSp>
      <p:grpSp>
        <p:nvGrpSpPr>
          <p:cNvPr id="7" name="Group 7"/>
          <p:cNvGrpSpPr/>
          <p:nvPr/>
        </p:nvGrpSpPr>
        <p:grpSpPr>
          <a:xfrm>
            <a:off x="-2512615" y="1681677"/>
            <a:ext cx="8253464" cy="1309890"/>
            <a:chOff x="0" y="0"/>
            <a:chExt cx="4161103" cy="660400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4161103" cy="660400"/>
            </a:xfrm>
            <a:custGeom>
              <a:avLst/>
              <a:gdLst/>
              <a:ahLst/>
              <a:cxnLst/>
              <a:rect l="l" t="t" r="r" b="b"/>
              <a:pathLst>
                <a:path w="4161103" h="660400">
                  <a:moveTo>
                    <a:pt x="4036643" y="660400"/>
                  </a:moveTo>
                  <a:lnTo>
                    <a:pt x="124460" y="660400"/>
                  </a:lnTo>
                  <a:cubicBezTo>
                    <a:pt x="55880" y="660400"/>
                    <a:pt x="0" y="604520"/>
                    <a:pt x="0" y="535940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4036643" y="0"/>
                  </a:lnTo>
                  <a:cubicBezTo>
                    <a:pt x="4105223" y="0"/>
                    <a:pt x="4161103" y="55880"/>
                    <a:pt x="4161103" y="124460"/>
                  </a:cubicBezTo>
                  <a:lnTo>
                    <a:pt x="4161103" y="535940"/>
                  </a:lnTo>
                  <a:cubicBezTo>
                    <a:pt x="4161103" y="604520"/>
                    <a:pt x="4105223" y="660400"/>
                    <a:pt x="4036643" y="660400"/>
                  </a:cubicBezTo>
                  <a:close/>
                </a:path>
              </a:pathLst>
            </a:custGeom>
            <a:solidFill>
              <a:srgbClr val="263F6B"/>
            </a:solidFill>
          </p:spPr>
        </p:sp>
      </p:grpSp>
      <p:grpSp>
        <p:nvGrpSpPr>
          <p:cNvPr id="9" name="Group 9"/>
          <p:cNvGrpSpPr/>
          <p:nvPr/>
        </p:nvGrpSpPr>
        <p:grpSpPr>
          <a:xfrm>
            <a:off x="12547151" y="1681677"/>
            <a:ext cx="8253464" cy="1309890"/>
            <a:chOff x="0" y="0"/>
            <a:chExt cx="4161103" cy="660400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4161103" cy="660400"/>
            </a:xfrm>
            <a:custGeom>
              <a:avLst/>
              <a:gdLst/>
              <a:ahLst/>
              <a:cxnLst/>
              <a:rect l="l" t="t" r="r" b="b"/>
              <a:pathLst>
                <a:path w="4161103" h="660400">
                  <a:moveTo>
                    <a:pt x="4036643" y="660400"/>
                  </a:moveTo>
                  <a:lnTo>
                    <a:pt x="124460" y="660400"/>
                  </a:lnTo>
                  <a:cubicBezTo>
                    <a:pt x="55880" y="660400"/>
                    <a:pt x="0" y="604520"/>
                    <a:pt x="0" y="535940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4036643" y="0"/>
                  </a:lnTo>
                  <a:cubicBezTo>
                    <a:pt x="4105223" y="0"/>
                    <a:pt x="4161103" y="55880"/>
                    <a:pt x="4161103" y="124460"/>
                  </a:cubicBezTo>
                  <a:lnTo>
                    <a:pt x="4161103" y="535940"/>
                  </a:lnTo>
                  <a:cubicBezTo>
                    <a:pt x="4161103" y="604520"/>
                    <a:pt x="4105223" y="660400"/>
                    <a:pt x="4036643" y="660400"/>
                  </a:cubicBezTo>
                  <a:close/>
                </a:path>
              </a:pathLst>
            </a:custGeom>
            <a:solidFill>
              <a:srgbClr val="263F6B"/>
            </a:solidFill>
          </p:spPr>
        </p:sp>
      </p:grpSp>
      <p:grpSp>
        <p:nvGrpSpPr>
          <p:cNvPr id="11" name="Group 11"/>
          <p:cNvGrpSpPr/>
          <p:nvPr/>
        </p:nvGrpSpPr>
        <p:grpSpPr>
          <a:xfrm>
            <a:off x="6909434" y="4414400"/>
            <a:ext cx="4626722" cy="1492642"/>
            <a:chOff x="0" y="0"/>
            <a:chExt cx="1687841" cy="660400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1687841" cy="660400"/>
            </a:xfrm>
            <a:custGeom>
              <a:avLst/>
              <a:gdLst/>
              <a:ahLst/>
              <a:cxnLst/>
              <a:rect l="l" t="t" r="r" b="b"/>
              <a:pathLst>
                <a:path w="1687841" h="660400">
                  <a:moveTo>
                    <a:pt x="1563381" y="660400"/>
                  </a:moveTo>
                  <a:lnTo>
                    <a:pt x="124460" y="660400"/>
                  </a:lnTo>
                  <a:cubicBezTo>
                    <a:pt x="55880" y="660400"/>
                    <a:pt x="0" y="604520"/>
                    <a:pt x="0" y="535940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1563381" y="0"/>
                  </a:lnTo>
                  <a:cubicBezTo>
                    <a:pt x="1631961" y="0"/>
                    <a:pt x="1687841" y="55880"/>
                    <a:pt x="1687841" y="124460"/>
                  </a:cubicBezTo>
                  <a:lnTo>
                    <a:pt x="1687841" y="535940"/>
                  </a:lnTo>
                  <a:cubicBezTo>
                    <a:pt x="1687841" y="604520"/>
                    <a:pt x="1631961" y="660400"/>
                    <a:pt x="1563381" y="660400"/>
                  </a:cubicBezTo>
                  <a:close/>
                </a:path>
              </a:pathLst>
            </a:custGeom>
            <a:solidFill>
              <a:srgbClr val="263F6B"/>
            </a:solidFill>
          </p:spPr>
        </p:sp>
      </p:grpSp>
      <p:grpSp>
        <p:nvGrpSpPr>
          <p:cNvPr id="13" name="Group 13"/>
          <p:cNvGrpSpPr/>
          <p:nvPr/>
        </p:nvGrpSpPr>
        <p:grpSpPr>
          <a:xfrm>
            <a:off x="12409073" y="4412332"/>
            <a:ext cx="4626722" cy="1494710"/>
            <a:chOff x="0" y="0"/>
            <a:chExt cx="1687841" cy="660400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1687841" cy="660400"/>
            </a:xfrm>
            <a:custGeom>
              <a:avLst/>
              <a:gdLst/>
              <a:ahLst/>
              <a:cxnLst/>
              <a:rect l="l" t="t" r="r" b="b"/>
              <a:pathLst>
                <a:path w="1687841" h="660400">
                  <a:moveTo>
                    <a:pt x="1563381" y="660400"/>
                  </a:moveTo>
                  <a:lnTo>
                    <a:pt x="124460" y="660400"/>
                  </a:lnTo>
                  <a:cubicBezTo>
                    <a:pt x="55880" y="660400"/>
                    <a:pt x="0" y="604520"/>
                    <a:pt x="0" y="535940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1563381" y="0"/>
                  </a:lnTo>
                  <a:cubicBezTo>
                    <a:pt x="1631961" y="0"/>
                    <a:pt x="1687841" y="55880"/>
                    <a:pt x="1687841" y="124460"/>
                  </a:cubicBezTo>
                  <a:lnTo>
                    <a:pt x="1687841" y="535940"/>
                  </a:lnTo>
                  <a:cubicBezTo>
                    <a:pt x="1687841" y="604520"/>
                    <a:pt x="1631961" y="660400"/>
                    <a:pt x="1563381" y="660400"/>
                  </a:cubicBezTo>
                  <a:close/>
                </a:path>
              </a:pathLst>
            </a:custGeom>
            <a:solidFill>
              <a:srgbClr val="263F6B"/>
            </a:solidFill>
          </p:spPr>
        </p:sp>
      </p:grpSp>
      <p:sp>
        <p:nvSpPr>
          <p:cNvPr id="15" name="TextBox 15"/>
          <p:cNvSpPr txBox="1"/>
          <p:nvPr/>
        </p:nvSpPr>
        <p:spPr>
          <a:xfrm>
            <a:off x="6176317" y="1132193"/>
            <a:ext cx="5935366" cy="311623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071"/>
              </a:lnSpc>
            </a:pPr>
            <a:r>
              <a:rPr lang="uk-UA" sz="9600" spc="-485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Політичні та </a:t>
            </a:r>
            <a:r>
              <a:rPr lang="uk-UA" sz="9600" spc="-485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безпекові</a:t>
            </a:r>
            <a:r>
              <a:rPr lang="uk-UA" sz="9600" spc="-485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інститути</a:t>
            </a:r>
            <a:endParaRPr lang="en-US" sz="9600" spc="-485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TextBox 17"/>
          <p:cNvSpPr txBox="1"/>
          <p:nvPr/>
        </p:nvSpPr>
        <p:spPr>
          <a:xfrm>
            <a:off x="1082240" y="5109570"/>
            <a:ext cx="3824986" cy="44884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499"/>
              </a:lnSpc>
            </a:pPr>
            <a:r>
              <a:rPr lang="uk-UA" sz="3200" spc="49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ООН</a:t>
            </a:r>
            <a:endParaRPr lang="en-US" sz="3200" spc="49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extBox 18"/>
          <p:cNvSpPr txBox="1"/>
          <p:nvPr/>
        </p:nvSpPr>
        <p:spPr>
          <a:xfrm>
            <a:off x="7233057" y="5000407"/>
            <a:ext cx="3821886" cy="44884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499"/>
              </a:lnSpc>
            </a:pPr>
            <a:r>
              <a:rPr lang="uk-UA" sz="3200" spc="49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НАТО</a:t>
            </a:r>
            <a:endParaRPr lang="en-US" sz="3200" spc="49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TextBox 19"/>
          <p:cNvSpPr txBox="1"/>
          <p:nvPr/>
        </p:nvSpPr>
        <p:spPr>
          <a:xfrm>
            <a:off x="12829590" y="5000407"/>
            <a:ext cx="3808741" cy="44884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499"/>
              </a:lnSpc>
            </a:pPr>
            <a:r>
              <a:rPr lang="uk-UA" sz="3200" spc="49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ЄС</a:t>
            </a:r>
            <a:endParaRPr lang="en-US" sz="3200" spc="49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24" name="Group 5"/>
          <p:cNvGrpSpPr/>
          <p:nvPr/>
        </p:nvGrpSpPr>
        <p:grpSpPr>
          <a:xfrm>
            <a:off x="6924424" y="6372761"/>
            <a:ext cx="4626722" cy="1361539"/>
            <a:chOff x="0" y="0"/>
            <a:chExt cx="1687841" cy="660400"/>
          </a:xfrm>
        </p:grpSpPr>
        <p:sp>
          <p:nvSpPr>
            <p:cNvPr id="25" name="Freeform 6"/>
            <p:cNvSpPr/>
            <p:nvPr/>
          </p:nvSpPr>
          <p:spPr>
            <a:xfrm>
              <a:off x="0" y="0"/>
              <a:ext cx="1687841" cy="660400"/>
            </a:xfrm>
            <a:custGeom>
              <a:avLst/>
              <a:gdLst/>
              <a:ahLst/>
              <a:cxnLst/>
              <a:rect l="l" t="t" r="r" b="b"/>
              <a:pathLst>
                <a:path w="1687841" h="660400">
                  <a:moveTo>
                    <a:pt x="1563381" y="660400"/>
                  </a:moveTo>
                  <a:lnTo>
                    <a:pt x="124460" y="660400"/>
                  </a:lnTo>
                  <a:cubicBezTo>
                    <a:pt x="55880" y="660400"/>
                    <a:pt x="0" y="604520"/>
                    <a:pt x="0" y="535940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1563381" y="0"/>
                  </a:lnTo>
                  <a:cubicBezTo>
                    <a:pt x="1631961" y="0"/>
                    <a:pt x="1687841" y="55880"/>
                    <a:pt x="1687841" y="124460"/>
                  </a:cubicBezTo>
                  <a:lnTo>
                    <a:pt x="1687841" y="535940"/>
                  </a:lnTo>
                  <a:cubicBezTo>
                    <a:pt x="1687841" y="604520"/>
                    <a:pt x="1631961" y="660400"/>
                    <a:pt x="1563381" y="660400"/>
                  </a:cubicBezTo>
                  <a:close/>
                </a:path>
              </a:pathLst>
            </a:custGeom>
            <a:solidFill>
              <a:srgbClr val="263F6B"/>
            </a:solidFill>
          </p:spPr>
        </p:sp>
      </p:grpSp>
      <p:grpSp>
        <p:nvGrpSpPr>
          <p:cNvPr id="26" name="Group 5"/>
          <p:cNvGrpSpPr/>
          <p:nvPr/>
        </p:nvGrpSpPr>
        <p:grpSpPr>
          <a:xfrm>
            <a:off x="304801" y="6423646"/>
            <a:ext cx="5562600" cy="1310654"/>
            <a:chOff x="0" y="0"/>
            <a:chExt cx="1687841" cy="660400"/>
          </a:xfrm>
        </p:grpSpPr>
        <p:sp>
          <p:nvSpPr>
            <p:cNvPr id="27" name="Freeform 6"/>
            <p:cNvSpPr/>
            <p:nvPr/>
          </p:nvSpPr>
          <p:spPr>
            <a:xfrm>
              <a:off x="0" y="0"/>
              <a:ext cx="1687841" cy="660400"/>
            </a:xfrm>
            <a:custGeom>
              <a:avLst/>
              <a:gdLst/>
              <a:ahLst/>
              <a:cxnLst/>
              <a:rect l="l" t="t" r="r" b="b"/>
              <a:pathLst>
                <a:path w="1687841" h="660400">
                  <a:moveTo>
                    <a:pt x="1563381" y="660400"/>
                  </a:moveTo>
                  <a:lnTo>
                    <a:pt x="124460" y="660400"/>
                  </a:lnTo>
                  <a:cubicBezTo>
                    <a:pt x="55880" y="660400"/>
                    <a:pt x="0" y="604520"/>
                    <a:pt x="0" y="535940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1563381" y="0"/>
                  </a:lnTo>
                  <a:cubicBezTo>
                    <a:pt x="1631961" y="0"/>
                    <a:pt x="1687841" y="55880"/>
                    <a:pt x="1687841" y="124460"/>
                  </a:cubicBezTo>
                  <a:lnTo>
                    <a:pt x="1687841" y="535940"/>
                  </a:lnTo>
                  <a:cubicBezTo>
                    <a:pt x="1687841" y="604520"/>
                    <a:pt x="1631961" y="660400"/>
                    <a:pt x="1563381" y="660400"/>
                  </a:cubicBezTo>
                  <a:close/>
                </a:path>
              </a:pathLst>
            </a:custGeom>
            <a:solidFill>
              <a:srgbClr val="263F6B"/>
            </a:solidFill>
          </p:spPr>
        </p:sp>
      </p:grpSp>
      <p:grpSp>
        <p:nvGrpSpPr>
          <p:cNvPr id="28" name="Group 5"/>
          <p:cNvGrpSpPr/>
          <p:nvPr/>
        </p:nvGrpSpPr>
        <p:grpSpPr>
          <a:xfrm>
            <a:off x="12457816" y="6423646"/>
            <a:ext cx="4626722" cy="1310654"/>
            <a:chOff x="0" y="0"/>
            <a:chExt cx="1687841" cy="660400"/>
          </a:xfrm>
        </p:grpSpPr>
        <p:sp>
          <p:nvSpPr>
            <p:cNvPr id="29" name="Freeform 6"/>
            <p:cNvSpPr/>
            <p:nvPr/>
          </p:nvSpPr>
          <p:spPr>
            <a:xfrm>
              <a:off x="0" y="0"/>
              <a:ext cx="1687841" cy="660400"/>
            </a:xfrm>
            <a:custGeom>
              <a:avLst/>
              <a:gdLst/>
              <a:ahLst/>
              <a:cxnLst/>
              <a:rect l="l" t="t" r="r" b="b"/>
              <a:pathLst>
                <a:path w="1687841" h="660400">
                  <a:moveTo>
                    <a:pt x="1563381" y="660400"/>
                  </a:moveTo>
                  <a:lnTo>
                    <a:pt x="124460" y="660400"/>
                  </a:lnTo>
                  <a:cubicBezTo>
                    <a:pt x="55880" y="660400"/>
                    <a:pt x="0" y="604520"/>
                    <a:pt x="0" y="535940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1563381" y="0"/>
                  </a:lnTo>
                  <a:cubicBezTo>
                    <a:pt x="1631961" y="0"/>
                    <a:pt x="1687841" y="55880"/>
                    <a:pt x="1687841" y="124460"/>
                  </a:cubicBezTo>
                  <a:lnTo>
                    <a:pt x="1687841" y="535940"/>
                  </a:lnTo>
                  <a:cubicBezTo>
                    <a:pt x="1687841" y="604520"/>
                    <a:pt x="1631961" y="660400"/>
                    <a:pt x="1563381" y="660400"/>
                  </a:cubicBezTo>
                  <a:close/>
                </a:path>
              </a:pathLst>
            </a:custGeom>
            <a:solidFill>
              <a:srgbClr val="263F6B"/>
            </a:solidFill>
          </p:spPr>
        </p:sp>
      </p:grpSp>
      <p:sp>
        <p:nvSpPr>
          <p:cNvPr id="30" name="Прямоугольник 29"/>
          <p:cNvSpPr/>
          <p:nvPr/>
        </p:nvSpPr>
        <p:spPr>
          <a:xfrm>
            <a:off x="447349" y="6868864"/>
            <a:ext cx="529350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ЄВРОПЕЙСЬКИЙ СУД З ПРАВ ЛЮДИНИ (ЄСПЛ)</a:t>
            </a:r>
          </a:p>
        </p:txBody>
      </p:sp>
      <p:sp>
        <p:nvSpPr>
          <p:cNvPr id="31" name="Прямоугольник 30"/>
          <p:cNvSpPr/>
          <p:nvPr/>
        </p:nvSpPr>
        <p:spPr>
          <a:xfrm>
            <a:off x="8801053" y="6926689"/>
            <a:ext cx="97174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ОЕСР</a:t>
            </a:r>
          </a:p>
        </p:txBody>
      </p:sp>
      <p:sp>
        <p:nvSpPr>
          <p:cNvPr id="32" name="Прямоугольник 31"/>
          <p:cNvSpPr/>
          <p:nvPr/>
        </p:nvSpPr>
        <p:spPr>
          <a:xfrm>
            <a:off x="14401800" y="6989841"/>
            <a:ext cx="105618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base"/>
            <a:r>
              <a:rPr lang="ru-RU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ОБСЄ</a:t>
            </a:r>
            <a:endParaRPr lang="ru-RU" sz="2400" b="0" i="0" dirty="0">
              <a:solidFill>
                <a:schemeClr val="bg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33" name="Group 5"/>
          <p:cNvGrpSpPr/>
          <p:nvPr/>
        </p:nvGrpSpPr>
        <p:grpSpPr>
          <a:xfrm>
            <a:off x="2606335" y="8274557"/>
            <a:ext cx="4626722" cy="1310654"/>
            <a:chOff x="0" y="0"/>
            <a:chExt cx="1687841" cy="660400"/>
          </a:xfrm>
        </p:grpSpPr>
        <p:sp>
          <p:nvSpPr>
            <p:cNvPr id="34" name="Freeform 6"/>
            <p:cNvSpPr/>
            <p:nvPr/>
          </p:nvSpPr>
          <p:spPr>
            <a:xfrm>
              <a:off x="0" y="0"/>
              <a:ext cx="1687841" cy="660400"/>
            </a:xfrm>
            <a:custGeom>
              <a:avLst/>
              <a:gdLst/>
              <a:ahLst/>
              <a:cxnLst/>
              <a:rect l="l" t="t" r="r" b="b"/>
              <a:pathLst>
                <a:path w="1687841" h="660400">
                  <a:moveTo>
                    <a:pt x="1563381" y="660400"/>
                  </a:moveTo>
                  <a:lnTo>
                    <a:pt x="124460" y="660400"/>
                  </a:lnTo>
                  <a:cubicBezTo>
                    <a:pt x="55880" y="660400"/>
                    <a:pt x="0" y="604520"/>
                    <a:pt x="0" y="535940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1563381" y="0"/>
                  </a:lnTo>
                  <a:cubicBezTo>
                    <a:pt x="1631961" y="0"/>
                    <a:pt x="1687841" y="55880"/>
                    <a:pt x="1687841" y="124460"/>
                  </a:cubicBezTo>
                  <a:lnTo>
                    <a:pt x="1687841" y="535940"/>
                  </a:lnTo>
                  <a:cubicBezTo>
                    <a:pt x="1687841" y="604520"/>
                    <a:pt x="1631961" y="660400"/>
                    <a:pt x="1563381" y="660400"/>
                  </a:cubicBezTo>
                  <a:close/>
                </a:path>
              </a:pathLst>
            </a:custGeom>
            <a:solidFill>
              <a:srgbClr val="263F6B"/>
            </a:solidFill>
          </p:spPr>
        </p:sp>
      </p:grpSp>
      <p:grpSp>
        <p:nvGrpSpPr>
          <p:cNvPr id="35" name="Group 5"/>
          <p:cNvGrpSpPr/>
          <p:nvPr/>
        </p:nvGrpSpPr>
        <p:grpSpPr>
          <a:xfrm>
            <a:off x="9486945" y="8306333"/>
            <a:ext cx="5971041" cy="1310654"/>
            <a:chOff x="0" y="0"/>
            <a:chExt cx="1687841" cy="660400"/>
          </a:xfrm>
        </p:grpSpPr>
        <p:sp>
          <p:nvSpPr>
            <p:cNvPr id="36" name="Freeform 6"/>
            <p:cNvSpPr/>
            <p:nvPr/>
          </p:nvSpPr>
          <p:spPr>
            <a:xfrm>
              <a:off x="0" y="0"/>
              <a:ext cx="1687841" cy="660400"/>
            </a:xfrm>
            <a:custGeom>
              <a:avLst/>
              <a:gdLst/>
              <a:ahLst/>
              <a:cxnLst/>
              <a:rect l="l" t="t" r="r" b="b"/>
              <a:pathLst>
                <a:path w="1687841" h="660400">
                  <a:moveTo>
                    <a:pt x="1563381" y="660400"/>
                  </a:moveTo>
                  <a:lnTo>
                    <a:pt x="124460" y="660400"/>
                  </a:lnTo>
                  <a:cubicBezTo>
                    <a:pt x="55880" y="660400"/>
                    <a:pt x="0" y="604520"/>
                    <a:pt x="0" y="535940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1563381" y="0"/>
                  </a:lnTo>
                  <a:cubicBezTo>
                    <a:pt x="1631961" y="0"/>
                    <a:pt x="1687841" y="55880"/>
                    <a:pt x="1687841" y="124460"/>
                  </a:cubicBezTo>
                  <a:lnTo>
                    <a:pt x="1687841" y="535940"/>
                  </a:lnTo>
                  <a:cubicBezTo>
                    <a:pt x="1687841" y="604520"/>
                    <a:pt x="1631961" y="660400"/>
                    <a:pt x="1563381" y="660400"/>
                  </a:cubicBezTo>
                  <a:close/>
                </a:path>
              </a:pathLst>
            </a:custGeom>
            <a:solidFill>
              <a:srgbClr val="263F6B"/>
            </a:solidFill>
          </p:spPr>
        </p:sp>
      </p:grpSp>
      <p:sp>
        <p:nvSpPr>
          <p:cNvPr id="39" name="Прямоугольник 38"/>
          <p:cNvSpPr/>
          <p:nvPr/>
        </p:nvSpPr>
        <p:spPr>
          <a:xfrm>
            <a:off x="3886200" y="8790360"/>
            <a:ext cx="265482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СВІТОВИЙ БАНК</a:t>
            </a:r>
          </a:p>
        </p:txBody>
      </p:sp>
      <p:sp>
        <p:nvSpPr>
          <p:cNvPr id="40" name="Прямоугольник 39"/>
          <p:cNvSpPr/>
          <p:nvPr/>
        </p:nvSpPr>
        <p:spPr>
          <a:xfrm>
            <a:off x="9588052" y="8688058"/>
            <a:ext cx="513307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TRANSPARENCY INTERNATIONAL</a:t>
            </a:r>
            <a:endParaRPr lang="ru-RU" sz="24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4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 rot="-1753206">
            <a:off x="-1113304" y="4354356"/>
            <a:ext cx="25783492" cy="9586163"/>
          </a:xfrm>
          <a:prstGeom prst="rect">
            <a:avLst/>
          </a:prstGeom>
          <a:solidFill>
            <a:srgbClr val="545454">
              <a:alpha val="4706"/>
            </a:srgbClr>
          </a:solidFill>
        </p:spPr>
      </p:sp>
      <p:sp>
        <p:nvSpPr>
          <p:cNvPr id="3" name="TextBox 3"/>
          <p:cNvSpPr txBox="1"/>
          <p:nvPr/>
        </p:nvSpPr>
        <p:spPr>
          <a:xfrm>
            <a:off x="1495426" y="1280613"/>
            <a:ext cx="5679993" cy="9386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7314"/>
              </a:lnSpc>
            </a:pPr>
            <a:r>
              <a:rPr lang="uk-UA" sz="7464" spc="-440" dirty="0" smtClean="0">
                <a:solidFill>
                  <a:srgbClr val="263F6B"/>
                </a:solidFill>
                <a:latin typeface="Montserrat Extra-Bold Italics"/>
              </a:rPr>
              <a:t>ООН</a:t>
            </a:r>
            <a:endParaRPr lang="en-US" sz="7464" spc="-440" dirty="0">
              <a:solidFill>
                <a:srgbClr val="263F6B"/>
              </a:solidFill>
              <a:latin typeface="Montserrat Extra-Bold Italics"/>
            </a:endParaRPr>
          </a:p>
        </p:txBody>
      </p:sp>
      <p:sp>
        <p:nvSpPr>
          <p:cNvPr id="40" name="AutoShape 40"/>
          <p:cNvSpPr/>
          <p:nvPr/>
        </p:nvSpPr>
        <p:spPr>
          <a:xfrm rot="-8231889">
            <a:off x="-10109114" y="6176620"/>
            <a:ext cx="16230600" cy="10441156"/>
          </a:xfrm>
          <a:prstGeom prst="rect">
            <a:avLst/>
          </a:prstGeom>
          <a:solidFill>
            <a:srgbClr val="213559"/>
          </a:solidFill>
        </p:spPr>
      </p:sp>
      <p:sp>
        <p:nvSpPr>
          <p:cNvPr id="41" name="AutoShape 41"/>
          <p:cNvSpPr/>
          <p:nvPr/>
        </p:nvSpPr>
        <p:spPr>
          <a:xfrm rot="-8231889">
            <a:off x="-10507643" y="6538090"/>
            <a:ext cx="16230600" cy="10441156"/>
          </a:xfrm>
          <a:prstGeom prst="rect">
            <a:avLst/>
          </a:prstGeom>
          <a:solidFill>
            <a:srgbClr val="263F6B"/>
          </a:solidFill>
        </p:spPr>
      </p:sp>
      <p:pic>
        <p:nvPicPr>
          <p:cNvPr id="42" name="Picture 4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>
            <a:off x="730260" y="322840"/>
            <a:ext cx="1783058" cy="295015"/>
          </a:xfrm>
          <a:prstGeom prst="rect">
            <a:avLst/>
          </a:prstGeom>
        </p:spPr>
      </p:pic>
      <p:sp>
        <p:nvSpPr>
          <p:cNvPr id="45" name="AutoShape 45"/>
          <p:cNvSpPr/>
          <p:nvPr/>
        </p:nvSpPr>
        <p:spPr>
          <a:xfrm>
            <a:off x="1820157" y="876300"/>
            <a:ext cx="1386321" cy="0"/>
          </a:xfrm>
          <a:prstGeom prst="line">
            <a:avLst/>
          </a:prstGeom>
          <a:ln w="76200" cap="flat">
            <a:solidFill>
              <a:srgbClr val="263F6B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46" name="Прямоугольник 45"/>
          <p:cNvSpPr/>
          <p:nvPr/>
        </p:nvSpPr>
        <p:spPr>
          <a:xfrm>
            <a:off x="8610600" y="723900"/>
            <a:ext cx="9143999" cy="5324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ОРГАНІЗАЦІЯ ОБ’ЄДНАНИХ НАЦІЙ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7200" algn="just" fontAlgn="base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Організація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Об’єднаних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Націй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заснована як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міжнародна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1945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році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зараз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об’єднує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193 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країни-учасниці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Завдання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діяльність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Організації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Об’єднаних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Націй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регламентуються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цілями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принципами,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викладеними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її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Статуті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Головними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органами ООН є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Генеральна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асамблея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Рада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безпеки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Економічна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соціальна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рада, Рада з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опіки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Міжнародний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суд і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Секретаріат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ООН. Система ООН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складається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власне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ООН і багатьох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пов’язаних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нею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фондів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спеціалізованих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агентств,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кожне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яких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має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власне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членство,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керівництво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бюджет.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фонди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фінансуються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рахунок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добровільних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внесків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Спеціалізовані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агентства –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незалежні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міжнародні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організації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фінансуються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рахунок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добровільних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фіксованих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внесків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indent="457200" algn="just" fontAlgn="base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Головна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місія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Організації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Об’єднаних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Націй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підтримання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міжнародного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миру та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безпеки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ООН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робить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шляхом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попередження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конфліктів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допомоги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сторонам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конфлікту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досягти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миру;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миротворчої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діяльності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та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створення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умов для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збереження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зміцнення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миру. ООН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також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заохочує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сталий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розвиток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захищає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права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людини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працює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розвитку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дотримання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міжнародного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права.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Крім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того, Організація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також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координує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операції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гуманітарної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допомоги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000" b="0" i="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7" name="Рисунок 4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" y="2219267"/>
            <a:ext cx="8382000" cy="3829167"/>
          </a:xfrm>
          <a:prstGeom prst="rect">
            <a:avLst/>
          </a:prstGeom>
        </p:spPr>
      </p:pic>
      <p:pic>
        <p:nvPicPr>
          <p:cNvPr id="48" name="Рисунок 4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610600" y="6048434"/>
            <a:ext cx="9677400" cy="3673272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4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4991101"/>
            <a:ext cx="18288000" cy="5716290"/>
          </a:xfrm>
          <a:prstGeom prst="rect">
            <a:avLst/>
          </a:prstGeom>
        </p:spPr>
      </p:pic>
      <p:sp>
        <p:nvSpPr>
          <p:cNvPr id="2" name="AutoShape 2"/>
          <p:cNvSpPr/>
          <p:nvPr/>
        </p:nvSpPr>
        <p:spPr>
          <a:xfrm rot="-1753206">
            <a:off x="-1054700" y="4883294"/>
            <a:ext cx="25783492" cy="9586163"/>
          </a:xfrm>
          <a:prstGeom prst="rect">
            <a:avLst/>
          </a:prstGeom>
          <a:solidFill>
            <a:srgbClr val="545454">
              <a:alpha val="4706"/>
            </a:srgbClr>
          </a:solidFill>
        </p:spPr>
      </p:sp>
      <p:sp>
        <p:nvSpPr>
          <p:cNvPr id="40" name="AutoShape 40"/>
          <p:cNvSpPr/>
          <p:nvPr/>
        </p:nvSpPr>
        <p:spPr>
          <a:xfrm rot="-8231889">
            <a:off x="-10109114" y="6176620"/>
            <a:ext cx="16230600" cy="10441156"/>
          </a:xfrm>
          <a:prstGeom prst="rect">
            <a:avLst/>
          </a:prstGeom>
          <a:solidFill>
            <a:srgbClr val="213559"/>
          </a:solidFill>
        </p:spPr>
      </p:sp>
      <p:sp>
        <p:nvSpPr>
          <p:cNvPr id="41" name="AutoShape 41"/>
          <p:cNvSpPr/>
          <p:nvPr/>
        </p:nvSpPr>
        <p:spPr>
          <a:xfrm rot="-8231889">
            <a:off x="-10507643" y="6538090"/>
            <a:ext cx="16230600" cy="10441156"/>
          </a:xfrm>
          <a:prstGeom prst="rect">
            <a:avLst/>
          </a:prstGeom>
          <a:solidFill>
            <a:srgbClr val="263F6B"/>
          </a:solidFill>
        </p:spPr>
      </p:sp>
      <p:sp>
        <p:nvSpPr>
          <p:cNvPr id="46" name="Прямоугольник 45"/>
          <p:cNvSpPr/>
          <p:nvPr/>
        </p:nvSpPr>
        <p:spPr>
          <a:xfrm>
            <a:off x="304800" y="723900"/>
            <a:ext cx="17449799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ctr" fontAlgn="base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Що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робить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ООН для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реформування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сфери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безпеки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7200" algn="just" fontAlgn="base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ООН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традиційно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бере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участь у заходах в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галузі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як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безпеки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так і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розвитку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але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лише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останнім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часом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між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ними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намагаються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побудувати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ефективні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зв’язки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В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галузі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розвитку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основним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діячем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є 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Програма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розвитку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 ООН (ПР ООН),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яка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має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реформування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сфери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безпеки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країнах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розвиваються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та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перехідних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країнах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з таких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питань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як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попередження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криз та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відновлення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демократичне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врядування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зменшення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бідності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В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галузі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безпеки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основним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діячем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є 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Департамент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миротворчих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операцій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 ООН (ДМО ООН)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який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очолює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операції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встановлення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підтримання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миру. ДМО ООН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діє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країнах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лише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час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після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конфліктів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тоді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як ПР ООН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довгий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час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працює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багатьох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країнах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Її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можуть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виконуватись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як до, так і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після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конфлікту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indent="457200" algn="just" fontAlgn="base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рамках ПР ООН 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Управління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органів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 верховенства права,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юстиції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 та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безпеки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,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входить до складу 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  <a:hlinkClick r:id="rId6"/>
              </a:rPr>
              <a:t>Бюро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  <a:hlinkClick r:id="rId6"/>
              </a:rPr>
              <a:t>попередження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  <a:hlinkClick r:id="rId6"/>
              </a:rPr>
              <a:t> криз та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  <a:hlinkClick r:id="rId6"/>
              </a:rPr>
              <a:t>відновлення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  <a:hlinkClick r:id="rId6"/>
              </a:rPr>
              <a:t>,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та 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  <a:hlinkClick r:id="rId7"/>
              </a:rPr>
              <a:t>Група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  <a:hlinkClick r:id="rId7"/>
              </a:rPr>
              <a:t> доступу до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  <a:hlinkClick r:id="rId7"/>
              </a:rPr>
              <a:t>правосуддя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  <a:hlinkClick r:id="rId7"/>
              </a:rPr>
              <a:t> та верховенства права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входить до складу 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  <a:hlinkClick r:id="rId8"/>
              </a:rPr>
              <a:t>Групи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  <a:hlinkClick r:id="rId8"/>
              </a:rPr>
              <a:t> демократичного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  <a:hlinkClick r:id="rId8"/>
              </a:rPr>
              <a:t>врядування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  <a:hlinkClick r:id="rId8"/>
              </a:rPr>
              <a:t>,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співпрацюють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забезпечення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комплексного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підходу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«одного ПР ООН» до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реформування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сфери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безпеки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7200" algn="just" fontAlgn="base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  <a:hlinkClick r:id="rId9"/>
              </a:rPr>
              <a:t>ДМО ООН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визначає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свою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діяльність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реформування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сфери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безпеки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як задачу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забезпечення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розвитку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дієвих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ефективних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доступних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підзвітних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інститутів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безпеки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 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  <a:hlinkClick r:id="rId10"/>
              </a:rPr>
              <a:t>Підрозділ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  <a:hlinkClick r:id="rId1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  <a:hlinkClick r:id="rId10"/>
              </a:rPr>
              <a:t>реформування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  <a:hlinkClick r:id="rId1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  <a:hlinkClick r:id="rId10"/>
              </a:rPr>
              <a:t>сфери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  <a:hlinkClick r:id="rId1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  <a:hlinkClick r:id="rId10"/>
              </a:rPr>
              <a:t>безпеки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  <a:hlinkClick r:id="rId10"/>
              </a:rPr>
              <a:t> в ДМО 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є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мозковим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технічним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центром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реформування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сфери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безпеки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ООН, 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також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національних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міжнародних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партнерів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Конкретно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Підрозділ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реформування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сфери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безпеки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підтримує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роботу все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більшого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числа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польових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місій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допомагають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реформуванню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сфери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безпеки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країнах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регіонах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насамперед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рівні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реформування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сектору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безпеки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цілому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006918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4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93999"/>
            <a:ext cx="18288000" cy="6772275"/>
          </a:xfrm>
          <a:prstGeom prst="rect">
            <a:avLst/>
          </a:prstGeom>
        </p:spPr>
      </p:pic>
      <p:sp>
        <p:nvSpPr>
          <p:cNvPr id="2" name="AutoShape 2"/>
          <p:cNvSpPr/>
          <p:nvPr/>
        </p:nvSpPr>
        <p:spPr>
          <a:xfrm rot="-1753206">
            <a:off x="-1054700" y="4883294"/>
            <a:ext cx="25783492" cy="9586163"/>
          </a:xfrm>
          <a:prstGeom prst="rect">
            <a:avLst/>
          </a:prstGeom>
          <a:solidFill>
            <a:srgbClr val="545454">
              <a:alpha val="4706"/>
            </a:srgbClr>
          </a:solidFill>
        </p:spPr>
      </p:sp>
      <p:sp>
        <p:nvSpPr>
          <p:cNvPr id="40" name="AutoShape 40"/>
          <p:cNvSpPr/>
          <p:nvPr/>
        </p:nvSpPr>
        <p:spPr>
          <a:xfrm rot="-8231889">
            <a:off x="-10109114" y="6176620"/>
            <a:ext cx="16230600" cy="10441156"/>
          </a:xfrm>
          <a:prstGeom prst="rect">
            <a:avLst/>
          </a:prstGeom>
          <a:solidFill>
            <a:srgbClr val="213559"/>
          </a:solidFill>
        </p:spPr>
      </p:sp>
      <p:sp>
        <p:nvSpPr>
          <p:cNvPr id="41" name="AutoShape 41"/>
          <p:cNvSpPr/>
          <p:nvPr/>
        </p:nvSpPr>
        <p:spPr>
          <a:xfrm rot="-8231889">
            <a:off x="-10507643" y="6538090"/>
            <a:ext cx="16230600" cy="10441156"/>
          </a:xfrm>
          <a:prstGeom prst="rect">
            <a:avLst/>
          </a:prstGeom>
          <a:solidFill>
            <a:srgbClr val="263F6B"/>
          </a:solidFill>
        </p:spPr>
      </p:sp>
      <p:sp>
        <p:nvSpPr>
          <p:cNvPr id="46" name="Прямоугольник 45"/>
          <p:cNvSpPr/>
          <p:nvPr/>
        </p:nvSpPr>
        <p:spPr>
          <a:xfrm>
            <a:off x="304800" y="723900"/>
            <a:ext cx="17449799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ctr" fontAlgn="base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Що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робить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ООН для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реформування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сфери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безпеки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7200" algn="just" fontAlgn="base"/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Підрозділ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реформування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сфери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безпеки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також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забезпечує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секретаріат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Спеціальної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міжвідомчої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групи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реформування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сфери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безпеки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де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співголовують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ДМО та ПР ООН.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загальна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Спеціальна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група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намагається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просувати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узгоджений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комплексний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підхід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реформування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сфери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безпеки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метою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зміцнення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здатності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Організації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Об’єднаних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Націй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надавати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більш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дієву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ефективну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підтримку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національним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заходам з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реформування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сфери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безпеки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7200" algn="just" fontAlgn="base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Коли в 2007р.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буда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створена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Спеціальна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міжвідомча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група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ООН з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реформування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сфери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безпеки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United Nation’s Inter-Agency Task Force on Security Sector Reform, IASSRTF),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вона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складалась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із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семи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ООН: Департамент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політичних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справ, Департамент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миротворчих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операцій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Управління Верховного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комісара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прав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людини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Бюро з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підтримки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побудови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миру,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розвитку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ООН,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Жіночий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фонд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розвитку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(зараз входить до «ООН-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жінки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») та Управління ООН з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наркотиків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злочинності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Зараз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IASSRTF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має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вже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14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членів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серед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яких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сім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нових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Управління ООН з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питань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роззброєння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Бюро ООН з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обслуговування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проектів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Бюро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Спеціального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радника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питань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Африки, Бюро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Спеціального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представника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питань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сексуального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насильства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умовах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конфлікту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Дитячий фонд ООН,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Інститут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підготовки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досліджень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ООН; і Фонд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народонаселення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ООН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9659870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4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438900"/>
            <a:ext cx="18288000" cy="4227374"/>
          </a:xfrm>
          <a:prstGeom prst="rect">
            <a:avLst/>
          </a:prstGeom>
        </p:spPr>
      </p:pic>
      <p:sp>
        <p:nvSpPr>
          <p:cNvPr id="2" name="AutoShape 2"/>
          <p:cNvSpPr/>
          <p:nvPr/>
        </p:nvSpPr>
        <p:spPr>
          <a:xfrm rot="-1753206">
            <a:off x="-977043" y="4959495"/>
            <a:ext cx="25783492" cy="9586163"/>
          </a:xfrm>
          <a:prstGeom prst="rect">
            <a:avLst/>
          </a:prstGeom>
          <a:solidFill>
            <a:srgbClr val="545454">
              <a:alpha val="4706"/>
            </a:srgbClr>
          </a:solidFill>
        </p:spPr>
      </p:sp>
      <p:sp>
        <p:nvSpPr>
          <p:cNvPr id="40" name="AutoShape 40"/>
          <p:cNvSpPr/>
          <p:nvPr/>
        </p:nvSpPr>
        <p:spPr>
          <a:xfrm rot="-8231889">
            <a:off x="-10109114" y="6176620"/>
            <a:ext cx="16230600" cy="10441156"/>
          </a:xfrm>
          <a:prstGeom prst="rect">
            <a:avLst/>
          </a:prstGeom>
          <a:solidFill>
            <a:srgbClr val="213559"/>
          </a:solidFill>
        </p:spPr>
      </p:sp>
      <p:sp>
        <p:nvSpPr>
          <p:cNvPr id="41" name="AutoShape 41"/>
          <p:cNvSpPr/>
          <p:nvPr/>
        </p:nvSpPr>
        <p:spPr>
          <a:xfrm rot="-8231889">
            <a:off x="-10507643" y="6538090"/>
            <a:ext cx="16230600" cy="10441156"/>
          </a:xfrm>
          <a:prstGeom prst="rect">
            <a:avLst/>
          </a:prstGeom>
          <a:solidFill>
            <a:srgbClr val="263F6B"/>
          </a:solidFill>
        </p:spPr>
      </p:sp>
      <p:sp>
        <p:nvSpPr>
          <p:cNvPr id="46" name="Прямоугольник 45"/>
          <p:cNvSpPr/>
          <p:nvPr/>
        </p:nvSpPr>
        <p:spPr>
          <a:xfrm>
            <a:off x="304800" y="723900"/>
            <a:ext cx="17449799" cy="6740307"/>
          </a:xfrm>
          <a:prstGeom prst="rect">
            <a:avLst/>
          </a:prstGeom>
        </p:spPr>
        <p:txBody>
          <a:bodyPr wrap="square" numCol="2">
            <a:spAutoFit/>
          </a:bodyPr>
          <a:lstStyle/>
          <a:p>
            <a:pPr indent="457200" algn="ctr" fontAlgn="base"/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Діяльність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ООН з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реформування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сфери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безпеки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зосереджується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підтримці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владі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країн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у:</a:t>
            </a:r>
          </a:p>
          <a:p>
            <a:pPr indent="457200" algn="just" fontAlgn="base"/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 fontAlgn="base">
              <a:buFont typeface="Arial" panose="020B0604020202020204" pitchFamily="34" charset="0"/>
              <a:buChar char="•"/>
            </a:pP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сприянні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національному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діалогу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реформування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сфери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безпеки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 fontAlgn="base">
              <a:buFont typeface="Arial" panose="020B0604020202020204" pitchFamily="34" charset="0"/>
              <a:buChar char="•"/>
            </a:pP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розробці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національної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політики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стратегії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планів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безпеки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 fontAlgn="base">
              <a:buFont typeface="Arial" panose="020B0604020202020204" pitchFamily="34" charset="0"/>
              <a:buChar char="•"/>
            </a:pP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зміцненні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можливостей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нагляду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керівництва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координації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 fontAlgn="base">
              <a:buFont typeface="Arial" panose="020B0604020202020204" pitchFamily="34" charset="0"/>
              <a:buChar char="•"/>
            </a:pP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формуванні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законодавства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про сферу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безпеки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 fontAlgn="base">
              <a:buFont typeface="Arial" panose="020B0604020202020204" pitchFamily="34" charset="0"/>
              <a:buChar char="•"/>
            </a:pP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мобілізації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ресурсів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проекти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реформування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сфери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безпеки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 fontAlgn="base">
              <a:buFont typeface="Arial" panose="020B0604020202020204" pitchFamily="34" charset="0"/>
              <a:buChar char="•"/>
            </a:pP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координації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міжнародної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підтримки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реформування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сфери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безпеки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 fontAlgn="base">
              <a:buFont typeface="Arial" panose="020B0604020202020204" pitchFamily="34" charset="0"/>
              <a:buChar char="•"/>
            </a:pP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освіті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навчанні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організаційному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будівництві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 fontAlgn="base">
              <a:buFont typeface="Arial" panose="020B0604020202020204" pitchFamily="34" charset="0"/>
              <a:buChar char="•"/>
            </a:pP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відстеженні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оцінці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результатів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 fontAlgn="base">
              <a:buFont typeface="Arial" panose="020B0604020202020204" pitchFamily="34" charset="0"/>
              <a:buChar char="•"/>
            </a:pP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реформуванні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сектору оборони</a:t>
            </a:r>
          </a:p>
          <a:p>
            <a:pPr indent="457200" algn="just" fontAlgn="base"/>
            <a:endParaRPr lang="uk-UA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7200" algn="just" fontAlgn="base"/>
            <a:endParaRPr lang="uk-UA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7200" algn="just" fontAlgn="base"/>
            <a:endParaRPr lang="uk-UA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7200" algn="just" fontAlgn="base"/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7200" algn="just" fontAlgn="base"/>
            <a:r>
              <a:rPr lang="ru-RU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Основні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документи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indent="457200" algn="just" fontAlgn="base"/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 fontAlgn="base">
              <a:buFont typeface="Wingdings" panose="05000000000000000000" pitchFamily="2" charset="2"/>
              <a:buChar char="q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UN SSR Integrated Technical Guidance Notes</a:t>
            </a:r>
          </a:p>
          <a:p>
            <a:pPr marL="342900" indent="-342900" algn="just" fontAlgn="base">
              <a:buFont typeface="Wingdings" panose="05000000000000000000" pitchFamily="2" charset="2"/>
              <a:buChar char="q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United Nations SSR Perspective (2012)</a:t>
            </a:r>
          </a:p>
          <a:p>
            <a:pPr marL="342900" indent="-342900" algn="just" fontAlgn="base">
              <a:buFont typeface="Wingdings" panose="05000000000000000000" pitchFamily="2" charset="2"/>
              <a:buChar char="q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Security Council Resolution 2151 (2014) – The maintenance of international peace and security: Security sector reform: challenges and opportunities</a:t>
            </a:r>
          </a:p>
          <a:p>
            <a:pPr marL="342900" indent="-342900" algn="just" fontAlgn="base">
              <a:buFont typeface="Wingdings" panose="05000000000000000000" pitchFamily="2" charset="2"/>
              <a:buChar char="q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Report of the Secretary-General – Securing States and societies: strengthening the United Nations comprehensive support to security sector reform (A/67/970–S/2013/480)</a:t>
            </a:r>
          </a:p>
          <a:p>
            <a:pPr marL="342900" indent="-342900" algn="just" fontAlgn="base">
              <a:buFont typeface="Wingdings" panose="05000000000000000000" pitchFamily="2" charset="2"/>
              <a:buChar char="q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Report of the Secretary-General – Securing peace and development: the role of the United Nations in supporting security sector reform (A/62/659–S/2008/39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541164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4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2052756"/>
            <a:ext cx="8544298" cy="8234243"/>
          </a:xfrm>
          <a:prstGeom prst="rect">
            <a:avLst/>
          </a:prstGeom>
        </p:spPr>
      </p:pic>
      <p:sp>
        <p:nvSpPr>
          <p:cNvPr id="2" name="AutoShape 2"/>
          <p:cNvSpPr/>
          <p:nvPr/>
        </p:nvSpPr>
        <p:spPr>
          <a:xfrm rot="-1753206">
            <a:off x="-1113304" y="4354356"/>
            <a:ext cx="25783492" cy="9586163"/>
          </a:xfrm>
          <a:prstGeom prst="rect">
            <a:avLst/>
          </a:prstGeom>
          <a:solidFill>
            <a:srgbClr val="545454">
              <a:alpha val="4706"/>
            </a:srgbClr>
          </a:solidFill>
        </p:spPr>
      </p:sp>
      <p:sp>
        <p:nvSpPr>
          <p:cNvPr id="3" name="TextBox 3"/>
          <p:cNvSpPr txBox="1"/>
          <p:nvPr/>
        </p:nvSpPr>
        <p:spPr>
          <a:xfrm>
            <a:off x="1495426" y="1280613"/>
            <a:ext cx="5679993" cy="9386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7314"/>
              </a:lnSpc>
            </a:pPr>
            <a:r>
              <a:rPr lang="uk-UA" sz="7464" spc="-440" dirty="0" smtClean="0">
                <a:solidFill>
                  <a:srgbClr val="263F6B"/>
                </a:solidFill>
                <a:latin typeface="Montserrat Extra-Bold Italics"/>
              </a:rPr>
              <a:t>НАТО</a:t>
            </a:r>
            <a:endParaRPr lang="en-US" sz="7464" spc="-440" dirty="0">
              <a:solidFill>
                <a:srgbClr val="263F6B"/>
              </a:solidFill>
              <a:latin typeface="Montserrat Extra-Bold Italics"/>
            </a:endParaRPr>
          </a:p>
        </p:txBody>
      </p:sp>
      <p:sp>
        <p:nvSpPr>
          <p:cNvPr id="40" name="AutoShape 40"/>
          <p:cNvSpPr/>
          <p:nvPr/>
        </p:nvSpPr>
        <p:spPr>
          <a:xfrm rot="-8231889">
            <a:off x="-10109114" y="6176620"/>
            <a:ext cx="16230600" cy="10441156"/>
          </a:xfrm>
          <a:prstGeom prst="rect">
            <a:avLst/>
          </a:prstGeom>
          <a:solidFill>
            <a:srgbClr val="213559"/>
          </a:solidFill>
        </p:spPr>
      </p:sp>
      <p:sp>
        <p:nvSpPr>
          <p:cNvPr id="41" name="AutoShape 41"/>
          <p:cNvSpPr/>
          <p:nvPr/>
        </p:nvSpPr>
        <p:spPr>
          <a:xfrm rot="-8231889">
            <a:off x="-10507643" y="6538090"/>
            <a:ext cx="16230600" cy="10441156"/>
          </a:xfrm>
          <a:prstGeom prst="rect">
            <a:avLst/>
          </a:prstGeom>
          <a:solidFill>
            <a:srgbClr val="263F6B"/>
          </a:solidFill>
        </p:spPr>
      </p:sp>
      <p:pic>
        <p:nvPicPr>
          <p:cNvPr id="42" name="Picture 4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/>
          <a:stretch>
            <a:fillRect/>
          </a:stretch>
        </p:blipFill>
        <p:spPr>
          <a:xfrm>
            <a:off x="730260" y="322840"/>
            <a:ext cx="1783058" cy="295015"/>
          </a:xfrm>
          <a:prstGeom prst="rect">
            <a:avLst/>
          </a:prstGeom>
        </p:spPr>
      </p:pic>
      <p:sp>
        <p:nvSpPr>
          <p:cNvPr id="45" name="AutoShape 45"/>
          <p:cNvSpPr/>
          <p:nvPr/>
        </p:nvSpPr>
        <p:spPr>
          <a:xfrm>
            <a:off x="1820157" y="876300"/>
            <a:ext cx="1386321" cy="0"/>
          </a:xfrm>
          <a:prstGeom prst="line">
            <a:avLst/>
          </a:prstGeom>
          <a:ln w="76200" cap="flat">
            <a:solidFill>
              <a:srgbClr val="263F6B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46" name="Прямоугольник 45"/>
          <p:cNvSpPr/>
          <p:nvPr/>
        </p:nvSpPr>
        <p:spPr>
          <a:xfrm>
            <a:off x="8610600" y="723900"/>
            <a:ext cx="9677400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 fontAlgn="base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Організація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Північноатлантичного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Договору (НАТО) –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військово-політичний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союз,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створений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1949р. для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захисту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свободи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безпеки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учасників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політичними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військовими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засобами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НАТО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просуває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демократичні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цінності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заохочує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консультації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співпрацю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питань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оборони та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безпеки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метою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розбудови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довіри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та, у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віддаленій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перспективі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попередження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конфліктів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7200" algn="just" fontAlgn="base"/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DCAF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 2001р. активно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співпрацює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НАТО в рамках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кількох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спільних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керівництва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безпекою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Використовуючи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свій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багатий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досвід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роботи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сфері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демократичного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врядування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включаючи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реформування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оборонних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правоохоронних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розвідувальних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відомств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прав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людини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верховенства права та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розвитку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DCAF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підтримує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майданчики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співпраці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НАТО в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галузі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воєнної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реформи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демократичного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врядування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–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останнім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часом –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гендерних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аспектів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керівництва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сферою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безпеки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400" i="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705191" y="5829300"/>
            <a:ext cx="9620284" cy="4457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740247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2340</TotalTime>
  <Words>3731</Words>
  <Application>Microsoft Office PowerPoint</Application>
  <PresentationFormat>Произвольный</PresentationFormat>
  <Paragraphs>173</Paragraphs>
  <Slides>24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31" baseType="lpstr">
      <vt:lpstr>Times New Roman</vt:lpstr>
      <vt:lpstr>Montserrat Extra-Bold</vt:lpstr>
      <vt:lpstr>Arial</vt:lpstr>
      <vt:lpstr>Wingdings</vt:lpstr>
      <vt:lpstr>Calibri</vt:lpstr>
      <vt:lpstr>Montserrat Extra-Bold Italics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Blue Modern Company Profile Presentation</dc:title>
  <dc:creator>Адмін</dc:creator>
  <cp:lastModifiedBy>Учетная запись Майкрософт</cp:lastModifiedBy>
  <cp:revision>13</cp:revision>
  <dcterms:created xsi:type="dcterms:W3CDTF">2006-08-16T00:00:00Z</dcterms:created>
  <dcterms:modified xsi:type="dcterms:W3CDTF">2023-03-20T08:30:53Z</dcterms:modified>
  <dc:identifier>DAFdkUNEsLc</dc:identifier>
</cp:coreProperties>
</file>