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0" r:id="rId4"/>
    <p:sldId id="258" r:id="rId5"/>
    <p:sldId id="259" r:id="rId6"/>
    <p:sldId id="261" r:id="rId7"/>
    <p:sldId id="262" r:id="rId8"/>
    <p:sldId id="263" r:id="rId9"/>
    <p:sldId id="265" r:id="rId10"/>
    <p:sldId id="264" r:id="rId11"/>
    <p:sldId id="266" r:id="rId12"/>
    <p:sldId id="267" r:id="rId13"/>
    <p:sldId id="268" r:id="rId14"/>
    <p:sldId id="273" r:id="rId15"/>
    <p:sldId id="279" r:id="rId16"/>
    <p:sldId id="278" r:id="rId1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38"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02722-FACD-431B-915F-B531A04DF4F0}" type="datetimeFigureOut">
              <a:rPr lang="uk-UA" smtClean="0"/>
              <a:t>27.01.2026</a:t>
            </a:fld>
            <a:endParaRPr lang="uk-UA"/>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8B79A-AF36-4DFD-AC52-62E4DC6212B1}" type="slidenum">
              <a:rPr lang="uk-UA" smtClean="0"/>
              <a:t>‹#›</a:t>
            </a:fld>
            <a:endParaRPr lang="uk-UA"/>
          </a:p>
        </p:txBody>
      </p:sp>
    </p:spTree>
    <p:extLst>
      <p:ext uri="{BB962C8B-B14F-4D97-AF65-F5344CB8AC3E}">
        <p14:creationId xmlns:p14="http://schemas.microsoft.com/office/powerpoint/2010/main" val="21575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F58B79A-AF36-4DFD-AC52-62E4DC6212B1}" type="slidenum">
              <a:rPr lang="uk-UA" smtClean="0"/>
              <a:t>1</a:t>
            </a:fld>
            <a:endParaRPr lang="uk-UA"/>
          </a:p>
        </p:txBody>
      </p:sp>
    </p:spTree>
    <p:extLst>
      <p:ext uri="{BB962C8B-B14F-4D97-AF65-F5344CB8AC3E}">
        <p14:creationId xmlns:p14="http://schemas.microsoft.com/office/powerpoint/2010/main" val="33875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58B79A-AF36-4DFD-AC52-62E4DC6212B1}" type="slidenum">
              <a:rPr lang="uk-UA" smtClean="0"/>
              <a:t>2</a:t>
            </a:fld>
            <a:endParaRPr lang="uk-UA"/>
          </a:p>
        </p:txBody>
      </p:sp>
    </p:spTree>
    <p:extLst>
      <p:ext uri="{BB962C8B-B14F-4D97-AF65-F5344CB8AC3E}">
        <p14:creationId xmlns:p14="http://schemas.microsoft.com/office/powerpoint/2010/main" val="2716262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22891A-BDD8-3996-E15C-F0A021C7113F}"/>
              </a:ext>
            </a:extLst>
          </p:cNvPr>
          <p:cNvSpPr>
            <a:spLocks noGrp="1"/>
          </p:cNvSpPr>
          <p:nvPr>
            <p:ph type="title"/>
          </p:nvPr>
        </p:nvSpPr>
        <p:spPr>
          <a:xfrm>
            <a:off x="174171" y="809184"/>
            <a:ext cx="12279086" cy="4986866"/>
          </a:xfrm>
        </p:spPr>
        <p:txBody>
          <a:bodyPr>
            <a:normAutofit fontScale="90000"/>
          </a:bodyPr>
          <a:lstStyle/>
          <a:p>
            <a:pPr fontAlgn="auto">
              <a:lnSpc>
                <a:spcPct val="150000"/>
              </a:lnSpc>
            </a:pPr>
            <a:br>
              <a:rPr lang="ru-RU" sz="3600" dirty="0"/>
            </a:br>
            <a:r>
              <a:rPr lang="uk-UA" sz="3600" b="1" dirty="0"/>
              <a:t>ТЕМА </a:t>
            </a:r>
            <a:r>
              <a:rPr lang="en-US" sz="3600" b="1" dirty="0"/>
              <a:t>1</a:t>
            </a:r>
            <a:r>
              <a:rPr lang="uk-UA" sz="3600" b="1" dirty="0"/>
              <a:t>. </a:t>
            </a:r>
            <a:r>
              <a:rPr lang="ru-RU" sz="3600" b="1" dirty="0" err="1"/>
              <a:t>Загальна</a:t>
            </a:r>
            <a:r>
              <a:rPr lang="ru-RU" sz="3600" b="1" dirty="0"/>
              <a:t> характеристика </a:t>
            </a:r>
            <a:r>
              <a:rPr lang="ru-RU" sz="3600" b="1" dirty="0" err="1"/>
              <a:t>управління</a:t>
            </a:r>
            <a:r>
              <a:rPr lang="ru-RU" sz="3600" b="1"/>
              <a:t> проєктами</a:t>
            </a:r>
            <a:br>
              <a:rPr lang="uk-UA" sz="3600" dirty="0"/>
            </a:br>
            <a:br>
              <a:rPr lang="uk-UA" sz="3600" dirty="0"/>
            </a:br>
            <a:r>
              <a:rPr lang="uk-UA" sz="2800" dirty="0">
                <a:latin typeface="Times New Roman" pitchFamily="18" charset="0"/>
                <a:cs typeface="Times New Roman" pitchFamily="18" charset="0"/>
              </a:rPr>
              <a:t>1. </a:t>
            </a:r>
            <a:r>
              <a:rPr lang="ru-RU" sz="2800" dirty="0" err="1">
                <a:latin typeface="Times New Roman" pitchFamily="18" charset="0"/>
                <a:cs typeface="Times New Roman" pitchFamily="18" charset="0"/>
              </a:rPr>
              <a:t>Визначення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поняття</a:t>
            </a:r>
            <a:r>
              <a:rPr lang="ru-RU" sz="2800" dirty="0">
                <a:latin typeface="Times New Roman" pitchFamily="18" charset="0"/>
                <a:cs typeface="Times New Roman" pitchFamily="18" charset="0"/>
              </a:rPr>
              <a:t> «проєкт», </a:t>
            </a:r>
            <a:r>
              <a:rPr lang="ru-RU" sz="2800" dirty="0" err="1">
                <a:latin typeface="Times New Roman" pitchFamily="18" charset="0"/>
                <a:cs typeface="Times New Roman" pitchFamily="18" charset="0"/>
              </a:rPr>
              <a:t>ознаки</a:t>
            </a:r>
            <a:r>
              <a:rPr lang="ru-RU" sz="2800" dirty="0">
                <a:latin typeface="Times New Roman" pitchFamily="18" charset="0"/>
                <a:cs typeface="Times New Roman" pitchFamily="18" charset="0"/>
              </a:rPr>
              <a:t> та </a:t>
            </a:r>
            <a:r>
              <a:rPr lang="ru-RU" sz="2800" dirty="0" err="1">
                <a:latin typeface="Times New Roman" pitchFamily="18" charset="0"/>
                <a:cs typeface="Times New Roman" pitchFamily="18" charset="0"/>
              </a:rPr>
              <a:t>види</a:t>
            </a:r>
            <a:r>
              <a:rPr lang="ru-RU" sz="2800" dirty="0">
                <a:latin typeface="Times New Roman" pitchFamily="18" charset="0"/>
                <a:cs typeface="Times New Roman" pitchFamily="18" charset="0"/>
              </a:rPr>
              <a:t> проєктів</a:t>
            </a:r>
            <a:br>
              <a:rPr lang="uk-UA" sz="2800" dirty="0">
                <a:latin typeface="Times New Roman" pitchFamily="18" charset="0"/>
                <a:cs typeface="Times New Roman" pitchFamily="18" charset="0"/>
              </a:rPr>
            </a:br>
            <a:r>
              <a:rPr lang="uk-UA" sz="2800" dirty="0">
                <a:latin typeface="Times New Roman" pitchFamily="18" charset="0"/>
                <a:cs typeface="Times New Roman" pitchFamily="18" charset="0"/>
              </a:rPr>
              <a:t>2. </a:t>
            </a:r>
            <a:r>
              <a:rPr lang="ru-RU" sz="2800" dirty="0" err="1">
                <a:latin typeface="Times New Roman" pitchFamily="18" charset="0"/>
                <a:cs typeface="Times New Roman" pitchFamily="18" charset="0"/>
              </a:rPr>
              <a:t>Сутність</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поняття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управління</a:t>
            </a:r>
            <a:r>
              <a:rPr lang="ru-RU" sz="2800" dirty="0">
                <a:latin typeface="Times New Roman" pitchFamily="18" charset="0"/>
                <a:cs typeface="Times New Roman" pitchFamily="18" charset="0"/>
              </a:rPr>
              <a:t> проєктами», </a:t>
            </a:r>
            <a:r>
              <a:rPr lang="ru-RU" sz="2800" dirty="0" err="1">
                <a:latin typeface="Times New Roman" pitchFamily="18" charset="0"/>
                <a:cs typeface="Times New Roman" pitchFamily="18" charset="0"/>
              </a:rPr>
              <a:t>методологія</a:t>
            </a:r>
            <a:r>
              <a:rPr lang="ru-RU" sz="2800" dirty="0">
                <a:latin typeface="Times New Roman" pitchFamily="18" charset="0"/>
                <a:cs typeface="Times New Roman" pitchFamily="18" charset="0"/>
              </a:rPr>
              <a:t> проєктної </a:t>
            </a:r>
            <a:r>
              <a:rPr lang="ru-RU" sz="2800" dirty="0" err="1">
                <a:latin typeface="Times New Roman" pitchFamily="18" charset="0"/>
                <a:cs typeface="Times New Roman" pitchFamily="18" charset="0"/>
              </a:rPr>
              <a:t>діяльності</a:t>
            </a:r>
            <a:br>
              <a:rPr lang="uk-UA" sz="2800" dirty="0">
                <a:latin typeface="Times New Roman" pitchFamily="18" charset="0"/>
                <a:cs typeface="Times New Roman" pitchFamily="18" charset="0"/>
              </a:rPr>
            </a:br>
            <a:r>
              <a:rPr lang="uk-UA" sz="2800" dirty="0">
                <a:latin typeface="Times New Roman" pitchFamily="18" charset="0"/>
                <a:cs typeface="Times New Roman" pitchFamily="18" charset="0"/>
              </a:rPr>
              <a:t>3. </a:t>
            </a:r>
            <a:r>
              <a:rPr lang="ru-RU" sz="2800" dirty="0" err="1">
                <a:latin typeface="Times New Roman" pitchFamily="18" charset="0"/>
                <a:cs typeface="Times New Roman" pitchFamily="18" charset="0"/>
              </a:rPr>
              <a:t>Тенденції</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розвитку</a:t>
            </a:r>
            <a:r>
              <a:rPr lang="ru-RU" sz="2800" dirty="0">
                <a:latin typeface="Times New Roman" pitchFamily="18" charset="0"/>
                <a:cs typeface="Times New Roman" pitchFamily="18" charset="0"/>
              </a:rPr>
              <a:t> проєктної </a:t>
            </a:r>
            <a:r>
              <a:rPr lang="ru-RU" sz="2800" dirty="0" err="1">
                <a:latin typeface="Times New Roman" pitchFamily="18" charset="0"/>
                <a:cs typeface="Times New Roman" pitchFamily="18" charset="0"/>
              </a:rPr>
              <a:t>діяльності</a:t>
            </a:r>
            <a:br>
              <a:rPr lang="uk-UA" sz="2800" dirty="0">
                <a:latin typeface="Times New Roman" pitchFamily="18" charset="0"/>
                <a:cs typeface="Times New Roman" pitchFamily="18" charset="0"/>
              </a:rPr>
            </a:br>
            <a:br>
              <a:rPr lang="uk-UA" sz="2200" dirty="0">
                <a:latin typeface="Times New Roman" pitchFamily="18" charset="0"/>
                <a:cs typeface="Times New Roman" pitchFamily="18" charset="0"/>
              </a:rPr>
            </a:br>
            <a:endParaRPr lang="uk-UA" sz="2200" dirty="0">
              <a:latin typeface="Times New Roman" pitchFamily="18" charset="0"/>
              <a:cs typeface="Times New Roman" pitchFamily="18" charset="0"/>
            </a:endParaRPr>
          </a:p>
        </p:txBody>
      </p:sp>
      <p:sp>
        <p:nvSpPr>
          <p:cNvPr id="3" name="Заголовок 1">
            <a:extLst>
              <a:ext uri="{FF2B5EF4-FFF2-40B4-BE49-F238E27FC236}">
                <a16:creationId xmlns:a16="http://schemas.microsoft.com/office/drawing/2014/main" id="{39F26C30-9404-6602-8E95-9BB8AEDFA0B4}"/>
              </a:ext>
            </a:extLst>
          </p:cNvPr>
          <p:cNvSpPr txBox="1">
            <a:spLocks/>
          </p:cNvSpPr>
          <p:nvPr/>
        </p:nvSpPr>
        <p:spPr>
          <a:xfrm>
            <a:off x="1839686" y="3657987"/>
            <a:ext cx="10178143" cy="18937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mj-lt"/>
                <a:ea typeface="+mj-ea"/>
                <a:cs typeface="+mj-cs"/>
              </a:defRPr>
            </a:lvl1pPr>
          </a:lstStyle>
          <a:p>
            <a:pPr algn="r"/>
            <a:endParaRPr lang="en-US" sz="2600" dirty="0"/>
          </a:p>
        </p:txBody>
      </p:sp>
    </p:spTree>
    <p:extLst>
      <p:ext uri="{BB962C8B-B14F-4D97-AF65-F5344CB8AC3E}">
        <p14:creationId xmlns:p14="http://schemas.microsoft.com/office/powerpoint/2010/main" val="3888783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77801" y="160868"/>
            <a:ext cx="11679238" cy="5609696"/>
          </a:xfrm>
        </p:spPr>
        <p:txBody>
          <a:bodyPr/>
          <a:lstStyle/>
          <a:p>
            <a:pPr marL="0" indent="457200" algn="just">
              <a:lnSpc>
                <a:spcPct val="100000"/>
              </a:lnSpc>
              <a:spcBef>
                <a:spcPts val="0"/>
              </a:spcBef>
              <a:buNone/>
            </a:pPr>
            <a:endParaRPr lang="ru-RU" sz="2200" b="0" dirty="0">
              <a:solidFill>
                <a:srgbClr val="000000"/>
              </a:solidFill>
              <a:latin typeface="Times New Roman" pitchFamily="18" charset="0"/>
              <a:cs typeface="Times New Roman" pitchFamily="18" charset="0"/>
            </a:endParaRPr>
          </a:p>
          <a:p>
            <a:pPr marL="0" indent="457200" algn="just">
              <a:lnSpc>
                <a:spcPct val="100000"/>
              </a:lnSpc>
              <a:spcBef>
                <a:spcPts val="0"/>
              </a:spcBef>
              <a:buNone/>
            </a:pPr>
            <a:r>
              <a:rPr lang="ru-RU" sz="2200" b="0" i="1" dirty="0" err="1">
                <a:solidFill>
                  <a:srgbClr val="000000"/>
                </a:solidFill>
                <a:latin typeface="Times New Roman" pitchFamily="18" charset="0"/>
                <a:cs typeface="Times New Roman" pitchFamily="18" charset="0"/>
              </a:rPr>
              <a:t>Методологія</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управління</a:t>
            </a:r>
            <a:r>
              <a:rPr lang="ru-RU" sz="2200" b="0" i="1" dirty="0">
                <a:solidFill>
                  <a:srgbClr val="000000"/>
                </a:solidFill>
                <a:latin typeface="Times New Roman" pitchFamily="18" charset="0"/>
                <a:cs typeface="Times New Roman" pitchFamily="18" charset="0"/>
              </a:rPr>
              <a:t> проєктами </a:t>
            </a:r>
            <a:r>
              <a:rPr lang="ru-RU" sz="2200" b="0" i="1" dirty="0" err="1">
                <a:solidFill>
                  <a:srgbClr val="000000"/>
                </a:solidFill>
                <a:latin typeface="Times New Roman" pitchFamily="18" charset="0"/>
                <a:cs typeface="Times New Roman" pitchFamily="18" charset="0"/>
              </a:rPr>
              <a:t>передбачає</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розробку</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реалізацію</a:t>
            </a:r>
            <a:r>
              <a:rPr lang="ru-RU" sz="2200" b="0" i="1" dirty="0">
                <a:solidFill>
                  <a:srgbClr val="000000"/>
                </a:solidFill>
                <a:latin typeface="Times New Roman" pitchFamily="18" charset="0"/>
                <a:cs typeface="Times New Roman" pitchFamily="18" charset="0"/>
              </a:rPr>
              <a:t> та </a:t>
            </a:r>
            <a:r>
              <a:rPr lang="ru-RU" sz="2200" b="0" i="1" dirty="0" err="1">
                <a:solidFill>
                  <a:srgbClr val="000000"/>
                </a:solidFill>
                <a:latin typeface="Times New Roman" pitchFamily="18" charset="0"/>
                <a:cs typeface="Times New Roman" pitchFamily="18" charset="0"/>
              </a:rPr>
              <a:t>розвиток</a:t>
            </a:r>
            <a:r>
              <a:rPr lang="ru-RU" sz="2200" b="0" i="1" dirty="0">
                <a:solidFill>
                  <a:srgbClr val="000000"/>
                </a:solidFill>
                <a:latin typeface="Times New Roman" pitchFamily="18" charset="0"/>
                <a:cs typeface="Times New Roman" pitchFamily="18" charset="0"/>
              </a:rPr>
              <a:t> проєкту як </a:t>
            </a:r>
            <a:r>
              <a:rPr lang="ru-RU" sz="2200" b="0" i="1" dirty="0" err="1">
                <a:solidFill>
                  <a:srgbClr val="000000"/>
                </a:solidFill>
                <a:latin typeface="Times New Roman" pitchFamily="18" charset="0"/>
                <a:cs typeface="Times New Roman" pitchFamily="18" charset="0"/>
              </a:rPr>
              <a:t>складної</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системи</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що</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відтворюється</a:t>
            </a:r>
            <a:r>
              <a:rPr lang="ru-RU" sz="2200" b="0" i="1" dirty="0">
                <a:solidFill>
                  <a:srgbClr val="000000"/>
                </a:solidFill>
                <a:latin typeface="Times New Roman" pitchFamily="18" charset="0"/>
                <a:cs typeface="Times New Roman" pitchFamily="18" charset="0"/>
              </a:rPr>
              <a:t> та </a:t>
            </a:r>
            <a:r>
              <a:rPr lang="ru-RU" sz="2200" b="0" i="1" dirty="0" err="1">
                <a:solidFill>
                  <a:srgbClr val="000000"/>
                </a:solidFill>
                <a:latin typeface="Times New Roman" pitchFamily="18" charset="0"/>
                <a:cs typeface="Times New Roman" pitchFamily="18" charset="0"/>
              </a:rPr>
              <a:t>функціонує</a:t>
            </a:r>
            <a:r>
              <a:rPr lang="ru-RU" sz="2200" b="0" i="1" dirty="0">
                <a:solidFill>
                  <a:srgbClr val="000000"/>
                </a:solidFill>
                <a:latin typeface="Times New Roman" pitchFamily="18" charset="0"/>
                <a:cs typeface="Times New Roman" pitchFamily="18" charset="0"/>
              </a:rPr>
              <a:t> в </a:t>
            </a:r>
            <a:r>
              <a:rPr lang="ru-RU" sz="2200" b="0" i="1" dirty="0" err="1">
                <a:solidFill>
                  <a:srgbClr val="000000"/>
                </a:solidFill>
                <a:latin typeface="Times New Roman" pitchFamily="18" charset="0"/>
                <a:cs typeface="Times New Roman" pitchFamily="18" charset="0"/>
              </a:rPr>
              <a:t>динамічному</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зовнішньому</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середовищі</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Головними</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елементами</a:t>
            </a:r>
            <a:r>
              <a:rPr lang="ru-RU" sz="2200" b="0" i="1" dirty="0">
                <a:solidFill>
                  <a:srgbClr val="000000"/>
                </a:solidFill>
                <a:latin typeface="Times New Roman" pitchFamily="18" charset="0"/>
                <a:cs typeface="Times New Roman" pitchFamily="18" charset="0"/>
              </a:rPr>
              <a:t> проєкту є </a:t>
            </a:r>
            <a:r>
              <a:rPr lang="ru-RU" sz="2200" b="0" i="1" dirty="0" err="1">
                <a:solidFill>
                  <a:srgbClr val="000000"/>
                </a:solidFill>
                <a:latin typeface="Times New Roman" pitchFamily="18" charset="0"/>
                <a:cs typeface="Times New Roman" pitchFamily="18" charset="0"/>
              </a:rPr>
              <a:t>задум</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ідея</a:t>
            </a:r>
            <a:r>
              <a:rPr lang="ru-RU" sz="2200" b="0" i="1" dirty="0">
                <a:solidFill>
                  <a:srgbClr val="000000"/>
                </a:solidFill>
                <a:latin typeface="Times New Roman" pitchFamily="18" charset="0"/>
                <a:cs typeface="Times New Roman" pitchFamily="18" charset="0"/>
              </a:rPr>
              <a:t> (проблема, </a:t>
            </a:r>
            <a:r>
              <a:rPr lang="ru-RU" sz="2200" b="0" i="1" dirty="0" err="1">
                <a:solidFill>
                  <a:srgbClr val="000000"/>
                </a:solidFill>
                <a:latin typeface="Times New Roman" pitchFamily="18" charset="0"/>
                <a:cs typeface="Times New Roman" pitchFamily="18" charset="0"/>
              </a:rPr>
              <a:t>завдання</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засоби</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їх</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реалізації</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вирішення</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проблеми</a:t>
            </a:r>
            <a:r>
              <a:rPr lang="ru-RU" sz="2200" b="0" i="1" dirty="0">
                <a:solidFill>
                  <a:srgbClr val="000000"/>
                </a:solidFill>
                <a:latin typeface="Times New Roman" pitchFamily="18" charset="0"/>
                <a:cs typeface="Times New Roman" pitchFamily="18" charset="0"/>
              </a:rPr>
              <a:t>) та </a:t>
            </a:r>
            <a:r>
              <a:rPr lang="ru-RU" sz="2200" b="0" i="1" dirty="0" err="1">
                <a:solidFill>
                  <a:srgbClr val="000000"/>
                </a:solidFill>
                <a:latin typeface="Times New Roman" pitchFamily="18" charset="0"/>
                <a:cs typeface="Times New Roman" pitchFamily="18" charset="0"/>
              </a:rPr>
              <a:t>результати</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отримані</a:t>
            </a:r>
            <a:r>
              <a:rPr lang="ru-RU" sz="2200" b="0" i="1" dirty="0">
                <a:solidFill>
                  <a:srgbClr val="000000"/>
                </a:solidFill>
                <a:latin typeface="Times New Roman" pitchFamily="18" charset="0"/>
                <a:cs typeface="Times New Roman" pitchFamily="18" charset="0"/>
              </a:rPr>
              <a:t> в </a:t>
            </a:r>
            <a:r>
              <a:rPr lang="ru-RU" sz="2200" b="0" i="1" dirty="0" err="1">
                <a:solidFill>
                  <a:srgbClr val="000000"/>
                </a:solidFill>
                <a:latin typeface="Times New Roman" pitchFamily="18" charset="0"/>
                <a:cs typeface="Times New Roman" pitchFamily="18" charset="0"/>
              </a:rPr>
              <a:t>процесі</a:t>
            </a:r>
            <a:r>
              <a:rPr lang="ru-RU" sz="2200" b="0" i="1" dirty="0">
                <a:solidFill>
                  <a:srgbClr val="000000"/>
                </a:solidFill>
                <a:latin typeface="Times New Roman" pitchFamily="18" charset="0"/>
                <a:cs typeface="Times New Roman" pitchFamily="18" charset="0"/>
              </a:rPr>
              <a:t> </a:t>
            </a:r>
            <a:r>
              <a:rPr lang="ru-RU" sz="2200" b="0" i="1" dirty="0" err="1">
                <a:solidFill>
                  <a:srgbClr val="000000"/>
                </a:solidFill>
                <a:latin typeface="Times New Roman" pitchFamily="18" charset="0"/>
                <a:cs typeface="Times New Roman" pitchFamily="18" charset="0"/>
              </a:rPr>
              <a:t>реалізації</a:t>
            </a:r>
            <a:r>
              <a:rPr lang="ru-RU" sz="2200" b="0" i="1" dirty="0">
                <a:solidFill>
                  <a:srgbClr val="000000"/>
                </a:solidFill>
                <a:latin typeface="Times New Roman" pitchFamily="18" charset="0"/>
                <a:cs typeface="Times New Roman" pitchFamily="18" charset="0"/>
              </a:rPr>
              <a:t> проєкту.</a:t>
            </a:r>
          </a:p>
          <a:p>
            <a:pPr marL="0" indent="457200" algn="just">
              <a:lnSpc>
                <a:spcPct val="100000"/>
              </a:lnSpc>
              <a:spcBef>
                <a:spcPts val="0"/>
              </a:spcBef>
              <a:buNone/>
            </a:pPr>
            <a:r>
              <a:rPr lang="ru-RU" sz="2200" b="0" dirty="0" err="1">
                <a:solidFill>
                  <a:srgbClr val="000000"/>
                </a:solidFill>
                <a:latin typeface="Times New Roman" pitchFamily="18" charset="0"/>
                <a:cs typeface="Times New Roman" pitchFamily="18" charset="0"/>
              </a:rPr>
              <a:t>проєктно-орієнтоване</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управління</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застосовують</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тоді</a:t>
            </a:r>
            <a:r>
              <a:rPr lang="ru-RU" sz="2200" b="0" dirty="0">
                <a:solidFill>
                  <a:srgbClr val="000000"/>
                </a:solidFill>
                <a:latin typeface="Times New Roman" pitchFamily="18" charset="0"/>
                <a:cs typeface="Times New Roman" pitchFamily="18" charset="0"/>
              </a:rPr>
              <a:t>, коли </a:t>
            </a:r>
            <a:r>
              <a:rPr lang="ru-RU" sz="2200" b="0" dirty="0" err="1">
                <a:solidFill>
                  <a:srgbClr val="000000"/>
                </a:solidFill>
                <a:latin typeface="Times New Roman" pitchFamily="18" charset="0"/>
                <a:cs typeface="Times New Roman" pitchFamily="18" charset="0"/>
              </a:rPr>
              <a:t>чітко</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визначені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завдання</a:t>
            </a:r>
            <a:r>
              <a:rPr lang="ru-RU" sz="2200" b="0" dirty="0">
                <a:solidFill>
                  <a:srgbClr val="000000"/>
                </a:solidFill>
                <a:latin typeface="Times New Roman" pitchFamily="18" charset="0"/>
                <a:cs typeface="Times New Roman" pitchFamily="18" charset="0"/>
              </a:rPr>
              <a:t> проєкту та </a:t>
            </a:r>
            <a:r>
              <a:rPr lang="ru-RU" sz="2200" b="0" dirty="0" err="1">
                <a:solidFill>
                  <a:srgbClr val="000000"/>
                </a:solidFill>
                <a:latin typeface="Times New Roman" pitchFamily="18" charset="0"/>
                <a:cs typeface="Times New Roman" pitchFamily="18" charset="0"/>
              </a:rPr>
              <a:t>кінцевий</a:t>
            </a:r>
            <a:r>
              <a:rPr lang="ru-RU" sz="2200" b="0" dirty="0">
                <a:solidFill>
                  <a:srgbClr val="000000"/>
                </a:solidFill>
                <a:latin typeface="Times New Roman" pitchFamily="18" charset="0"/>
                <a:cs typeface="Times New Roman" pitchFamily="18" charset="0"/>
              </a:rPr>
              <a:t> результат; </a:t>
            </a:r>
            <a:r>
              <a:rPr lang="ru-RU" sz="2200" b="0" dirty="0" err="1">
                <a:solidFill>
                  <a:srgbClr val="000000"/>
                </a:solidFill>
                <a:latin typeface="Times New Roman" pitchFamily="18" charset="0"/>
                <a:cs typeface="Times New Roman" pitchFamily="18" charset="0"/>
              </a:rPr>
              <a:t>виділені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чи</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наявні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ресурси</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часові</a:t>
            </a:r>
            <a:r>
              <a:rPr lang="ru-RU" sz="2200" b="0" dirty="0">
                <a:solidFill>
                  <a:srgbClr val="000000"/>
                </a:solidFill>
                <a:latin typeface="Times New Roman" pitchFamily="18" charset="0"/>
                <a:cs typeface="Times New Roman" pitchFamily="18" charset="0"/>
              </a:rPr>
              <a:t> рамки та </a:t>
            </a:r>
            <a:r>
              <a:rPr lang="ru-RU" sz="2200" b="0" dirty="0" err="1">
                <a:solidFill>
                  <a:srgbClr val="000000"/>
                </a:solidFill>
                <a:latin typeface="Times New Roman" pitchFamily="18" charset="0"/>
                <a:cs typeface="Times New Roman" pitchFamily="18" charset="0"/>
              </a:rPr>
              <a:t>обмеження</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проєктно</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орієнтоване</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управління</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характеризується</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чіткою</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орієнтацією</a:t>
            </a:r>
            <a:r>
              <a:rPr lang="ru-RU" sz="2200" b="0" dirty="0">
                <a:solidFill>
                  <a:srgbClr val="000000"/>
                </a:solidFill>
                <a:latin typeface="Times New Roman" pitchFamily="18" charset="0"/>
                <a:cs typeface="Times New Roman" pitchFamily="18" charset="0"/>
              </a:rPr>
              <a:t> на </a:t>
            </a:r>
            <a:r>
              <a:rPr lang="ru-RU" sz="2200" b="0" dirty="0" err="1">
                <a:solidFill>
                  <a:srgbClr val="000000"/>
                </a:solidFill>
                <a:latin typeface="Times New Roman" pitchFamily="18" charset="0"/>
                <a:cs typeface="Times New Roman" pitchFamily="18" charset="0"/>
              </a:rPr>
              <a:t>досягнення</a:t>
            </a:r>
            <a:r>
              <a:rPr lang="ru-RU" sz="2200" b="0" dirty="0">
                <a:solidFill>
                  <a:srgbClr val="000000"/>
                </a:solidFill>
                <a:latin typeface="Times New Roman" pitchFamily="18" charset="0"/>
                <a:cs typeface="Times New Roman" pitchFamily="18" charset="0"/>
              </a:rPr>
              <a:t> мети – </a:t>
            </a:r>
            <a:r>
              <a:rPr lang="ru-RU" sz="2200" b="0" dirty="0" err="1">
                <a:solidFill>
                  <a:srgbClr val="000000"/>
                </a:solidFill>
                <a:latin typeface="Times New Roman" pitchFamily="18" charset="0"/>
                <a:cs typeface="Times New Roman" pitchFamily="18" charset="0"/>
              </a:rPr>
              <a:t>створення</a:t>
            </a:r>
            <a:r>
              <a:rPr lang="ru-RU" sz="2200" b="0" dirty="0">
                <a:solidFill>
                  <a:srgbClr val="000000"/>
                </a:solidFill>
                <a:latin typeface="Times New Roman" pitchFamily="18" charset="0"/>
                <a:cs typeface="Times New Roman" pitchFamily="18" charset="0"/>
              </a:rPr>
              <a:t> “продукту проєкту ”.</a:t>
            </a:r>
          </a:p>
          <a:p>
            <a:pPr marL="0" indent="457200" algn="just">
              <a:lnSpc>
                <a:spcPct val="100000"/>
              </a:lnSpc>
              <a:spcBef>
                <a:spcPts val="0"/>
              </a:spcBef>
              <a:buNone/>
            </a:pPr>
            <a:r>
              <a:rPr lang="ru-RU" sz="2200" b="0" dirty="0">
                <a:solidFill>
                  <a:srgbClr val="000000"/>
                </a:solidFill>
                <a:latin typeface="Times New Roman" pitchFamily="18" charset="0"/>
                <a:cs typeface="Times New Roman" pitchFamily="18" charset="0"/>
              </a:rPr>
              <a:t>На </a:t>
            </a:r>
            <a:r>
              <a:rPr lang="ru-RU" sz="2200" b="0" dirty="0" err="1">
                <a:solidFill>
                  <a:srgbClr val="000000"/>
                </a:solidFill>
                <a:latin typeface="Times New Roman" pitchFamily="18" charset="0"/>
                <a:cs typeface="Times New Roman" pitchFamily="18" charset="0"/>
              </a:rPr>
              <a:t>сьогодні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існує</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багато</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програмних</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продуктів</a:t>
            </a:r>
            <a:r>
              <a:rPr lang="ru-RU" sz="2200" b="0" dirty="0">
                <a:solidFill>
                  <a:srgbClr val="000000"/>
                </a:solidFill>
                <a:latin typeface="Times New Roman" pitchFamily="18" charset="0"/>
                <a:cs typeface="Times New Roman" pitchFamily="18" charset="0"/>
              </a:rPr>
              <a:t> з </a:t>
            </a:r>
            <a:r>
              <a:rPr lang="ru-RU" sz="2200" b="0" dirty="0" err="1">
                <a:solidFill>
                  <a:srgbClr val="000000"/>
                </a:solidFill>
                <a:latin typeface="Times New Roman" pitchFamily="18" charset="0"/>
                <a:cs typeface="Times New Roman" pitchFamily="18" charset="0"/>
              </a:rPr>
              <a:t>управління</a:t>
            </a:r>
            <a:r>
              <a:rPr lang="ru-RU" sz="2200" b="0" dirty="0">
                <a:solidFill>
                  <a:srgbClr val="000000"/>
                </a:solidFill>
                <a:latin typeface="Times New Roman" pitchFamily="18" charset="0"/>
                <a:cs typeface="Times New Roman" pitchFamily="18" charset="0"/>
              </a:rPr>
              <a:t> проєктами, </a:t>
            </a:r>
            <a:r>
              <a:rPr lang="ru-RU" sz="2200" b="0" dirty="0" err="1">
                <a:solidFill>
                  <a:srgbClr val="000000"/>
                </a:solidFill>
                <a:latin typeface="Times New Roman" pitchFamily="18" charset="0"/>
                <a:cs typeface="Times New Roman" pitchFamily="18" charset="0"/>
              </a:rPr>
              <a:t>які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дають</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змогу</a:t>
            </a:r>
            <a:r>
              <a:rPr lang="ru-RU" sz="2200" b="0" dirty="0">
                <a:solidFill>
                  <a:srgbClr val="000000"/>
                </a:solidFill>
                <a:latin typeface="Times New Roman" pitchFamily="18" charset="0"/>
                <a:cs typeface="Times New Roman" pitchFamily="18" charset="0"/>
              </a:rPr>
              <a:t> автоматично </a:t>
            </a:r>
            <a:r>
              <a:rPr lang="ru-RU" sz="2200" b="0" dirty="0" err="1">
                <a:solidFill>
                  <a:srgbClr val="000000"/>
                </a:solidFill>
                <a:latin typeface="Times New Roman" pitchFamily="18" charset="0"/>
                <a:cs typeface="Times New Roman" pitchFamily="18" charset="0"/>
              </a:rPr>
              <a:t>будувати</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оптимальні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календарні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плани</a:t>
            </a:r>
            <a:r>
              <a:rPr lang="ru-RU" sz="2200" b="0" dirty="0">
                <a:solidFill>
                  <a:srgbClr val="000000"/>
                </a:solidFill>
                <a:latin typeface="Times New Roman" pitchFamily="18" charset="0"/>
                <a:cs typeface="Times New Roman" pitchFamily="18" charset="0"/>
              </a:rPr>
              <a:t> та </a:t>
            </a:r>
            <a:r>
              <a:rPr lang="ru-RU" sz="2200" b="0" dirty="0" err="1">
                <a:solidFill>
                  <a:srgbClr val="000000"/>
                </a:solidFill>
                <a:latin typeface="Times New Roman" pitchFamily="18" charset="0"/>
                <a:cs typeface="Times New Roman" pitchFamily="18" charset="0"/>
              </a:rPr>
              <a:t>оптимізувати</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їх</a:t>
            </a:r>
            <a:r>
              <a:rPr lang="ru-RU" sz="2200" b="0" dirty="0">
                <a:solidFill>
                  <a:srgbClr val="000000"/>
                </a:solidFill>
                <a:latin typeface="Times New Roman" pitchFamily="18" charset="0"/>
                <a:cs typeface="Times New Roman" pitchFamily="18" charset="0"/>
              </a:rPr>
              <a:t> на </a:t>
            </a:r>
            <a:r>
              <a:rPr lang="ru-RU" sz="2200" b="0" dirty="0" err="1">
                <a:solidFill>
                  <a:srgbClr val="000000"/>
                </a:solidFill>
                <a:latin typeface="Times New Roman" pitchFamily="18" charset="0"/>
                <a:cs typeface="Times New Roman" pitchFamily="18" charset="0"/>
              </a:rPr>
              <a:t>основі</a:t>
            </a:r>
            <a:r>
              <a:rPr lang="ru-RU" sz="2200" b="0" dirty="0">
                <a:solidFill>
                  <a:srgbClr val="000000"/>
                </a:solidFill>
                <a:latin typeface="Times New Roman" pitchFamily="18" charset="0"/>
                <a:cs typeface="Times New Roman" pitchFamily="18" charset="0"/>
              </a:rPr>
              <a:t> методу критичного шляху. Тому </a:t>
            </a:r>
            <a:r>
              <a:rPr lang="ru-RU" sz="2200" b="0" dirty="0" err="1">
                <a:solidFill>
                  <a:srgbClr val="000000"/>
                </a:solidFill>
                <a:latin typeface="Times New Roman" pitchFamily="18" charset="0"/>
                <a:cs typeface="Times New Roman" pitchFamily="18" charset="0"/>
              </a:rPr>
              <a:t>актуальним</a:t>
            </a:r>
            <a:r>
              <a:rPr lang="ru-RU" sz="2200" b="0" dirty="0">
                <a:solidFill>
                  <a:srgbClr val="000000"/>
                </a:solidFill>
                <a:latin typeface="Times New Roman" pitchFamily="18" charset="0"/>
                <a:cs typeface="Times New Roman" pitchFamily="18" charset="0"/>
              </a:rPr>
              <a:t> для </a:t>
            </a:r>
            <a:r>
              <a:rPr lang="ru-RU" sz="2200" b="0" dirty="0" err="1">
                <a:solidFill>
                  <a:srgbClr val="000000"/>
                </a:solidFill>
                <a:latin typeface="Times New Roman" pitchFamily="18" charset="0"/>
                <a:cs typeface="Times New Roman" pitchFamily="18" charset="0"/>
              </a:rPr>
              <a:t>підвищення</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результативності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професійної</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діяльності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державних</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службовців</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доцільно</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розглянути</a:t>
            </a:r>
            <a:r>
              <a:rPr lang="ru-RU" sz="2200" b="0" dirty="0">
                <a:solidFill>
                  <a:srgbClr val="000000"/>
                </a:solidFill>
                <a:latin typeface="Times New Roman" pitchFamily="18" charset="0"/>
                <a:cs typeface="Times New Roman" pitchFamily="18" charset="0"/>
              </a:rPr>
              <a:t> не </a:t>
            </a:r>
            <a:r>
              <a:rPr lang="ru-RU" sz="2200" b="0" dirty="0" err="1">
                <a:solidFill>
                  <a:srgbClr val="000000"/>
                </a:solidFill>
                <a:latin typeface="Times New Roman" pitchFamily="18" charset="0"/>
                <a:cs typeface="Times New Roman" pitchFamily="18" charset="0"/>
              </a:rPr>
              <a:t>методичну</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складову</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управління</a:t>
            </a:r>
            <a:r>
              <a:rPr lang="ru-RU" sz="2200" b="0" dirty="0">
                <a:solidFill>
                  <a:srgbClr val="000000"/>
                </a:solidFill>
                <a:latin typeface="Times New Roman" pitchFamily="18" charset="0"/>
                <a:cs typeface="Times New Roman" pitchFamily="18" charset="0"/>
              </a:rPr>
              <a:t> проєктами, а </a:t>
            </a:r>
            <a:r>
              <a:rPr lang="ru-RU" sz="2200" b="0" dirty="0" err="1">
                <a:solidFill>
                  <a:srgbClr val="000000"/>
                </a:solidFill>
                <a:latin typeface="Times New Roman" pitchFamily="18" charset="0"/>
                <a:cs typeface="Times New Roman" pitchFamily="18" charset="0"/>
              </a:rPr>
              <a:t>практичні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питання</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застосування</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методології</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управління</a:t>
            </a:r>
            <a:r>
              <a:rPr lang="ru-RU" sz="2200" b="0" dirty="0">
                <a:solidFill>
                  <a:srgbClr val="000000"/>
                </a:solidFill>
                <a:latin typeface="Times New Roman" pitchFamily="18" charset="0"/>
                <a:cs typeface="Times New Roman" pitchFamily="18" charset="0"/>
              </a:rPr>
              <a:t> проєктами в </a:t>
            </a:r>
            <a:r>
              <a:rPr lang="ru-RU" sz="2200" b="0" dirty="0" err="1">
                <a:solidFill>
                  <a:srgbClr val="000000"/>
                </a:solidFill>
                <a:latin typeface="Times New Roman" pitchFamily="18" charset="0"/>
                <a:cs typeface="Times New Roman" pitchFamily="18" charset="0"/>
              </a:rPr>
              <a:t>управлінні</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державними</a:t>
            </a:r>
            <a:r>
              <a:rPr lang="ru-RU" sz="2200" b="0" dirty="0">
                <a:solidFill>
                  <a:srgbClr val="000000"/>
                </a:solidFill>
                <a:latin typeface="Times New Roman" pitchFamily="18" charset="0"/>
                <a:cs typeface="Times New Roman" pitchFamily="18" charset="0"/>
              </a:rPr>
              <a:t> </a:t>
            </a:r>
            <a:r>
              <a:rPr lang="ru-RU" sz="2200" b="0" dirty="0" err="1">
                <a:solidFill>
                  <a:srgbClr val="000000"/>
                </a:solidFill>
                <a:latin typeface="Times New Roman" pitchFamily="18" charset="0"/>
                <a:cs typeface="Times New Roman" pitchFamily="18" charset="0"/>
              </a:rPr>
              <a:t>програмами</a:t>
            </a:r>
            <a:r>
              <a:rPr lang="ru-RU" sz="2200" b="0" dirty="0">
                <a:solidFill>
                  <a:srgbClr val="000000"/>
                </a:solidFill>
                <a:latin typeface="Times New Roman" pitchFamily="18" charset="0"/>
                <a:cs typeface="Times New Roman" pitchFamily="18" charset="0"/>
              </a:rPr>
              <a:t> та проєктами.</a:t>
            </a:r>
            <a:endParaRPr lang="uk-UA" sz="2200" b="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978917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64" y="581554"/>
            <a:ext cx="5062093" cy="1645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902" y="2868587"/>
            <a:ext cx="4740854" cy="224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7005" y="761948"/>
            <a:ext cx="5480367" cy="4419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4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5667" y="188914"/>
            <a:ext cx="11391369" cy="623886"/>
          </a:xfrm>
        </p:spPr>
        <p:txBody>
          <a:bodyPr>
            <a:normAutofit/>
          </a:bodyPr>
          <a:lstStyle/>
          <a:p>
            <a:pPr algn="ctr"/>
            <a:r>
              <a:rPr lang="uk-UA" sz="3000" b="1" dirty="0">
                <a:latin typeface="Times New Roman" pitchFamily="18" charset="0"/>
                <a:cs typeface="Times New Roman" pitchFamily="18" charset="0"/>
              </a:rPr>
              <a:t>3. </a:t>
            </a:r>
            <a:r>
              <a:rPr lang="ru-RU" sz="3000" b="1" dirty="0" err="1">
                <a:latin typeface="Times New Roman" pitchFamily="18" charset="0"/>
                <a:cs typeface="Times New Roman" pitchFamily="18" charset="0"/>
              </a:rPr>
              <a:t>Тенденції</a:t>
            </a:r>
            <a:r>
              <a:rPr lang="ru-RU" sz="3000" b="1" dirty="0">
                <a:latin typeface="Times New Roman" pitchFamily="18" charset="0"/>
                <a:cs typeface="Times New Roman" pitchFamily="18" charset="0"/>
              </a:rPr>
              <a:t> </a:t>
            </a:r>
            <a:r>
              <a:rPr lang="ru-RU" sz="3000" b="1" dirty="0" err="1">
                <a:latin typeface="Times New Roman" pitchFamily="18" charset="0"/>
                <a:cs typeface="Times New Roman" pitchFamily="18" charset="0"/>
              </a:rPr>
              <a:t>розвитку</a:t>
            </a:r>
            <a:r>
              <a:rPr lang="ru-RU" sz="3000" b="1" dirty="0">
                <a:latin typeface="Times New Roman" pitchFamily="18" charset="0"/>
                <a:cs typeface="Times New Roman" pitchFamily="18" charset="0"/>
              </a:rPr>
              <a:t> проєктної </a:t>
            </a:r>
            <a:r>
              <a:rPr lang="ru-RU" sz="3000" b="1" dirty="0" err="1">
                <a:latin typeface="Times New Roman" pitchFamily="18" charset="0"/>
                <a:cs typeface="Times New Roman" pitchFamily="18" charset="0"/>
              </a:rPr>
              <a:t>діяльності</a:t>
            </a:r>
            <a:r>
              <a:rPr lang="ru-RU" sz="3000" b="1" dirty="0">
                <a:latin typeface="Times New Roman" pitchFamily="18" charset="0"/>
                <a:cs typeface="Times New Roman" pitchFamily="18" charset="0"/>
              </a:rPr>
              <a:t>.</a:t>
            </a:r>
            <a:endParaRPr lang="uk-UA" sz="3000" b="1" dirty="0"/>
          </a:p>
        </p:txBody>
      </p:sp>
      <p:sp>
        <p:nvSpPr>
          <p:cNvPr id="3" name="Місце для тексту 2"/>
          <p:cNvSpPr>
            <a:spLocks noGrp="1"/>
          </p:cNvSpPr>
          <p:nvPr>
            <p:ph type="body" sz="quarter" idx="10"/>
          </p:nvPr>
        </p:nvSpPr>
        <p:spPr>
          <a:xfrm>
            <a:off x="296333" y="711200"/>
            <a:ext cx="11560705" cy="1075267"/>
          </a:xfrm>
        </p:spPr>
        <p:txBody>
          <a:bodyPr/>
          <a:lstStyle/>
          <a:p>
            <a:pPr marL="0" indent="360000" algn="just">
              <a:lnSpc>
                <a:spcPct val="100000"/>
              </a:lnSpc>
              <a:spcBef>
                <a:spcPts val="0"/>
              </a:spcBef>
              <a:buNone/>
            </a:pPr>
            <a:r>
              <a:rPr lang="uk-UA" sz="1800" b="0" dirty="0" err="1">
                <a:solidFill>
                  <a:srgbClr val="000000"/>
                </a:solidFill>
                <a:latin typeface="Times New Roman" pitchFamily="18" charset="0"/>
                <a:cs typeface="Times New Roman" pitchFamily="18" charset="0"/>
              </a:rPr>
              <a:t>проєктна</a:t>
            </a:r>
            <a:r>
              <a:rPr lang="uk-UA" sz="1800" b="0" dirty="0">
                <a:solidFill>
                  <a:srgbClr val="000000"/>
                </a:solidFill>
                <a:latin typeface="Times New Roman" pitchFamily="18" charset="0"/>
                <a:cs typeface="Times New Roman" pitchFamily="18" charset="0"/>
              </a:rPr>
              <a:t> діяльність постійно розвивається під впливом глобальних змін, технологічного прогресу та соціально-економічних викликів. Сучасні тенденції визначають нові підходи до управління </a:t>
            </a:r>
            <a:r>
              <a:rPr lang="uk-UA" sz="1800" b="0" dirty="0" err="1">
                <a:solidFill>
                  <a:srgbClr val="000000"/>
                </a:solidFill>
                <a:latin typeface="Times New Roman" pitchFamily="18" charset="0"/>
                <a:cs typeface="Times New Roman" pitchFamily="18" charset="0"/>
              </a:rPr>
              <a:t>проєктами</a:t>
            </a:r>
            <a:r>
              <a:rPr lang="uk-UA" sz="1800" b="0" dirty="0">
                <a:solidFill>
                  <a:srgbClr val="000000"/>
                </a:solidFill>
                <a:latin typeface="Times New Roman" pitchFamily="18" charset="0"/>
                <a:cs typeface="Times New Roman" pitchFamily="18" charset="0"/>
              </a:rPr>
              <a:t>, їх реалізації та ефективності.</a:t>
            </a:r>
          </a:p>
          <a:p>
            <a:pPr marL="0" indent="360000" algn="just">
              <a:lnSpc>
                <a:spcPct val="100000"/>
              </a:lnSpc>
              <a:spcBef>
                <a:spcPts val="0"/>
              </a:spcBef>
              <a:buNone/>
            </a:pPr>
            <a:endParaRPr lang="uk-UA" sz="1800" b="0" dirty="0">
              <a:solidFill>
                <a:srgbClr val="000000"/>
              </a:solidFill>
              <a:latin typeface="Times New Roman" pitchFamily="18" charset="0"/>
              <a:cs typeface="Times New Roman" pitchFamily="18" charset="0"/>
            </a:endParaRPr>
          </a:p>
        </p:txBody>
      </p:sp>
      <p:sp>
        <p:nvSpPr>
          <p:cNvPr id="4" name="TextBox 3"/>
          <p:cNvSpPr txBox="1"/>
          <p:nvPr/>
        </p:nvSpPr>
        <p:spPr>
          <a:xfrm>
            <a:off x="334963" y="1694924"/>
            <a:ext cx="5418668" cy="3785652"/>
          </a:xfrm>
          <a:prstGeom prst="rect">
            <a:avLst/>
          </a:prstGeom>
          <a:noFill/>
        </p:spPr>
        <p:txBody>
          <a:bodyPr wrap="square" rtlCol="0">
            <a:spAutoFit/>
          </a:bodyPr>
          <a:lstStyle/>
          <a:p>
            <a:r>
              <a:rPr lang="uk-UA" sz="1600" b="1" dirty="0">
                <a:solidFill>
                  <a:srgbClr val="FF0000"/>
                </a:solidFill>
              </a:rPr>
              <a:t>1. </a:t>
            </a:r>
            <a:r>
              <a:rPr lang="uk-UA" sz="1600" b="1" dirty="0" err="1">
                <a:solidFill>
                  <a:srgbClr val="FF0000"/>
                </a:solidFill>
              </a:rPr>
              <a:t>Цифровізація</a:t>
            </a:r>
            <a:r>
              <a:rPr lang="uk-UA" sz="1600" b="1" dirty="0">
                <a:solidFill>
                  <a:srgbClr val="FF0000"/>
                </a:solidFill>
              </a:rPr>
              <a:t> та автоматизація управління </a:t>
            </a:r>
            <a:r>
              <a:rPr lang="uk-UA" sz="1600" b="1" dirty="0" err="1">
                <a:solidFill>
                  <a:srgbClr val="FF0000"/>
                </a:solidFill>
              </a:rPr>
              <a:t>проєктами</a:t>
            </a:r>
            <a:endParaRPr lang="uk-UA" sz="1600" b="1" dirty="0">
              <a:solidFill>
                <a:srgbClr val="FF0000"/>
              </a:solidFill>
            </a:endParaRPr>
          </a:p>
          <a:p>
            <a:r>
              <a:rPr lang="uk-UA" sz="1600" dirty="0">
                <a:solidFill>
                  <a:srgbClr val="000000"/>
                </a:solidFill>
              </a:rPr>
              <a:t>Сучасні інформаційні технології значно змінюють процес управління </a:t>
            </a:r>
            <a:r>
              <a:rPr lang="uk-UA" sz="1600" dirty="0" err="1">
                <a:solidFill>
                  <a:srgbClr val="000000"/>
                </a:solidFill>
              </a:rPr>
              <a:t>проєктами</a:t>
            </a:r>
            <a:r>
              <a:rPr lang="uk-UA" sz="1600" dirty="0">
                <a:solidFill>
                  <a:srgbClr val="000000"/>
                </a:solidFill>
              </a:rPr>
              <a:t>:</a:t>
            </a:r>
          </a:p>
          <a:p>
            <a:pPr marL="285750" indent="-285750">
              <a:buFont typeface="Arial" pitchFamily="34" charset="0"/>
              <a:buChar char="•"/>
            </a:pPr>
            <a:r>
              <a:rPr lang="uk-UA" sz="1600" dirty="0">
                <a:solidFill>
                  <a:srgbClr val="000000"/>
                </a:solidFill>
              </a:rPr>
              <a:t>Використання </a:t>
            </a:r>
            <a:r>
              <a:rPr lang="uk-UA" sz="1600" b="1" dirty="0">
                <a:solidFill>
                  <a:srgbClr val="000000"/>
                </a:solidFill>
              </a:rPr>
              <a:t>штучного інтелекту (ШІ)</a:t>
            </a:r>
            <a:r>
              <a:rPr lang="uk-UA" sz="1600" dirty="0">
                <a:solidFill>
                  <a:srgbClr val="000000"/>
                </a:solidFill>
              </a:rPr>
              <a:t> та </a:t>
            </a:r>
            <a:r>
              <a:rPr lang="en-US" sz="1600" b="1" dirty="0">
                <a:solidFill>
                  <a:srgbClr val="000000"/>
                </a:solidFill>
              </a:rPr>
              <a:t>Big Data</a:t>
            </a:r>
            <a:r>
              <a:rPr lang="en-US" sz="1600" dirty="0">
                <a:solidFill>
                  <a:srgbClr val="000000"/>
                </a:solidFill>
              </a:rPr>
              <a:t> </a:t>
            </a:r>
            <a:r>
              <a:rPr lang="uk-UA" sz="1600" dirty="0">
                <a:solidFill>
                  <a:srgbClr val="000000"/>
                </a:solidFill>
              </a:rPr>
              <a:t>для прогнозування ризиків і оптимізації ресурсів.</a:t>
            </a:r>
          </a:p>
          <a:p>
            <a:pPr marL="285750" indent="-285750">
              <a:buFont typeface="Arial" pitchFamily="34" charset="0"/>
              <a:buChar char="•"/>
            </a:pPr>
            <a:r>
              <a:rPr lang="uk-UA" sz="1600" dirty="0">
                <a:solidFill>
                  <a:srgbClr val="000000"/>
                </a:solidFill>
              </a:rPr>
              <a:t>Розвиток </a:t>
            </a:r>
            <a:r>
              <a:rPr lang="uk-UA" sz="1600" b="1" dirty="0">
                <a:solidFill>
                  <a:srgbClr val="000000"/>
                </a:solidFill>
              </a:rPr>
              <a:t>хмарних технологій</a:t>
            </a:r>
            <a:r>
              <a:rPr lang="uk-UA" sz="1600" dirty="0">
                <a:solidFill>
                  <a:srgbClr val="000000"/>
                </a:solidFill>
              </a:rPr>
              <a:t> (</a:t>
            </a:r>
            <a:r>
              <a:rPr lang="en-US" sz="1600" dirty="0" err="1">
                <a:solidFill>
                  <a:srgbClr val="000000"/>
                </a:solidFill>
              </a:rPr>
              <a:t>SaaS</a:t>
            </a:r>
            <a:r>
              <a:rPr lang="en-US" sz="1600" dirty="0">
                <a:solidFill>
                  <a:srgbClr val="000000"/>
                </a:solidFill>
              </a:rPr>
              <a:t>-</a:t>
            </a:r>
            <a:r>
              <a:rPr lang="uk-UA" sz="1600" dirty="0">
                <a:solidFill>
                  <a:srgbClr val="000000"/>
                </a:solidFill>
              </a:rPr>
              <a:t>платформи, </a:t>
            </a:r>
            <a:r>
              <a:rPr lang="uk-UA" sz="1600" dirty="0" err="1">
                <a:solidFill>
                  <a:srgbClr val="000000"/>
                </a:solidFill>
              </a:rPr>
              <a:t>онлайн-інструменти</a:t>
            </a:r>
            <a:r>
              <a:rPr lang="uk-UA" sz="1600" dirty="0">
                <a:solidFill>
                  <a:srgbClr val="000000"/>
                </a:solidFill>
              </a:rPr>
              <a:t> для управління завданнями).</a:t>
            </a:r>
          </a:p>
          <a:p>
            <a:pPr marL="285750" indent="-285750">
              <a:buFont typeface="Arial" pitchFamily="34" charset="0"/>
              <a:buChar char="•"/>
            </a:pPr>
            <a:r>
              <a:rPr lang="uk-UA" sz="1600" dirty="0">
                <a:solidFill>
                  <a:srgbClr val="000000"/>
                </a:solidFill>
              </a:rPr>
              <a:t>Використання </a:t>
            </a:r>
            <a:r>
              <a:rPr lang="uk-UA" sz="1600" b="1" dirty="0">
                <a:solidFill>
                  <a:srgbClr val="000000"/>
                </a:solidFill>
              </a:rPr>
              <a:t>автоматизованих систем управління</a:t>
            </a:r>
            <a:r>
              <a:rPr lang="uk-UA" sz="1600" dirty="0">
                <a:solidFill>
                  <a:srgbClr val="000000"/>
                </a:solidFill>
              </a:rPr>
              <a:t> (</a:t>
            </a:r>
            <a:r>
              <a:rPr lang="en-US" sz="1600" dirty="0">
                <a:solidFill>
                  <a:srgbClr val="000000"/>
                </a:solidFill>
              </a:rPr>
              <a:t>Microsoft Project, </a:t>
            </a:r>
            <a:r>
              <a:rPr lang="en-US" sz="1600" dirty="0" err="1">
                <a:solidFill>
                  <a:srgbClr val="000000"/>
                </a:solidFill>
              </a:rPr>
              <a:t>Trello</a:t>
            </a:r>
            <a:r>
              <a:rPr lang="en-US" sz="1600" dirty="0">
                <a:solidFill>
                  <a:srgbClr val="000000"/>
                </a:solidFill>
              </a:rPr>
              <a:t>, </a:t>
            </a:r>
            <a:r>
              <a:rPr lang="en-US" sz="1600" dirty="0" err="1">
                <a:solidFill>
                  <a:srgbClr val="000000"/>
                </a:solidFill>
              </a:rPr>
              <a:t>Jira</a:t>
            </a:r>
            <a:r>
              <a:rPr lang="en-US" sz="1600" dirty="0">
                <a:solidFill>
                  <a:srgbClr val="000000"/>
                </a:solidFill>
              </a:rPr>
              <a:t>, Asana).</a:t>
            </a:r>
          </a:p>
          <a:p>
            <a:pPr marL="285750" indent="-285750">
              <a:buFont typeface="Arial" pitchFamily="34" charset="0"/>
              <a:buChar char="•"/>
            </a:pPr>
            <a:r>
              <a:rPr lang="uk-UA" sz="1600" dirty="0">
                <a:solidFill>
                  <a:srgbClr val="000000"/>
                </a:solidFill>
              </a:rPr>
              <a:t>Підвищення ефективності </a:t>
            </a:r>
            <a:r>
              <a:rPr lang="uk-UA" sz="1600" b="1" dirty="0">
                <a:solidFill>
                  <a:srgbClr val="000000"/>
                </a:solidFill>
              </a:rPr>
              <a:t>віртуальних команд</a:t>
            </a:r>
            <a:r>
              <a:rPr lang="uk-UA" sz="1600" dirty="0">
                <a:solidFill>
                  <a:srgbClr val="000000"/>
                </a:solidFill>
              </a:rPr>
              <a:t> та </a:t>
            </a:r>
            <a:r>
              <a:rPr lang="uk-UA" sz="1600" b="1" dirty="0">
                <a:solidFill>
                  <a:srgbClr val="000000"/>
                </a:solidFill>
              </a:rPr>
              <a:t>онлайн-співпраці</a:t>
            </a:r>
            <a:r>
              <a:rPr lang="uk-UA" sz="1600" dirty="0">
                <a:solidFill>
                  <a:srgbClr val="000000"/>
                </a:solidFill>
              </a:rPr>
              <a:t>.</a:t>
            </a:r>
          </a:p>
        </p:txBody>
      </p:sp>
      <p:sp>
        <p:nvSpPr>
          <p:cNvPr id="5" name="TextBox 4"/>
          <p:cNvSpPr txBox="1"/>
          <p:nvPr/>
        </p:nvSpPr>
        <p:spPr>
          <a:xfrm>
            <a:off x="6438371" y="1694924"/>
            <a:ext cx="5503333" cy="3539430"/>
          </a:xfrm>
          <a:prstGeom prst="rect">
            <a:avLst/>
          </a:prstGeom>
          <a:noFill/>
        </p:spPr>
        <p:txBody>
          <a:bodyPr wrap="square" rtlCol="0">
            <a:spAutoFit/>
          </a:bodyPr>
          <a:lstStyle/>
          <a:p>
            <a:r>
              <a:rPr lang="uk-UA" sz="1600" b="1" dirty="0">
                <a:solidFill>
                  <a:srgbClr val="FF0000"/>
                </a:solidFill>
              </a:rPr>
              <a:t>2. Гнучкі методології та адаптивне управління</a:t>
            </a:r>
          </a:p>
          <a:p>
            <a:r>
              <a:rPr lang="uk-UA" sz="1600" dirty="0">
                <a:solidFill>
                  <a:srgbClr val="000000"/>
                </a:solidFill>
              </a:rPr>
              <a:t>Традиційні підходи (каскадна модель) поступаються місцем більш гнучким методологіям:</a:t>
            </a:r>
          </a:p>
          <a:p>
            <a:pPr marL="285750" indent="-285750">
              <a:buFont typeface="Arial" pitchFamily="34" charset="0"/>
              <a:buChar char="•"/>
            </a:pPr>
            <a:r>
              <a:rPr lang="en-US" sz="1600" b="1" dirty="0">
                <a:solidFill>
                  <a:srgbClr val="000000"/>
                </a:solidFill>
              </a:rPr>
              <a:t>Agile (Scrum, </a:t>
            </a:r>
            <a:r>
              <a:rPr lang="en-US" sz="1600" b="1" dirty="0" err="1">
                <a:solidFill>
                  <a:srgbClr val="000000"/>
                </a:solidFill>
              </a:rPr>
              <a:t>Kanban</a:t>
            </a:r>
            <a:r>
              <a:rPr lang="en-US" sz="1600" b="1" dirty="0">
                <a:solidFill>
                  <a:srgbClr val="000000"/>
                </a:solidFill>
              </a:rPr>
              <a:t>)</a:t>
            </a:r>
            <a:r>
              <a:rPr lang="en-US" sz="1600" dirty="0">
                <a:solidFill>
                  <a:srgbClr val="000000"/>
                </a:solidFill>
              </a:rPr>
              <a:t> – </a:t>
            </a:r>
            <a:r>
              <a:rPr lang="uk-UA" sz="1600" dirty="0">
                <a:solidFill>
                  <a:srgbClr val="000000"/>
                </a:solidFill>
              </a:rPr>
              <a:t>швидке реагування на зміни та гнучкість у виконанні завдань.</a:t>
            </a:r>
          </a:p>
          <a:p>
            <a:pPr marL="285750" indent="-285750">
              <a:buFont typeface="Arial" pitchFamily="34" charset="0"/>
              <a:buChar char="•"/>
            </a:pPr>
            <a:r>
              <a:rPr lang="en-US" sz="1600" b="1" dirty="0">
                <a:solidFill>
                  <a:srgbClr val="000000"/>
                </a:solidFill>
              </a:rPr>
              <a:t>Lean Project Management</a:t>
            </a:r>
            <a:r>
              <a:rPr lang="en-US" sz="1600" dirty="0">
                <a:solidFill>
                  <a:srgbClr val="000000"/>
                </a:solidFill>
              </a:rPr>
              <a:t> – </a:t>
            </a:r>
            <a:r>
              <a:rPr lang="uk-UA" sz="1600" dirty="0">
                <a:solidFill>
                  <a:srgbClr val="000000"/>
                </a:solidFill>
              </a:rPr>
              <a:t>мінімізація витрат і оптимізація ресурсів.</a:t>
            </a:r>
          </a:p>
          <a:p>
            <a:pPr marL="285750" indent="-285750">
              <a:buFont typeface="Arial" pitchFamily="34" charset="0"/>
              <a:buChar char="•"/>
            </a:pPr>
            <a:r>
              <a:rPr lang="uk-UA" sz="1600" b="1" dirty="0">
                <a:solidFill>
                  <a:srgbClr val="000000"/>
                </a:solidFill>
              </a:rPr>
              <a:t>Гібридні методи</a:t>
            </a:r>
            <a:r>
              <a:rPr lang="uk-UA" sz="1600" dirty="0">
                <a:solidFill>
                  <a:srgbClr val="000000"/>
                </a:solidFill>
              </a:rPr>
              <a:t> – поєднання </a:t>
            </a:r>
            <a:r>
              <a:rPr lang="en-US" sz="1600" dirty="0">
                <a:solidFill>
                  <a:srgbClr val="000000"/>
                </a:solidFill>
              </a:rPr>
              <a:t>Agile </a:t>
            </a:r>
            <a:r>
              <a:rPr lang="uk-UA" sz="1600" dirty="0">
                <a:solidFill>
                  <a:srgbClr val="000000"/>
                </a:solidFill>
              </a:rPr>
              <a:t>та традиційних підходів для складних </a:t>
            </a:r>
            <a:r>
              <a:rPr lang="uk-UA" sz="1600" dirty="0" err="1">
                <a:solidFill>
                  <a:srgbClr val="000000"/>
                </a:solidFill>
              </a:rPr>
              <a:t>проєктів</a:t>
            </a:r>
            <a:r>
              <a:rPr lang="uk-UA" sz="1600" dirty="0">
                <a:solidFill>
                  <a:srgbClr val="000000"/>
                </a:solidFill>
              </a:rPr>
              <a:t>.</a:t>
            </a:r>
          </a:p>
          <a:p>
            <a:pPr marL="285750" indent="-285750">
              <a:buFont typeface="Arial" pitchFamily="34" charset="0"/>
              <a:buChar char="•"/>
            </a:pPr>
            <a:r>
              <a:rPr lang="uk-UA" sz="1600" b="1" dirty="0">
                <a:solidFill>
                  <a:srgbClr val="000000"/>
                </a:solidFill>
              </a:rPr>
              <a:t>Управління через </a:t>
            </a:r>
            <a:r>
              <a:rPr lang="en-US" sz="1600" b="1" dirty="0">
                <a:solidFill>
                  <a:srgbClr val="000000"/>
                </a:solidFill>
              </a:rPr>
              <a:t>OKR (Objectives and Key Results)</a:t>
            </a:r>
            <a:r>
              <a:rPr lang="en-US" sz="1600" dirty="0">
                <a:solidFill>
                  <a:srgbClr val="000000"/>
                </a:solidFill>
              </a:rPr>
              <a:t> – </a:t>
            </a:r>
            <a:r>
              <a:rPr lang="uk-UA" sz="1600" dirty="0">
                <a:solidFill>
                  <a:srgbClr val="000000"/>
                </a:solidFill>
              </a:rPr>
              <a:t>ефективний спосіб постановки цілей і контролю їх досягнення.</a:t>
            </a:r>
          </a:p>
          <a:p>
            <a:endParaRPr lang="uk-UA" sz="1600" dirty="0">
              <a:solidFill>
                <a:srgbClr val="000000"/>
              </a:solidFill>
            </a:endParaRPr>
          </a:p>
        </p:txBody>
      </p:sp>
    </p:spTree>
    <p:extLst>
      <p:ext uri="{BB962C8B-B14F-4D97-AF65-F5344CB8AC3E}">
        <p14:creationId xmlns:p14="http://schemas.microsoft.com/office/powerpoint/2010/main" val="353207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667" y="262467"/>
            <a:ext cx="5139266" cy="2862322"/>
          </a:xfrm>
          <a:prstGeom prst="rect">
            <a:avLst/>
          </a:prstGeom>
          <a:noFill/>
        </p:spPr>
        <p:txBody>
          <a:bodyPr wrap="square" rtlCol="0">
            <a:spAutoFit/>
          </a:bodyPr>
          <a:lstStyle/>
          <a:p>
            <a:r>
              <a:rPr lang="uk-UA" sz="1500" b="1" dirty="0">
                <a:solidFill>
                  <a:srgbClr val="FF0000"/>
                </a:solidFill>
                <a:latin typeface="Times New Roman" pitchFamily="18" charset="0"/>
                <a:cs typeface="Times New Roman" pitchFamily="18" charset="0"/>
              </a:rPr>
              <a:t>3. Зростання ролі сталого розвитку та </a:t>
            </a:r>
            <a:r>
              <a:rPr lang="en-US" sz="1500" b="1" dirty="0">
                <a:solidFill>
                  <a:srgbClr val="FF0000"/>
                </a:solidFill>
                <a:latin typeface="Times New Roman" pitchFamily="18" charset="0"/>
                <a:cs typeface="Times New Roman" pitchFamily="18" charset="0"/>
              </a:rPr>
              <a:t>ESG-</a:t>
            </a:r>
            <a:r>
              <a:rPr lang="uk-UA" sz="1500" b="1" dirty="0" err="1">
                <a:solidFill>
                  <a:srgbClr val="FF0000"/>
                </a:solidFill>
                <a:latin typeface="Times New Roman" pitchFamily="18" charset="0"/>
                <a:cs typeface="Times New Roman" pitchFamily="18" charset="0"/>
              </a:rPr>
              <a:t>проєктів</a:t>
            </a:r>
            <a:endParaRPr lang="uk-UA" sz="1500" b="1" dirty="0">
              <a:solidFill>
                <a:srgbClr val="FF0000"/>
              </a:solidFill>
              <a:latin typeface="Times New Roman" pitchFamily="18" charset="0"/>
              <a:cs typeface="Times New Roman" pitchFamily="18" charset="0"/>
            </a:endParaRPr>
          </a:p>
          <a:p>
            <a:r>
              <a:rPr lang="uk-UA" sz="1500" dirty="0">
                <a:solidFill>
                  <a:srgbClr val="000000"/>
                </a:solidFill>
                <a:latin typeface="Times New Roman" pitchFamily="18" charset="0"/>
                <a:cs typeface="Times New Roman" pitchFamily="18" charset="0"/>
              </a:rPr>
              <a:t>Все більше компаній орієнтуються на принципи </a:t>
            </a:r>
            <a:r>
              <a:rPr lang="uk-UA" sz="1500" b="1" dirty="0">
                <a:solidFill>
                  <a:srgbClr val="000000"/>
                </a:solidFill>
                <a:latin typeface="Times New Roman" pitchFamily="18" charset="0"/>
                <a:cs typeface="Times New Roman" pitchFamily="18" charset="0"/>
              </a:rPr>
              <a:t>сталої економіки</a:t>
            </a:r>
            <a:r>
              <a:rPr lang="uk-UA" sz="1500" dirty="0">
                <a:solidFill>
                  <a:srgbClr val="000000"/>
                </a:solidFill>
                <a:latin typeface="Times New Roman" pitchFamily="18" charset="0"/>
                <a:cs typeface="Times New Roman" pitchFamily="18" charset="0"/>
              </a:rPr>
              <a:t> та </a:t>
            </a:r>
            <a:r>
              <a:rPr lang="uk-UA" sz="1500" b="1" dirty="0">
                <a:solidFill>
                  <a:srgbClr val="000000"/>
                </a:solidFill>
                <a:latin typeface="Times New Roman" pitchFamily="18" charset="0"/>
                <a:cs typeface="Times New Roman" pitchFamily="18" charset="0"/>
              </a:rPr>
              <a:t>соціальної відповідальності</a:t>
            </a:r>
            <a:r>
              <a:rPr lang="uk-UA" sz="1500" dirty="0">
                <a:solidFill>
                  <a:srgbClr val="000000"/>
                </a:solidFill>
                <a:latin typeface="Times New Roman" pitchFamily="18" charset="0"/>
                <a:cs typeface="Times New Roman" pitchFamily="18" charset="0"/>
              </a:rPr>
              <a:t>:</a:t>
            </a:r>
          </a:p>
          <a:p>
            <a:r>
              <a:rPr lang="uk-UA" sz="1500" dirty="0">
                <a:solidFill>
                  <a:srgbClr val="000000"/>
                </a:solidFill>
                <a:latin typeface="Times New Roman" pitchFamily="18" charset="0"/>
                <a:cs typeface="Times New Roman" pitchFamily="18" charset="0"/>
              </a:rPr>
              <a:t>Впровадження </a:t>
            </a:r>
            <a:r>
              <a:rPr lang="uk-UA" sz="1500" b="1" dirty="0">
                <a:solidFill>
                  <a:srgbClr val="000000"/>
                </a:solidFill>
                <a:latin typeface="Times New Roman" pitchFamily="18" charset="0"/>
                <a:cs typeface="Times New Roman" pitchFamily="18" charset="0"/>
              </a:rPr>
              <a:t>екологічно чистих технологій</a:t>
            </a:r>
            <a:r>
              <a:rPr lang="uk-UA" sz="1500" dirty="0">
                <a:solidFill>
                  <a:srgbClr val="000000"/>
                </a:solidFill>
                <a:latin typeface="Times New Roman" pitchFamily="18" charset="0"/>
                <a:cs typeface="Times New Roman" pitchFamily="18" charset="0"/>
              </a:rPr>
              <a:t> (зелені будівництва, енергозбереження).</a:t>
            </a:r>
          </a:p>
          <a:p>
            <a:r>
              <a:rPr lang="uk-UA" sz="1500" dirty="0">
                <a:solidFill>
                  <a:srgbClr val="000000"/>
                </a:solidFill>
                <a:latin typeface="Times New Roman" pitchFamily="18" charset="0"/>
                <a:cs typeface="Times New Roman" pitchFamily="18" charset="0"/>
              </a:rPr>
              <a:t>Орієнтація на </a:t>
            </a:r>
            <a:r>
              <a:rPr lang="uk-UA" sz="1500" b="1" dirty="0">
                <a:solidFill>
                  <a:srgbClr val="000000"/>
                </a:solidFill>
                <a:latin typeface="Times New Roman" pitchFamily="18" charset="0"/>
                <a:cs typeface="Times New Roman" pitchFamily="18" charset="0"/>
              </a:rPr>
              <a:t>соціальні ініціативи</a:t>
            </a:r>
            <a:r>
              <a:rPr lang="uk-UA" sz="1500" dirty="0">
                <a:solidFill>
                  <a:srgbClr val="000000"/>
                </a:solidFill>
                <a:latin typeface="Times New Roman" pitchFamily="18" charset="0"/>
                <a:cs typeface="Times New Roman" pitchFamily="18" charset="0"/>
              </a:rPr>
              <a:t> (</a:t>
            </a:r>
            <a:r>
              <a:rPr lang="uk-UA" sz="1500" dirty="0" err="1">
                <a:solidFill>
                  <a:srgbClr val="000000"/>
                </a:solidFill>
                <a:latin typeface="Times New Roman" pitchFamily="18" charset="0"/>
                <a:cs typeface="Times New Roman" pitchFamily="18" charset="0"/>
              </a:rPr>
              <a:t>проєкти</a:t>
            </a:r>
            <a:r>
              <a:rPr lang="uk-UA" sz="1500" dirty="0">
                <a:solidFill>
                  <a:srgbClr val="000000"/>
                </a:solidFill>
                <a:latin typeface="Times New Roman" pitchFamily="18" charset="0"/>
                <a:cs typeface="Times New Roman" pitchFamily="18" charset="0"/>
              </a:rPr>
              <a:t> в освіті, медицині, екології).</a:t>
            </a:r>
          </a:p>
          <a:p>
            <a:r>
              <a:rPr lang="uk-UA" sz="1500" dirty="0">
                <a:solidFill>
                  <a:srgbClr val="000000"/>
                </a:solidFill>
                <a:latin typeface="Times New Roman" pitchFamily="18" charset="0"/>
                <a:cs typeface="Times New Roman" pitchFamily="18" charset="0"/>
              </a:rPr>
              <a:t>Виконання стандартів </a:t>
            </a:r>
            <a:r>
              <a:rPr lang="en-US" sz="1500" b="1" dirty="0">
                <a:solidFill>
                  <a:srgbClr val="000000"/>
                </a:solidFill>
                <a:latin typeface="Times New Roman" pitchFamily="18" charset="0"/>
                <a:cs typeface="Times New Roman" pitchFamily="18" charset="0"/>
              </a:rPr>
              <a:t>ESG (Environmental, Social, Governance)</a:t>
            </a:r>
            <a:r>
              <a:rPr lang="en-US" sz="1500" dirty="0">
                <a:solidFill>
                  <a:srgbClr val="000000"/>
                </a:solidFill>
                <a:latin typeface="Times New Roman" pitchFamily="18" charset="0"/>
                <a:cs typeface="Times New Roman" pitchFamily="18" charset="0"/>
              </a:rPr>
              <a:t> </a:t>
            </a:r>
            <a:r>
              <a:rPr lang="uk-UA" sz="1500" dirty="0">
                <a:solidFill>
                  <a:srgbClr val="000000"/>
                </a:solidFill>
                <a:latin typeface="Times New Roman" pitchFamily="18" charset="0"/>
                <a:cs typeface="Times New Roman" pitchFamily="18" charset="0"/>
              </a:rPr>
              <a:t>для сталого розвитку бізнесу.</a:t>
            </a:r>
          </a:p>
          <a:p>
            <a:r>
              <a:rPr lang="uk-UA" sz="1500" dirty="0">
                <a:solidFill>
                  <a:srgbClr val="000000"/>
                </a:solidFill>
                <a:latin typeface="Times New Roman" pitchFamily="18" charset="0"/>
                <a:cs typeface="Times New Roman" pitchFamily="18" charset="0"/>
              </a:rPr>
              <a:t>Активне фінансування </a:t>
            </a:r>
            <a:r>
              <a:rPr lang="uk-UA" sz="1500" dirty="0" err="1">
                <a:solidFill>
                  <a:srgbClr val="000000"/>
                </a:solidFill>
                <a:latin typeface="Times New Roman" pitchFamily="18" charset="0"/>
                <a:cs typeface="Times New Roman" pitchFamily="18" charset="0"/>
              </a:rPr>
              <a:t>проєктів</a:t>
            </a:r>
            <a:r>
              <a:rPr lang="uk-UA" sz="1500" dirty="0">
                <a:solidFill>
                  <a:srgbClr val="000000"/>
                </a:solidFill>
                <a:latin typeface="Times New Roman" pitchFamily="18" charset="0"/>
                <a:cs typeface="Times New Roman" pitchFamily="18" charset="0"/>
              </a:rPr>
              <a:t> із </a:t>
            </a:r>
            <a:r>
              <a:rPr lang="uk-UA" sz="1500" b="1" dirty="0">
                <a:solidFill>
                  <a:srgbClr val="000000"/>
                </a:solidFill>
                <a:latin typeface="Times New Roman" pitchFamily="18" charset="0"/>
                <a:cs typeface="Times New Roman" pitchFamily="18" charset="0"/>
              </a:rPr>
              <a:t>"зелених" фондів</a:t>
            </a:r>
            <a:r>
              <a:rPr lang="uk-UA" sz="1500" dirty="0">
                <a:solidFill>
                  <a:srgbClr val="000000"/>
                </a:solidFill>
                <a:latin typeface="Times New Roman" pitchFamily="18" charset="0"/>
                <a:cs typeface="Times New Roman" pitchFamily="18" charset="0"/>
              </a:rPr>
              <a:t> та міжнародних грантів.</a:t>
            </a:r>
          </a:p>
          <a:p>
            <a:endParaRPr lang="uk-UA" sz="1500" dirty="0">
              <a:solidFill>
                <a:srgbClr val="000000"/>
              </a:solidFill>
              <a:latin typeface="Times New Roman" pitchFamily="18" charset="0"/>
              <a:cs typeface="Times New Roman" pitchFamily="18" charset="0"/>
            </a:endParaRPr>
          </a:p>
        </p:txBody>
      </p:sp>
      <p:sp>
        <p:nvSpPr>
          <p:cNvPr id="5" name="TextBox 4"/>
          <p:cNvSpPr txBox="1"/>
          <p:nvPr/>
        </p:nvSpPr>
        <p:spPr>
          <a:xfrm>
            <a:off x="6002866" y="262468"/>
            <a:ext cx="5655733" cy="2400657"/>
          </a:xfrm>
          <a:prstGeom prst="rect">
            <a:avLst/>
          </a:prstGeom>
          <a:noFill/>
        </p:spPr>
        <p:txBody>
          <a:bodyPr wrap="square" rtlCol="0">
            <a:spAutoFit/>
          </a:bodyPr>
          <a:lstStyle/>
          <a:p>
            <a:r>
              <a:rPr lang="uk-UA" sz="1500" b="1" dirty="0">
                <a:solidFill>
                  <a:srgbClr val="FF0000"/>
                </a:solidFill>
              </a:rPr>
              <a:t>4. Глобалізація та міжнародна співпраця</a:t>
            </a:r>
          </a:p>
          <a:p>
            <a:r>
              <a:rPr lang="uk-UA" sz="1500" dirty="0">
                <a:solidFill>
                  <a:srgbClr val="000000"/>
                </a:solidFill>
              </a:rPr>
              <a:t>Збільшення кількості </a:t>
            </a:r>
            <a:r>
              <a:rPr lang="uk-UA" sz="1500" b="1" dirty="0">
                <a:solidFill>
                  <a:srgbClr val="000000"/>
                </a:solidFill>
              </a:rPr>
              <a:t>міжнародних </a:t>
            </a:r>
            <a:r>
              <a:rPr lang="uk-UA" sz="1500" b="1" dirty="0" err="1">
                <a:solidFill>
                  <a:srgbClr val="000000"/>
                </a:solidFill>
              </a:rPr>
              <a:t>проєктів</a:t>
            </a:r>
            <a:r>
              <a:rPr lang="uk-UA" sz="1500" dirty="0">
                <a:solidFill>
                  <a:srgbClr val="000000"/>
                </a:solidFill>
              </a:rPr>
              <a:t> та мультикультурних команд.</a:t>
            </a:r>
          </a:p>
          <a:p>
            <a:r>
              <a:rPr lang="uk-UA" sz="1500" dirty="0">
                <a:solidFill>
                  <a:srgbClr val="000000"/>
                </a:solidFill>
              </a:rPr>
              <a:t>Розвиток </a:t>
            </a:r>
            <a:r>
              <a:rPr lang="uk-UA" sz="1500" b="1" dirty="0" err="1">
                <a:solidFill>
                  <a:srgbClr val="000000"/>
                </a:solidFill>
              </a:rPr>
              <a:t>аутсорсингу</a:t>
            </a:r>
            <a:r>
              <a:rPr lang="uk-UA" sz="1500" dirty="0">
                <a:solidFill>
                  <a:srgbClr val="000000"/>
                </a:solidFill>
              </a:rPr>
              <a:t> та </a:t>
            </a:r>
            <a:r>
              <a:rPr lang="uk-UA" sz="1500" b="1" dirty="0">
                <a:solidFill>
                  <a:srgbClr val="000000"/>
                </a:solidFill>
              </a:rPr>
              <a:t>віддаленої роботи</a:t>
            </a:r>
            <a:r>
              <a:rPr lang="uk-UA" sz="1500" dirty="0">
                <a:solidFill>
                  <a:srgbClr val="000000"/>
                </a:solidFill>
              </a:rPr>
              <a:t> для економії витрат.</a:t>
            </a:r>
          </a:p>
          <a:p>
            <a:r>
              <a:rPr lang="uk-UA" sz="1500" dirty="0">
                <a:solidFill>
                  <a:srgbClr val="000000"/>
                </a:solidFill>
              </a:rPr>
              <a:t>Використання глобальних </a:t>
            </a:r>
            <a:r>
              <a:rPr lang="uk-UA" sz="1500" b="1" dirty="0">
                <a:solidFill>
                  <a:srgbClr val="000000"/>
                </a:solidFill>
              </a:rPr>
              <a:t>платформ </a:t>
            </a:r>
            <a:r>
              <a:rPr lang="uk-UA" sz="1500" b="1" dirty="0" err="1">
                <a:solidFill>
                  <a:srgbClr val="000000"/>
                </a:solidFill>
              </a:rPr>
              <a:t>фрілансу</a:t>
            </a:r>
            <a:r>
              <a:rPr lang="uk-UA" sz="1500" dirty="0">
                <a:solidFill>
                  <a:srgbClr val="000000"/>
                </a:solidFill>
              </a:rPr>
              <a:t> (</a:t>
            </a:r>
            <a:r>
              <a:rPr lang="en-US" sz="1500" dirty="0" err="1">
                <a:solidFill>
                  <a:srgbClr val="000000"/>
                </a:solidFill>
              </a:rPr>
              <a:t>Upwork</a:t>
            </a:r>
            <a:r>
              <a:rPr lang="en-US" sz="1500" dirty="0">
                <a:solidFill>
                  <a:srgbClr val="000000"/>
                </a:solidFill>
              </a:rPr>
              <a:t>, </a:t>
            </a:r>
            <a:r>
              <a:rPr lang="en-US" sz="1500" dirty="0" err="1">
                <a:solidFill>
                  <a:srgbClr val="000000"/>
                </a:solidFill>
              </a:rPr>
              <a:t>Fiverr</a:t>
            </a:r>
            <a:r>
              <a:rPr lang="en-US" sz="1500" dirty="0">
                <a:solidFill>
                  <a:srgbClr val="000000"/>
                </a:solidFill>
              </a:rPr>
              <a:t>) </a:t>
            </a:r>
            <a:r>
              <a:rPr lang="uk-UA" sz="1500" dirty="0">
                <a:solidFill>
                  <a:srgbClr val="000000"/>
                </a:solidFill>
              </a:rPr>
              <a:t>для пошуку спеціалістів.</a:t>
            </a:r>
          </a:p>
          <a:p>
            <a:r>
              <a:rPr lang="uk-UA" sz="1500" dirty="0">
                <a:solidFill>
                  <a:srgbClr val="000000"/>
                </a:solidFill>
              </a:rPr>
              <a:t>Впровадження єдиних стандартів </a:t>
            </a:r>
            <a:r>
              <a:rPr lang="uk-UA" sz="1500" dirty="0" err="1">
                <a:solidFill>
                  <a:srgbClr val="000000"/>
                </a:solidFill>
              </a:rPr>
              <a:t>проєктного</a:t>
            </a:r>
            <a:r>
              <a:rPr lang="uk-UA" sz="1500" dirty="0">
                <a:solidFill>
                  <a:srgbClr val="000000"/>
                </a:solidFill>
              </a:rPr>
              <a:t> управління (</a:t>
            </a:r>
            <a:r>
              <a:rPr lang="en-US" sz="1500" dirty="0">
                <a:solidFill>
                  <a:srgbClr val="000000"/>
                </a:solidFill>
              </a:rPr>
              <a:t>PMBOK, PRINCE2, ISO 21500)</a:t>
            </a:r>
          </a:p>
          <a:p>
            <a:endParaRPr lang="uk-UA" sz="1500" dirty="0">
              <a:solidFill>
                <a:srgbClr val="000000"/>
              </a:solidFill>
            </a:endParaRPr>
          </a:p>
        </p:txBody>
      </p:sp>
      <p:sp>
        <p:nvSpPr>
          <p:cNvPr id="6" name="TextBox 5"/>
          <p:cNvSpPr txBox="1"/>
          <p:nvPr/>
        </p:nvSpPr>
        <p:spPr>
          <a:xfrm>
            <a:off x="448733" y="3232511"/>
            <a:ext cx="5223934" cy="2585323"/>
          </a:xfrm>
          <a:prstGeom prst="rect">
            <a:avLst/>
          </a:prstGeom>
          <a:noFill/>
        </p:spPr>
        <p:txBody>
          <a:bodyPr wrap="square" rtlCol="0">
            <a:spAutoFit/>
          </a:bodyPr>
          <a:lstStyle/>
          <a:p>
            <a:r>
              <a:rPr lang="uk-UA" b="1" dirty="0">
                <a:solidFill>
                  <a:srgbClr val="FF0000"/>
                </a:solidFill>
                <a:latin typeface="Times New Roman" pitchFamily="18" charset="0"/>
                <a:cs typeface="Times New Roman" pitchFamily="18" charset="0"/>
              </a:rPr>
              <a:t>5. Використання </a:t>
            </a:r>
            <a:r>
              <a:rPr lang="uk-UA" b="1" dirty="0" err="1">
                <a:solidFill>
                  <a:srgbClr val="FF0000"/>
                </a:solidFill>
                <a:latin typeface="Times New Roman" pitchFamily="18" charset="0"/>
                <a:cs typeface="Times New Roman" pitchFamily="18" charset="0"/>
              </a:rPr>
              <a:t>блокчейну</a:t>
            </a:r>
            <a:r>
              <a:rPr lang="uk-UA" b="1" dirty="0">
                <a:solidFill>
                  <a:srgbClr val="FF0000"/>
                </a:solidFill>
                <a:latin typeface="Times New Roman" pitchFamily="18" charset="0"/>
                <a:cs typeface="Times New Roman" pitchFamily="18" charset="0"/>
              </a:rPr>
              <a:t> та </a:t>
            </a:r>
            <a:r>
              <a:rPr lang="uk-UA" b="1" dirty="0" err="1">
                <a:solidFill>
                  <a:srgbClr val="FF0000"/>
                </a:solidFill>
                <a:latin typeface="Times New Roman" pitchFamily="18" charset="0"/>
                <a:cs typeface="Times New Roman" pitchFamily="18" charset="0"/>
              </a:rPr>
              <a:t>смарт-контрактів</a:t>
            </a:r>
            <a:endParaRPr lang="uk-UA" b="1" dirty="0">
              <a:solidFill>
                <a:srgbClr val="FF0000"/>
              </a:solidFill>
              <a:latin typeface="Times New Roman" pitchFamily="18" charset="0"/>
              <a:cs typeface="Times New Roman" pitchFamily="18" charset="0"/>
            </a:endParaRPr>
          </a:p>
          <a:p>
            <a:r>
              <a:rPr lang="uk-UA" b="1" dirty="0" err="1">
                <a:latin typeface="Times New Roman" pitchFamily="18" charset="0"/>
                <a:cs typeface="Times New Roman" pitchFamily="18" charset="0"/>
              </a:rPr>
              <a:t>Блокчейн</a:t>
            </a:r>
            <a:r>
              <a:rPr lang="uk-UA" dirty="0">
                <a:latin typeface="Times New Roman" pitchFamily="18" charset="0"/>
                <a:cs typeface="Times New Roman" pitchFamily="18" charset="0"/>
              </a:rPr>
              <a:t> забезпечує прозорість і безпеку транзакцій у фінансових та логістичних </a:t>
            </a:r>
            <a:r>
              <a:rPr lang="uk-UA" dirty="0" err="1">
                <a:latin typeface="Times New Roman" pitchFamily="18" charset="0"/>
                <a:cs typeface="Times New Roman" pitchFamily="18" charset="0"/>
              </a:rPr>
              <a:t>проєктах</a:t>
            </a:r>
            <a:r>
              <a:rPr lang="uk-UA" dirty="0">
                <a:latin typeface="Times New Roman" pitchFamily="18" charset="0"/>
                <a:cs typeface="Times New Roman" pitchFamily="18" charset="0"/>
              </a:rPr>
              <a:t>.</a:t>
            </a:r>
          </a:p>
          <a:p>
            <a:r>
              <a:rPr lang="uk-UA" b="1" dirty="0" err="1">
                <a:latin typeface="Times New Roman" pitchFamily="18" charset="0"/>
                <a:cs typeface="Times New Roman" pitchFamily="18" charset="0"/>
              </a:rPr>
              <a:t>Смарт-контракти</a:t>
            </a:r>
            <a:r>
              <a:rPr lang="uk-UA" dirty="0">
                <a:latin typeface="Times New Roman" pitchFamily="18" charset="0"/>
                <a:cs typeface="Times New Roman" pitchFamily="18" charset="0"/>
              </a:rPr>
              <a:t> автоматизують виконання угод між учасниками.</a:t>
            </a:r>
          </a:p>
          <a:p>
            <a:r>
              <a:rPr lang="uk-UA" dirty="0">
                <a:latin typeface="Times New Roman" pitchFamily="18" charset="0"/>
                <a:cs typeface="Times New Roman" pitchFamily="18" charset="0"/>
              </a:rPr>
              <a:t>Відсутність посередників зменшує </a:t>
            </a:r>
            <a:r>
              <a:rPr lang="uk-UA" b="1" dirty="0">
                <a:latin typeface="Times New Roman" pitchFamily="18" charset="0"/>
                <a:cs typeface="Times New Roman" pitchFamily="18" charset="0"/>
              </a:rPr>
              <a:t>ризики корупції</a:t>
            </a:r>
            <a:r>
              <a:rPr lang="uk-UA" dirty="0">
                <a:latin typeface="Times New Roman" pitchFamily="18" charset="0"/>
                <a:cs typeface="Times New Roman" pitchFamily="18" charset="0"/>
              </a:rPr>
              <a:t> та </a:t>
            </a:r>
            <a:r>
              <a:rPr lang="uk-UA" b="1" dirty="0">
                <a:latin typeface="Times New Roman" pitchFamily="18" charset="0"/>
                <a:cs typeface="Times New Roman" pitchFamily="18" charset="0"/>
              </a:rPr>
              <a:t>бюрократичні затримки</a:t>
            </a:r>
            <a:r>
              <a:rPr lang="uk-UA" dirty="0">
                <a:latin typeface="Times New Roman" pitchFamily="18" charset="0"/>
                <a:cs typeface="Times New Roman" pitchFamily="18" charset="0"/>
              </a:rPr>
              <a:t>.</a:t>
            </a:r>
          </a:p>
          <a:p>
            <a:endParaRPr lang="uk-UA" dirty="0">
              <a:latin typeface="Times New Roman" pitchFamily="18" charset="0"/>
              <a:cs typeface="Times New Roman" pitchFamily="18" charset="0"/>
            </a:endParaRPr>
          </a:p>
        </p:txBody>
      </p:sp>
      <p:sp>
        <p:nvSpPr>
          <p:cNvPr id="8" name="TextBox 7"/>
          <p:cNvSpPr txBox="1"/>
          <p:nvPr/>
        </p:nvSpPr>
        <p:spPr>
          <a:xfrm>
            <a:off x="6485467" y="2492891"/>
            <a:ext cx="5071533" cy="1708160"/>
          </a:xfrm>
          <a:prstGeom prst="rect">
            <a:avLst/>
          </a:prstGeom>
          <a:noFill/>
        </p:spPr>
        <p:txBody>
          <a:bodyPr wrap="square" rtlCol="0">
            <a:spAutoFit/>
          </a:bodyPr>
          <a:lstStyle/>
          <a:p>
            <a:r>
              <a:rPr lang="uk-UA" sz="1500" b="1" dirty="0">
                <a:solidFill>
                  <a:srgbClr val="FF0000"/>
                </a:solidFill>
                <a:latin typeface="Times New Roman" pitchFamily="18" charset="0"/>
                <a:cs typeface="Times New Roman" pitchFamily="18" charset="0"/>
              </a:rPr>
              <a:t>6. </a:t>
            </a:r>
            <a:r>
              <a:rPr lang="uk-UA" sz="1500" b="1" dirty="0" err="1">
                <a:solidFill>
                  <a:srgbClr val="FF0000"/>
                </a:solidFill>
                <a:latin typeface="Times New Roman" pitchFamily="18" charset="0"/>
                <a:cs typeface="Times New Roman" pitchFamily="18" charset="0"/>
              </a:rPr>
              <a:t>Інноваційність</a:t>
            </a:r>
            <a:r>
              <a:rPr lang="uk-UA" sz="1500" b="1" dirty="0">
                <a:solidFill>
                  <a:srgbClr val="FF0000"/>
                </a:solidFill>
                <a:latin typeface="Times New Roman" pitchFamily="18" charset="0"/>
                <a:cs typeface="Times New Roman" pitchFamily="18" charset="0"/>
              </a:rPr>
              <a:t> та креативність у </a:t>
            </a:r>
            <a:r>
              <a:rPr lang="uk-UA" sz="1500" b="1" dirty="0" err="1">
                <a:solidFill>
                  <a:srgbClr val="FF0000"/>
                </a:solidFill>
                <a:latin typeface="Times New Roman" pitchFamily="18" charset="0"/>
                <a:cs typeface="Times New Roman" pitchFamily="18" charset="0"/>
              </a:rPr>
              <a:t>проєктному</a:t>
            </a:r>
            <a:r>
              <a:rPr lang="uk-UA" sz="1500" b="1" dirty="0">
                <a:solidFill>
                  <a:srgbClr val="FF0000"/>
                </a:solidFill>
                <a:latin typeface="Times New Roman" pitchFamily="18" charset="0"/>
                <a:cs typeface="Times New Roman" pitchFamily="18" charset="0"/>
              </a:rPr>
              <a:t> підході</a:t>
            </a:r>
          </a:p>
          <a:p>
            <a:r>
              <a:rPr lang="uk-UA" sz="1500" dirty="0">
                <a:latin typeface="Times New Roman" pitchFamily="18" charset="0"/>
                <a:cs typeface="Times New Roman" pitchFamily="18" charset="0"/>
              </a:rPr>
              <a:t>Використання </a:t>
            </a:r>
            <a:r>
              <a:rPr lang="uk-UA" sz="1500" b="1" dirty="0">
                <a:latin typeface="Times New Roman" pitchFamily="18" charset="0"/>
                <a:cs typeface="Times New Roman" pitchFamily="18" charset="0"/>
              </a:rPr>
              <a:t>дизайн-мислення (</a:t>
            </a:r>
            <a:r>
              <a:rPr lang="en-US" sz="1500" b="1" dirty="0">
                <a:latin typeface="Times New Roman" pitchFamily="18" charset="0"/>
                <a:cs typeface="Times New Roman" pitchFamily="18" charset="0"/>
              </a:rPr>
              <a:t>Design Thinking)</a:t>
            </a:r>
            <a:r>
              <a:rPr lang="en-US" sz="1500" dirty="0">
                <a:latin typeface="Times New Roman" pitchFamily="18" charset="0"/>
                <a:cs typeface="Times New Roman" pitchFamily="18" charset="0"/>
              </a:rPr>
              <a:t> </a:t>
            </a:r>
            <a:r>
              <a:rPr lang="uk-UA" sz="1500" dirty="0">
                <a:latin typeface="Times New Roman" pitchFamily="18" charset="0"/>
                <a:cs typeface="Times New Roman" pitchFamily="18" charset="0"/>
              </a:rPr>
              <a:t>для пошуку нестандартних рішень.</a:t>
            </a:r>
          </a:p>
          <a:p>
            <a:r>
              <a:rPr lang="uk-UA" sz="1500" dirty="0">
                <a:latin typeface="Times New Roman" pitchFamily="18" charset="0"/>
                <a:cs typeface="Times New Roman" pitchFamily="18" charset="0"/>
              </a:rPr>
              <a:t>Розвиток </a:t>
            </a:r>
            <a:r>
              <a:rPr lang="uk-UA" sz="1500" b="1" dirty="0">
                <a:latin typeface="Times New Roman" pitchFamily="18" charset="0"/>
                <a:cs typeface="Times New Roman" pitchFamily="18" charset="0"/>
              </a:rPr>
              <a:t>інноваційних </a:t>
            </a:r>
            <a:r>
              <a:rPr lang="uk-UA" sz="1500" b="1" dirty="0" err="1">
                <a:latin typeface="Times New Roman" pitchFamily="18" charset="0"/>
                <a:cs typeface="Times New Roman" pitchFamily="18" charset="0"/>
              </a:rPr>
              <a:t>хабів</a:t>
            </a:r>
            <a:r>
              <a:rPr lang="uk-UA" sz="1500" dirty="0">
                <a:latin typeface="Times New Roman" pitchFamily="18" charset="0"/>
                <a:cs typeface="Times New Roman" pitchFamily="18" charset="0"/>
              </a:rPr>
              <a:t> і </a:t>
            </a:r>
            <a:r>
              <a:rPr lang="uk-UA" sz="1500" b="1" dirty="0" err="1">
                <a:latin typeface="Times New Roman" pitchFamily="18" charset="0"/>
                <a:cs typeface="Times New Roman" pitchFamily="18" charset="0"/>
              </a:rPr>
              <a:t>стартап-культур</a:t>
            </a:r>
            <a:r>
              <a:rPr lang="uk-UA" sz="1500" dirty="0">
                <a:latin typeface="Times New Roman" pitchFamily="18" charset="0"/>
                <a:cs typeface="Times New Roman" pitchFamily="18" charset="0"/>
              </a:rPr>
              <a:t>.</a:t>
            </a:r>
          </a:p>
          <a:p>
            <a:r>
              <a:rPr lang="uk-UA" sz="1500" dirty="0">
                <a:latin typeface="Times New Roman" pitchFamily="18" charset="0"/>
                <a:cs typeface="Times New Roman" pitchFamily="18" charset="0"/>
              </a:rPr>
              <a:t>Підтримка </a:t>
            </a:r>
            <a:r>
              <a:rPr lang="uk-UA" sz="1500" b="1" dirty="0" err="1">
                <a:latin typeface="Times New Roman" pitchFamily="18" charset="0"/>
                <a:cs typeface="Times New Roman" pitchFamily="18" charset="0"/>
              </a:rPr>
              <a:t>краудфандингу</a:t>
            </a:r>
            <a:r>
              <a:rPr lang="uk-UA" sz="1500" dirty="0">
                <a:latin typeface="Times New Roman" pitchFamily="18" charset="0"/>
                <a:cs typeface="Times New Roman" pitchFamily="18" charset="0"/>
              </a:rPr>
              <a:t> як способу фінансування нових </a:t>
            </a:r>
            <a:r>
              <a:rPr lang="uk-UA" sz="1500" dirty="0" err="1">
                <a:latin typeface="Times New Roman" pitchFamily="18" charset="0"/>
                <a:cs typeface="Times New Roman" pitchFamily="18" charset="0"/>
              </a:rPr>
              <a:t>проєктів</a:t>
            </a:r>
            <a:r>
              <a:rPr lang="uk-UA"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Kickstarter</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Indiegogo</a:t>
            </a:r>
            <a:r>
              <a:rPr lang="en-US" sz="1500" dirty="0">
                <a:latin typeface="Times New Roman" pitchFamily="18" charset="0"/>
                <a:cs typeface="Times New Roman" pitchFamily="18" charset="0"/>
              </a:rPr>
              <a:t>).</a:t>
            </a:r>
          </a:p>
          <a:p>
            <a:endParaRPr lang="uk-UA" sz="1500" dirty="0">
              <a:latin typeface="Times New Roman" pitchFamily="18" charset="0"/>
              <a:cs typeface="Times New Roman" pitchFamily="18" charset="0"/>
            </a:endParaRPr>
          </a:p>
        </p:txBody>
      </p:sp>
      <p:sp>
        <p:nvSpPr>
          <p:cNvPr id="9" name="TextBox 8"/>
          <p:cNvSpPr txBox="1"/>
          <p:nvPr/>
        </p:nvSpPr>
        <p:spPr>
          <a:xfrm>
            <a:off x="6426200" y="3987800"/>
            <a:ext cx="5579533" cy="2062103"/>
          </a:xfrm>
          <a:prstGeom prst="rect">
            <a:avLst/>
          </a:prstGeom>
          <a:noFill/>
        </p:spPr>
        <p:txBody>
          <a:bodyPr wrap="square" rtlCol="0">
            <a:spAutoFit/>
          </a:bodyPr>
          <a:lstStyle/>
          <a:p>
            <a:r>
              <a:rPr lang="uk-UA" sz="1600" b="1" dirty="0">
                <a:solidFill>
                  <a:srgbClr val="FF0000"/>
                </a:solidFill>
                <a:latin typeface="Times New Roman" pitchFamily="18" charset="0"/>
                <a:cs typeface="Times New Roman" pitchFamily="18" charset="0"/>
              </a:rPr>
              <a:t>7. Зміна ролі </a:t>
            </a:r>
            <a:r>
              <a:rPr lang="uk-UA" sz="1600" b="1" dirty="0" err="1">
                <a:solidFill>
                  <a:srgbClr val="FF0000"/>
                </a:solidFill>
                <a:latin typeface="Times New Roman" pitchFamily="18" charset="0"/>
                <a:cs typeface="Times New Roman" pitchFamily="18" charset="0"/>
              </a:rPr>
              <a:t>проєктного</a:t>
            </a:r>
            <a:r>
              <a:rPr lang="uk-UA" sz="1600" b="1" dirty="0">
                <a:solidFill>
                  <a:srgbClr val="FF0000"/>
                </a:solidFill>
                <a:latin typeface="Times New Roman" pitchFamily="18" charset="0"/>
                <a:cs typeface="Times New Roman" pitchFamily="18" charset="0"/>
              </a:rPr>
              <a:t> менеджера</a:t>
            </a:r>
          </a:p>
          <a:p>
            <a:r>
              <a:rPr lang="uk-UA" sz="1600" dirty="0">
                <a:solidFill>
                  <a:srgbClr val="000000"/>
                </a:solidFill>
                <a:latin typeface="Times New Roman" pitchFamily="18" charset="0"/>
                <a:cs typeface="Times New Roman" pitchFamily="18" charset="0"/>
              </a:rPr>
              <a:t>Менеджери все більше стають </a:t>
            </a:r>
            <a:r>
              <a:rPr lang="uk-UA" sz="1600" b="1" dirty="0">
                <a:solidFill>
                  <a:srgbClr val="000000"/>
                </a:solidFill>
                <a:latin typeface="Times New Roman" pitchFamily="18" charset="0"/>
                <a:cs typeface="Times New Roman" pitchFamily="18" charset="0"/>
              </a:rPr>
              <a:t>лідерами-тренерами</a:t>
            </a:r>
            <a:r>
              <a:rPr lang="uk-UA" sz="1600" dirty="0">
                <a:solidFill>
                  <a:srgbClr val="000000"/>
                </a:solidFill>
                <a:latin typeface="Times New Roman" pitchFamily="18" charset="0"/>
                <a:cs typeface="Times New Roman" pitchFamily="18" charset="0"/>
              </a:rPr>
              <a:t> (</a:t>
            </a:r>
            <a:r>
              <a:rPr lang="en-US" sz="1600" dirty="0">
                <a:solidFill>
                  <a:srgbClr val="000000"/>
                </a:solidFill>
                <a:latin typeface="Times New Roman" pitchFamily="18" charset="0"/>
                <a:cs typeface="Times New Roman" pitchFamily="18" charset="0"/>
              </a:rPr>
              <a:t>coaching leadership).</a:t>
            </a:r>
          </a:p>
          <a:p>
            <a:r>
              <a:rPr lang="uk-UA" sz="1600" dirty="0">
                <a:solidFill>
                  <a:srgbClr val="000000"/>
                </a:solidFill>
                <a:latin typeface="Times New Roman" pitchFamily="18" charset="0"/>
                <a:cs typeface="Times New Roman" pitchFamily="18" charset="0"/>
              </a:rPr>
              <a:t>Зростає потреба у </a:t>
            </a:r>
            <a:r>
              <a:rPr lang="en-US" sz="1600" b="1" dirty="0">
                <a:solidFill>
                  <a:srgbClr val="000000"/>
                </a:solidFill>
                <a:latin typeface="Times New Roman" pitchFamily="18" charset="0"/>
                <a:cs typeface="Times New Roman" pitchFamily="18" charset="0"/>
              </a:rPr>
              <a:t>soft skills</a:t>
            </a:r>
            <a:r>
              <a:rPr lang="en-US" sz="1600" dirty="0">
                <a:solidFill>
                  <a:srgbClr val="000000"/>
                </a:solidFill>
                <a:latin typeface="Times New Roman" pitchFamily="18" charset="0"/>
                <a:cs typeface="Times New Roman" pitchFamily="18" charset="0"/>
              </a:rPr>
              <a:t> – </a:t>
            </a:r>
            <a:r>
              <a:rPr lang="uk-UA" sz="1600" dirty="0">
                <a:solidFill>
                  <a:srgbClr val="000000"/>
                </a:solidFill>
                <a:latin typeface="Times New Roman" pitchFamily="18" charset="0"/>
                <a:cs typeface="Times New Roman" pitchFamily="18" charset="0"/>
              </a:rPr>
              <a:t>емоційному інтелекті, комунікації, </a:t>
            </a:r>
            <a:r>
              <a:rPr lang="uk-UA" sz="1600" dirty="0" err="1">
                <a:solidFill>
                  <a:srgbClr val="000000"/>
                </a:solidFill>
                <a:latin typeface="Times New Roman" pitchFamily="18" charset="0"/>
                <a:cs typeface="Times New Roman" pitchFamily="18" charset="0"/>
              </a:rPr>
              <a:t>стресостійкості</a:t>
            </a:r>
            <a:r>
              <a:rPr lang="uk-UA" sz="1600" dirty="0">
                <a:solidFill>
                  <a:srgbClr val="000000"/>
                </a:solidFill>
                <a:latin typeface="Times New Roman" pitchFamily="18" charset="0"/>
                <a:cs typeface="Times New Roman" pitchFamily="18" charset="0"/>
              </a:rPr>
              <a:t>.</a:t>
            </a:r>
          </a:p>
          <a:p>
            <a:r>
              <a:rPr lang="uk-UA" sz="1600" dirty="0">
                <a:solidFill>
                  <a:srgbClr val="000000"/>
                </a:solidFill>
                <a:latin typeface="Times New Roman" pitchFamily="18" charset="0"/>
                <a:cs typeface="Times New Roman" pitchFamily="18" charset="0"/>
              </a:rPr>
              <a:t>Активне використання </a:t>
            </a:r>
            <a:r>
              <a:rPr lang="uk-UA" sz="1600" b="1" dirty="0" err="1">
                <a:solidFill>
                  <a:srgbClr val="000000"/>
                </a:solidFill>
                <a:latin typeface="Times New Roman" pitchFamily="18" charset="0"/>
                <a:cs typeface="Times New Roman" pitchFamily="18" charset="0"/>
              </a:rPr>
              <a:t>нейролідерства</a:t>
            </a:r>
            <a:r>
              <a:rPr lang="uk-UA" sz="1600" dirty="0">
                <a:solidFill>
                  <a:srgbClr val="000000"/>
                </a:solidFill>
                <a:latin typeface="Times New Roman" pitchFamily="18" charset="0"/>
                <a:cs typeface="Times New Roman" pitchFamily="18" charset="0"/>
              </a:rPr>
              <a:t> та </a:t>
            </a:r>
            <a:r>
              <a:rPr lang="uk-UA" sz="1600" dirty="0" err="1">
                <a:solidFill>
                  <a:srgbClr val="000000"/>
                </a:solidFill>
                <a:latin typeface="Times New Roman" pitchFamily="18" charset="0"/>
                <a:cs typeface="Times New Roman" pitchFamily="18" charset="0"/>
              </a:rPr>
              <a:t>гейміфікації</a:t>
            </a:r>
            <a:r>
              <a:rPr lang="uk-UA" sz="1600" dirty="0">
                <a:solidFill>
                  <a:srgbClr val="000000"/>
                </a:solidFill>
                <a:latin typeface="Times New Roman" pitchFamily="18" charset="0"/>
                <a:cs typeface="Times New Roman" pitchFamily="18" charset="0"/>
              </a:rPr>
              <a:t> для мотивації команд.</a:t>
            </a:r>
          </a:p>
          <a:p>
            <a:endParaRPr lang="uk-UA" sz="16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3390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5"/>
            <a:ext cx="11522075" cy="573086"/>
          </a:xfrm>
        </p:spPr>
        <p:txBody>
          <a:bodyPr>
            <a:normAutofit/>
          </a:bodyPr>
          <a:lstStyle/>
          <a:p>
            <a:pPr algn="ctr"/>
            <a:r>
              <a:rPr lang="uk-UA" sz="2500" b="1" dirty="0">
                <a:solidFill>
                  <a:schemeClr val="tx1">
                    <a:lumMod val="50000"/>
                  </a:schemeClr>
                </a:solidFill>
                <a:latin typeface="Times New Roman" pitchFamily="18" charset="0"/>
                <a:cs typeface="Times New Roman" pitchFamily="18" charset="0"/>
              </a:rPr>
              <a:t>Т</a:t>
            </a:r>
            <a:r>
              <a:rPr lang="ru-RU" sz="2500" b="1" dirty="0" err="1">
                <a:solidFill>
                  <a:schemeClr val="tx1">
                    <a:lumMod val="50000"/>
                  </a:schemeClr>
                </a:solidFill>
                <a:latin typeface="Times New Roman" pitchFamily="18" charset="0"/>
                <a:cs typeface="Times New Roman" pitchFamily="18" charset="0"/>
              </a:rPr>
              <a:t>енденції</a:t>
            </a:r>
            <a:r>
              <a:rPr lang="ru-RU" sz="2500" b="1" dirty="0">
                <a:solidFill>
                  <a:schemeClr val="tx1">
                    <a:lumMod val="50000"/>
                  </a:schemeClr>
                </a:solidFill>
                <a:latin typeface="Times New Roman" pitchFamily="18" charset="0"/>
                <a:cs typeface="Times New Roman" pitchFamily="18" charset="0"/>
              </a:rPr>
              <a:t> </a:t>
            </a:r>
            <a:r>
              <a:rPr lang="ru-RU" sz="2500" b="1" dirty="0" err="1">
                <a:solidFill>
                  <a:schemeClr val="tx1">
                    <a:lumMod val="50000"/>
                  </a:schemeClr>
                </a:solidFill>
                <a:latin typeface="Times New Roman" pitchFamily="18" charset="0"/>
                <a:cs typeface="Times New Roman" pitchFamily="18" charset="0"/>
              </a:rPr>
              <a:t>управління</a:t>
            </a:r>
            <a:r>
              <a:rPr lang="ru-RU" sz="2500" b="1" dirty="0">
                <a:solidFill>
                  <a:schemeClr val="tx1">
                    <a:lumMod val="50000"/>
                  </a:schemeClr>
                </a:solidFill>
                <a:latin typeface="Times New Roman" pitchFamily="18" charset="0"/>
                <a:cs typeface="Times New Roman" pitchFamily="18" charset="0"/>
              </a:rPr>
              <a:t> проєктами</a:t>
            </a:r>
            <a:endParaRPr lang="uk-UA" sz="2500" b="1" dirty="0">
              <a:solidFill>
                <a:schemeClr val="tx1">
                  <a:lumMod val="50000"/>
                </a:schemeClr>
              </a:solidFill>
              <a:latin typeface="Times New Roman" pitchFamily="18" charset="0"/>
              <a:cs typeface="Times New Roman" pitchFamily="18" charset="0"/>
            </a:endParaRPr>
          </a:p>
        </p:txBody>
      </p:sp>
      <p:sp>
        <p:nvSpPr>
          <p:cNvPr id="3" name="Місце для тексту 2"/>
          <p:cNvSpPr>
            <a:spLocks noGrp="1"/>
          </p:cNvSpPr>
          <p:nvPr>
            <p:ph type="body" sz="quarter" idx="10"/>
          </p:nvPr>
        </p:nvSpPr>
        <p:spPr>
          <a:xfrm>
            <a:off x="313267" y="694269"/>
            <a:ext cx="11543771" cy="1617132"/>
          </a:xfrm>
        </p:spPr>
        <p:txBody>
          <a:bodyPr/>
          <a:lstStyle/>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Керуючись тенденціями управління проєктами, ви завжди можете бути одним із перших, хто застосував останні інновації. Ці нововведення, як правило, допомагають працювати ефективніше, поліпшувати спілкування та тішити співробітників. Пропонуємо декілька тенденцій управління проєктами, які починають </a:t>
            </a:r>
            <a:r>
              <a:rPr lang="uk-UA" sz="2000" b="0" dirty="0" err="1">
                <a:solidFill>
                  <a:schemeClr val="tx1">
                    <a:lumMod val="50000"/>
                  </a:schemeClr>
                </a:solidFill>
                <a:latin typeface="Times New Roman" pitchFamily="18" charset="0"/>
                <a:cs typeface="Times New Roman" pitchFamily="18" charset="0"/>
              </a:rPr>
              <a:t>зʼявлятися</a:t>
            </a:r>
            <a:r>
              <a:rPr lang="uk-UA" sz="2000" b="0" dirty="0">
                <a:solidFill>
                  <a:schemeClr val="tx1">
                    <a:lumMod val="50000"/>
                  </a:schemeClr>
                </a:solidFill>
                <a:latin typeface="Times New Roman" pitchFamily="18" charset="0"/>
                <a:cs typeface="Times New Roman" pitchFamily="18" charset="0"/>
              </a:rPr>
              <a:t> і, найімовірніше, матимуть великий вплив незабаром.</a:t>
            </a:r>
          </a:p>
        </p:txBody>
      </p:sp>
      <p:sp>
        <p:nvSpPr>
          <p:cNvPr id="4" name="TextBox 3"/>
          <p:cNvSpPr txBox="1"/>
          <p:nvPr/>
        </p:nvSpPr>
        <p:spPr>
          <a:xfrm>
            <a:off x="440266" y="2159422"/>
            <a:ext cx="5655734" cy="3416320"/>
          </a:xfrm>
          <a:prstGeom prst="rect">
            <a:avLst/>
          </a:prstGeom>
          <a:noFill/>
        </p:spPr>
        <p:txBody>
          <a:bodyPr wrap="square" rtlCol="0">
            <a:spAutoFit/>
          </a:bodyPr>
          <a:lstStyle/>
          <a:p>
            <a:pPr marL="342900" indent="-342900">
              <a:buAutoNum type="arabicPeriod"/>
            </a:pPr>
            <a:r>
              <a:rPr lang="uk-UA" dirty="0">
                <a:solidFill>
                  <a:srgbClr val="000000"/>
                </a:solidFill>
                <a:latin typeface="Times New Roman" panose="02020603050405020304" pitchFamily="18" charset="0"/>
              </a:rPr>
              <a:t>Безпека даних та конфіденційність. </a:t>
            </a:r>
          </a:p>
          <a:p>
            <a:pPr marL="342900" indent="-342900">
              <a:buAutoNum type="arabicPeriod"/>
            </a:pPr>
            <a:endParaRPr lang="uk-UA" dirty="0">
              <a:solidFill>
                <a:srgbClr val="000000"/>
              </a:solidFill>
              <a:latin typeface="Times New Roman" panose="02020603050405020304" pitchFamily="18" charset="0"/>
            </a:endParaRPr>
          </a:p>
          <a:p>
            <a:r>
              <a:rPr lang="uk-UA" dirty="0">
                <a:solidFill>
                  <a:srgbClr val="000000"/>
                </a:solidFill>
                <a:latin typeface="Times New Roman" panose="02020603050405020304" pitchFamily="18" charset="0"/>
              </a:rPr>
              <a:t>Щоб захистити свій бізнес, потрібно вивчити систему управління інформаційною безпекою (ISMS), або Управління інформаційною безпекою, – це програмне рішення, яке містить набір засобів контролю, призначених для захисту активів управління проєктами. </a:t>
            </a:r>
          </a:p>
          <a:p>
            <a:r>
              <a:rPr lang="uk-UA" dirty="0">
                <a:solidFill>
                  <a:srgbClr val="000000"/>
                </a:solidFill>
                <a:latin typeface="Times New Roman" panose="02020603050405020304" pitchFamily="18" charset="0"/>
              </a:rPr>
              <a:t>Перш ніж вибирати своє рішення ISMS, варто ознайомитись із найновішими стандартами, які вимагають ISMS, зокрема ISO 27001, щоб краще зрозуміти, як це все працює. </a:t>
            </a:r>
          </a:p>
        </p:txBody>
      </p:sp>
      <p:sp>
        <p:nvSpPr>
          <p:cNvPr id="5" name="TextBox 4"/>
          <p:cNvSpPr txBox="1"/>
          <p:nvPr/>
        </p:nvSpPr>
        <p:spPr>
          <a:xfrm>
            <a:off x="6197600" y="2159421"/>
            <a:ext cx="5554134" cy="3139321"/>
          </a:xfrm>
          <a:prstGeom prst="rect">
            <a:avLst/>
          </a:prstGeom>
          <a:noFill/>
        </p:spPr>
        <p:txBody>
          <a:bodyPr wrap="square" rtlCol="0">
            <a:spAutoFit/>
          </a:bodyPr>
          <a:lstStyle/>
          <a:p>
            <a:r>
              <a:rPr lang="uk-UA" sz="1800" b="0" i="0" u="none" strike="noStrike" baseline="0" dirty="0">
                <a:solidFill>
                  <a:srgbClr val="000000"/>
                </a:solidFill>
                <a:latin typeface="Times New Roman" panose="02020603050405020304" pitchFamily="18" charset="0"/>
              </a:rPr>
              <a:t>2. Управління проєктами віддаленої роботи.</a:t>
            </a:r>
          </a:p>
          <a:p>
            <a:pPr algn="l"/>
            <a:endParaRPr lang="uk-UA" sz="1800" b="0" i="0" u="none" strike="noStrike" baseline="0" dirty="0">
              <a:solidFill>
                <a:srgbClr val="000000"/>
              </a:solidFill>
              <a:latin typeface="Times New Roman" panose="02020603050405020304" pitchFamily="18" charset="0"/>
            </a:endParaRPr>
          </a:p>
          <a:p>
            <a:r>
              <a:rPr lang="uk-UA" sz="1800" b="0" i="0" u="none" strike="noStrike" baseline="0" dirty="0">
                <a:solidFill>
                  <a:srgbClr val="000000"/>
                </a:solidFill>
                <a:latin typeface="Times New Roman" panose="02020603050405020304" pitchFamily="18" charset="0"/>
              </a:rPr>
              <a:t>Керівники проєктів дедалі більше застосовують гібридні моделі віддаленої роботи. Ці моделі передбачають найкраще програмне забезпечення для управління командами як особисто, так і вдома, крім стратегій для поліпшення комунікації та ефективності. Оскільки найближчими роками дедалі більше підприємств покладатимуться на віддалених працівників, зараз ідеальний час для керівників проєктів вивчити провідні практики.  </a:t>
            </a:r>
            <a:endParaRPr lang="uk-UA" sz="17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05985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963" y="155822"/>
            <a:ext cx="5655734" cy="4247317"/>
          </a:xfrm>
          <a:prstGeom prst="rect">
            <a:avLst/>
          </a:prstGeom>
          <a:noFill/>
        </p:spPr>
        <p:txBody>
          <a:bodyPr wrap="square" rtlCol="0">
            <a:spAutoFit/>
          </a:bodyPr>
          <a:lstStyle/>
          <a:p>
            <a:r>
              <a:rPr lang="uk-UA" sz="1800" b="0" i="0" u="none" strike="noStrike" baseline="0" dirty="0">
                <a:solidFill>
                  <a:srgbClr val="000000"/>
                </a:solidFill>
                <a:latin typeface="Times New Roman" panose="02020603050405020304" pitchFamily="18" charset="0"/>
              </a:rPr>
              <a:t>3. Автоматизація управління проєктами. </a:t>
            </a:r>
          </a:p>
          <a:p>
            <a:endParaRPr lang="uk-UA" sz="1800" b="0" i="0" u="none" strike="noStrike" baseline="0" dirty="0">
              <a:solidFill>
                <a:srgbClr val="000000"/>
              </a:solidFill>
              <a:latin typeface="Times New Roman" panose="02020603050405020304" pitchFamily="18" charset="0"/>
            </a:endParaRPr>
          </a:p>
          <a:p>
            <a:r>
              <a:rPr lang="uk-UA" sz="1800" b="0" i="0" u="none" strike="noStrike" baseline="0" dirty="0">
                <a:solidFill>
                  <a:srgbClr val="000000"/>
                </a:solidFill>
                <a:latin typeface="Times New Roman" panose="02020603050405020304" pitchFamily="18" charset="0"/>
              </a:rPr>
              <a:t>Завдяки автоматизації менеджери проєктів можуть не тільки заощадити багато часу, а й краще обмірковувати свої проєкти. Нові засоби штучного інтелекту дають можливості вирішувати багато простих, але трудомістких завдань, з якими стикаються чимало менеджерів проєктів. Наприклад, інструменти штучного інтелекту можуть впоратися з плануванням зустрічей та термінів і допомогти зібрати важливі дані. </a:t>
            </a:r>
          </a:p>
          <a:p>
            <a:r>
              <a:rPr lang="uk-UA" sz="1800" b="0" i="0" u="none" strike="noStrike" baseline="0" dirty="0">
                <a:solidFill>
                  <a:srgbClr val="000000"/>
                </a:solidFill>
                <a:latin typeface="Times New Roman" panose="02020603050405020304" pitchFamily="18" charset="0"/>
              </a:rPr>
              <a:t>Менеджерам проєктів, зацікавленим у використанні штучного інтелекту та автоматизації, слід почати з вивчення того, які їхні повсякденні завдання займають найбільше часу. Далі треба шукати сучасні інструменти управління проєктами, які здатні вирішити ці завдання. </a:t>
            </a:r>
            <a:endParaRPr lang="uk-UA" dirty="0">
              <a:solidFill>
                <a:srgbClr val="000000"/>
              </a:solidFill>
              <a:latin typeface="Times New Roman" panose="02020603050405020304" pitchFamily="18" charset="0"/>
            </a:endParaRPr>
          </a:p>
        </p:txBody>
      </p:sp>
      <p:sp>
        <p:nvSpPr>
          <p:cNvPr id="5" name="TextBox 4"/>
          <p:cNvSpPr txBox="1"/>
          <p:nvPr/>
        </p:nvSpPr>
        <p:spPr>
          <a:xfrm>
            <a:off x="6096000" y="155822"/>
            <a:ext cx="5554134" cy="3139321"/>
          </a:xfrm>
          <a:prstGeom prst="rect">
            <a:avLst/>
          </a:prstGeom>
          <a:noFill/>
        </p:spPr>
        <p:txBody>
          <a:bodyPr wrap="square" rtlCol="0">
            <a:spAutoFit/>
          </a:bodyPr>
          <a:lstStyle/>
          <a:p>
            <a:r>
              <a:rPr lang="uk-UA" sz="1800" b="0" i="0" u="none" strike="noStrike" baseline="0" dirty="0">
                <a:solidFill>
                  <a:srgbClr val="000000"/>
                </a:solidFill>
                <a:latin typeface="Times New Roman" panose="02020603050405020304" pitchFamily="18" charset="0"/>
              </a:rPr>
              <a:t>2. Управління проєктами віддаленої роботи.</a:t>
            </a:r>
          </a:p>
          <a:p>
            <a:pPr algn="l"/>
            <a:endParaRPr lang="uk-UA" sz="1800" b="0" i="0" u="none" strike="noStrike" baseline="0" dirty="0">
              <a:solidFill>
                <a:srgbClr val="000000"/>
              </a:solidFill>
              <a:latin typeface="Times New Roman" panose="02020603050405020304" pitchFamily="18" charset="0"/>
            </a:endParaRPr>
          </a:p>
          <a:p>
            <a:r>
              <a:rPr lang="uk-UA" sz="1800" b="0" i="0" u="none" strike="noStrike" baseline="0" dirty="0">
                <a:solidFill>
                  <a:srgbClr val="000000"/>
                </a:solidFill>
                <a:latin typeface="Times New Roman" panose="02020603050405020304" pitchFamily="18" charset="0"/>
              </a:rPr>
              <a:t>Керівники проєктів дедалі більше застосовують гібридні моделі віддаленої роботи. Ці моделі передбачають найкраще програмне забезпечення для управління командами як особисто, так і вдома, крім стратегій для поліпшення комунікації та ефективності. Оскільки найближчими роками дедалі більше підприємств покладатимуться на віддалених працівників, зараз ідеальний час для керівників проєктів вивчити провідні практики.  </a:t>
            </a:r>
            <a:endParaRPr lang="uk-UA" sz="17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49500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Дякую </a:t>
            </a:r>
            <a:r>
              <a:rPr lang="uk-UA"/>
              <a:t>за увагу!</a:t>
            </a:r>
          </a:p>
        </p:txBody>
      </p:sp>
    </p:spTree>
    <p:extLst>
      <p:ext uri="{BB962C8B-B14F-4D97-AF65-F5344CB8AC3E}">
        <p14:creationId xmlns:p14="http://schemas.microsoft.com/office/powerpoint/2010/main" val="130981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000" b="1" i="1" dirty="0">
                <a:latin typeface="Times New Roman" pitchFamily="18" charset="0"/>
                <a:cs typeface="Times New Roman" pitchFamily="18" charset="0"/>
              </a:rPr>
              <a:t>1. </a:t>
            </a:r>
            <a:r>
              <a:rPr lang="ru-RU" sz="3000" b="1" i="1" dirty="0" err="1">
                <a:latin typeface="Times New Roman" pitchFamily="18" charset="0"/>
                <a:cs typeface="Times New Roman" pitchFamily="18" charset="0"/>
              </a:rPr>
              <a:t>Визначення</a:t>
            </a:r>
            <a:r>
              <a:rPr lang="ru-RU" sz="3000" b="1" i="1" dirty="0">
                <a:latin typeface="Times New Roman" pitchFamily="18" charset="0"/>
                <a:cs typeface="Times New Roman" pitchFamily="18" charset="0"/>
              </a:rPr>
              <a:t> </a:t>
            </a:r>
            <a:r>
              <a:rPr lang="ru-RU" sz="3000" b="1" i="1" dirty="0" err="1">
                <a:latin typeface="Times New Roman" pitchFamily="18" charset="0"/>
                <a:cs typeface="Times New Roman" pitchFamily="18" charset="0"/>
              </a:rPr>
              <a:t>поняття</a:t>
            </a:r>
            <a:r>
              <a:rPr lang="ru-RU" sz="3000" b="1" i="1" dirty="0">
                <a:latin typeface="Times New Roman" pitchFamily="18" charset="0"/>
                <a:cs typeface="Times New Roman" pitchFamily="18" charset="0"/>
              </a:rPr>
              <a:t> «проєкт», </a:t>
            </a:r>
            <a:r>
              <a:rPr lang="ru-RU" sz="3000" b="1" i="1" dirty="0" err="1">
                <a:latin typeface="Times New Roman" pitchFamily="18" charset="0"/>
                <a:cs typeface="Times New Roman" pitchFamily="18" charset="0"/>
              </a:rPr>
              <a:t>ознаки</a:t>
            </a:r>
            <a:r>
              <a:rPr lang="ru-RU" sz="3000" b="1" i="1" dirty="0">
                <a:latin typeface="Times New Roman" pitchFamily="18" charset="0"/>
                <a:cs typeface="Times New Roman" pitchFamily="18" charset="0"/>
              </a:rPr>
              <a:t> та </a:t>
            </a:r>
            <a:r>
              <a:rPr lang="ru-RU" sz="3000" b="1" i="1" dirty="0" err="1">
                <a:latin typeface="Times New Roman" pitchFamily="18" charset="0"/>
                <a:cs typeface="Times New Roman" pitchFamily="18" charset="0"/>
              </a:rPr>
              <a:t>види</a:t>
            </a:r>
            <a:r>
              <a:rPr lang="ru-RU" sz="3000" b="1" i="1" dirty="0">
                <a:latin typeface="Times New Roman" pitchFamily="18" charset="0"/>
                <a:cs typeface="Times New Roman" pitchFamily="18" charset="0"/>
              </a:rPr>
              <a:t> проєктів.</a:t>
            </a:r>
            <a:endParaRPr lang="uk-UA" sz="3000" b="1" i="1" dirty="0"/>
          </a:p>
        </p:txBody>
      </p:sp>
      <p:sp>
        <p:nvSpPr>
          <p:cNvPr id="3" name="Місце для тексту 2"/>
          <p:cNvSpPr>
            <a:spLocks noGrp="1"/>
          </p:cNvSpPr>
          <p:nvPr>
            <p:ph type="body" sz="quarter" idx="10"/>
          </p:nvPr>
        </p:nvSpPr>
        <p:spPr>
          <a:xfrm>
            <a:off x="296333" y="846668"/>
            <a:ext cx="11560705" cy="4923896"/>
          </a:xfrm>
        </p:spPr>
        <p:txBody>
          <a:bodyPr/>
          <a:lstStyle/>
          <a:p>
            <a:pPr marL="0" indent="360000" algn="just">
              <a:lnSpc>
                <a:spcPct val="100000"/>
              </a:lnSpc>
              <a:spcBef>
                <a:spcPts val="0"/>
              </a:spcBef>
            </a:pPr>
            <a:r>
              <a:rPr lang="uk-UA" sz="1800" dirty="0" err="1">
                <a:latin typeface="Times New Roman" pitchFamily="18" charset="0"/>
                <a:cs typeface="Times New Roman" pitchFamily="18" charset="0"/>
              </a:rPr>
              <a:t>Проєкт</a:t>
            </a:r>
            <a:r>
              <a:rPr lang="uk-UA" sz="1800" b="0" dirty="0">
                <a:latin typeface="Times New Roman" pitchFamily="18" charset="0"/>
                <a:cs typeface="Times New Roman" pitchFamily="18" charset="0"/>
              </a:rPr>
              <a:t> – це сукупність взаємопов’язаних заходів, спрямованих на досягнення конкретної мети в межах встановлених термінів, ресурсів і вимог до якості.</a:t>
            </a:r>
          </a:p>
          <a:p>
            <a:pPr marL="0" indent="360000" algn="just">
              <a:lnSpc>
                <a:spcPct val="100000"/>
              </a:lnSpc>
              <a:spcBef>
                <a:spcPts val="0"/>
              </a:spcBef>
              <a:buNone/>
            </a:pPr>
            <a:r>
              <a:rPr lang="uk-UA" sz="1800" b="0" dirty="0">
                <a:solidFill>
                  <a:srgbClr val="000000"/>
                </a:solidFill>
                <a:latin typeface="Times New Roman" pitchFamily="18" charset="0"/>
                <a:cs typeface="Times New Roman" pitchFamily="18" charset="0"/>
              </a:rPr>
              <a:t>📌 Офіційне визначення (</a:t>
            </a:r>
            <a:r>
              <a:rPr lang="en-US" sz="1800" b="0" dirty="0">
                <a:solidFill>
                  <a:srgbClr val="000000"/>
                </a:solidFill>
                <a:latin typeface="Times New Roman" pitchFamily="18" charset="0"/>
                <a:cs typeface="Times New Roman" pitchFamily="18" charset="0"/>
              </a:rPr>
              <a:t>PMBOK, Project Management Institute, PMI):</a:t>
            </a:r>
          </a:p>
          <a:p>
            <a:pPr marL="0" indent="360000" algn="just">
              <a:lnSpc>
                <a:spcPct val="100000"/>
              </a:lnSpc>
              <a:spcBef>
                <a:spcPts val="0"/>
              </a:spcBef>
            </a:pPr>
            <a:r>
              <a:rPr lang="uk-UA" sz="1800" b="0" i="1" dirty="0" err="1">
                <a:solidFill>
                  <a:srgbClr val="000000"/>
                </a:solidFill>
                <a:latin typeface="Times New Roman" pitchFamily="18" charset="0"/>
                <a:cs typeface="Times New Roman" pitchFamily="18" charset="0"/>
              </a:rPr>
              <a:t>Проєкт</a:t>
            </a:r>
            <a:r>
              <a:rPr lang="uk-UA" sz="1800" b="0" i="1" dirty="0">
                <a:solidFill>
                  <a:srgbClr val="000000"/>
                </a:solidFill>
                <a:latin typeface="Times New Roman" pitchFamily="18" charset="0"/>
                <a:cs typeface="Times New Roman" pitchFamily="18" charset="0"/>
              </a:rPr>
              <a:t> – це тимчасове підприємство, призначене для створення унікального продукту, послуги або результату.</a:t>
            </a:r>
          </a:p>
          <a:p>
            <a:pPr marL="0" indent="360000" algn="just">
              <a:lnSpc>
                <a:spcPct val="100000"/>
              </a:lnSpc>
              <a:spcBef>
                <a:spcPts val="0"/>
              </a:spcBef>
            </a:pPr>
            <a:r>
              <a:rPr lang="uk-UA" sz="1800" dirty="0">
                <a:latin typeface="Times New Roman" pitchFamily="18" charset="0"/>
                <a:cs typeface="Times New Roman" pitchFamily="18" charset="0"/>
              </a:rPr>
              <a:t>Визначення проєкту як комплексу взаємозалежних заходів</a:t>
            </a:r>
            <a:r>
              <a:rPr lang="uk-UA" sz="1800" b="0" dirty="0">
                <a:latin typeface="Times New Roman" pitchFamily="18" charset="0"/>
                <a:cs typeface="Times New Roman" pitchFamily="18" charset="0"/>
              </a:rPr>
              <a:t>, спрямованих на досягнення поставлених унікальних цілей протягом обмеженого часу, при обмежених фінансових та інших ресурсах в умовах можливості виникнення несприятливих ситуацій і наслідків ( ризику).</a:t>
            </a:r>
            <a:endParaRPr lang="uk-UA" sz="1800" b="0" i="1" dirty="0">
              <a:solidFill>
                <a:srgbClr val="000000"/>
              </a:solidFill>
              <a:latin typeface="Times New Roman" pitchFamily="18" charset="0"/>
              <a:cs typeface="Times New Roman" pitchFamily="18" charset="0"/>
            </a:endParaRPr>
          </a:p>
          <a:p>
            <a:pPr marL="0" indent="0">
              <a:buNone/>
            </a:pPr>
            <a:endParaRPr lang="uk-UA" sz="1800" b="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4" y="3192737"/>
            <a:ext cx="4298419" cy="250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638" y="3044166"/>
            <a:ext cx="3561127" cy="280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88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342" y="293687"/>
            <a:ext cx="8924924" cy="522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95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415714" y="1554480"/>
            <a:ext cx="5897721" cy="263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68533" y="287867"/>
            <a:ext cx="5477934" cy="5101397"/>
          </a:xfrm>
          <a:prstGeom prst="rect">
            <a:avLst/>
          </a:prstGeom>
          <a:noFill/>
        </p:spPr>
        <p:txBody>
          <a:bodyPr wrap="square" rtlCol="0">
            <a:spAutoFit/>
          </a:bodyPr>
          <a:lstStyle/>
          <a:p>
            <a:pPr indent="285750" algn="just">
              <a:buFont typeface="Arial" pitchFamily="34" charset="0"/>
              <a:buChar char="•"/>
            </a:pPr>
            <a:r>
              <a:rPr lang="uk-UA" sz="1550" b="1" dirty="0">
                <a:latin typeface="Times New Roman" pitchFamily="18" charset="0"/>
                <a:cs typeface="Times New Roman" pitchFamily="18" charset="0"/>
              </a:rPr>
              <a:t>Ресурсні обмеження</a:t>
            </a:r>
            <a:r>
              <a:rPr lang="uk-UA" sz="1550" dirty="0">
                <a:latin typeface="Times New Roman" pitchFamily="18" charset="0"/>
                <a:cs typeface="Times New Roman" pitchFamily="18" charset="0"/>
              </a:rPr>
              <a:t> – кожен </a:t>
            </a:r>
            <a:r>
              <a:rPr lang="uk-UA" sz="1550" dirty="0" err="1">
                <a:latin typeface="Times New Roman" pitchFamily="18" charset="0"/>
                <a:cs typeface="Times New Roman" pitchFamily="18" charset="0"/>
              </a:rPr>
              <a:t>проєкт</a:t>
            </a:r>
            <a:r>
              <a:rPr lang="uk-UA" sz="1550" dirty="0">
                <a:latin typeface="Times New Roman" pitchFamily="18" charset="0"/>
                <a:cs typeface="Times New Roman" pitchFamily="18" charset="0"/>
              </a:rPr>
              <a:t> має обмежені ресурси (фінансові, матеріальні, людські).</a:t>
            </a:r>
          </a:p>
          <a:p>
            <a:pPr indent="285750" algn="just">
              <a:buFont typeface="Arial" pitchFamily="34" charset="0"/>
              <a:buChar char="•"/>
            </a:pPr>
            <a:r>
              <a:rPr lang="uk-UA" sz="1550" b="1" dirty="0">
                <a:latin typeface="Times New Roman" pitchFamily="18" charset="0"/>
                <a:cs typeface="Times New Roman" pitchFamily="18" charset="0"/>
              </a:rPr>
              <a:t>Кількісна </a:t>
            </a:r>
            <a:r>
              <a:rPr lang="uk-UA" sz="1550" b="1" dirty="0" err="1">
                <a:latin typeface="Times New Roman" pitchFamily="18" charset="0"/>
                <a:cs typeface="Times New Roman" pitchFamily="18" charset="0"/>
              </a:rPr>
              <a:t>вимірюваність</a:t>
            </a:r>
            <a:r>
              <a:rPr lang="uk-UA" sz="1550" dirty="0">
                <a:latin typeface="Times New Roman" pitchFamily="18" charset="0"/>
                <a:cs typeface="Times New Roman" pitchFamily="18" charset="0"/>
              </a:rPr>
              <a:t> – </a:t>
            </a:r>
            <a:r>
              <a:rPr lang="uk-UA" sz="1550" dirty="0" err="1">
                <a:latin typeface="Times New Roman" pitchFamily="18" charset="0"/>
                <a:cs typeface="Times New Roman" pitchFamily="18" charset="0"/>
              </a:rPr>
              <a:t>проєкт</a:t>
            </a:r>
            <a:r>
              <a:rPr lang="uk-UA" sz="1550" dirty="0">
                <a:latin typeface="Times New Roman" pitchFamily="18" charset="0"/>
                <a:cs typeface="Times New Roman" pitchFamily="18" charset="0"/>
              </a:rPr>
              <a:t> можна оцінити за показниками, такими як терміни, витрати, результати.</a:t>
            </a:r>
          </a:p>
          <a:p>
            <a:pPr indent="285750" algn="just">
              <a:buFont typeface="Arial" pitchFamily="34" charset="0"/>
              <a:buChar char="•"/>
            </a:pPr>
            <a:r>
              <a:rPr lang="uk-UA" sz="1550" b="1" dirty="0">
                <a:latin typeface="Times New Roman" pitchFamily="18" charset="0"/>
                <a:cs typeface="Times New Roman" pitchFamily="18" charset="0"/>
              </a:rPr>
              <a:t>Наявність життєвого циклу</a:t>
            </a:r>
            <a:r>
              <a:rPr lang="uk-UA" sz="1550" dirty="0">
                <a:latin typeface="Times New Roman" pitchFamily="18" charset="0"/>
                <a:cs typeface="Times New Roman" pitchFamily="18" charset="0"/>
              </a:rPr>
              <a:t> – </a:t>
            </a:r>
            <a:r>
              <a:rPr lang="uk-UA" sz="1550" dirty="0" err="1">
                <a:latin typeface="Times New Roman" pitchFamily="18" charset="0"/>
                <a:cs typeface="Times New Roman" pitchFamily="18" charset="0"/>
              </a:rPr>
              <a:t>проєкт</a:t>
            </a:r>
            <a:r>
              <a:rPr lang="uk-UA" sz="1550" dirty="0">
                <a:latin typeface="Times New Roman" pitchFamily="18" charset="0"/>
                <a:cs typeface="Times New Roman" pitchFamily="18" charset="0"/>
              </a:rPr>
              <a:t> має певні етапи (ініціація, планування, виконання, завершення).</a:t>
            </a:r>
          </a:p>
          <a:p>
            <a:pPr indent="285750" algn="just">
              <a:buFont typeface="Arial" pitchFamily="34" charset="0"/>
              <a:buChar char="•"/>
            </a:pPr>
            <a:r>
              <a:rPr lang="uk-UA" sz="1550" b="1" dirty="0">
                <a:latin typeface="Times New Roman" pitchFamily="18" charset="0"/>
                <a:cs typeface="Times New Roman" pitchFamily="18" charset="0"/>
              </a:rPr>
              <a:t>Комплексність</a:t>
            </a:r>
            <a:r>
              <a:rPr lang="uk-UA" sz="1550" dirty="0">
                <a:latin typeface="Times New Roman" pitchFamily="18" charset="0"/>
                <a:cs typeface="Times New Roman" pitchFamily="18" charset="0"/>
              </a:rPr>
              <a:t> – включає різні види діяльності, взаємозв’язки між учасниками.</a:t>
            </a:r>
          </a:p>
          <a:p>
            <a:pPr indent="285750" algn="just">
              <a:buFont typeface="Arial" pitchFamily="34" charset="0"/>
              <a:buChar char="•"/>
            </a:pPr>
            <a:r>
              <a:rPr lang="uk-UA" sz="1550" b="1" dirty="0">
                <a:latin typeface="Times New Roman" pitchFamily="18" charset="0"/>
                <a:cs typeface="Times New Roman" pitchFamily="18" charset="0"/>
              </a:rPr>
              <a:t>Існування в певному зовнішньому середовищі</a:t>
            </a:r>
            <a:r>
              <a:rPr lang="uk-UA" sz="1550" dirty="0">
                <a:latin typeface="Times New Roman" pitchFamily="18" charset="0"/>
                <a:cs typeface="Times New Roman" pitchFamily="18" charset="0"/>
              </a:rPr>
              <a:t> – </a:t>
            </a:r>
            <a:r>
              <a:rPr lang="uk-UA" sz="1550" dirty="0" err="1">
                <a:latin typeface="Times New Roman" pitchFamily="18" charset="0"/>
                <a:cs typeface="Times New Roman" pitchFamily="18" charset="0"/>
              </a:rPr>
              <a:t>проєкт</a:t>
            </a:r>
            <a:r>
              <a:rPr lang="uk-UA" sz="1550" dirty="0">
                <a:latin typeface="Times New Roman" pitchFamily="18" charset="0"/>
                <a:cs typeface="Times New Roman" pitchFamily="18" charset="0"/>
              </a:rPr>
              <a:t> залежить від ринку, законодавства, соціально-економічних факторів.</a:t>
            </a:r>
          </a:p>
          <a:p>
            <a:pPr indent="285750" algn="just">
              <a:buFont typeface="Arial" pitchFamily="34" charset="0"/>
              <a:buChar char="•"/>
            </a:pPr>
            <a:r>
              <a:rPr lang="uk-UA" sz="1550" b="1" dirty="0">
                <a:latin typeface="Times New Roman" pitchFamily="18" charset="0"/>
                <a:cs typeface="Times New Roman" pitchFamily="18" charset="0"/>
              </a:rPr>
              <a:t>Системне функціонування, елементний склад</a:t>
            </a:r>
            <a:r>
              <a:rPr lang="uk-UA" sz="1550" dirty="0">
                <a:latin typeface="Times New Roman" pitchFamily="18" charset="0"/>
                <a:cs typeface="Times New Roman" pitchFamily="18" charset="0"/>
              </a:rPr>
              <a:t> – </a:t>
            </a:r>
            <a:r>
              <a:rPr lang="uk-UA" sz="1550" dirty="0" err="1">
                <a:latin typeface="Times New Roman" pitchFamily="18" charset="0"/>
                <a:cs typeface="Times New Roman" pitchFamily="18" charset="0"/>
              </a:rPr>
              <a:t>проєкт</a:t>
            </a:r>
            <a:r>
              <a:rPr lang="uk-UA" sz="1550" dirty="0">
                <a:latin typeface="Times New Roman" pitchFamily="18" charset="0"/>
                <a:cs typeface="Times New Roman" pitchFamily="18" charset="0"/>
              </a:rPr>
              <a:t> є системою з певними компонентами, що взаємодіють.</a:t>
            </a:r>
          </a:p>
          <a:p>
            <a:pPr indent="285750" algn="just">
              <a:buFont typeface="Arial" pitchFamily="34" charset="0"/>
              <a:buChar char="•"/>
            </a:pPr>
            <a:r>
              <a:rPr lang="uk-UA" sz="1550" b="1" dirty="0">
                <a:latin typeface="Times New Roman" pitchFamily="18" charset="0"/>
                <a:cs typeface="Times New Roman" pitchFamily="18" charset="0"/>
              </a:rPr>
              <a:t>Неповторність, новизна поставлених завдань і проблем</a:t>
            </a:r>
            <a:r>
              <a:rPr lang="uk-UA" sz="1550" dirty="0">
                <a:latin typeface="Times New Roman" pitchFamily="18" charset="0"/>
                <a:cs typeface="Times New Roman" pitchFamily="18" charset="0"/>
              </a:rPr>
              <a:t> – кожен </a:t>
            </a:r>
            <a:r>
              <a:rPr lang="uk-UA" sz="1550" dirty="0" err="1">
                <a:latin typeface="Times New Roman" pitchFamily="18" charset="0"/>
                <a:cs typeface="Times New Roman" pitchFamily="18" charset="0"/>
              </a:rPr>
              <a:t>проєкт</a:t>
            </a:r>
            <a:r>
              <a:rPr lang="uk-UA" sz="1550" dirty="0">
                <a:latin typeface="Times New Roman" pitchFamily="18" charset="0"/>
                <a:cs typeface="Times New Roman" pitchFamily="18" charset="0"/>
              </a:rPr>
              <a:t> унікальний, має свою специфіку.</a:t>
            </a:r>
          </a:p>
          <a:p>
            <a:pPr indent="285750" algn="just">
              <a:buFont typeface="Arial" pitchFamily="34" charset="0"/>
              <a:buChar char="•"/>
            </a:pPr>
            <a:r>
              <a:rPr lang="uk-UA" sz="1550" b="1" dirty="0">
                <a:latin typeface="Times New Roman" pitchFamily="18" charset="0"/>
                <a:cs typeface="Times New Roman" pitchFamily="18" charset="0"/>
              </a:rPr>
              <a:t>Цільова спрямованість</a:t>
            </a:r>
            <a:r>
              <a:rPr lang="uk-UA" sz="1550" dirty="0">
                <a:latin typeface="Times New Roman" pitchFamily="18" charset="0"/>
                <a:cs typeface="Times New Roman" pitchFamily="18" charset="0"/>
              </a:rPr>
              <a:t> – спрямований на досягнення конкретної мети.</a:t>
            </a:r>
          </a:p>
          <a:p>
            <a:pPr indent="285750" algn="just">
              <a:buFont typeface="Arial" pitchFamily="34" charset="0"/>
              <a:buChar char="•"/>
            </a:pPr>
            <a:r>
              <a:rPr lang="uk-UA" sz="1550" b="1" dirty="0">
                <a:latin typeface="Times New Roman" pitchFamily="18" charset="0"/>
                <a:cs typeface="Times New Roman" pitchFamily="18" charset="0"/>
              </a:rPr>
              <a:t>Часовий проміжок дії</a:t>
            </a:r>
            <a:r>
              <a:rPr lang="uk-UA" sz="1550" dirty="0">
                <a:latin typeface="Times New Roman" pitchFamily="18" charset="0"/>
                <a:cs typeface="Times New Roman" pitchFamily="18" charset="0"/>
              </a:rPr>
              <a:t> – має визначений початок і завершення.</a:t>
            </a:r>
          </a:p>
          <a:p>
            <a:pPr indent="285750" algn="just">
              <a:buFont typeface="Arial" pitchFamily="34" charset="0"/>
              <a:buChar char="•"/>
            </a:pPr>
            <a:r>
              <a:rPr lang="uk-UA" sz="1550" b="1" dirty="0">
                <a:latin typeface="Times New Roman" pitchFamily="18" charset="0"/>
                <a:cs typeface="Times New Roman" pitchFamily="18" charset="0"/>
              </a:rPr>
              <a:t>Необхідність правового й організаційного забезпечення</a:t>
            </a:r>
            <a:r>
              <a:rPr lang="uk-UA" sz="1550" dirty="0">
                <a:latin typeface="Times New Roman" pitchFamily="18" charset="0"/>
                <a:cs typeface="Times New Roman" pitchFamily="18" charset="0"/>
              </a:rPr>
              <a:t> – </a:t>
            </a:r>
            <a:r>
              <a:rPr lang="uk-UA" sz="1550" dirty="0" err="1">
                <a:latin typeface="Times New Roman" pitchFamily="18" charset="0"/>
                <a:cs typeface="Times New Roman" pitchFamily="18" charset="0"/>
              </a:rPr>
              <a:t>проєкт</a:t>
            </a:r>
            <a:r>
              <a:rPr lang="uk-UA" sz="1550" dirty="0">
                <a:latin typeface="Times New Roman" pitchFamily="18" charset="0"/>
                <a:cs typeface="Times New Roman" pitchFamily="18" charset="0"/>
              </a:rPr>
              <a:t> потребує регламентів, нормативної бази, управління.</a:t>
            </a:r>
          </a:p>
        </p:txBody>
      </p:sp>
      <p:sp>
        <p:nvSpPr>
          <p:cNvPr id="4" name="TextBox 3"/>
          <p:cNvSpPr txBox="1"/>
          <p:nvPr/>
        </p:nvSpPr>
        <p:spPr>
          <a:xfrm>
            <a:off x="397933" y="228600"/>
            <a:ext cx="5926667" cy="477054"/>
          </a:xfrm>
          <a:prstGeom prst="rect">
            <a:avLst/>
          </a:prstGeom>
          <a:noFill/>
        </p:spPr>
        <p:txBody>
          <a:bodyPr wrap="square" rtlCol="0">
            <a:spAutoFit/>
          </a:bodyPr>
          <a:lstStyle/>
          <a:p>
            <a:pPr algn="ctr"/>
            <a:r>
              <a:rPr lang="uk-UA" sz="2500" b="1" u="sng" dirty="0">
                <a:latin typeface="Times New Roman" pitchFamily="18" charset="0"/>
                <a:cs typeface="Times New Roman" pitchFamily="18" charset="0"/>
              </a:rPr>
              <a:t>ОЗНАКИ ПРОЄКТУ</a:t>
            </a:r>
          </a:p>
        </p:txBody>
      </p:sp>
    </p:spTree>
    <p:extLst>
      <p:ext uri="{BB962C8B-B14F-4D97-AF65-F5344CB8AC3E}">
        <p14:creationId xmlns:p14="http://schemas.microsoft.com/office/powerpoint/2010/main" val="248690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665744" y="435804"/>
            <a:ext cx="8705923" cy="502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886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27001" y="245535"/>
            <a:ext cx="3352799" cy="2954866"/>
          </a:xfrm>
        </p:spPr>
        <p:txBody>
          <a:bodyPr/>
          <a:lstStyle/>
          <a:p>
            <a:pPr marL="0" indent="0">
              <a:buNone/>
            </a:pPr>
            <a:r>
              <a:rPr lang="uk-UA" sz="1500" dirty="0">
                <a:solidFill>
                  <a:srgbClr val="FF0000"/>
                </a:solidFill>
                <a:latin typeface="Times New Roman" pitchFamily="18" charset="0"/>
                <a:cs typeface="Times New Roman" pitchFamily="18" charset="0"/>
              </a:rPr>
              <a:t>1. За складністю</a:t>
            </a:r>
          </a:p>
          <a:p>
            <a:r>
              <a:rPr lang="uk-UA" sz="1500" dirty="0">
                <a:latin typeface="Times New Roman" pitchFamily="18" charset="0"/>
                <a:cs typeface="Times New Roman" pitchFamily="18" charset="0"/>
              </a:rPr>
              <a:t>Прості проєкти </a:t>
            </a:r>
            <a:r>
              <a:rPr lang="uk-UA" sz="1500" b="0" dirty="0">
                <a:latin typeface="Times New Roman" pitchFamily="18" charset="0"/>
                <a:cs typeface="Times New Roman" pitchFamily="18" charset="0"/>
              </a:rPr>
              <a:t>– мають мінімальну кількість задач, легко керуються та реалізуються за короткий час.</a:t>
            </a:r>
          </a:p>
          <a:p>
            <a:r>
              <a:rPr lang="uk-UA" sz="1500" dirty="0">
                <a:latin typeface="Times New Roman" pitchFamily="18" charset="0"/>
                <a:cs typeface="Times New Roman" pitchFamily="18" charset="0"/>
              </a:rPr>
              <a:t>Складні проєкти </a:t>
            </a:r>
            <a:r>
              <a:rPr lang="uk-UA" sz="1500" b="0" dirty="0">
                <a:latin typeface="Times New Roman" pitchFamily="18" charset="0"/>
                <a:cs typeface="Times New Roman" pitchFamily="18" charset="0"/>
              </a:rPr>
              <a:t>– включають багато етапів, учасників і можуть вимагати спеціального управління.</a:t>
            </a:r>
          </a:p>
          <a:p>
            <a:r>
              <a:rPr lang="uk-UA" sz="1500" dirty="0">
                <a:latin typeface="Times New Roman" pitchFamily="18" charset="0"/>
                <a:cs typeface="Times New Roman" pitchFamily="18" charset="0"/>
              </a:rPr>
              <a:t>Дуже складні проєкти </a:t>
            </a:r>
            <a:r>
              <a:rPr lang="uk-UA" sz="1500" b="0" dirty="0">
                <a:latin typeface="Times New Roman" pitchFamily="18" charset="0"/>
                <a:cs typeface="Times New Roman" pitchFamily="18" charset="0"/>
              </a:rPr>
              <a:t>– багаторівневі, можуть мати міжнародний характер або вимагати інноваційних підходів.</a:t>
            </a:r>
          </a:p>
          <a:p>
            <a:pPr marL="0" indent="0">
              <a:buNone/>
            </a:pPr>
            <a:endParaRPr lang="uk-UA" sz="1500" b="0" dirty="0">
              <a:latin typeface="Times New Roman" pitchFamily="18" charset="0"/>
              <a:cs typeface="Times New Roman" pitchFamily="18" charset="0"/>
            </a:endParaRPr>
          </a:p>
        </p:txBody>
      </p:sp>
      <p:sp>
        <p:nvSpPr>
          <p:cNvPr id="4" name="TextBox 3"/>
          <p:cNvSpPr txBox="1"/>
          <p:nvPr/>
        </p:nvSpPr>
        <p:spPr>
          <a:xfrm>
            <a:off x="3640667" y="110067"/>
            <a:ext cx="3412067" cy="5755422"/>
          </a:xfrm>
          <a:prstGeom prst="rect">
            <a:avLst/>
          </a:prstGeom>
          <a:noFill/>
        </p:spPr>
        <p:txBody>
          <a:bodyPr wrap="square" rtlCol="0">
            <a:spAutoFit/>
          </a:bodyPr>
          <a:lstStyle/>
          <a:p>
            <a:r>
              <a:rPr lang="uk-UA" sz="1300" b="1" dirty="0">
                <a:solidFill>
                  <a:srgbClr val="FF0000"/>
                </a:solidFill>
                <a:latin typeface="Times New Roman" pitchFamily="18" charset="0"/>
                <a:cs typeface="Times New Roman" pitchFamily="18" charset="0"/>
              </a:rPr>
              <a:t>2. За типом</a:t>
            </a:r>
          </a:p>
          <a:p>
            <a:pPr marL="285750" indent="-285750">
              <a:buFont typeface="Arial" pitchFamily="34" charset="0"/>
              <a:buChar char="•"/>
            </a:pPr>
            <a:r>
              <a:rPr lang="uk-UA" sz="1300" b="1" dirty="0" err="1">
                <a:latin typeface="Times New Roman" pitchFamily="18" charset="0"/>
                <a:cs typeface="Times New Roman" pitchFamily="18" charset="0"/>
              </a:rPr>
              <a:t>Монопроєкти</a:t>
            </a:r>
            <a:r>
              <a:rPr lang="uk-UA" sz="1300" dirty="0">
                <a:latin typeface="Times New Roman" pitchFamily="18" charset="0"/>
                <a:cs typeface="Times New Roman" pitchFamily="18" charset="0"/>
              </a:rPr>
              <a:t> – окремі, автономні проєкти з чітко визначеними цілями.</a:t>
            </a:r>
          </a:p>
          <a:p>
            <a:pPr marL="285750" indent="-285750">
              <a:buFont typeface="Arial" pitchFamily="34" charset="0"/>
              <a:buChar char="•"/>
            </a:pPr>
            <a:r>
              <a:rPr lang="uk-UA" sz="1300" b="1" dirty="0" err="1">
                <a:latin typeface="Times New Roman" pitchFamily="18" charset="0"/>
                <a:cs typeface="Times New Roman" pitchFamily="18" charset="0"/>
              </a:rPr>
              <a:t>Мультипроєкти</a:t>
            </a:r>
            <a:r>
              <a:rPr lang="uk-UA" sz="1300" dirty="0">
                <a:latin typeface="Times New Roman" pitchFamily="18" charset="0"/>
                <a:cs typeface="Times New Roman" pitchFamily="18" charset="0"/>
              </a:rPr>
              <a:t> – група взаємопов’язаних проєктів, які працюють над спільною метою.</a:t>
            </a:r>
          </a:p>
          <a:p>
            <a:pPr marL="285750" indent="-285750">
              <a:buFont typeface="Arial" pitchFamily="34" charset="0"/>
              <a:buChar char="•"/>
            </a:pPr>
            <a:r>
              <a:rPr lang="uk-UA" sz="1300" b="1" dirty="0" err="1">
                <a:latin typeface="Times New Roman" pitchFamily="18" charset="0"/>
                <a:cs typeface="Times New Roman" pitchFamily="18" charset="0"/>
              </a:rPr>
              <a:t>Мегапроєкти</a:t>
            </a:r>
            <a:r>
              <a:rPr lang="uk-UA" sz="1300" dirty="0">
                <a:latin typeface="Times New Roman" pitchFamily="18" charset="0"/>
                <a:cs typeface="Times New Roman" pitchFamily="18" charset="0"/>
              </a:rPr>
              <a:t> – великі, стратегічно важливі ініціативи, що можуть впливати на регіон чи державу.</a:t>
            </a:r>
          </a:p>
          <a:p>
            <a:pPr marL="285750" indent="-285750">
              <a:buFont typeface="Arial" pitchFamily="34" charset="0"/>
              <a:buChar char="•"/>
            </a:pPr>
            <a:r>
              <a:rPr lang="uk-UA" sz="1300" b="1" dirty="0">
                <a:latin typeface="Times New Roman" pitchFamily="18" charset="0"/>
                <a:cs typeface="Times New Roman" pitchFamily="18" charset="0"/>
              </a:rPr>
              <a:t>Технічні проєкти</a:t>
            </a:r>
            <a:r>
              <a:rPr lang="uk-UA" sz="1300" dirty="0">
                <a:latin typeface="Times New Roman" pitchFamily="18" charset="0"/>
                <a:cs typeface="Times New Roman" pitchFamily="18" charset="0"/>
              </a:rPr>
              <a:t> – пов’язані з розробкою технологій, виробництвом, інженерією.</a:t>
            </a:r>
          </a:p>
          <a:p>
            <a:pPr marL="285750" indent="-285750">
              <a:buFont typeface="Arial" pitchFamily="34" charset="0"/>
              <a:buChar char="•"/>
            </a:pPr>
            <a:r>
              <a:rPr lang="uk-UA" sz="1300" b="1" dirty="0">
                <a:latin typeface="Times New Roman" pitchFamily="18" charset="0"/>
                <a:cs typeface="Times New Roman" pitchFamily="18" charset="0"/>
              </a:rPr>
              <a:t>Організаційні проєкти</a:t>
            </a:r>
            <a:r>
              <a:rPr lang="uk-UA" sz="1300" dirty="0">
                <a:latin typeface="Times New Roman" pitchFamily="18" charset="0"/>
                <a:cs typeface="Times New Roman" pitchFamily="18" charset="0"/>
              </a:rPr>
              <a:t> – спрямовані на вдосконалення управлінських процесів або структури організацій.</a:t>
            </a:r>
            <a:r>
              <a:rPr lang="uk-UA" sz="1300" b="1" dirty="0">
                <a:solidFill>
                  <a:srgbClr val="FF0000"/>
                </a:solidFill>
                <a:latin typeface="Times New Roman" pitchFamily="18" charset="0"/>
                <a:cs typeface="Times New Roman" pitchFamily="18" charset="0"/>
              </a:rPr>
              <a:t> </a:t>
            </a:r>
          </a:p>
          <a:p>
            <a:pPr marL="285750" indent="-285750">
              <a:buFont typeface="Arial" pitchFamily="34" charset="0"/>
              <a:buChar char="•"/>
            </a:pPr>
            <a:r>
              <a:rPr lang="uk-UA" sz="1300" b="1" dirty="0">
                <a:solidFill>
                  <a:srgbClr val="FF0000"/>
                </a:solidFill>
                <a:latin typeface="Times New Roman" pitchFamily="18" charset="0"/>
                <a:cs typeface="Times New Roman" pitchFamily="18" charset="0"/>
              </a:rPr>
              <a:t>Політичні проєкти</a:t>
            </a:r>
            <a:r>
              <a:rPr lang="uk-UA" sz="1300" dirty="0">
                <a:solidFill>
                  <a:srgbClr val="FF0000"/>
                </a:solidFill>
                <a:latin typeface="Times New Roman" pitchFamily="18" charset="0"/>
                <a:cs typeface="Times New Roman" pitchFamily="18" charset="0"/>
              </a:rPr>
              <a:t> </a:t>
            </a:r>
            <a:r>
              <a:rPr lang="uk-UA" sz="1300" dirty="0">
                <a:latin typeface="Times New Roman" pitchFamily="18" charset="0"/>
                <a:cs typeface="Times New Roman" pitchFamily="18" charset="0"/>
              </a:rPr>
              <a:t>– це ініціативи, спрямовані на зміну чи підтримку політичного устрою, державного управління, законодавчих норм або міжнародних відносин.</a:t>
            </a:r>
            <a:endParaRPr lang="uk-UA" sz="1300" b="1" dirty="0">
              <a:solidFill>
                <a:srgbClr val="FF0000"/>
              </a:solidFill>
              <a:latin typeface="Times New Roman" pitchFamily="18" charset="0"/>
              <a:cs typeface="Times New Roman" pitchFamily="18" charset="0"/>
            </a:endParaRPr>
          </a:p>
          <a:p>
            <a:pPr marL="285750" indent="-285750">
              <a:buFont typeface="Arial" pitchFamily="34" charset="0"/>
              <a:buChar char="•"/>
            </a:pPr>
            <a:r>
              <a:rPr lang="uk-UA" sz="1300" b="1" dirty="0">
                <a:latin typeface="Times New Roman" pitchFamily="18" charset="0"/>
                <a:cs typeface="Times New Roman" pitchFamily="18" charset="0"/>
              </a:rPr>
              <a:t>Економічні проєкти</a:t>
            </a:r>
            <a:r>
              <a:rPr lang="uk-UA" sz="1300" dirty="0">
                <a:latin typeface="Times New Roman" pitchFamily="18" charset="0"/>
                <a:cs typeface="Times New Roman" pitchFamily="18" charset="0"/>
              </a:rPr>
              <a:t> – пов’язані з фінансами, бізнесом, ринковими стратегіями.</a:t>
            </a:r>
          </a:p>
          <a:p>
            <a:pPr marL="285750" indent="-285750">
              <a:buFont typeface="Arial" pitchFamily="34" charset="0"/>
              <a:buChar char="•"/>
            </a:pPr>
            <a:r>
              <a:rPr lang="uk-UA" sz="1300" b="1" dirty="0">
                <a:latin typeface="Times New Roman" pitchFamily="18" charset="0"/>
                <a:cs typeface="Times New Roman" pitchFamily="18" charset="0"/>
              </a:rPr>
              <a:t>Соціальні проєкти</a:t>
            </a:r>
            <a:r>
              <a:rPr lang="uk-UA" sz="1300" dirty="0">
                <a:latin typeface="Times New Roman" pitchFamily="18" charset="0"/>
                <a:cs typeface="Times New Roman" pitchFamily="18" charset="0"/>
              </a:rPr>
              <a:t> – спрямовані на покращення суспільного добробуту, освіти, охорони здоров'я.</a:t>
            </a:r>
          </a:p>
          <a:p>
            <a:pPr marL="285750" indent="-285750">
              <a:buFont typeface="Arial" pitchFamily="34" charset="0"/>
              <a:buChar char="•"/>
            </a:pPr>
            <a:r>
              <a:rPr lang="uk-UA" sz="1100" b="1" dirty="0">
                <a:latin typeface="Times New Roman" pitchFamily="18" charset="0"/>
                <a:cs typeface="Times New Roman" pitchFamily="18" charset="0"/>
              </a:rPr>
              <a:t>Змішані проєкти</a:t>
            </a:r>
            <a:r>
              <a:rPr lang="uk-UA" sz="1100" dirty="0">
                <a:latin typeface="Times New Roman" pitchFamily="18" charset="0"/>
                <a:cs typeface="Times New Roman" pitchFamily="18" charset="0"/>
              </a:rPr>
              <a:t> – поєднують кілька напрямів діяльності (наприклад, соціально-економічні).</a:t>
            </a:r>
          </a:p>
          <a:p>
            <a:endParaRPr lang="uk-UA" sz="1100" dirty="0">
              <a:latin typeface="Times New Roman" pitchFamily="18" charset="0"/>
              <a:cs typeface="Times New Roman" pitchFamily="18" charset="0"/>
            </a:endParaRPr>
          </a:p>
        </p:txBody>
      </p:sp>
      <p:sp>
        <p:nvSpPr>
          <p:cNvPr id="6" name="TextBox 5"/>
          <p:cNvSpPr txBox="1"/>
          <p:nvPr/>
        </p:nvSpPr>
        <p:spPr>
          <a:xfrm>
            <a:off x="118533" y="3369733"/>
            <a:ext cx="3437467" cy="2169825"/>
          </a:xfrm>
          <a:prstGeom prst="rect">
            <a:avLst/>
          </a:prstGeom>
          <a:noFill/>
        </p:spPr>
        <p:txBody>
          <a:bodyPr wrap="square" rtlCol="0">
            <a:spAutoFit/>
          </a:bodyPr>
          <a:lstStyle/>
          <a:p>
            <a:r>
              <a:rPr lang="ru-RU" sz="1500" b="1" dirty="0">
                <a:solidFill>
                  <a:srgbClr val="FF0000"/>
                </a:solidFill>
                <a:latin typeface="Times New Roman" pitchFamily="18" charset="0"/>
                <a:cs typeface="Times New Roman" pitchFamily="18" charset="0"/>
              </a:rPr>
              <a:t>3. За </a:t>
            </a:r>
            <a:r>
              <a:rPr lang="ru-RU" sz="1500" b="1" dirty="0" err="1">
                <a:solidFill>
                  <a:srgbClr val="FF0000"/>
                </a:solidFill>
                <a:latin typeface="Times New Roman" pitchFamily="18" charset="0"/>
                <a:cs typeface="Times New Roman" pitchFamily="18" charset="0"/>
              </a:rPr>
              <a:t>тривалістю</a:t>
            </a:r>
            <a:endParaRPr lang="ru-RU" sz="1500" b="1" dirty="0">
              <a:solidFill>
                <a:srgbClr val="FF0000"/>
              </a:solidFill>
              <a:latin typeface="Times New Roman" pitchFamily="18" charset="0"/>
              <a:cs typeface="Times New Roman" pitchFamily="18" charset="0"/>
            </a:endParaRPr>
          </a:p>
          <a:p>
            <a:pPr marL="285750" indent="-285750">
              <a:buFont typeface="Arial" pitchFamily="34" charset="0"/>
              <a:buChar char="•"/>
            </a:pPr>
            <a:r>
              <a:rPr lang="ru-RU" sz="1500" b="1" dirty="0" err="1">
                <a:latin typeface="Times New Roman" pitchFamily="18" charset="0"/>
                <a:cs typeface="Times New Roman" pitchFamily="18" charset="0"/>
              </a:rPr>
              <a:t>Короткострокові</a:t>
            </a:r>
            <a:r>
              <a:rPr lang="ru-RU" sz="1500" dirty="0">
                <a:latin typeface="Times New Roman" pitchFamily="18" charset="0"/>
                <a:cs typeface="Times New Roman" pitchFamily="18" charset="0"/>
              </a:rPr>
              <a:t> – </a:t>
            </a:r>
            <a:r>
              <a:rPr lang="ru-RU" sz="1500" dirty="0" err="1">
                <a:latin typeface="Times New Roman" pitchFamily="18" charset="0"/>
                <a:cs typeface="Times New Roman" pitchFamily="18" charset="0"/>
              </a:rPr>
              <a:t>реалізуються</a:t>
            </a:r>
            <a:r>
              <a:rPr lang="ru-RU" sz="1500" dirty="0">
                <a:latin typeface="Times New Roman" pitchFamily="18" charset="0"/>
                <a:cs typeface="Times New Roman" pitchFamily="18" charset="0"/>
              </a:rPr>
              <a:t> за </a:t>
            </a:r>
            <a:r>
              <a:rPr lang="ru-RU" sz="1500" dirty="0" err="1">
                <a:latin typeface="Times New Roman" pitchFamily="18" charset="0"/>
                <a:cs typeface="Times New Roman" pitchFamily="18" charset="0"/>
              </a:rPr>
              <a:t>кілька</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місяців</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або</a:t>
            </a:r>
            <a:r>
              <a:rPr lang="ru-RU" sz="1500" dirty="0">
                <a:latin typeface="Times New Roman" pitchFamily="18" charset="0"/>
                <a:cs typeface="Times New Roman" pitchFamily="18" charset="0"/>
              </a:rPr>
              <a:t> до 1 року.</a:t>
            </a:r>
          </a:p>
          <a:p>
            <a:pPr marL="285750" indent="-285750">
              <a:buFont typeface="Arial" pitchFamily="34" charset="0"/>
              <a:buChar char="•"/>
            </a:pPr>
            <a:r>
              <a:rPr lang="ru-RU" sz="1500" b="1" dirty="0" err="1">
                <a:latin typeface="Times New Roman" pitchFamily="18" charset="0"/>
                <a:cs typeface="Times New Roman" pitchFamily="18" charset="0"/>
              </a:rPr>
              <a:t>Середньострокові</a:t>
            </a:r>
            <a:r>
              <a:rPr lang="ru-RU" sz="1500" dirty="0">
                <a:latin typeface="Times New Roman" pitchFamily="18" charset="0"/>
                <a:cs typeface="Times New Roman" pitchFamily="18" charset="0"/>
              </a:rPr>
              <a:t> – </a:t>
            </a:r>
            <a:r>
              <a:rPr lang="ru-RU" sz="1500" dirty="0" err="1">
                <a:latin typeface="Times New Roman" pitchFamily="18" charset="0"/>
                <a:cs typeface="Times New Roman" pitchFamily="18" charset="0"/>
              </a:rPr>
              <a:t>тривають</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від</a:t>
            </a:r>
            <a:r>
              <a:rPr lang="ru-RU" sz="1500" dirty="0">
                <a:latin typeface="Times New Roman" pitchFamily="18" charset="0"/>
                <a:cs typeface="Times New Roman" pitchFamily="18" charset="0"/>
              </a:rPr>
              <a:t> 1 до 3 </a:t>
            </a:r>
            <a:r>
              <a:rPr lang="ru-RU" sz="1500" dirty="0" err="1">
                <a:latin typeface="Times New Roman" pitchFamily="18" charset="0"/>
                <a:cs typeface="Times New Roman" pitchFamily="18" charset="0"/>
              </a:rPr>
              <a:t>років</a:t>
            </a:r>
            <a:r>
              <a:rPr lang="ru-RU" sz="1500" dirty="0">
                <a:latin typeface="Times New Roman" pitchFamily="18" charset="0"/>
                <a:cs typeface="Times New Roman" pitchFamily="18" charset="0"/>
              </a:rPr>
              <a:t>.</a:t>
            </a:r>
          </a:p>
          <a:p>
            <a:pPr marL="285750" indent="-285750">
              <a:buFont typeface="Arial" pitchFamily="34" charset="0"/>
              <a:buChar char="•"/>
            </a:pPr>
            <a:r>
              <a:rPr lang="ru-RU" sz="1500" b="1" dirty="0" err="1">
                <a:latin typeface="Times New Roman" pitchFamily="18" charset="0"/>
                <a:cs typeface="Times New Roman" pitchFamily="18" charset="0"/>
              </a:rPr>
              <a:t>Довгострокові</a:t>
            </a:r>
            <a:r>
              <a:rPr lang="ru-RU" sz="1500" dirty="0">
                <a:latin typeface="Times New Roman" pitchFamily="18" charset="0"/>
                <a:cs typeface="Times New Roman" pitchFamily="18" charset="0"/>
              </a:rPr>
              <a:t> – </a:t>
            </a:r>
            <a:r>
              <a:rPr lang="ru-RU" sz="1500" dirty="0" err="1">
                <a:latin typeface="Times New Roman" pitchFamily="18" charset="0"/>
                <a:cs typeface="Times New Roman" pitchFamily="18" charset="0"/>
              </a:rPr>
              <a:t>понад</a:t>
            </a:r>
            <a:r>
              <a:rPr lang="ru-RU" sz="1500" dirty="0">
                <a:latin typeface="Times New Roman" pitchFamily="18" charset="0"/>
                <a:cs typeface="Times New Roman" pitchFamily="18" charset="0"/>
              </a:rPr>
              <a:t> 3 роки, часто </a:t>
            </a:r>
            <a:r>
              <a:rPr lang="ru-RU" sz="1500" dirty="0" err="1">
                <a:latin typeface="Times New Roman" pitchFamily="18" charset="0"/>
                <a:cs typeface="Times New Roman" pitchFamily="18" charset="0"/>
              </a:rPr>
              <a:t>включають</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масштабне</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планування</a:t>
            </a:r>
            <a:r>
              <a:rPr lang="ru-RU" sz="1500" dirty="0">
                <a:latin typeface="Times New Roman" pitchFamily="18" charset="0"/>
                <a:cs typeface="Times New Roman" pitchFamily="18" charset="0"/>
              </a:rPr>
              <a:t>.</a:t>
            </a:r>
          </a:p>
          <a:p>
            <a:endParaRPr lang="uk-UA" sz="1500" dirty="0">
              <a:latin typeface="Times New Roman" pitchFamily="18" charset="0"/>
              <a:cs typeface="Times New Roman" pitchFamily="18" charset="0"/>
            </a:endParaRPr>
          </a:p>
        </p:txBody>
      </p:sp>
      <p:sp>
        <p:nvSpPr>
          <p:cNvPr id="7" name="TextBox 6"/>
          <p:cNvSpPr txBox="1"/>
          <p:nvPr/>
        </p:nvSpPr>
        <p:spPr>
          <a:xfrm>
            <a:off x="7052734" y="177800"/>
            <a:ext cx="4834466" cy="2631490"/>
          </a:xfrm>
          <a:prstGeom prst="rect">
            <a:avLst/>
          </a:prstGeom>
          <a:noFill/>
        </p:spPr>
        <p:txBody>
          <a:bodyPr wrap="square" rtlCol="0">
            <a:spAutoFit/>
          </a:bodyPr>
          <a:lstStyle/>
          <a:p>
            <a:r>
              <a:rPr lang="uk-UA" sz="1500" b="1" dirty="0">
                <a:solidFill>
                  <a:srgbClr val="FF0000"/>
                </a:solidFill>
                <a:latin typeface="Times New Roman" pitchFamily="18" charset="0"/>
                <a:cs typeface="Times New Roman" pitchFamily="18" charset="0"/>
              </a:rPr>
              <a:t>4. За масштабом</a:t>
            </a:r>
          </a:p>
          <a:p>
            <a:pPr marL="285750" indent="-285750">
              <a:buFont typeface="Arial" pitchFamily="34" charset="0"/>
              <a:buChar char="•"/>
            </a:pPr>
            <a:r>
              <a:rPr lang="uk-UA" sz="1500" b="1" dirty="0">
                <a:latin typeface="Times New Roman" pitchFamily="18" charset="0"/>
                <a:cs typeface="Times New Roman" pitchFamily="18" charset="0"/>
              </a:rPr>
              <a:t>Дрібні проєкти</a:t>
            </a:r>
            <a:r>
              <a:rPr lang="uk-UA" sz="1500" dirty="0">
                <a:latin typeface="Times New Roman" pitchFamily="18" charset="0"/>
                <a:cs typeface="Times New Roman" pitchFamily="18" charset="0"/>
              </a:rPr>
              <a:t> – мають локальний характер і невеликий бюджет.</a:t>
            </a:r>
          </a:p>
          <a:p>
            <a:pPr marL="285750" indent="-285750">
              <a:buFont typeface="Arial" pitchFamily="34" charset="0"/>
              <a:buChar char="•"/>
            </a:pPr>
            <a:r>
              <a:rPr lang="uk-UA" sz="1500" b="1" dirty="0">
                <a:latin typeface="Times New Roman" pitchFamily="18" charset="0"/>
                <a:cs typeface="Times New Roman" pitchFamily="18" charset="0"/>
              </a:rPr>
              <a:t>Середні проєкти</a:t>
            </a:r>
            <a:r>
              <a:rPr lang="uk-UA" sz="1500" dirty="0">
                <a:latin typeface="Times New Roman" pitchFamily="18" charset="0"/>
                <a:cs typeface="Times New Roman" pitchFamily="18" charset="0"/>
              </a:rPr>
              <a:t> – охоплюють більше ресурсів і учасників, можуть впливати на окрему галузь чи регіон.</a:t>
            </a:r>
          </a:p>
          <a:p>
            <a:pPr marL="285750" indent="-285750">
              <a:buFont typeface="Arial" pitchFamily="34" charset="0"/>
              <a:buChar char="•"/>
            </a:pPr>
            <a:r>
              <a:rPr lang="uk-UA" sz="1500" b="1" dirty="0">
                <a:latin typeface="Times New Roman" pitchFamily="18" charset="0"/>
                <a:cs typeface="Times New Roman" pitchFamily="18" charset="0"/>
              </a:rPr>
              <a:t>Великі проєкти</a:t>
            </a:r>
            <a:r>
              <a:rPr lang="uk-UA" sz="1500" dirty="0">
                <a:latin typeface="Times New Roman" pitchFamily="18" charset="0"/>
                <a:cs typeface="Times New Roman" pitchFamily="18" charset="0"/>
              </a:rPr>
              <a:t> – масштабні ініціативи, що мають суттєвий вплив на економіку чи суспільство.</a:t>
            </a:r>
          </a:p>
          <a:p>
            <a:pPr marL="285750" indent="-285750">
              <a:buFont typeface="Arial" pitchFamily="34" charset="0"/>
              <a:buChar char="•"/>
            </a:pPr>
            <a:r>
              <a:rPr lang="uk-UA" sz="1500" b="1" dirty="0">
                <a:latin typeface="Times New Roman" pitchFamily="18" charset="0"/>
                <a:cs typeface="Times New Roman" pitchFamily="18" charset="0"/>
              </a:rPr>
              <a:t>Дуже великі проєкти</a:t>
            </a:r>
            <a:r>
              <a:rPr lang="uk-UA" sz="1500" dirty="0">
                <a:latin typeface="Times New Roman" pitchFamily="18" charset="0"/>
                <a:cs typeface="Times New Roman" pitchFamily="18" charset="0"/>
              </a:rPr>
              <a:t> – глобальні або національні програми, що змінюють інфраструктуру, політику, технології.</a:t>
            </a:r>
          </a:p>
        </p:txBody>
      </p:sp>
      <p:sp>
        <p:nvSpPr>
          <p:cNvPr id="8" name="TextBox 7"/>
          <p:cNvSpPr txBox="1"/>
          <p:nvPr/>
        </p:nvSpPr>
        <p:spPr>
          <a:xfrm>
            <a:off x="7247467" y="2809290"/>
            <a:ext cx="4699000" cy="3323987"/>
          </a:xfrm>
          <a:prstGeom prst="rect">
            <a:avLst/>
          </a:prstGeom>
          <a:noFill/>
        </p:spPr>
        <p:txBody>
          <a:bodyPr wrap="square" rtlCol="0">
            <a:spAutoFit/>
          </a:bodyPr>
          <a:lstStyle/>
          <a:p>
            <a:r>
              <a:rPr lang="uk-UA" sz="1500" b="1" dirty="0">
                <a:solidFill>
                  <a:srgbClr val="FF0000"/>
                </a:solidFill>
                <a:latin typeface="Times New Roman" pitchFamily="18" charset="0"/>
                <a:cs typeface="Times New Roman" pitchFamily="18" charset="0"/>
              </a:rPr>
              <a:t>5. За видом (предметною галуззю)</a:t>
            </a:r>
          </a:p>
          <a:p>
            <a:pPr marL="285750" indent="-285750">
              <a:buFont typeface="Arial" pitchFamily="34" charset="0"/>
              <a:buChar char="•"/>
            </a:pPr>
            <a:r>
              <a:rPr lang="uk-UA" sz="1500" b="1" dirty="0">
                <a:latin typeface="Times New Roman" pitchFamily="18" charset="0"/>
                <a:cs typeface="Times New Roman" pitchFamily="18" charset="0"/>
              </a:rPr>
              <a:t>Інвестиційні проєкти</a:t>
            </a:r>
            <a:r>
              <a:rPr lang="uk-UA" sz="1500" dirty="0">
                <a:latin typeface="Times New Roman" pitchFamily="18" charset="0"/>
                <a:cs typeface="Times New Roman" pitchFamily="18" charset="0"/>
              </a:rPr>
              <a:t> – спрямовані на вкладення коштів у нові підприємства, будівництво, розвиток ринків.</a:t>
            </a:r>
          </a:p>
          <a:p>
            <a:pPr marL="285750" indent="-285750">
              <a:buFont typeface="Arial" pitchFamily="34" charset="0"/>
              <a:buChar char="•"/>
            </a:pPr>
            <a:r>
              <a:rPr lang="uk-UA" sz="1500" b="1" dirty="0">
                <a:latin typeface="Times New Roman" pitchFamily="18" charset="0"/>
                <a:cs typeface="Times New Roman" pitchFamily="18" charset="0"/>
              </a:rPr>
              <a:t>Науково-дослідні проєкти</a:t>
            </a:r>
            <a:r>
              <a:rPr lang="uk-UA" sz="1500" dirty="0">
                <a:latin typeface="Times New Roman" pitchFamily="18" charset="0"/>
                <a:cs typeface="Times New Roman" pitchFamily="18" charset="0"/>
              </a:rPr>
              <a:t> – зосереджені на отриманні нових знань, розробці технологій, інновацій.</a:t>
            </a:r>
          </a:p>
          <a:p>
            <a:pPr marL="285750" indent="-285750">
              <a:buFont typeface="Arial" pitchFamily="34" charset="0"/>
              <a:buChar char="•"/>
            </a:pPr>
            <a:r>
              <a:rPr lang="uk-UA" sz="1500" b="1" dirty="0">
                <a:latin typeface="Times New Roman" pitchFamily="18" charset="0"/>
                <a:cs typeface="Times New Roman" pitchFamily="18" charset="0"/>
              </a:rPr>
              <a:t>Навчально-освітні проєкти</a:t>
            </a:r>
            <a:r>
              <a:rPr lang="uk-UA" sz="1500" dirty="0">
                <a:latin typeface="Times New Roman" pitchFamily="18" charset="0"/>
                <a:cs typeface="Times New Roman" pitchFamily="18" charset="0"/>
              </a:rPr>
              <a:t> – реалізуються у сфері освіти, включають навчальні програми, тренінги, курси.</a:t>
            </a:r>
          </a:p>
          <a:p>
            <a:pPr marL="285750" indent="-285750">
              <a:buFont typeface="Arial" pitchFamily="34" charset="0"/>
              <a:buChar char="•"/>
            </a:pPr>
            <a:r>
              <a:rPr lang="uk-UA" sz="1500" b="1" dirty="0">
                <a:latin typeface="Times New Roman" pitchFamily="18" charset="0"/>
                <a:cs typeface="Times New Roman" pitchFamily="18" charset="0"/>
              </a:rPr>
              <a:t>Змішані проєкти</a:t>
            </a:r>
            <a:r>
              <a:rPr lang="uk-UA" sz="1500" dirty="0">
                <a:latin typeface="Times New Roman" pitchFamily="18" charset="0"/>
                <a:cs typeface="Times New Roman" pitchFamily="18" charset="0"/>
              </a:rPr>
              <a:t> – поєднують різні напрями, наприклад, </a:t>
            </a:r>
            <a:r>
              <a:rPr lang="uk-UA" sz="1500" dirty="0" err="1">
                <a:latin typeface="Times New Roman" pitchFamily="18" charset="0"/>
                <a:cs typeface="Times New Roman" pitchFamily="18" charset="0"/>
              </a:rPr>
              <a:t>освітньо</a:t>
            </a:r>
            <a:r>
              <a:rPr lang="uk-UA" sz="1500" dirty="0">
                <a:latin typeface="Times New Roman" pitchFamily="18" charset="0"/>
                <a:cs typeface="Times New Roman" pitchFamily="18" charset="0"/>
              </a:rPr>
              <a:t>-інвестиційні чи соціально-економічні.</a:t>
            </a:r>
          </a:p>
          <a:p>
            <a:endParaRPr lang="uk-UA" sz="1500" dirty="0">
              <a:latin typeface="Times New Roman" pitchFamily="18" charset="0"/>
              <a:cs typeface="Times New Roman" pitchFamily="18" charset="0"/>
            </a:endParaRPr>
          </a:p>
        </p:txBody>
      </p:sp>
    </p:spTree>
    <p:extLst>
      <p:ext uri="{BB962C8B-B14F-4D97-AF65-F5344CB8AC3E}">
        <p14:creationId xmlns:p14="http://schemas.microsoft.com/office/powerpoint/2010/main" val="3358139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733" y="188914"/>
            <a:ext cx="11408303" cy="666219"/>
          </a:xfrm>
        </p:spPr>
        <p:txBody>
          <a:bodyPr>
            <a:normAutofit/>
          </a:bodyPr>
          <a:lstStyle/>
          <a:p>
            <a:pPr algn="ctr"/>
            <a:r>
              <a:rPr lang="uk-UA" sz="3000" b="1" i="1" dirty="0">
                <a:latin typeface="Times New Roman" pitchFamily="18" charset="0"/>
                <a:cs typeface="Times New Roman" pitchFamily="18" charset="0"/>
              </a:rPr>
              <a:t>2. </a:t>
            </a:r>
            <a:r>
              <a:rPr lang="ru-RU" sz="3000" b="1" i="1" dirty="0" err="1">
                <a:latin typeface="Times New Roman" pitchFamily="18" charset="0"/>
                <a:cs typeface="Times New Roman" pitchFamily="18" charset="0"/>
              </a:rPr>
              <a:t>Сутність</a:t>
            </a:r>
            <a:r>
              <a:rPr lang="ru-RU" sz="3000" b="1" i="1" dirty="0">
                <a:latin typeface="Times New Roman" pitchFamily="18" charset="0"/>
                <a:cs typeface="Times New Roman" pitchFamily="18" charset="0"/>
              </a:rPr>
              <a:t> </a:t>
            </a:r>
            <a:r>
              <a:rPr lang="ru-RU" sz="3000" b="1" i="1" dirty="0" err="1">
                <a:latin typeface="Times New Roman" pitchFamily="18" charset="0"/>
                <a:cs typeface="Times New Roman" pitchFamily="18" charset="0"/>
              </a:rPr>
              <a:t>поняття</a:t>
            </a:r>
            <a:r>
              <a:rPr lang="ru-RU" sz="3000" b="1" i="1" dirty="0">
                <a:latin typeface="Times New Roman" pitchFamily="18" charset="0"/>
                <a:cs typeface="Times New Roman" pitchFamily="18" charset="0"/>
              </a:rPr>
              <a:t> «</a:t>
            </a:r>
            <a:r>
              <a:rPr lang="ru-RU" sz="3000" b="1" i="1" dirty="0" err="1">
                <a:latin typeface="Times New Roman" pitchFamily="18" charset="0"/>
                <a:cs typeface="Times New Roman" pitchFamily="18" charset="0"/>
              </a:rPr>
              <a:t>управління</a:t>
            </a:r>
            <a:r>
              <a:rPr lang="ru-RU" sz="3000" b="1" i="1" dirty="0">
                <a:latin typeface="Times New Roman" pitchFamily="18" charset="0"/>
                <a:cs typeface="Times New Roman" pitchFamily="18" charset="0"/>
              </a:rPr>
              <a:t> проєктами».</a:t>
            </a:r>
            <a:endParaRPr lang="uk-UA" sz="3000" b="1" i="1" dirty="0"/>
          </a:p>
        </p:txBody>
      </p:sp>
      <p:sp>
        <p:nvSpPr>
          <p:cNvPr id="3" name="Місце для тексту 2"/>
          <p:cNvSpPr>
            <a:spLocks noGrp="1"/>
          </p:cNvSpPr>
          <p:nvPr>
            <p:ph type="body" sz="quarter" idx="10"/>
          </p:nvPr>
        </p:nvSpPr>
        <p:spPr>
          <a:xfrm>
            <a:off x="270933" y="770468"/>
            <a:ext cx="11586105" cy="5000096"/>
          </a:xfrm>
        </p:spPr>
        <p:txBody>
          <a:bodyPr/>
          <a:lstStyle/>
          <a:p>
            <a:pPr marL="0" indent="360000" algn="just">
              <a:lnSpc>
                <a:spcPct val="100000"/>
              </a:lnSpc>
              <a:spcBef>
                <a:spcPts val="0"/>
              </a:spcBef>
              <a:buNone/>
            </a:pPr>
            <a:r>
              <a:rPr lang="uk-UA" sz="1400" b="0" dirty="0">
                <a:solidFill>
                  <a:srgbClr val="000000"/>
                </a:solidFill>
                <a:latin typeface="Times New Roman" pitchFamily="18" charset="0"/>
                <a:cs typeface="Times New Roman" pitchFamily="18" charset="0"/>
              </a:rPr>
              <a:t>Управління проєктами є однією з найбільш актуальних та прогресивних управлінських технологій, що продовжує швидко розвиватись. Напрямів його застосування концепції </a:t>
            </a:r>
            <a:r>
              <a:rPr lang="uk-UA" sz="1400" b="0" dirty="0" err="1">
                <a:solidFill>
                  <a:srgbClr val="000000"/>
                </a:solidFill>
                <a:latin typeface="Times New Roman" pitchFamily="18" charset="0"/>
                <a:cs typeface="Times New Roman" pitchFamily="18" charset="0"/>
              </a:rPr>
              <a:t>проєктного</a:t>
            </a:r>
            <a:r>
              <a:rPr lang="uk-UA" sz="1400" b="0" dirty="0">
                <a:solidFill>
                  <a:srgbClr val="000000"/>
                </a:solidFill>
                <a:latin typeface="Times New Roman" pitchFamily="18" charset="0"/>
                <a:cs typeface="Times New Roman" pitchFamily="18" charset="0"/>
              </a:rPr>
              <a:t> менеджменту надзвичайно багато, і вони можуть охоплювати практично всі сфери людського життя, у тому числі й </a:t>
            </a:r>
            <a:r>
              <a:rPr lang="uk-UA" sz="1400" dirty="0">
                <a:solidFill>
                  <a:srgbClr val="000000"/>
                </a:solidFill>
                <a:latin typeface="Times New Roman" pitchFamily="18" charset="0"/>
                <a:cs typeface="Times New Roman" pitchFamily="18" charset="0"/>
              </a:rPr>
              <a:t>державне управління.</a:t>
            </a:r>
          </a:p>
          <a:p>
            <a:pPr marL="0" indent="360000" algn="just">
              <a:lnSpc>
                <a:spcPct val="100000"/>
              </a:lnSpc>
              <a:spcBef>
                <a:spcPts val="0"/>
              </a:spcBef>
              <a:buNone/>
            </a:pPr>
            <a:r>
              <a:rPr lang="uk-UA" sz="1400" b="0" dirty="0">
                <a:solidFill>
                  <a:srgbClr val="000000"/>
                </a:solidFill>
                <a:latin typeface="Times New Roman" pitchFamily="18" charset="0"/>
                <a:cs typeface="Times New Roman" pitchFamily="18" charset="0"/>
              </a:rPr>
              <a:t>Необхідність реалізації великомасштабних проєктів зумовила формування нових </a:t>
            </a:r>
            <a:r>
              <a:rPr lang="uk-UA" sz="1400" b="0" dirty="0" err="1">
                <a:solidFill>
                  <a:srgbClr val="000000"/>
                </a:solidFill>
                <a:latin typeface="Times New Roman" pitchFamily="18" charset="0"/>
                <a:cs typeface="Times New Roman" pitchFamily="18" charset="0"/>
              </a:rPr>
              <a:t>проєктноорієнтованих</a:t>
            </a:r>
            <a:r>
              <a:rPr lang="uk-UA" sz="1400" b="0" dirty="0">
                <a:solidFill>
                  <a:srgbClr val="000000"/>
                </a:solidFill>
                <a:latin typeface="Times New Roman" pitchFamily="18" charset="0"/>
                <a:cs typeface="Times New Roman" pitchFamily="18" charset="0"/>
              </a:rPr>
              <a:t> інноваційних технологій та механізмів реалізації складних, розрахованих на великий проміжок часу цілей, пов’язаних з використанням значних ресурсів, а часто міжвідомчої та міжгалузевої кооперації.</a:t>
            </a:r>
          </a:p>
          <a:p>
            <a:pPr marL="0" indent="360000" algn="just">
              <a:lnSpc>
                <a:spcPct val="100000"/>
              </a:lnSpc>
              <a:spcBef>
                <a:spcPts val="0"/>
              </a:spcBef>
              <a:buNone/>
            </a:pPr>
            <a:r>
              <a:rPr lang="uk-UA" sz="1400" b="0" dirty="0">
                <a:solidFill>
                  <a:srgbClr val="000000"/>
                </a:solidFill>
                <a:latin typeface="Times New Roman" pitchFamily="18" charset="0"/>
                <a:cs typeface="Times New Roman" pitchFamily="18" charset="0"/>
              </a:rPr>
              <a:t>Базовим інструментом управління змінами є програми й проєкти. Кожна програма являє собою комплекс взаємопов’язаних (по ресурсах, термінах і виконавцях) проєктів, які забезпечують досягнення масштабної мети.</a:t>
            </a:r>
            <a:r>
              <a:rPr lang="uk-UA" sz="1400" b="0" dirty="0">
                <a:latin typeface="Times New Roman" pitchFamily="18" charset="0"/>
                <a:cs typeface="Times New Roman" pitchFamily="18" charset="0"/>
              </a:rPr>
              <a:t> </a:t>
            </a:r>
            <a:r>
              <a:rPr lang="uk-UA" sz="1400" b="0" i="1" dirty="0">
                <a:solidFill>
                  <a:srgbClr val="FF0000"/>
                </a:solidFill>
                <a:latin typeface="Times New Roman" pitchFamily="18" charset="0"/>
                <a:cs typeface="Times New Roman" pitchFamily="18" charset="0"/>
              </a:rPr>
              <a:t>Основу </a:t>
            </a:r>
            <a:r>
              <a:rPr lang="uk-UA" sz="1400" b="0" i="1" dirty="0" err="1">
                <a:solidFill>
                  <a:srgbClr val="FF0000"/>
                </a:solidFill>
                <a:latin typeface="Times New Roman" pitchFamily="18" charset="0"/>
                <a:cs typeface="Times New Roman" pitchFamily="18" charset="0"/>
              </a:rPr>
              <a:t>проєктного</a:t>
            </a:r>
            <a:r>
              <a:rPr lang="uk-UA" sz="1400" b="0" i="1" dirty="0">
                <a:solidFill>
                  <a:srgbClr val="FF0000"/>
                </a:solidFill>
                <a:latin typeface="Times New Roman" pitchFamily="18" charset="0"/>
                <a:cs typeface="Times New Roman" pitchFamily="18" charset="0"/>
              </a:rPr>
              <a:t> підходу в управлінні становить погляд на проєкт як на керовану зміну початкового стану будь-якої системи (наприклад держави, організації чи підприємства), пов’язану з витратами ресурсів, у тому числі коштів, часу тощо. Дослідження процесу й регулювання змін, здійснюваних за заздалегідь розробленими правилами в рамках бюджету і тимчасових обмежень, становлять суть управління проєктами.</a:t>
            </a:r>
          </a:p>
          <a:p>
            <a:pPr marL="0" indent="360000" algn="ctr">
              <a:lnSpc>
                <a:spcPct val="100000"/>
              </a:lnSpc>
              <a:spcBef>
                <a:spcPts val="0"/>
              </a:spcBef>
              <a:buNone/>
            </a:pPr>
            <a:r>
              <a:rPr lang="uk-UA" sz="1400" dirty="0">
                <a:latin typeface="Times New Roman" pitchFamily="18" charset="0"/>
                <a:cs typeface="Times New Roman" pitchFamily="18" charset="0"/>
              </a:rPr>
              <a:t>Управління проєктами (</a:t>
            </a:r>
            <a:r>
              <a:rPr lang="uk-UA" sz="1400" dirty="0" err="1">
                <a:latin typeface="Times New Roman" pitchFamily="18" charset="0"/>
                <a:cs typeface="Times New Roman" pitchFamily="18" charset="0"/>
              </a:rPr>
              <a:t>проєктний</a:t>
            </a:r>
            <a:r>
              <a:rPr lang="uk-UA" sz="1400" dirty="0">
                <a:latin typeface="Times New Roman" pitchFamily="18" charset="0"/>
                <a:cs typeface="Times New Roman" pitchFamily="18" charset="0"/>
              </a:rPr>
              <a:t> менеджмент):</a:t>
            </a:r>
          </a:p>
          <a:p>
            <a:pPr algn="ctr">
              <a:lnSpc>
                <a:spcPct val="100000"/>
              </a:lnSpc>
              <a:spcBef>
                <a:spcPts val="0"/>
              </a:spcBef>
            </a:pPr>
            <a:r>
              <a:rPr lang="uk-UA" sz="1400" dirty="0">
                <a:latin typeface="Times New Roman" pitchFamily="18" charset="0"/>
                <a:cs typeface="Times New Roman" pitchFamily="18" charset="0"/>
              </a:rPr>
              <a:t>являє собою міждисциплінарну, синтетичну наукову, навчальну і практичну дисципліну;</a:t>
            </a:r>
          </a:p>
          <a:p>
            <a:pPr algn="ctr">
              <a:lnSpc>
                <a:spcPct val="100000"/>
              </a:lnSpc>
              <a:spcBef>
                <a:spcPts val="0"/>
              </a:spcBef>
            </a:pPr>
            <a:r>
              <a:rPr lang="uk-UA" sz="1400" dirty="0">
                <a:latin typeface="Times New Roman" pitchFamily="18" charset="0"/>
                <a:cs typeface="Times New Roman" pitchFamily="18" charset="0"/>
              </a:rPr>
              <a:t>відображає у своїх методах і засобах загальні тенденції світового, національного, культурного й науково-технічного розвитку.</a:t>
            </a:r>
          </a:p>
          <a:p>
            <a:pPr marL="0" indent="360000" algn="just">
              <a:lnSpc>
                <a:spcPct val="100000"/>
              </a:lnSpc>
              <a:spcBef>
                <a:spcPts val="0"/>
              </a:spcBef>
              <a:buNone/>
            </a:pPr>
            <a:r>
              <a:rPr lang="uk-UA" sz="1500" b="0" dirty="0">
                <a:solidFill>
                  <a:srgbClr val="000000"/>
                </a:solidFill>
                <a:latin typeface="Times New Roman" pitchFamily="18" charset="0"/>
                <a:cs typeface="Times New Roman" pitchFamily="18" charset="0"/>
              </a:rPr>
              <a:t>Об’єктивні передумови появи, існування і безперервного розвитку управління проєктами визначаються тим, що він переважно спрямований на забезпечення ефективності формування, використання і розвитку кадрів управління, а також на методологічне і організаційно-інструментальне забезпечення розвитку як визначальної категорії буття і підтримки життєдіяльності.</a:t>
            </a:r>
          </a:p>
          <a:p>
            <a:pPr marL="0" indent="360000" algn="just">
              <a:lnSpc>
                <a:spcPct val="100000"/>
              </a:lnSpc>
              <a:spcBef>
                <a:spcPts val="0"/>
              </a:spcBef>
              <a:buNone/>
            </a:pPr>
            <a:r>
              <a:rPr lang="uk-UA" sz="1500" b="0" dirty="0">
                <a:solidFill>
                  <a:srgbClr val="000000"/>
                </a:solidFill>
                <a:latin typeface="Times New Roman" pitchFamily="18" charset="0"/>
                <a:cs typeface="Times New Roman" pitchFamily="18" charset="0"/>
              </a:rPr>
              <a:t>Управління проєктами є одним з ефективних інструментів розв’язання проблемних ситуацій у проєктах, коли з початку їх виникнення і аналізу можливих шляхів їх розв’язання розглядаються і аналізуються ключові категорії проєкту: цілі; кінцеві продукти; суттєві параметри і характер впливу навколишнього середовища; необхідні ресурси; критерії позитивності результатів, ефективності їх досягнення і оцінки; можливі механізми та інструменти діяльності й управління. Головним завданням управління проєктами є досягнення всіх цілей та виконання завдань проєкту з одночасним виконанням зобов’язань щодо наперед визначених обмежень проєкту (зміст, час, бюджет).</a:t>
            </a:r>
          </a:p>
        </p:txBody>
      </p:sp>
    </p:spTree>
    <p:extLst>
      <p:ext uri="{BB962C8B-B14F-4D97-AF65-F5344CB8AC3E}">
        <p14:creationId xmlns:p14="http://schemas.microsoft.com/office/powerpoint/2010/main" val="4095315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sz="quarter" idx="10"/>
          </p:nvPr>
        </p:nvSpPr>
        <p:spPr/>
        <p:txBody>
          <a:bodyPr/>
          <a:lstStyle/>
          <a:p>
            <a:pPr marL="0" indent="0" algn="ctr">
              <a:lnSpc>
                <a:spcPct val="100000"/>
              </a:lnSpc>
              <a:spcBef>
                <a:spcPts val="0"/>
              </a:spcBef>
              <a:buNone/>
            </a:pPr>
            <a:r>
              <a:rPr lang="uk-UA" sz="1500" i="1" u="sng" dirty="0">
                <a:solidFill>
                  <a:srgbClr val="000000"/>
                </a:solidFill>
                <a:latin typeface="Times New Roman" pitchFamily="18" charset="0"/>
                <a:cs typeface="Times New Roman" pitchFamily="18" charset="0"/>
              </a:rPr>
              <a:t>Філософія та методологія управління проєктами</a:t>
            </a:r>
          </a:p>
          <a:p>
            <a:pPr marL="0" indent="360000" algn="just">
              <a:lnSpc>
                <a:spcPct val="100000"/>
              </a:lnSpc>
              <a:spcBef>
                <a:spcPts val="0"/>
              </a:spcBef>
              <a:buNone/>
            </a:pPr>
            <a:r>
              <a:rPr lang="uk-UA" sz="1550" b="0" dirty="0">
                <a:solidFill>
                  <a:srgbClr val="000000"/>
                </a:solidFill>
                <a:latin typeface="Times New Roman" pitchFamily="18" charset="0"/>
                <a:cs typeface="Times New Roman" pitchFamily="18" charset="0"/>
              </a:rPr>
              <a:t>Філософія управління проєктами базується на розумінні проєкту як окремого об’єкта управління. Його характерні особливості (унікальність, тимчасовість, невизначеність) формують специфіку методів управління. </a:t>
            </a:r>
            <a:r>
              <a:rPr lang="uk-UA" sz="1550" b="0" i="1" u="sng" dirty="0">
                <a:solidFill>
                  <a:srgbClr val="000000"/>
                </a:solidFill>
                <a:latin typeface="Times New Roman" pitchFamily="18" charset="0"/>
                <a:cs typeface="Times New Roman" pitchFamily="18" charset="0"/>
              </a:rPr>
              <a:t>В основному ця специфіка полягає ось у чому:</a:t>
            </a:r>
          </a:p>
          <a:p>
            <a:pPr marL="0" indent="360000" algn="just">
              <a:lnSpc>
                <a:spcPct val="100000"/>
              </a:lnSpc>
              <a:spcBef>
                <a:spcPts val="0"/>
              </a:spcBef>
            </a:pPr>
            <a:endParaRPr lang="uk-UA" sz="1550" b="0" dirty="0">
              <a:solidFill>
                <a:srgbClr val="000000"/>
              </a:solidFill>
              <a:latin typeface="Times New Roman" pitchFamily="18" charset="0"/>
              <a:cs typeface="Times New Roman" pitchFamily="18" charset="0"/>
            </a:endParaRPr>
          </a:p>
          <a:p>
            <a:pPr marL="0" indent="360000" algn="just">
              <a:lnSpc>
                <a:spcPct val="100000"/>
              </a:lnSpc>
              <a:spcBef>
                <a:spcPts val="0"/>
              </a:spcBef>
              <a:buNone/>
            </a:pPr>
            <a:r>
              <a:rPr lang="uk-UA" sz="1550" b="0" dirty="0">
                <a:solidFill>
                  <a:srgbClr val="000000"/>
                </a:solidFill>
                <a:latin typeface="Times New Roman" pitchFamily="18" charset="0"/>
                <a:cs typeface="Times New Roman" pitchFamily="18" charset="0"/>
              </a:rPr>
              <a:t>1. Це управління в умовах невизначеності результатів. Новизна проєктних рішень та унікальність робіт, які виконуються, не можуть гарантувати з достатньою ймовірністю точне дотримання плану. Тому управління має зосереджуватися на зниженні невизначеності в процесі виконання проєкту. Це дає змогу своєчасно усувати недоробки плану та помилки його розробників, які неминучі в умовах невизначеності.</a:t>
            </a:r>
          </a:p>
          <a:p>
            <a:pPr marL="0" indent="360000" algn="just">
              <a:lnSpc>
                <a:spcPct val="100000"/>
              </a:lnSpc>
              <a:spcBef>
                <a:spcPts val="0"/>
              </a:spcBef>
              <a:buNone/>
            </a:pPr>
            <a:r>
              <a:rPr lang="uk-UA" sz="1550" b="0" dirty="0">
                <a:solidFill>
                  <a:srgbClr val="000000"/>
                </a:solidFill>
                <a:latin typeface="Times New Roman" pitchFamily="18" charset="0"/>
                <a:cs typeface="Times New Roman" pitchFamily="18" charset="0"/>
              </a:rPr>
              <a:t>2. Управління проєктом має здійснюватися відносно окремо від поточної діяльності. Це необхідно для того, щоб повністю зосередитися на досягненні мети проєкту, а також щоб забезпечити оперативність у прийнятті управлінських рішень.</a:t>
            </a:r>
          </a:p>
          <a:p>
            <a:pPr marL="0" indent="360000" algn="just">
              <a:lnSpc>
                <a:spcPct val="100000"/>
              </a:lnSpc>
              <a:spcBef>
                <a:spcPts val="0"/>
              </a:spcBef>
              <a:buNone/>
            </a:pPr>
            <a:r>
              <a:rPr lang="uk-UA" sz="1550" b="0" dirty="0">
                <a:solidFill>
                  <a:srgbClr val="000000"/>
                </a:solidFill>
                <a:latin typeface="Times New Roman" pitchFamily="18" charset="0"/>
                <a:cs typeface="Times New Roman" pitchFamily="18" charset="0"/>
              </a:rPr>
              <a:t>3. На відміну від поточної діяльності, де доводиться шукати компроміс між різними факторами та ресурсами, в управлінні проєктами діє правило: “час важливий над усе”. Заради своєчасного виконання проєктних робіт можна жертвувати бюджетом, витратами ресурсів і багато чим, виключаючи, звичайно, якість проєктних рішень.</a:t>
            </a:r>
          </a:p>
          <a:p>
            <a:pPr marL="0" indent="360000" algn="just">
              <a:lnSpc>
                <a:spcPct val="100000"/>
              </a:lnSpc>
              <a:spcBef>
                <a:spcPts val="0"/>
              </a:spcBef>
              <a:buNone/>
            </a:pPr>
            <a:r>
              <a:rPr lang="uk-UA" sz="1550" b="0" dirty="0">
                <a:solidFill>
                  <a:srgbClr val="000000"/>
                </a:solidFill>
                <a:latin typeface="Times New Roman" pitchFamily="18" charset="0"/>
                <a:cs typeface="Times New Roman" pitchFamily="18" charset="0"/>
              </a:rPr>
              <a:t>4. Серед рішень, які доводиться приймати під час виконання проєктів, пріоритет мають ті, які характеризуються більшою надійністю в досягненні результату, навіть якщо вони за іншими параметрами можуть бути визнані неефективними. Ризик в управлінні проєктами неприйнятний, навіть якщо він оцінюється позитивно порівняно з очікуваними результатами.</a:t>
            </a:r>
          </a:p>
          <a:p>
            <a:pPr marL="0" indent="360000" algn="just">
              <a:lnSpc>
                <a:spcPct val="100000"/>
              </a:lnSpc>
              <a:spcBef>
                <a:spcPts val="0"/>
              </a:spcBef>
              <a:buNone/>
            </a:pPr>
            <a:r>
              <a:rPr lang="uk-UA" sz="1550" b="0" dirty="0">
                <a:solidFill>
                  <a:srgbClr val="000000"/>
                </a:solidFill>
                <a:latin typeface="Times New Roman" pitchFamily="18" charset="0"/>
                <a:cs typeface="Times New Roman" pitchFamily="18" charset="0"/>
              </a:rPr>
              <a:t>5. Необхідність узгодження інтересів зацікавлених сторін проєкту визначає обов’язкову наявність у менеджера проєкту рис політика. Він повинен постійно підтримувати у них зацікавленість у результатах проєкту, запобігати можливим конфліктам, усувати упередженість щодо можливих наслідків упровадження нововведення в поточну діяльність.</a:t>
            </a:r>
          </a:p>
          <a:p>
            <a:pPr marL="0" indent="360000" algn="just">
              <a:lnSpc>
                <a:spcPct val="100000"/>
              </a:lnSpc>
              <a:spcBef>
                <a:spcPts val="0"/>
              </a:spcBef>
              <a:buNone/>
            </a:pPr>
            <a:r>
              <a:rPr lang="uk-UA" sz="1550" b="0" dirty="0">
                <a:solidFill>
                  <a:srgbClr val="000000"/>
                </a:solidFill>
                <a:latin typeface="Times New Roman" pitchFamily="18" charset="0"/>
                <a:cs typeface="Times New Roman" pitchFamily="18" charset="0"/>
              </a:rPr>
              <a:t>6. З погляду застосування найбільш доцільних методів, які дають змогу досягти кінцевих результатів відповідно до ідеї проєкту, методологічною основою </a:t>
            </a:r>
            <a:r>
              <a:rPr lang="uk-UA" sz="1550" b="0" dirty="0" err="1">
                <a:solidFill>
                  <a:srgbClr val="000000"/>
                </a:solidFill>
                <a:latin typeface="Times New Roman" pitchFamily="18" charset="0"/>
                <a:cs typeface="Times New Roman" pitchFamily="18" charset="0"/>
              </a:rPr>
              <a:t>проєктного</a:t>
            </a:r>
            <a:r>
              <a:rPr lang="uk-UA" sz="1550" b="0" dirty="0">
                <a:solidFill>
                  <a:srgbClr val="000000"/>
                </a:solidFill>
                <a:latin typeface="Times New Roman" pitchFamily="18" charset="0"/>
                <a:cs typeface="Times New Roman" pitchFamily="18" charset="0"/>
              </a:rPr>
              <a:t> менеджменту слід вважати теорію сітьового моделювання. Аналіз сітьового моделювання дає змогу уникнути таких проблем завдяки розбивці загального комплексу робіт на окремі роботи, визначити їх тривалість та потрібні ресурси. </a:t>
            </a:r>
          </a:p>
        </p:txBody>
      </p:sp>
    </p:spTree>
    <p:extLst>
      <p:ext uri="{BB962C8B-B14F-4D97-AF65-F5344CB8AC3E}">
        <p14:creationId xmlns:p14="http://schemas.microsoft.com/office/powerpoint/2010/main" val="2601750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643466"/>
            <a:ext cx="6950245" cy="469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201058"/>
      </p:ext>
    </p:extLst>
  </p:cSld>
  <p:clrMapOvr>
    <a:masterClrMapping/>
  </p:clrMapOvr>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1624</TotalTime>
  <Words>2227</Words>
  <Application>Microsoft Office PowerPoint</Application>
  <PresentationFormat>Widescreen</PresentationFormat>
  <Paragraphs>123</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Montserrat</vt:lpstr>
      <vt:lpstr>Montserrat ExtraBold</vt:lpstr>
      <vt:lpstr>Times New Roman</vt:lpstr>
      <vt:lpstr>Тема Office</vt:lpstr>
      <vt:lpstr> ТЕМА 1. Загальна характеристика управління проєктами  1. Визначення поняття «проєкт», ознаки та види проєктів 2. Сутність поняття «управління проєктами», методологія проєктної діяльності 3. Тенденції розвитку проєктної діяльності  </vt:lpstr>
      <vt:lpstr>1. Визначення поняття «проєкт», ознаки та види проєктів.</vt:lpstr>
      <vt:lpstr>PowerPoint Presentation</vt:lpstr>
      <vt:lpstr>PowerPoint Presentation</vt:lpstr>
      <vt:lpstr>PowerPoint Presentation</vt:lpstr>
      <vt:lpstr>PowerPoint Presentation</vt:lpstr>
      <vt:lpstr>2. Сутність поняття «управління проєктами».</vt:lpstr>
      <vt:lpstr>PowerPoint Presentation</vt:lpstr>
      <vt:lpstr>PowerPoint Presentation</vt:lpstr>
      <vt:lpstr>PowerPoint Presentation</vt:lpstr>
      <vt:lpstr>PowerPoint Presentation</vt:lpstr>
      <vt:lpstr>3. Тенденції розвитку проєктної діяльності.</vt:lpstr>
      <vt:lpstr>PowerPoint Presentation</vt:lpstr>
      <vt:lpstr>Тенденції управління проєктами</vt:lpstr>
      <vt:lpstr>PowerPoint Presentation</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Pavlo Poplavskyi</cp:lastModifiedBy>
  <cp:revision>138</cp:revision>
  <dcterms:created xsi:type="dcterms:W3CDTF">2023-01-12T09:20:21Z</dcterms:created>
  <dcterms:modified xsi:type="dcterms:W3CDTF">2026-01-27T12:53:18Z</dcterms:modified>
</cp:coreProperties>
</file>